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65" r:id="rId4"/>
    <p:sldId id="258" r:id="rId5"/>
    <p:sldId id="259" r:id="rId6"/>
    <p:sldId id="261" r:id="rId7"/>
    <p:sldId id="276" r:id="rId8"/>
    <p:sldId id="277" r:id="rId9"/>
    <p:sldId id="278" r:id="rId10"/>
    <p:sldId id="279" r:id="rId11"/>
    <p:sldId id="262" r:id="rId12"/>
    <p:sldId id="271" r:id="rId13"/>
    <p:sldId id="272" r:id="rId14"/>
    <p:sldId id="273" r:id="rId15"/>
    <p:sldId id="274" r:id="rId16"/>
    <p:sldId id="266" r:id="rId17"/>
    <p:sldId id="270"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5234" autoAdjust="0"/>
  </p:normalViewPr>
  <p:slideViewPr>
    <p:cSldViewPr snapToGrid="0">
      <p:cViewPr>
        <p:scale>
          <a:sx n="108" d="100"/>
          <a:sy n="108" d="100"/>
        </p:scale>
        <p:origin x="-3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8124-4503-A1BA-AA1F9462D614}"/>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124-4503-A1BA-AA1F9462D614}"/>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124-4503-A1BA-AA1F9462D614}"/>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8124-4503-A1BA-AA1F9462D61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Democrat</c:v>
                </c:pt>
                <c:pt idx="1">
                  <c:v>Republican</c:v>
                </c:pt>
                <c:pt idx="2">
                  <c:v>Unaffiliated</c:v>
                </c:pt>
                <c:pt idx="3">
                  <c:v>Libertarian</c:v>
                </c:pt>
              </c:strCache>
            </c:strRef>
          </c:cat>
          <c:val>
            <c:numRef>
              <c:f>Sheet1!$B$2:$B$5</c:f>
              <c:numCache>
                <c:formatCode>General</c:formatCode>
                <c:ptCount val="4"/>
                <c:pt idx="0">
                  <c:v>793</c:v>
                </c:pt>
                <c:pt idx="1">
                  <c:v>632</c:v>
                </c:pt>
                <c:pt idx="2">
                  <c:v>1149</c:v>
                </c:pt>
                <c:pt idx="3">
                  <c:v>44</c:v>
                </c:pt>
              </c:numCache>
            </c:numRef>
          </c:val>
          <c:extLst xmlns:c16r2="http://schemas.microsoft.com/office/drawing/2015/06/chart">
            <c:ext xmlns:c16="http://schemas.microsoft.com/office/drawing/2014/chart" uri="{C3380CC4-5D6E-409C-BE32-E72D297353CC}">
              <c16:uniqueId val="{00000000-8124-4503-A1BA-AA1F9462D61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A7F28-D8CC-440D-AA19-673B401F71FA}"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E1431-47B7-405B-A774-DD73F6603B9D}" type="slidenum">
              <a:rPr lang="en-US" smtClean="0"/>
              <a:t>‹#›</a:t>
            </a:fld>
            <a:endParaRPr lang="en-US"/>
          </a:p>
        </p:txBody>
      </p:sp>
    </p:spTree>
    <p:extLst>
      <p:ext uri="{BB962C8B-B14F-4D97-AF65-F5344CB8AC3E}">
        <p14:creationId xmlns:p14="http://schemas.microsoft.com/office/powerpoint/2010/main" val="158614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is made up of 3 students</a:t>
            </a:r>
            <a:r>
              <a:rPr lang="en-US" baseline="0" dirty="0"/>
              <a:t> in the </a:t>
            </a:r>
            <a:r>
              <a:rPr lang="en-US" dirty="0"/>
              <a:t>Higher Education Student Affairs Master</a:t>
            </a:r>
            <a:r>
              <a:rPr lang="en-US" baseline="0" dirty="0"/>
              <a:t> of Education program</a:t>
            </a:r>
            <a:r>
              <a:rPr lang="en-US" dirty="0"/>
              <a:t> at Western Carolina University.  </a:t>
            </a:r>
          </a:p>
        </p:txBody>
      </p:sp>
      <p:sp>
        <p:nvSpPr>
          <p:cNvPr id="4" name="Slide Number Placeholder 3"/>
          <p:cNvSpPr>
            <a:spLocks noGrp="1"/>
          </p:cNvSpPr>
          <p:nvPr>
            <p:ph type="sldNum" sz="quarter" idx="10"/>
          </p:nvPr>
        </p:nvSpPr>
        <p:spPr/>
        <p:txBody>
          <a:bodyPr/>
          <a:lstStyle/>
          <a:p>
            <a:fld id="{8C5E1431-47B7-405B-A774-DD73F6603B9D}" type="slidenum">
              <a:rPr lang="en-US" smtClean="0"/>
              <a:t>2</a:t>
            </a:fld>
            <a:endParaRPr lang="en-US"/>
          </a:p>
        </p:txBody>
      </p:sp>
    </p:spTree>
    <p:extLst>
      <p:ext uri="{BB962C8B-B14F-4D97-AF65-F5344CB8AC3E}">
        <p14:creationId xmlns:p14="http://schemas.microsoft.com/office/powerpoint/2010/main" val="336205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Cons:</a:t>
            </a:r>
          </a:p>
          <a:p>
            <a:pPr marL="0" indent="0">
              <a:buFont typeface="Arial" panose="020B0604020202020204" pitchFamily="34" charset="0"/>
              <a:buNone/>
            </a:pPr>
            <a:r>
              <a:rPr lang="en-US" sz="1200" dirty="0"/>
              <a:t>Administrators define topics</a:t>
            </a:r>
          </a:p>
          <a:p>
            <a:pPr marL="285750" indent="-285750">
              <a:buFont typeface="Arial" panose="020B0604020202020204" pitchFamily="34" charset="0"/>
              <a:buChar char="•"/>
            </a:pPr>
            <a:r>
              <a:rPr lang="en-US" sz="1200" dirty="0"/>
              <a:t>Difficult to do and limits freedom of speech</a:t>
            </a:r>
          </a:p>
          <a:p>
            <a:pPr marL="285750" indent="-285750">
              <a:buFont typeface="Arial" panose="020B0604020202020204" pitchFamily="34" charset="0"/>
              <a:buChar char="•"/>
            </a:pPr>
            <a:r>
              <a:rPr lang="en-US" sz="1200" dirty="0"/>
              <a:t>Could open institutions to discrimination lawsuits</a:t>
            </a:r>
          </a:p>
          <a:p>
            <a:pPr marL="0" indent="0">
              <a:buFont typeface="Arial" panose="020B0604020202020204" pitchFamily="34" charset="0"/>
              <a:buNone/>
            </a:pPr>
            <a:r>
              <a:rPr lang="en-US" sz="1200" dirty="0"/>
              <a:t>Increased costs for</a:t>
            </a:r>
            <a:r>
              <a:rPr lang="en-US" sz="1200" baseline="0" dirty="0"/>
              <a:t> additional security</a:t>
            </a:r>
          </a:p>
          <a:p>
            <a:pPr marL="171450" indent="-171450">
              <a:buFont typeface="Arial" panose="020B0604020202020204" pitchFamily="34" charset="0"/>
              <a:buChar char="•"/>
            </a:pPr>
            <a:r>
              <a:rPr lang="en-US" sz="1200" baseline="0" dirty="0"/>
              <a:t>Inevitably takes away resources from another area</a:t>
            </a:r>
          </a:p>
          <a:p>
            <a:pPr marL="0" indent="0">
              <a:buFont typeface="Arial" panose="020B0604020202020204" pitchFamily="34" charset="0"/>
              <a:buNone/>
            </a:pPr>
            <a:r>
              <a:rPr lang="en-US" sz="1200" baseline="0" dirty="0"/>
              <a:t>Could invite pseudoscience…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Heighten a speaker’s “legitimacy” outside of campus (Goldberg, 2018)</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11</a:t>
            </a:fld>
            <a:endParaRPr lang="en-US"/>
          </a:p>
        </p:txBody>
      </p:sp>
    </p:spTree>
    <p:extLst>
      <p:ext uri="{BB962C8B-B14F-4D97-AF65-F5344CB8AC3E}">
        <p14:creationId xmlns:p14="http://schemas.microsoft.com/office/powerpoint/2010/main" val="103030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AWGU is a private institution,</a:t>
            </a:r>
            <a:r>
              <a:rPr lang="en-US" baseline="0" dirty="0"/>
              <a:t> we have more flexibility in crafting our free speech policy in accordance to our mission and values.  </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12</a:t>
            </a:fld>
            <a:endParaRPr lang="en-US"/>
          </a:p>
        </p:txBody>
      </p:sp>
    </p:spTree>
    <p:extLst>
      <p:ext uri="{BB962C8B-B14F-4D97-AF65-F5344CB8AC3E}">
        <p14:creationId xmlns:p14="http://schemas.microsoft.com/office/powerpoint/2010/main" val="398256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Stacy v. Williams (1969)</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*Public institution in Mississippi passed a policy that gave the institution’s president power to approve or deny all speakers. The court system struck down this particular policy because it was “too broad” and unlawfully prevented free speech. However, the court acknowledged a policy could be written if the speaker or materials from the speaker posed a clear and present danger (Perspective, 2004)</a:t>
            </a:r>
          </a:p>
          <a:p>
            <a:pPr lvl="0"/>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Brooks v. Auburn University (1969)*</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An anti-Vietnam speaker and Yale chaplain was approved to speak at Auburn </a:t>
            </a:r>
            <a:r>
              <a:rPr lang="en-US" sz="1200" kern="1200" dirty="0" err="1">
                <a:solidFill>
                  <a:schemeClr val="tx1"/>
                </a:solidFill>
                <a:effectLst/>
                <a:latin typeface="+mn-lt"/>
                <a:ea typeface="+mn-ea"/>
                <a:cs typeface="+mn-cs"/>
              </a:rPr>
              <a:t>Univeristy</a:t>
            </a:r>
            <a:r>
              <a:rPr lang="en-US" sz="1200" kern="1200" dirty="0">
                <a:solidFill>
                  <a:schemeClr val="tx1"/>
                </a:solidFill>
                <a:effectLst/>
                <a:latin typeface="+mn-lt"/>
                <a:ea typeface="+mn-ea"/>
                <a:cs typeface="+mn-cs"/>
              </a:rPr>
              <a:t> by a faculty panel, but their president vetoed the invitation because the speaker had been a convicted felon and feared the speaker would encourage participants to break the law. The court held that faculty and students had a right to hear the message and that “speaker choices ‘cannot be left to the discretion of the university president on a pick-and-choose basis.’” </a:t>
            </a:r>
          </a:p>
          <a:p>
            <a:pPr lvl="1"/>
            <a:r>
              <a:rPr lang="en-US" sz="1200" kern="1200" dirty="0">
                <a:solidFill>
                  <a:schemeClr val="tx1"/>
                </a:solidFill>
                <a:effectLst/>
                <a:latin typeface="+mn-lt"/>
                <a:ea typeface="+mn-ea"/>
                <a:cs typeface="+mn-cs"/>
              </a:rPr>
              <a:t>Court relented that the university could ban the speaker from coming if there was imminent danger to students, faculty, staff, or property (Perspective, 2004)</a:t>
            </a:r>
          </a:p>
          <a:p>
            <a:pPr lvl="0"/>
            <a:r>
              <a:rPr lang="en-US" sz="1200" kern="1200" dirty="0">
                <a:solidFill>
                  <a:schemeClr val="tx1"/>
                </a:solidFill>
                <a:effectLst/>
                <a:latin typeface="+mn-lt"/>
                <a:ea typeface="+mn-ea"/>
                <a:cs typeface="+mn-cs"/>
              </a:rPr>
              <a:t>Catholic University*</a:t>
            </a:r>
          </a:p>
          <a:p>
            <a:pPr lvl="1"/>
            <a:r>
              <a:rPr lang="en-US" sz="1200" kern="1200" dirty="0">
                <a:solidFill>
                  <a:schemeClr val="tx1"/>
                </a:solidFill>
                <a:effectLst/>
                <a:latin typeface="+mn-lt"/>
                <a:ea typeface="+mn-ea"/>
                <a:cs typeface="+mn-cs"/>
              </a:rPr>
              <a:t>*An Italian film festival scheduled to come to campus included a discussion with Tony Award Winner and pro-choice advocate, Stanley </a:t>
            </a:r>
            <a:r>
              <a:rPr lang="en-US" sz="1200" kern="1200" dirty="0" err="1">
                <a:solidFill>
                  <a:schemeClr val="tx1"/>
                </a:solidFill>
                <a:effectLst/>
                <a:latin typeface="+mn-lt"/>
                <a:ea typeface="+mn-ea"/>
                <a:cs typeface="+mn-cs"/>
              </a:rPr>
              <a:t>Tucci</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Catholic University, a private institution, denied </a:t>
            </a:r>
            <a:r>
              <a:rPr lang="en-US" sz="1200" kern="1200" dirty="0" err="1">
                <a:solidFill>
                  <a:schemeClr val="tx1"/>
                </a:solidFill>
                <a:effectLst/>
                <a:latin typeface="+mn-lt"/>
                <a:ea typeface="+mn-ea"/>
                <a:cs typeface="+mn-cs"/>
              </a:rPr>
              <a:t>Tucci</a:t>
            </a:r>
            <a:r>
              <a:rPr lang="en-US" sz="1200" kern="1200" dirty="0">
                <a:solidFill>
                  <a:schemeClr val="tx1"/>
                </a:solidFill>
                <a:effectLst/>
                <a:latin typeface="+mn-lt"/>
                <a:ea typeface="+mn-ea"/>
                <a:cs typeface="+mn-cs"/>
              </a:rPr>
              <a:t> from speaking on campus because his viewpoints were in direct opposition to the university’s mission and values.</a:t>
            </a:r>
          </a:p>
          <a:p>
            <a:pPr lvl="1"/>
            <a:r>
              <a:rPr lang="en-US" sz="1200" kern="1200" dirty="0">
                <a:solidFill>
                  <a:schemeClr val="tx1"/>
                </a:solidFill>
                <a:effectLst/>
                <a:latin typeface="+mn-lt"/>
                <a:ea typeface="+mn-ea"/>
                <a:cs typeface="+mn-cs"/>
              </a:rPr>
              <a:t>Faculty and students protested, saying the point of having </a:t>
            </a:r>
            <a:r>
              <a:rPr lang="en-US" sz="1200" kern="1200" dirty="0" err="1">
                <a:solidFill>
                  <a:schemeClr val="tx1"/>
                </a:solidFill>
                <a:effectLst/>
                <a:latin typeface="+mn-lt"/>
                <a:ea typeface="+mn-ea"/>
                <a:cs typeface="+mn-cs"/>
              </a:rPr>
              <a:t>Tucci</a:t>
            </a:r>
            <a:r>
              <a:rPr lang="en-US" sz="1200" kern="1200" dirty="0">
                <a:solidFill>
                  <a:schemeClr val="tx1"/>
                </a:solidFill>
                <a:effectLst/>
                <a:latin typeface="+mn-lt"/>
                <a:ea typeface="+mn-ea"/>
                <a:cs typeface="+mn-cs"/>
              </a:rPr>
              <a:t> speak on campus was focused on artistic achievements, rather than on political matters. What’s more, if the university banned everyone who disagreed with the Catholic viewpoint, it would severely limit the number of speakers eligible to present on campus. </a:t>
            </a:r>
          </a:p>
          <a:p>
            <a:pPr lvl="1"/>
            <a:r>
              <a:rPr lang="en-US" sz="1200" kern="1200" dirty="0">
                <a:solidFill>
                  <a:schemeClr val="tx1"/>
                </a:solidFill>
                <a:effectLst/>
                <a:latin typeface="+mn-lt"/>
                <a:ea typeface="+mn-ea"/>
                <a:cs typeface="+mn-cs"/>
              </a:rPr>
              <a:t>Since Catholic University is a private institution, the decision to ban </a:t>
            </a:r>
            <a:r>
              <a:rPr lang="en-US" sz="1200" kern="1200" dirty="0" err="1">
                <a:solidFill>
                  <a:schemeClr val="tx1"/>
                </a:solidFill>
                <a:effectLst/>
                <a:latin typeface="+mn-lt"/>
                <a:ea typeface="+mn-ea"/>
                <a:cs typeface="+mn-cs"/>
              </a:rPr>
              <a:t>Tucci</a:t>
            </a:r>
            <a:r>
              <a:rPr lang="en-US" sz="1200" kern="1200" dirty="0">
                <a:solidFill>
                  <a:schemeClr val="tx1"/>
                </a:solidFill>
                <a:effectLst/>
                <a:latin typeface="+mn-lt"/>
                <a:ea typeface="+mn-ea"/>
                <a:cs typeface="+mn-cs"/>
              </a:rPr>
              <a:t> was upheld, and the film festival was canceled. (Haight, 2004)</a:t>
            </a:r>
          </a:p>
          <a:p>
            <a:pPr lvl="0"/>
            <a:r>
              <a:rPr lang="en-US" sz="1200" kern="1200" dirty="0">
                <a:solidFill>
                  <a:schemeClr val="tx1"/>
                </a:solidFill>
                <a:effectLst/>
                <a:latin typeface="+mn-lt"/>
                <a:ea typeface="+mn-ea"/>
                <a:cs typeface="+mn-cs"/>
              </a:rPr>
              <a:t>San Marcos University*</a:t>
            </a:r>
          </a:p>
          <a:p>
            <a:pPr lvl="1"/>
            <a:r>
              <a:rPr lang="en-US" sz="1200" kern="1200" dirty="0">
                <a:solidFill>
                  <a:schemeClr val="tx1"/>
                </a:solidFill>
                <a:effectLst/>
                <a:latin typeface="+mn-lt"/>
                <a:ea typeface="+mn-ea"/>
                <a:cs typeface="+mn-cs"/>
              </a:rPr>
              <a:t>Michael Moore was scheduled to come speak on campus, but given the date in relation to the upcoming presidential election, the university banned Moore from presenting on campus, citing state laws on electioneering. Moore was originally scheduled to speak a year before, but was postponed due to wildfires in the area.</a:t>
            </a:r>
          </a:p>
          <a:p>
            <a:pPr lvl="1"/>
            <a:r>
              <a:rPr lang="en-US" sz="1200" kern="1200" dirty="0">
                <a:solidFill>
                  <a:schemeClr val="tx1"/>
                </a:solidFill>
                <a:effectLst/>
                <a:latin typeface="+mn-lt"/>
                <a:ea typeface="+mn-ea"/>
                <a:cs typeface="+mn-cs"/>
              </a:rPr>
              <a:t>The university cited Moore could come after the election (Haight, 2004)</a:t>
            </a:r>
          </a:p>
          <a:p>
            <a:pPr lvl="1"/>
            <a:r>
              <a:rPr lang="en-US" sz="1200" kern="1200" dirty="0">
                <a:solidFill>
                  <a:schemeClr val="tx1"/>
                </a:solidFill>
                <a:effectLst/>
                <a:latin typeface="+mn-lt"/>
                <a:ea typeface="+mn-ea"/>
                <a:cs typeface="+mn-cs"/>
              </a:rPr>
              <a:t>Students and faculty raised private funds for Moore to speak, which he ended up doing.</a:t>
            </a:r>
          </a:p>
          <a:p>
            <a:pPr lvl="0"/>
            <a:r>
              <a:rPr lang="en-US" sz="1200" kern="1200" dirty="0">
                <a:solidFill>
                  <a:schemeClr val="tx1"/>
                </a:solidFill>
                <a:effectLst/>
                <a:latin typeface="+mn-lt"/>
                <a:ea typeface="+mn-ea"/>
                <a:cs typeface="+mn-cs"/>
              </a:rPr>
              <a:t>UC Berkley*</a:t>
            </a:r>
          </a:p>
          <a:p>
            <a:pPr lvl="1"/>
            <a:r>
              <a:rPr lang="en-US" sz="1200" kern="1200" dirty="0">
                <a:solidFill>
                  <a:schemeClr val="tx1"/>
                </a:solidFill>
                <a:effectLst/>
                <a:latin typeface="+mn-lt"/>
                <a:ea typeface="+mn-ea"/>
                <a:cs typeface="+mn-cs"/>
              </a:rPr>
              <a:t>*Most recent: In 2017, 1,500 students gathered to peacefully protest Milo Yiannopoulos, a </a:t>
            </a:r>
            <a:r>
              <a:rPr lang="en-US" sz="1200" kern="1200" dirty="0" err="1">
                <a:solidFill>
                  <a:schemeClr val="tx1"/>
                </a:solidFill>
                <a:effectLst/>
                <a:latin typeface="+mn-lt"/>
                <a:ea typeface="+mn-ea"/>
                <a:cs typeface="+mn-cs"/>
              </a:rPr>
              <a:t>Breibert</a:t>
            </a:r>
            <a:r>
              <a:rPr lang="en-US" sz="1200" kern="1200" dirty="0">
                <a:solidFill>
                  <a:schemeClr val="tx1"/>
                </a:solidFill>
                <a:effectLst/>
                <a:latin typeface="+mn-lt"/>
                <a:ea typeface="+mn-ea"/>
                <a:cs typeface="+mn-cs"/>
              </a:rPr>
              <a:t> editor and extreme conservative famous for expressing offensive and at times dangerous perspectives. The university refused to cancel the event, citing First Amendment rights. A group of outside protestors, called the black bloc group, came to campus armed with the intent to inflict injury and property damage to protest Milo’s speech. To make matters worse, President Donald Trump threatened to pull federal funding over the incident. (</a:t>
            </a:r>
            <a:r>
              <a:rPr lang="en-US" sz="1200" kern="1200" dirty="0" err="1">
                <a:solidFill>
                  <a:schemeClr val="tx1"/>
                </a:solidFill>
                <a:effectLst/>
                <a:latin typeface="+mn-lt"/>
                <a:ea typeface="+mn-ea"/>
                <a:cs typeface="+mn-cs"/>
              </a:rPr>
              <a:t>McMurtire</a:t>
            </a:r>
            <a:r>
              <a:rPr lang="en-US" sz="1200" kern="1200" dirty="0">
                <a:solidFill>
                  <a:schemeClr val="tx1"/>
                </a:solidFill>
                <a:effectLst/>
                <a:latin typeface="+mn-lt"/>
                <a:ea typeface="+mn-ea"/>
                <a:cs typeface="+mn-cs"/>
              </a:rPr>
              <a:t>, 2017)</a:t>
            </a:r>
          </a:p>
          <a:p>
            <a:pPr lvl="0"/>
            <a:r>
              <a:rPr lang="en-US" sz="1200" kern="1200" dirty="0">
                <a:solidFill>
                  <a:schemeClr val="tx1"/>
                </a:solidFill>
                <a:effectLst/>
                <a:latin typeface="+mn-lt"/>
                <a:ea typeface="+mn-ea"/>
                <a:cs typeface="+mn-cs"/>
              </a:rPr>
              <a:t>Middlebury College*</a:t>
            </a:r>
          </a:p>
          <a:p>
            <a:pPr lvl="1"/>
            <a:r>
              <a:rPr lang="en-US" sz="1200" kern="1200" dirty="0">
                <a:solidFill>
                  <a:schemeClr val="tx1"/>
                </a:solidFill>
                <a:effectLst/>
                <a:latin typeface="+mn-lt"/>
                <a:ea typeface="+mn-ea"/>
                <a:cs typeface="+mn-cs"/>
              </a:rPr>
              <a:t>*Protesters rioted against Charles Murray, a controversial speaker and author of a book which proposes genetic reasons to the gap in academic achievement between white and black students. Protestors injured the school’s moderator, Allison Stranger, a professor at the college, as she and the speaker were leaving. Someone grabbed Ms. Stranger’s hair, twisting her neck. Students and those attending the event argue that college personnel and security officers made an intense situation worse and that the professor’s hair was inadvertently pulled. (Read, 2017)</a:t>
            </a:r>
          </a:p>
          <a:p>
            <a:pPr lvl="1"/>
            <a:r>
              <a:rPr lang="en-US" sz="1200" kern="1200" dirty="0">
                <a:solidFill>
                  <a:schemeClr val="tx1"/>
                </a:solidFill>
                <a:effectLst/>
                <a:latin typeface="+mn-lt"/>
                <a:ea typeface="+mn-ea"/>
                <a:cs typeface="+mn-cs"/>
              </a:rPr>
              <a:t>Both UC Berkley and Middlebury College incidences insinuate students’ reluctance to hear opposing and sometimes offensive viewpoints</a:t>
            </a:r>
          </a:p>
          <a:p>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13</a:t>
            </a:fld>
            <a:endParaRPr lang="en-US"/>
          </a:p>
        </p:txBody>
      </p:sp>
    </p:spTree>
    <p:extLst>
      <p:ext uri="{BB962C8B-B14F-4D97-AF65-F5344CB8AC3E}">
        <p14:creationId xmlns:p14="http://schemas.microsoft.com/office/powerpoint/2010/main" val="106764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policy has been crafted utilizing the mission statement of AWGU and the direction in which we wish to move as a university.  We tweaked bits of the selected policies from other universities who are setting the bar for free speech policies.  </a:t>
            </a:r>
            <a:endParaRPr lang="en-US" dirty="0"/>
          </a:p>
          <a:p>
            <a:endParaRPr lang="en-US" dirty="0"/>
          </a:p>
          <a:p>
            <a:r>
              <a:rPr lang="en-US" dirty="0"/>
              <a:t>You</a:t>
            </a:r>
            <a:r>
              <a:rPr lang="en-US" baseline="0" dirty="0"/>
              <a:t> all have a copy of the proposed policy at your table.  Please discuss the proposed policy in small groups (by table), and any changes or suggestions you may have to the policy.  In about 15-20 minutes, we will reconvene as a large group and discuss your suggestions. </a:t>
            </a:r>
          </a:p>
          <a:p>
            <a:endParaRPr lang="en-US" baseline="0" dirty="0"/>
          </a:p>
        </p:txBody>
      </p:sp>
      <p:sp>
        <p:nvSpPr>
          <p:cNvPr id="4" name="Slide Number Placeholder 3"/>
          <p:cNvSpPr>
            <a:spLocks noGrp="1"/>
          </p:cNvSpPr>
          <p:nvPr>
            <p:ph type="sldNum" sz="quarter" idx="10"/>
          </p:nvPr>
        </p:nvSpPr>
        <p:spPr/>
        <p:txBody>
          <a:bodyPr/>
          <a:lstStyle/>
          <a:p>
            <a:fld id="{8C5E1431-47B7-405B-A774-DD73F6603B9D}" type="slidenum">
              <a:rPr lang="en-US" smtClean="0"/>
              <a:t>16</a:t>
            </a:fld>
            <a:endParaRPr lang="en-US"/>
          </a:p>
        </p:txBody>
      </p:sp>
    </p:spTree>
    <p:extLst>
      <p:ext uri="{BB962C8B-B14F-4D97-AF65-F5344CB8AC3E}">
        <p14:creationId xmlns:p14="http://schemas.microsoft.com/office/powerpoint/2010/main" val="332972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Due to recent events on campus, we</a:t>
            </a:r>
            <a:r>
              <a:rPr lang="en-US" baseline="0" dirty="0"/>
              <a:t> have determined that it is necessary to take a look at AWGU’s free speech policy and craft a policy that is more in line with our mission and institutional priorities.  AWGU’s mission states that we place value on student learning and development, community engagement and scholarship, and diversity and inclusion.  As such, the committee feels that we need to ensure that this is reflected in our free speech policy moving forward.  </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3</a:t>
            </a:fld>
            <a:endParaRPr lang="en-US"/>
          </a:p>
        </p:txBody>
      </p:sp>
    </p:spTree>
    <p:extLst>
      <p:ext uri="{BB962C8B-B14F-4D97-AF65-F5344CB8AC3E}">
        <p14:creationId xmlns:p14="http://schemas.microsoft.com/office/powerpoint/2010/main" val="197297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AWGU held on-campus voting.  For muggles, the</a:t>
            </a:r>
            <a:r>
              <a:rPr lang="en-US" baseline="0" dirty="0"/>
              <a:t> site appeared as a community building, so we do have a mixture of muggle and non-muggle votes represented here.  This gives us a picture of the diversity of viewpoints in our area, and demonstrates the need for a policy that takes our diversity into account.  On other campuses that may be more homogenous, having a clear policy, while important, is not as vital as it is at an institution where we have such a strong representation from all sides of the political spectrum.  We do often hold events on campus that are open to the public (in the aforementioned “community building”), so it is important to factor in the surrounding community.</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4</a:t>
            </a:fld>
            <a:endParaRPr lang="en-US"/>
          </a:p>
        </p:txBody>
      </p:sp>
    </p:spTree>
    <p:extLst>
      <p:ext uri="{BB962C8B-B14F-4D97-AF65-F5344CB8AC3E}">
        <p14:creationId xmlns:p14="http://schemas.microsoft.com/office/powerpoint/2010/main" val="18353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policy of AWGU is basic and</a:t>
            </a:r>
            <a:r>
              <a:rPr lang="en-US" baseline="0" dirty="0"/>
              <a:t> non-specific.  The goal of this committee is to add specificity to our policy, based on current policies of institutions that are well known for their free speech policies and the research available in this field.</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5</a:t>
            </a:fld>
            <a:endParaRPr lang="en-US"/>
          </a:p>
        </p:txBody>
      </p:sp>
    </p:spTree>
    <p:extLst>
      <p:ext uri="{BB962C8B-B14F-4D97-AF65-F5344CB8AC3E}">
        <p14:creationId xmlns:p14="http://schemas.microsoft.com/office/powerpoint/2010/main" val="312275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Tennessee (Knoxville)</a:t>
            </a:r>
            <a:r>
              <a:rPr lang="en-US" baseline="0" dirty="0"/>
              <a:t> has a great opening statement, and some specific policies related to where student gatherings could go against University policies.</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6</a:t>
            </a:fld>
            <a:endParaRPr lang="en-US"/>
          </a:p>
        </p:txBody>
      </p:sp>
    </p:spTree>
    <p:extLst>
      <p:ext uri="{BB962C8B-B14F-4D97-AF65-F5344CB8AC3E}">
        <p14:creationId xmlns:p14="http://schemas.microsoft.com/office/powerpoint/2010/main" val="151692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Madison University is similar to UT in that they have an excellent opening statement that encourages</a:t>
            </a:r>
            <a:r>
              <a:rPr lang="en-US" baseline="0" dirty="0"/>
              <a:t> civil discourse and freedom of expression and then discusses how student gatherings could violate University policy.</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7</a:t>
            </a:fld>
            <a:endParaRPr lang="en-US"/>
          </a:p>
        </p:txBody>
      </p:sp>
    </p:spTree>
    <p:extLst>
      <p:ext uri="{BB962C8B-B14F-4D97-AF65-F5344CB8AC3E}">
        <p14:creationId xmlns:p14="http://schemas.microsoft.com/office/powerpoint/2010/main" val="8974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and Mary distinguishes between previously</a:t>
            </a:r>
            <a:r>
              <a:rPr lang="en-US" baseline="0" dirty="0"/>
              <a:t> scheduled events and spontaneous expressive activities.  They then move on to discuss how a student could participate in a spontaneous activity and maintain adherence to University policies.</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8</a:t>
            </a:fld>
            <a:endParaRPr lang="en-US"/>
          </a:p>
        </p:txBody>
      </p:sp>
    </p:spTree>
    <p:extLst>
      <p:ext uri="{BB962C8B-B14F-4D97-AF65-F5344CB8AC3E}">
        <p14:creationId xmlns:p14="http://schemas.microsoft.com/office/powerpoint/2010/main" val="36235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Mississippi has a strong opening statement and then,</a:t>
            </a:r>
            <a:r>
              <a:rPr lang="en-US" baseline="0" dirty="0"/>
              <a:t> like others, discusses some of the ways in which student gatherings could violate University policy.  They also have a section on “Designated Speaker’s Corners” or “free speech zones.” </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9</a:t>
            </a:fld>
            <a:endParaRPr lang="en-US"/>
          </a:p>
        </p:txBody>
      </p:sp>
    </p:spTree>
    <p:extLst>
      <p:ext uri="{BB962C8B-B14F-4D97-AF65-F5344CB8AC3E}">
        <p14:creationId xmlns:p14="http://schemas.microsoft.com/office/powerpoint/2010/main" val="63774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of Virginia has a strong opening statement and then discusses how students can report bias incidents</a:t>
            </a:r>
            <a:r>
              <a:rPr lang="en-US" baseline="0" dirty="0"/>
              <a:t> and what that means. </a:t>
            </a:r>
            <a:endParaRPr lang="en-US" dirty="0"/>
          </a:p>
        </p:txBody>
      </p:sp>
      <p:sp>
        <p:nvSpPr>
          <p:cNvPr id="4" name="Slide Number Placeholder 3"/>
          <p:cNvSpPr>
            <a:spLocks noGrp="1"/>
          </p:cNvSpPr>
          <p:nvPr>
            <p:ph type="sldNum" sz="quarter" idx="10"/>
          </p:nvPr>
        </p:nvSpPr>
        <p:spPr/>
        <p:txBody>
          <a:bodyPr/>
          <a:lstStyle/>
          <a:p>
            <a:fld id="{8C5E1431-47B7-405B-A774-DD73F6603B9D}" type="slidenum">
              <a:rPr lang="en-US" smtClean="0"/>
              <a:t>10</a:t>
            </a:fld>
            <a:endParaRPr lang="en-US"/>
          </a:p>
        </p:txBody>
      </p:sp>
    </p:spTree>
    <p:extLst>
      <p:ext uri="{BB962C8B-B14F-4D97-AF65-F5344CB8AC3E}">
        <p14:creationId xmlns:p14="http://schemas.microsoft.com/office/powerpoint/2010/main" val="236217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449D76-00BC-4372-9265-05D2E7B82BEA}"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69058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49D76-00BC-4372-9265-05D2E7B82BEA}"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243586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49D76-00BC-4372-9265-05D2E7B82BEA}"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39673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49D76-00BC-4372-9265-05D2E7B82BEA}"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22940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49D76-00BC-4372-9265-05D2E7B82BEA}"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129882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49D76-00BC-4372-9265-05D2E7B82BEA}"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348964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49D76-00BC-4372-9265-05D2E7B82BEA}"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292221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49D76-00BC-4372-9265-05D2E7B82BEA}"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177615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49D76-00BC-4372-9265-05D2E7B82BEA}"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351075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49D76-00BC-4372-9265-05D2E7B82BEA}"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171011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49D76-00BC-4372-9265-05D2E7B82BEA}"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3841-DF11-4980-A025-B205EE1AF3D2}" type="slidenum">
              <a:rPr lang="en-US" smtClean="0"/>
              <a:t>‹#›</a:t>
            </a:fld>
            <a:endParaRPr lang="en-US"/>
          </a:p>
        </p:txBody>
      </p:sp>
    </p:spTree>
    <p:extLst>
      <p:ext uri="{BB962C8B-B14F-4D97-AF65-F5344CB8AC3E}">
        <p14:creationId xmlns:p14="http://schemas.microsoft.com/office/powerpoint/2010/main" val="314993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49D76-00BC-4372-9265-05D2E7B82BEA}"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A3841-DF11-4980-A025-B205EE1AF3D2}" type="slidenum">
              <a:rPr lang="en-US" smtClean="0"/>
              <a:t>‹#›</a:t>
            </a:fld>
            <a:endParaRPr lang="en-US"/>
          </a:p>
        </p:txBody>
      </p:sp>
    </p:spTree>
    <p:extLst>
      <p:ext uri="{BB962C8B-B14F-4D97-AF65-F5344CB8AC3E}">
        <p14:creationId xmlns:p14="http://schemas.microsoft.com/office/powerpoint/2010/main" val="314274977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cap="small" dirty="0">
                <a:effectLst>
                  <a:innerShdw blurRad="63500" dist="50800" dir="5400000">
                    <a:prstClr val="black">
                      <a:alpha val="50000"/>
                    </a:prstClr>
                  </a:innerShdw>
                </a:effectLst>
                <a:latin typeface="Aharoni" panose="02010803020104030203" pitchFamily="2" charset="-79"/>
                <a:cs typeface="Aharoni" panose="02010803020104030203" pitchFamily="2" charset="-79"/>
              </a:rPr>
              <a:t>Student Affairs.com </a:t>
            </a:r>
            <a:br>
              <a:rPr lang="en-US" cap="small" dirty="0">
                <a:effectLst>
                  <a:innerShdw blurRad="63500" dist="50800" dir="5400000">
                    <a:prstClr val="black">
                      <a:alpha val="50000"/>
                    </a:prstClr>
                  </a:innerShdw>
                </a:effectLst>
                <a:latin typeface="Aharoni" panose="02010803020104030203" pitchFamily="2" charset="-79"/>
                <a:cs typeface="Aharoni" panose="02010803020104030203" pitchFamily="2" charset="-79"/>
              </a:rPr>
            </a:br>
            <a:r>
              <a:rPr lang="en-US" cap="small" dirty="0">
                <a:effectLst>
                  <a:innerShdw blurRad="63500" dist="50800" dir="5400000">
                    <a:prstClr val="black">
                      <a:alpha val="50000"/>
                    </a:prstClr>
                  </a:innerShdw>
                </a:effectLst>
                <a:latin typeface="Aharoni" panose="02010803020104030203" pitchFamily="2" charset="-79"/>
                <a:cs typeface="Aharoni" panose="02010803020104030203" pitchFamily="2" charset="-79"/>
              </a:rPr>
              <a:t>Case Study Competition</a:t>
            </a:r>
          </a:p>
        </p:txBody>
      </p:sp>
      <p:sp>
        <p:nvSpPr>
          <p:cNvPr id="3" name="Subtitle 2"/>
          <p:cNvSpPr>
            <a:spLocks noGrp="1"/>
          </p:cNvSpPr>
          <p:nvPr>
            <p:ph type="subTitle" idx="1"/>
          </p:nvPr>
        </p:nvSpPr>
        <p:spPr/>
        <p:txBody>
          <a:bodyPr/>
          <a:lstStyle/>
          <a:p>
            <a:r>
              <a:rPr lang="en-US" b="1" dirty="0">
                <a:latin typeface="FreightSans Pro Bold" panose="02000803040000020004" pitchFamily="50" charset="0"/>
              </a:rPr>
              <a:t>Team Members: </a:t>
            </a:r>
            <a:r>
              <a:rPr lang="en-US" dirty="0">
                <a:latin typeface="FreightSans Pro Bold" panose="02000803040000020004" pitchFamily="50" charset="0"/>
              </a:rPr>
              <a:t>Carrie Hachadurian, Dean Martin, Dean Paulk</a:t>
            </a:r>
          </a:p>
          <a:p>
            <a:r>
              <a:rPr lang="en-US" dirty="0">
                <a:latin typeface="FreightSans Pro Bold" panose="02000803040000020004" pitchFamily="50" charset="0"/>
              </a:rPr>
              <a:t>Western Carolina University</a:t>
            </a:r>
          </a:p>
          <a:p>
            <a:endParaRPr lang="en-US" dirty="0"/>
          </a:p>
        </p:txBody>
      </p:sp>
      <p:pic>
        <p:nvPicPr>
          <p:cNvPr id="8" name="Picture 7"/>
          <p:cNvPicPr>
            <a:picLocks noChangeAspect="1"/>
          </p:cNvPicPr>
          <p:nvPr/>
        </p:nvPicPr>
        <p:blipFill>
          <a:blip r:embed="rId2"/>
          <a:stretch>
            <a:fillRect/>
          </a:stretch>
        </p:blipFill>
        <p:spPr>
          <a:xfrm>
            <a:off x="5351929" y="4462184"/>
            <a:ext cx="1479177" cy="1210236"/>
          </a:xfrm>
          <a:prstGeom prst="rect">
            <a:avLst/>
          </a:prstGeom>
        </p:spPr>
      </p:pic>
    </p:spTree>
    <p:extLst>
      <p:ext uri="{BB962C8B-B14F-4D97-AF65-F5344CB8AC3E}">
        <p14:creationId xmlns:p14="http://schemas.microsoft.com/office/powerpoint/2010/main" val="299350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Selected Free Speech Policies</a:t>
            </a:r>
          </a:p>
        </p:txBody>
      </p:sp>
      <p:sp>
        <p:nvSpPr>
          <p:cNvPr id="6" name="TextBox 5"/>
          <p:cNvSpPr txBox="1"/>
          <p:nvPr/>
        </p:nvSpPr>
        <p:spPr>
          <a:xfrm>
            <a:off x="838200" y="1902620"/>
            <a:ext cx="10515600" cy="4693593"/>
          </a:xfrm>
          <a:prstGeom prst="rect">
            <a:avLst/>
          </a:prstGeom>
          <a:noFill/>
        </p:spPr>
        <p:txBody>
          <a:bodyPr wrap="square" rtlCol="0">
            <a:spAutoFit/>
          </a:bodyPr>
          <a:lstStyle/>
          <a:p>
            <a:r>
              <a:rPr lang="en-US" sz="2600" b="1" cap="all" dirty="0">
                <a:solidFill>
                  <a:schemeClr val="accent6">
                    <a:lumMod val="50000"/>
                  </a:schemeClr>
                </a:solidFill>
              </a:rPr>
              <a:t>University of </a:t>
            </a:r>
            <a:r>
              <a:rPr lang="en-US" sz="2600" b="1" cap="all" dirty="0" err="1">
                <a:solidFill>
                  <a:schemeClr val="accent6">
                    <a:lumMod val="50000"/>
                  </a:schemeClr>
                </a:solidFill>
              </a:rPr>
              <a:t>virginia</a:t>
            </a:r>
            <a:r>
              <a:rPr lang="en-US" sz="2600" b="1" cap="all" dirty="0">
                <a:solidFill>
                  <a:schemeClr val="accent6">
                    <a:lumMod val="50000"/>
                  </a:schemeClr>
                </a:solidFill>
              </a:rPr>
              <a:t>:</a:t>
            </a:r>
          </a:p>
          <a:p>
            <a:r>
              <a:rPr lang="en-US" sz="1300" dirty="0"/>
              <a:t>Speech Code Category: Advertised Commitments to Free Expression</a:t>
            </a:r>
            <a:br>
              <a:rPr lang="en-US" sz="1300" dirty="0"/>
            </a:br>
            <a:r>
              <a:rPr lang="en-US" sz="1300" dirty="0">
                <a:solidFill>
                  <a:schemeClr val="accent3">
                    <a:lumMod val="75000"/>
                  </a:schemeClr>
                </a:solidFill>
              </a:rPr>
              <a:t>Last updated: September 23, 2016</a:t>
            </a:r>
          </a:p>
          <a:p>
            <a:r>
              <a:rPr lang="en-US" sz="1300" dirty="0"/>
              <a:t>The University of Virginia is a community of scholars in which the ideals of freedom of inquiry, freedom of thought, freedom of expression, and freedom of the individual are sustained. The University is committed to supporting the exercise of any right guaranteed to individuals by the Constitution and the Code of Virginia and to educating students relative to their responsibilities.</a:t>
            </a:r>
          </a:p>
          <a:p>
            <a:endParaRPr lang="en-US" sz="1300" dirty="0"/>
          </a:p>
          <a:p>
            <a:r>
              <a:rPr lang="en-US" sz="1300" dirty="0"/>
              <a:t>Speech Code Category: Policies on Bias and Hate Speech</a:t>
            </a:r>
            <a:br>
              <a:rPr lang="en-US" sz="1300" dirty="0"/>
            </a:br>
            <a:r>
              <a:rPr lang="en-US" sz="1300" dirty="0">
                <a:solidFill>
                  <a:schemeClr val="accent3">
                    <a:lumMod val="75000"/>
                  </a:schemeClr>
                </a:solidFill>
              </a:rPr>
              <a:t>Last updated: September 26, 2017</a:t>
            </a:r>
          </a:p>
          <a:p>
            <a:r>
              <a:rPr lang="en-US" sz="1300" dirty="0"/>
              <a:t>The University defines a “bias complaint” as “any report of a threat or act of harassment or intimidation – verbal, written or physical – which is personally directed against or targets a University of Virginia student because of that student’s age, color, disability, marital status, national or ethnic origin, political affiliation, race, religion, sex (including pregnancy), sexual orientation, veteran status or family medical or genetic information.”</a:t>
            </a:r>
            <a:br>
              <a:rPr lang="en-US" sz="1300" dirty="0"/>
            </a:br>
            <a:r>
              <a:rPr lang="en-US" sz="1300" b="1" dirty="0"/>
              <a:t/>
            </a:r>
            <a:br>
              <a:rPr lang="en-US" sz="1300" b="1" dirty="0"/>
            </a:br>
            <a:r>
              <a:rPr lang="en-US" sz="1300" b="1" dirty="0"/>
              <a:t>This definition is used for reporting and statistical purposes only. It carries no independent sanctioning weight or authority.</a:t>
            </a:r>
            <a:br>
              <a:rPr lang="en-US" sz="1300" b="1" dirty="0"/>
            </a:br>
            <a:r>
              <a:rPr lang="en-US" sz="1300" dirty="0"/>
              <a:t/>
            </a:r>
            <a:br>
              <a:rPr lang="en-US" sz="1300" dirty="0"/>
            </a:br>
            <a:r>
              <a:rPr lang="en-US" sz="1300" dirty="0"/>
              <a:t>The University encourages prompt reporting of bias complaints so that it can evaluate the alleged facts for possible violation(s) of University policy, including the Standards of Conduct, and refer such complaints to law enforcement when an independent investigation for violation(s) of criminal law may be warranted.</a:t>
            </a:r>
          </a:p>
          <a:p>
            <a:r>
              <a:rPr lang="en-US" sz="1300" b="1" dirty="0"/>
              <a:t>Although the expression of an idea or point of view may be offensive or inflammatory to some, it is not necessarily a violation of law or University policy. The University values and embraces the ideals of freedom of inquiry, freedom of thought, and freedom of expression, all of which must be vitally sustained in a community of scholars. While these freedoms protect controversial ideas and differing views, and sometimes even offensive and hurtful words, they do not protect personal threats or acts of misconduct which violate criminal law or University policy.</a:t>
            </a:r>
            <a:endParaRPr lang="en-US" sz="1300" dirty="0"/>
          </a:p>
        </p:txBody>
      </p:sp>
    </p:spTree>
    <p:extLst>
      <p:ext uri="{BB962C8B-B14F-4D97-AF65-F5344CB8AC3E}">
        <p14:creationId xmlns:p14="http://schemas.microsoft.com/office/powerpoint/2010/main" val="115287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normAutofit fontScale="90000"/>
          </a:bodyPr>
          <a:lstStyle/>
          <a:p>
            <a:pPr algn="ctr"/>
            <a:r>
              <a:rPr lang="en-US" cap="small" dirty="0">
                <a:latin typeface="Aharoni" panose="02010803020104030203" pitchFamily="2" charset="-79"/>
                <a:cs typeface="Aharoni" panose="02010803020104030203" pitchFamily="2" charset="-79"/>
              </a:rPr>
              <a:t>Allowing Contentious Speakers on Campus</a:t>
            </a:r>
          </a:p>
        </p:txBody>
      </p:sp>
      <p:sp>
        <p:nvSpPr>
          <p:cNvPr id="7" name="TextBox 6"/>
          <p:cNvSpPr txBox="1"/>
          <p:nvPr/>
        </p:nvSpPr>
        <p:spPr>
          <a:xfrm>
            <a:off x="0" y="1902620"/>
            <a:ext cx="6067313" cy="2862322"/>
          </a:xfrm>
          <a:prstGeom prst="rect">
            <a:avLst/>
          </a:prstGeom>
          <a:noFill/>
        </p:spPr>
        <p:txBody>
          <a:bodyPr wrap="square" rtlCol="0">
            <a:spAutoFit/>
          </a:bodyPr>
          <a:lstStyle/>
          <a:p>
            <a:r>
              <a:rPr lang="en-US" sz="2600" b="1" cap="all" dirty="0">
                <a:solidFill>
                  <a:schemeClr val="accent6">
                    <a:lumMod val="50000"/>
                  </a:schemeClr>
                </a:solidFill>
              </a:rPr>
              <a:t>Pros: </a:t>
            </a:r>
          </a:p>
          <a:p>
            <a:pPr marL="285750" indent="-285750">
              <a:buFont typeface="Arial" panose="020B0604020202020204" pitchFamily="34" charset="0"/>
              <a:buChar char="•"/>
            </a:pPr>
            <a:r>
              <a:rPr lang="en-US" sz="2200" dirty="0"/>
              <a:t>Higher education is the natural site for opposing ideas and remain among the few places where debates are held in person (Goldberg, 2018)</a:t>
            </a:r>
          </a:p>
          <a:p>
            <a:pPr marL="285750" indent="-285750">
              <a:buFont typeface="Arial" panose="020B0604020202020204" pitchFamily="34" charset="0"/>
              <a:buChar char="•"/>
            </a:pPr>
            <a:r>
              <a:rPr lang="en-US" sz="2200" dirty="0"/>
              <a:t>Allowing civil discourse fits in with higher education’s mission to present various viewpoints and sharpen students’ critical thinking skills (Goldberg, 2018)</a:t>
            </a:r>
          </a:p>
        </p:txBody>
      </p:sp>
      <p:cxnSp>
        <p:nvCxnSpPr>
          <p:cNvPr id="9" name="Straight Connector 8"/>
          <p:cNvCxnSpPr/>
          <p:nvPr/>
        </p:nvCxnSpPr>
        <p:spPr>
          <a:xfrm>
            <a:off x="5992010" y="2121090"/>
            <a:ext cx="75304" cy="4613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3374" y="1936846"/>
            <a:ext cx="6038626" cy="4216539"/>
          </a:xfrm>
          <a:prstGeom prst="rect">
            <a:avLst/>
          </a:prstGeom>
          <a:noFill/>
        </p:spPr>
        <p:txBody>
          <a:bodyPr wrap="square" rtlCol="0">
            <a:spAutoFit/>
          </a:bodyPr>
          <a:lstStyle/>
          <a:p>
            <a:r>
              <a:rPr lang="en-US" sz="2600" b="1" cap="all" dirty="0">
                <a:solidFill>
                  <a:srgbClr val="8E0000"/>
                </a:solidFill>
              </a:rPr>
              <a:t>Cons: </a:t>
            </a:r>
          </a:p>
          <a:p>
            <a:pPr marL="285750" indent="-285750">
              <a:buFont typeface="Arial" panose="020B0604020202020204" pitchFamily="34" charset="0"/>
              <a:buChar char="•"/>
            </a:pPr>
            <a:r>
              <a:rPr lang="en-US" sz="2200" dirty="0"/>
              <a:t>Administrators would need to define which topics are OK to discuss and which are not</a:t>
            </a:r>
          </a:p>
          <a:p>
            <a:pPr marL="285750" indent="-285750">
              <a:buFont typeface="Arial" panose="020B0604020202020204" pitchFamily="34" charset="0"/>
              <a:buChar char="•"/>
            </a:pPr>
            <a:r>
              <a:rPr lang="en-US" sz="2200" dirty="0"/>
              <a:t>Increased costs for additional security (Goldberg, 2018)</a:t>
            </a:r>
          </a:p>
          <a:p>
            <a:pPr marL="285750" indent="-285750">
              <a:buFont typeface="Arial" panose="020B0604020202020204" pitchFamily="34" charset="0"/>
              <a:buChar char="•"/>
            </a:pPr>
            <a:r>
              <a:rPr lang="en-US" sz="2200" dirty="0"/>
              <a:t>Could be held liable for hostile environments created by others (Goldberg, 2018)</a:t>
            </a:r>
          </a:p>
          <a:p>
            <a:pPr marL="285750" indent="-285750">
              <a:buFont typeface="Arial" panose="020B0604020202020204" pitchFamily="34" charset="0"/>
              <a:buChar char="•"/>
            </a:pPr>
            <a:r>
              <a:rPr lang="en-US" sz="2200" dirty="0"/>
              <a:t>Could invite pseudoscience or otherwise “fake news” to campus, igniting further debate (Goldberg, 2018)</a:t>
            </a:r>
          </a:p>
          <a:p>
            <a:pPr marL="285750" indent="-285750">
              <a:buFont typeface="Arial" panose="020B0604020202020204" pitchFamily="34" charset="0"/>
              <a:buChar char="•"/>
            </a:pPr>
            <a:r>
              <a:rPr lang="en-US" sz="2200" dirty="0"/>
              <a:t>Disinviting speakers only fuels their fire – and their weapon is social media (Goldberg, 2018)</a:t>
            </a:r>
          </a:p>
        </p:txBody>
      </p:sp>
    </p:spTree>
    <p:extLst>
      <p:ext uri="{BB962C8B-B14F-4D97-AF65-F5344CB8AC3E}">
        <p14:creationId xmlns:p14="http://schemas.microsoft.com/office/powerpoint/2010/main" val="290501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Entitlement of Higher Education</a:t>
            </a:r>
          </a:p>
        </p:txBody>
      </p:sp>
      <p:sp>
        <p:nvSpPr>
          <p:cNvPr id="3" name="TextBox 2"/>
          <p:cNvSpPr txBox="1"/>
          <p:nvPr/>
        </p:nvSpPr>
        <p:spPr>
          <a:xfrm>
            <a:off x="838199" y="2121090"/>
            <a:ext cx="10515601"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Campuses have the right to discretion in determining what activities support their mission (Goldberg, 2018)</a:t>
            </a:r>
          </a:p>
          <a:p>
            <a:pPr marL="742950" lvl="1" indent="-285750">
              <a:buFont typeface="Arial" panose="020B0604020202020204" pitchFamily="34" charset="0"/>
              <a:buChar char="•"/>
            </a:pPr>
            <a:r>
              <a:rPr lang="en-US" sz="2400" b="1" dirty="0">
                <a:solidFill>
                  <a:schemeClr val="tx2">
                    <a:lumMod val="50000"/>
                  </a:schemeClr>
                </a:solidFill>
              </a:rPr>
              <a:t>Public</a:t>
            </a:r>
            <a:r>
              <a:rPr lang="en-US" sz="2400" dirty="0"/>
              <a:t> – Must take into consideration First Amendment rights of all students</a:t>
            </a:r>
          </a:p>
          <a:p>
            <a:pPr marL="1200150" lvl="2" indent="-285750">
              <a:buFont typeface="Arial" panose="020B0604020202020204" pitchFamily="34" charset="0"/>
              <a:buChar char="•"/>
            </a:pPr>
            <a:r>
              <a:rPr lang="en-US" sz="2400" dirty="0"/>
              <a:t>But can limit speakers during certain times of year (exam week, for example) or to minimize disruption to the educational process (Goldberg, 2018)</a:t>
            </a:r>
          </a:p>
          <a:p>
            <a:pPr marL="742950" lvl="1" indent="-285750">
              <a:buFont typeface="Arial" panose="020B0604020202020204" pitchFamily="34" charset="0"/>
              <a:buChar char="•"/>
            </a:pPr>
            <a:r>
              <a:rPr lang="en-US" sz="2400" b="1" dirty="0">
                <a:solidFill>
                  <a:schemeClr val="tx2">
                    <a:lumMod val="50000"/>
                  </a:schemeClr>
                </a:solidFill>
              </a:rPr>
              <a:t>Private</a:t>
            </a:r>
            <a:r>
              <a:rPr lang="en-US" sz="2400" dirty="0"/>
              <a:t> – more freedom in choosing what to allow/ not allow. </a:t>
            </a:r>
          </a:p>
          <a:p>
            <a:endParaRPr lang="en-US" dirty="0"/>
          </a:p>
        </p:txBody>
      </p:sp>
    </p:spTree>
    <p:extLst>
      <p:ext uri="{BB962C8B-B14F-4D97-AF65-F5344CB8AC3E}">
        <p14:creationId xmlns:p14="http://schemas.microsoft.com/office/powerpoint/2010/main" val="3062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err="1">
                <a:latin typeface="Aharoni" panose="02010803020104030203" pitchFamily="2" charset="-79"/>
                <a:cs typeface="Aharoni" panose="02010803020104030203" pitchFamily="2" charset="-79"/>
              </a:rPr>
              <a:t>Precedented</a:t>
            </a:r>
            <a:r>
              <a:rPr lang="en-US" cap="small" dirty="0">
                <a:latin typeface="Aharoni" panose="02010803020104030203" pitchFamily="2" charset="-79"/>
                <a:cs typeface="Aharoni" panose="02010803020104030203" pitchFamily="2" charset="-79"/>
              </a:rPr>
              <a:t> Incidences</a:t>
            </a:r>
          </a:p>
        </p:txBody>
      </p:sp>
      <p:sp>
        <p:nvSpPr>
          <p:cNvPr id="3" name="TextBox 2"/>
          <p:cNvSpPr txBox="1"/>
          <p:nvPr/>
        </p:nvSpPr>
        <p:spPr>
          <a:xfrm>
            <a:off x="838200" y="2269864"/>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Stacy v. Williams (1969)</a:t>
            </a:r>
          </a:p>
          <a:p>
            <a:pPr marL="285750" indent="-285750">
              <a:buFont typeface="Arial" panose="020B0604020202020204" pitchFamily="34" charset="0"/>
              <a:buChar char="•"/>
            </a:pPr>
            <a:r>
              <a:rPr lang="en-US" sz="2400" dirty="0"/>
              <a:t>Brooks v. Auburn University (1969)</a:t>
            </a:r>
          </a:p>
          <a:p>
            <a:pPr marL="285750" indent="-285750">
              <a:buFont typeface="Arial" panose="020B0604020202020204" pitchFamily="34" charset="0"/>
              <a:buChar char="•"/>
            </a:pPr>
            <a:r>
              <a:rPr lang="en-US" sz="2400" dirty="0"/>
              <a:t>Catholic University</a:t>
            </a:r>
          </a:p>
          <a:p>
            <a:pPr marL="285750" indent="-285750">
              <a:buFont typeface="Arial" panose="020B0604020202020204" pitchFamily="34" charset="0"/>
              <a:buChar char="•"/>
            </a:pPr>
            <a:r>
              <a:rPr lang="en-US" sz="2400" dirty="0"/>
              <a:t>San Marcos University</a:t>
            </a:r>
          </a:p>
          <a:p>
            <a:pPr marL="285750" indent="-285750">
              <a:buFont typeface="Arial" panose="020B0604020202020204" pitchFamily="34" charset="0"/>
              <a:buChar char="•"/>
            </a:pPr>
            <a:r>
              <a:rPr lang="en-US" sz="2400" dirty="0"/>
              <a:t>UC Berkley</a:t>
            </a:r>
          </a:p>
          <a:p>
            <a:pPr marL="285750" indent="-285750">
              <a:buFont typeface="Arial" panose="020B0604020202020204" pitchFamily="34" charset="0"/>
              <a:buChar char="•"/>
            </a:pPr>
            <a:r>
              <a:rPr lang="en-US" sz="2400" dirty="0"/>
              <a:t>Middlebury College</a:t>
            </a:r>
          </a:p>
        </p:txBody>
      </p:sp>
    </p:spTree>
    <p:extLst>
      <p:ext uri="{BB962C8B-B14F-4D97-AF65-F5344CB8AC3E}">
        <p14:creationId xmlns:p14="http://schemas.microsoft.com/office/powerpoint/2010/main" val="178313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321153"/>
            <a:ext cx="10515600" cy="735946"/>
          </a:xfrm>
        </p:spPr>
        <p:txBody>
          <a:bodyPr>
            <a:normAutofit fontScale="90000"/>
          </a:bodyPr>
          <a:lstStyle/>
          <a:p>
            <a:pPr algn="ctr"/>
            <a:r>
              <a:rPr lang="en-US" cap="small" dirty="0">
                <a:latin typeface="Aharoni" panose="02010803020104030203" pitchFamily="2" charset="-79"/>
                <a:cs typeface="Aharoni" panose="02010803020104030203" pitchFamily="2" charset="-79"/>
              </a:rPr>
              <a:t>How Should Institutions Respond?:</a:t>
            </a:r>
            <a:br>
              <a:rPr lang="en-US" cap="small" dirty="0">
                <a:latin typeface="Aharoni" panose="02010803020104030203" pitchFamily="2" charset="-79"/>
                <a:cs typeface="Aharoni" panose="02010803020104030203" pitchFamily="2" charset="-79"/>
              </a:rPr>
            </a:br>
            <a:r>
              <a:rPr lang="en-US" cap="small" dirty="0">
                <a:latin typeface="Aharoni" panose="02010803020104030203" pitchFamily="2" charset="-79"/>
                <a:cs typeface="Aharoni" panose="02010803020104030203" pitchFamily="2" charset="-79"/>
              </a:rPr>
              <a:t>A Multitude of Perspectives</a:t>
            </a:r>
          </a:p>
        </p:txBody>
      </p:sp>
      <p:sp>
        <p:nvSpPr>
          <p:cNvPr id="3" name="TextBox 2"/>
          <p:cNvSpPr txBox="1"/>
          <p:nvPr/>
        </p:nvSpPr>
        <p:spPr>
          <a:xfrm>
            <a:off x="838199" y="2749970"/>
            <a:ext cx="10515599"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Allow controversial speaker to present on campus, but invite someone with opposing viewpoints to also speak on campus</a:t>
            </a:r>
          </a:p>
          <a:p>
            <a:pPr marL="742950" lvl="1" indent="-285750">
              <a:buFont typeface="Arial" panose="020B0604020202020204" pitchFamily="34" charset="0"/>
              <a:buChar char="•"/>
            </a:pPr>
            <a:r>
              <a:rPr lang="en-US" sz="2000" dirty="0">
                <a:solidFill>
                  <a:schemeClr val="tx2">
                    <a:lumMod val="50000"/>
                  </a:schemeClr>
                </a:solidFill>
              </a:rPr>
              <a:t>Not necessarily at the same time</a:t>
            </a:r>
          </a:p>
          <a:p>
            <a:pPr marL="742950" lvl="1" indent="-285750">
              <a:buFont typeface="Arial" panose="020B0604020202020204" pitchFamily="34" charset="0"/>
              <a:buChar char="•"/>
            </a:pPr>
            <a:r>
              <a:rPr lang="en-US" sz="2000" dirty="0">
                <a:solidFill>
                  <a:schemeClr val="tx2">
                    <a:lumMod val="50000"/>
                  </a:schemeClr>
                </a:solidFill>
              </a:rPr>
              <a:t>Allows for varying perspectives in nondiscriminatory fashion</a:t>
            </a:r>
          </a:p>
          <a:p>
            <a:pPr marL="285750" indent="-285750">
              <a:buFont typeface="Arial" panose="020B0604020202020204" pitchFamily="34" charset="0"/>
              <a:buChar char="•"/>
            </a:pPr>
            <a:r>
              <a:rPr lang="en-US" sz="2000" dirty="0"/>
              <a:t>Allow controversial speakers of opposing viewpoints to speak, but require an unbiased moderator and lay out ground rules for discussion or protests</a:t>
            </a:r>
          </a:p>
          <a:p>
            <a:pPr marL="742950" lvl="1" indent="-285750">
              <a:buFont typeface="Arial" panose="020B0604020202020204" pitchFamily="34" charset="0"/>
              <a:buChar char="•"/>
            </a:pPr>
            <a:r>
              <a:rPr lang="en-US" sz="2000" dirty="0">
                <a:solidFill>
                  <a:schemeClr val="tx2">
                    <a:lumMod val="50000"/>
                  </a:schemeClr>
                </a:solidFill>
              </a:rPr>
              <a:t>Teaches and encourages civil discourse </a:t>
            </a:r>
          </a:p>
          <a:p>
            <a:pPr marL="742950" lvl="1" indent="-285750">
              <a:buFont typeface="Arial" panose="020B0604020202020204" pitchFamily="34" charset="0"/>
              <a:buChar char="•"/>
            </a:pPr>
            <a:r>
              <a:rPr lang="en-US" sz="2000" dirty="0">
                <a:solidFill>
                  <a:schemeClr val="tx2">
                    <a:lumMod val="50000"/>
                  </a:schemeClr>
                </a:solidFill>
              </a:rPr>
              <a:t>Everyone is heard</a:t>
            </a:r>
          </a:p>
          <a:p>
            <a:pPr marL="285750" indent="-285750">
              <a:buFont typeface="Arial" panose="020B0604020202020204" pitchFamily="34" charset="0"/>
              <a:buChar char="•"/>
            </a:pPr>
            <a:r>
              <a:rPr lang="en-US" sz="2000" dirty="0"/>
              <a:t>Allow controversial speakers under the condition they may not incite violence or harassment</a:t>
            </a:r>
          </a:p>
          <a:p>
            <a:pPr marL="742950" lvl="1" indent="-285750">
              <a:buFont typeface="Arial" panose="020B0604020202020204" pitchFamily="34" charset="0"/>
              <a:buChar char="•"/>
            </a:pPr>
            <a:r>
              <a:rPr lang="en-US" sz="2000" dirty="0">
                <a:solidFill>
                  <a:schemeClr val="tx2">
                    <a:lumMod val="50000"/>
                  </a:schemeClr>
                </a:solidFill>
              </a:rPr>
              <a:t>Being offended is not the same as being harassed</a:t>
            </a:r>
          </a:p>
          <a:p>
            <a:pPr marL="742950" lvl="1" indent="-285750">
              <a:buFont typeface="Arial" panose="020B0604020202020204" pitchFamily="34" charset="0"/>
              <a:buChar char="•"/>
            </a:pPr>
            <a:r>
              <a:rPr lang="en-US" sz="2000" dirty="0">
                <a:solidFill>
                  <a:schemeClr val="tx2">
                    <a:lumMod val="50000"/>
                  </a:schemeClr>
                </a:solidFill>
              </a:rPr>
              <a:t>Institutions should reiterate their core values and specific policies surrounding controversial speakers</a:t>
            </a:r>
          </a:p>
        </p:txBody>
      </p:sp>
    </p:spTree>
    <p:extLst>
      <p:ext uri="{BB962C8B-B14F-4D97-AF65-F5344CB8AC3E}">
        <p14:creationId xmlns:p14="http://schemas.microsoft.com/office/powerpoint/2010/main" val="124507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What is Free Speech?</a:t>
            </a:r>
          </a:p>
        </p:txBody>
      </p:sp>
      <p:sp>
        <p:nvSpPr>
          <p:cNvPr id="7" name="TextBox 6"/>
          <p:cNvSpPr txBox="1"/>
          <p:nvPr/>
        </p:nvSpPr>
        <p:spPr>
          <a:xfrm>
            <a:off x="0" y="1902620"/>
            <a:ext cx="6067313" cy="4832092"/>
          </a:xfrm>
          <a:prstGeom prst="rect">
            <a:avLst/>
          </a:prstGeom>
          <a:noFill/>
        </p:spPr>
        <p:txBody>
          <a:bodyPr wrap="square" rtlCol="0">
            <a:spAutoFit/>
          </a:bodyPr>
          <a:lstStyle/>
          <a:p>
            <a:r>
              <a:rPr lang="en-US" sz="2000" b="1" cap="all" dirty="0">
                <a:solidFill>
                  <a:schemeClr val="accent6">
                    <a:lumMod val="50000"/>
                  </a:schemeClr>
                </a:solidFill>
              </a:rPr>
              <a:t>Freedom of speech includes the right: </a:t>
            </a:r>
          </a:p>
          <a:p>
            <a:pPr marL="285750" indent="-285750">
              <a:buFont typeface="Arial" panose="020B0604020202020204" pitchFamily="34" charset="0"/>
              <a:buChar char="•"/>
            </a:pPr>
            <a:r>
              <a:rPr lang="en-US" sz="1600" dirty="0"/>
              <a:t>Not to speak (specifically, the right not to salute the flag).</a:t>
            </a:r>
          </a:p>
          <a:p>
            <a:pPr marL="742950" lvl="1" indent="-285750">
              <a:buFont typeface="Arial" panose="020B0604020202020204" pitchFamily="34" charset="0"/>
              <a:buChar char="•"/>
            </a:pPr>
            <a:r>
              <a:rPr lang="en-US" sz="1400" i="1" dirty="0">
                <a:solidFill>
                  <a:schemeClr val="tx1">
                    <a:lumMod val="50000"/>
                  </a:schemeClr>
                </a:solidFill>
              </a:rPr>
              <a:t>West Virginia Board of Education v. Barnette</a:t>
            </a:r>
            <a:r>
              <a:rPr lang="en-US" sz="1400" dirty="0">
                <a:solidFill>
                  <a:schemeClr val="tx1">
                    <a:lumMod val="50000"/>
                  </a:schemeClr>
                </a:solidFill>
              </a:rPr>
              <a:t>, 319 U.S. 624 (1943)</a:t>
            </a:r>
          </a:p>
          <a:p>
            <a:pPr marL="285750" indent="-285750">
              <a:buFont typeface="Arial" panose="020B0604020202020204" pitchFamily="34" charset="0"/>
              <a:buChar char="•"/>
            </a:pPr>
            <a:r>
              <a:rPr lang="en-US" sz="1600" dirty="0"/>
              <a:t>Of students to wear black armbands to school to protest a war (“Students do not shed their constitutional rights at the schoolhouse gate.”).</a:t>
            </a:r>
          </a:p>
          <a:p>
            <a:pPr marL="742950" lvl="1" indent="-285750">
              <a:buFont typeface="Arial" panose="020B0604020202020204" pitchFamily="34" charset="0"/>
              <a:buChar char="•"/>
            </a:pPr>
            <a:r>
              <a:rPr lang="en-US" sz="1400" i="1" dirty="0">
                <a:solidFill>
                  <a:schemeClr val="tx1">
                    <a:lumMod val="50000"/>
                  </a:schemeClr>
                </a:solidFill>
              </a:rPr>
              <a:t>Tinker v. Des Moines</a:t>
            </a:r>
            <a:r>
              <a:rPr lang="en-US" sz="1400" dirty="0">
                <a:solidFill>
                  <a:schemeClr val="tx1">
                    <a:lumMod val="50000"/>
                  </a:schemeClr>
                </a:solidFill>
              </a:rPr>
              <a:t>, 393 U.S. 503 (1969)</a:t>
            </a:r>
          </a:p>
          <a:p>
            <a:pPr marL="285750" indent="-285750">
              <a:buFont typeface="Arial" panose="020B0604020202020204" pitchFamily="34" charset="0"/>
              <a:buChar char="•"/>
            </a:pPr>
            <a:r>
              <a:rPr lang="en-US" sz="1600" dirty="0"/>
              <a:t>To use certain offensive words and phrases to convey political messages.</a:t>
            </a:r>
          </a:p>
          <a:p>
            <a:pPr marL="742950" lvl="1" indent="-285750">
              <a:buFont typeface="Arial" panose="020B0604020202020204" pitchFamily="34" charset="0"/>
              <a:buChar char="•"/>
            </a:pPr>
            <a:r>
              <a:rPr lang="en-US" sz="1400" i="1" dirty="0">
                <a:solidFill>
                  <a:schemeClr val="tx1">
                    <a:lumMod val="50000"/>
                  </a:schemeClr>
                </a:solidFill>
              </a:rPr>
              <a:t>Cohen v. California</a:t>
            </a:r>
            <a:r>
              <a:rPr lang="en-US" sz="1400" dirty="0">
                <a:solidFill>
                  <a:schemeClr val="tx1">
                    <a:lumMod val="50000"/>
                  </a:schemeClr>
                </a:solidFill>
              </a:rPr>
              <a:t>, 403 U.S. 15 (1971)</a:t>
            </a:r>
          </a:p>
          <a:p>
            <a:pPr marL="285750" indent="-285750">
              <a:buFont typeface="Arial" panose="020B0604020202020204" pitchFamily="34" charset="0"/>
              <a:buChar char="•"/>
            </a:pPr>
            <a:r>
              <a:rPr lang="en-US" sz="1600" dirty="0"/>
              <a:t>To contribute money (under certain circumstances) to political campaigns.</a:t>
            </a:r>
          </a:p>
          <a:p>
            <a:pPr marL="742950" lvl="1" indent="-285750">
              <a:buFont typeface="Arial" panose="020B0604020202020204" pitchFamily="34" charset="0"/>
              <a:buChar char="•"/>
            </a:pPr>
            <a:r>
              <a:rPr lang="en-US" sz="1400" i="1" dirty="0">
                <a:solidFill>
                  <a:schemeClr val="tx1">
                    <a:lumMod val="50000"/>
                  </a:schemeClr>
                </a:solidFill>
              </a:rPr>
              <a:t>Buckley v. </a:t>
            </a:r>
            <a:r>
              <a:rPr lang="en-US" sz="1400" i="1" dirty="0" err="1">
                <a:solidFill>
                  <a:schemeClr val="tx1">
                    <a:lumMod val="50000"/>
                  </a:schemeClr>
                </a:solidFill>
              </a:rPr>
              <a:t>Valeo</a:t>
            </a:r>
            <a:r>
              <a:rPr lang="en-US" sz="1400" dirty="0">
                <a:solidFill>
                  <a:schemeClr val="tx1">
                    <a:lumMod val="50000"/>
                  </a:schemeClr>
                </a:solidFill>
              </a:rPr>
              <a:t>, 424 U.S. 1 (1976)</a:t>
            </a:r>
          </a:p>
          <a:p>
            <a:pPr marL="285750" indent="-285750">
              <a:buFont typeface="Arial" panose="020B0604020202020204" pitchFamily="34" charset="0"/>
              <a:buChar char="•"/>
            </a:pPr>
            <a:r>
              <a:rPr lang="en-US" sz="1600" dirty="0"/>
              <a:t>To advertise commercial products and professional services (with some restrictions).</a:t>
            </a:r>
          </a:p>
          <a:p>
            <a:pPr marL="742950" lvl="1" indent="-285750">
              <a:buFont typeface="Arial" panose="020B0604020202020204" pitchFamily="34" charset="0"/>
              <a:buChar char="•"/>
            </a:pPr>
            <a:r>
              <a:rPr lang="en-US" sz="1400" i="1" dirty="0">
                <a:solidFill>
                  <a:schemeClr val="tx1">
                    <a:lumMod val="50000"/>
                  </a:schemeClr>
                </a:solidFill>
              </a:rPr>
              <a:t>Virginia Board of Pharmacy v. Virginia Consumer Council</a:t>
            </a:r>
            <a:r>
              <a:rPr lang="en-US" sz="1400" dirty="0">
                <a:solidFill>
                  <a:schemeClr val="tx1">
                    <a:lumMod val="50000"/>
                  </a:schemeClr>
                </a:solidFill>
              </a:rPr>
              <a:t>, 425 U.S. 748 (1976); </a:t>
            </a:r>
            <a:r>
              <a:rPr lang="en-US" sz="1400" i="1" dirty="0">
                <a:solidFill>
                  <a:schemeClr val="tx1">
                    <a:lumMod val="50000"/>
                  </a:schemeClr>
                </a:solidFill>
              </a:rPr>
              <a:t>Bates v. State Bar of Arizona</a:t>
            </a:r>
            <a:r>
              <a:rPr lang="en-US" sz="1400" dirty="0">
                <a:solidFill>
                  <a:schemeClr val="tx1">
                    <a:lumMod val="50000"/>
                  </a:schemeClr>
                </a:solidFill>
              </a:rPr>
              <a:t>, 433 U.S. 350 (1977)</a:t>
            </a:r>
          </a:p>
          <a:p>
            <a:pPr marL="285750" indent="-285750">
              <a:buFont typeface="Arial" panose="020B0604020202020204" pitchFamily="34" charset="0"/>
              <a:buChar char="•"/>
            </a:pPr>
            <a:r>
              <a:rPr lang="en-US" sz="1600" dirty="0"/>
              <a:t>To engage in symbolic speech, (e.g., burning the flag in protest).</a:t>
            </a:r>
          </a:p>
          <a:p>
            <a:pPr marL="742950" lvl="1" indent="-285750">
              <a:buFont typeface="Arial" panose="020B0604020202020204" pitchFamily="34" charset="0"/>
              <a:buChar char="•"/>
            </a:pPr>
            <a:r>
              <a:rPr lang="en-US" sz="1400" i="1" dirty="0">
                <a:solidFill>
                  <a:schemeClr val="tx1">
                    <a:lumMod val="50000"/>
                  </a:schemeClr>
                </a:solidFill>
              </a:rPr>
              <a:t>Texas v. Johnson</a:t>
            </a:r>
            <a:r>
              <a:rPr lang="en-US" sz="1400" dirty="0">
                <a:solidFill>
                  <a:schemeClr val="tx1">
                    <a:lumMod val="50000"/>
                  </a:schemeClr>
                </a:solidFill>
              </a:rPr>
              <a:t>, 491 U.S. 397 (1989); </a:t>
            </a:r>
            <a:r>
              <a:rPr lang="en-US" sz="1400" i="1" dirty="0">
                <a:solidFill>
                  <a:schemeClr val="tx1">
                    <a:lumMod val="50000"/>
                  </a:schemeClr>
                </a:solidFill>
              </a:rPr>
              <a:t>United States v. </a:t>
            </a:r>
            <a:r>
              <a:rPr lang="en-US" sz="1400" i="1" dirty="0" err="1">
                <a:solidFill>
                  <a:schemeClr val="tx1">
                    <a:lumMod val="50000"/>
                  </a:schemeClr>
                </a:solidFill>
              </a:rPr>
              <a:t>Eichman</a:t>
            </a:r>
            <a:r>
              <a:rPr lang="en-US" sz="1400" dirty="0">
                <a:solidFill>
                  <a:schemeClr val="tx1">
                    <a:lumMod val="50000"/>
                  </a:schemeClr>
                </a:solidFill>
              </a:rPr>
              <a:t>, 496 U.S. 310 (1990) </a:t>
            </a:r>
          </a:p>
        </p:txBody>
      </p:sp>
      <p:cxnSp>
        <p:nvCxnSpPr>
          <p:cNvPr id="9" name="Straight Connector 8"/>
          <p:cNvCxnSpPr/>
          <p:nvPr/>
        </p:nvCxnSpPr>
        <p:spPr>
          <a:xfrm>
            <a:off x="5992010" y="2121090"/>
            <a:ext cx="75304" cy="4613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3374" y="1936846"/>
            <a:ext cx="6038626" cy="4431983"/>
          </a:xfrm>
          <a:prstGeom prst="rect">
            <a:avLst/>
          </a:prstGeom>
          <a:noFill/>
        </p:spPr>
        <p:txBody>
          <a:bodyPr wrap="square" rtlCol="0">
            <a:spAutoFit/>
          </a:bodyPr>
          <a:lstStyle/>
          <a:p>
            <a:r>
              <a:rPr lang="en-US" sz="2000" b="1" cap="all" dirty="0">
                <a:solidFill>
                  <a:srgbClr val="8E0000"/>
                </a:solidFill>
              </a:rPr>
              <a:t>Freedom of speech does not include the right: </a:t>
            </a:r>
          </a:p>
          <a:p>
            <a:pPr marL="285750" indent="-285750">
              <a:buFont typeface="Arial" panose="020B0604020202020204" pitchFamily="34" charset="0"/>
              <a:buChar char="•"/>
            </a:pPr>
            <a:r>
              <a:rPr lang="en-US" sz="1600" dirty="0"/>
              <a:t>To incite actions that would harm others (e.g., “[S]</a:t>
            </a:r>
            <a:r>
              <a:rPr lang="en-US" sz="1600" dirty="0" err="1"/>
              <a:t>hout</a:t>
            </a:r>
            <a:r>
              <a:rPr lang="en-US" sz="1600" dirty="0"/>
              <a:t>[</a:t>
            </a:r>
            <a:r>
              <a:rPr lang="en-US" sz="1600" dirty="0" err="1"/>
              <a:t>ing</a:t>
            </a:r>
            <a:r>
              <a:rPr lang="en-US" sz="1600" dirty="0"/>
              <a:t>] ‘fire’ in a crowded theater.”).</a:t>
            </a:r>
          </a:p>
          <a:p>
            <a:pPr marL="742950" lvl="1" indent="-285750">
              <a:buFont typeface="Arial" panose="020B0604020202020204" pitchFamily="34" charset="0"/>
              <a:buChar char="•"/>
            </a:pPr>
            <a:r>
              <a:rPr lang="en-US" sz="1400" i="1" dirty="0" err="1">
                <a:solidFill>
                  <a:schemeClr val="tx1">
                    <a:lumMod val="50000"/>
                  </a:schemeClr>
                </a:solidFill>
              </a:rPr>
              <a:t>Schenck</a:t>
            </a:r>
            <a:r>
              <a:rPr lang="en-US" sz="1400" i="1" dirty="0">
                <a:solidFill>
                  <a:schemeClr val="tx1">
                    <a:lumMod val="50000"/>
                  </a:schemeClr>
                </a:solidFill>
              </a:rPr>
              <a:t> v. United States,</a:t>
            </a:r>
            <a:r>
              <a:rPr lang="en-US" sz="1400" dirty="0">
                <a:solidFill>
                  <a:schemeClr val="tx1">
                    <a:lumMod val="50000"/>
                  </a:schemeClr>
                </a:solidFill>
              </a:rPr>
              <a:t> 249 U.S. 47 (1919)</a:t>
            </a:r>
          </a:p>
          <a:p>
            <a:pPr marL="285750" indent="-285750">
              <a:buFont typeface="Arial" panose="020B0604020202020204" pitchFamily="34" charset="0"/>
              <a:buChar char="•"/>
            </a:pPr>
            <a:r>
              <a:rPr lang="en-US" sz="1600" dirty="0"/>
              <a:t>To make or distribute obscene materials.</a:t>
            </a:r>
          </a:p>
          <a:p>
            <a:pPr marL="742950" lvl="1" indent="-285750">
              <a:buFont typeface="Arial" panose="020B0604020202020204" pitchFamily="34" charset="0"/>
              <a:buChar char="•"/>
            </a:pPr>
            <a:r>
              <a:rPr lang="en-US" sz="1400" i="1" dirty="0">
                <a:solidFill>
                  <a:schemeClr val="tx1">
                    <a:lumMod val="50000"/>
                  </a:schemeClr>
                </a:solidFill>
              </a:rPr>
              <a:t>Roth v. United States</a:t>
            </a:r>
            <a:r>
              <a:rPr lang="en-US" sz="1400" dirty="0">
                <a:solidFill>
                  <a:schemeClr val="tx1">
                    <a:lumMod val="50000"/>
                  </a:schemeClr>
                </a:solidFill>
              </a:rPr>
              <a:t>, 354 U.S. 476 (1957)</a:t>
            </a:r>
          </a:p>
          <a:p>
            <a:pPr marL="285750" indent="-285750">
              <a:buFont typeface="Arial" panose="020B0604020202020204" pitchFamily="34" charset="0"/>
              <a:buChar char="•"/>
            </a:pPr>
            <a:r>
              <a:rPr lang="en-US" sz="1600" dirty="0"/>
              <a:t>To burn draft cards as an anti-war protest.</a:t>
            </a:r>
          </a:p>
          <a:p>
            <a:pPr marL="742950" lvl="1" indent="-285750">
              <a:buFont typeface="Arial" panose="020B0604020202020204" pitchFamily="34" charset="0"/>
              <a:buChar char="•"/>
            </a:pPr>
            <a:r>
              <a:rPr lang="en-US" sz="1400" i="1" dirty="0">
                <a:solidFill>
                  <a:schemeClr val="tx1">
                    <a:lumMod val="50000"/>
                  </a:schemeClr>
                </a:solidFill>
              </a:rPr>
              <a:t>United States v. O’Brien</a:t>
            </a:r>
            <a:r>
              <a:rPr lang="en-US" sz="1400" dirty="0">
                <a:solidFill>
                  <a:schemeClr val="tx1">
                    <a:lumMod val="50000"/>
                  </a:schemeClr>
                </a:solidFill>
              </a:rPr>
              <a:t>, 391 U.S. 367 (1968) </a:t>
            </a:r>
          </a:p>
          <a:p>
            <a:pPr marL="285750" indent="-285750">
              <a:buFont typeface="Arial" panose="020B0604020202020204" pitchFamily="34" charset="0"/>
              <a:buChar char="•"/>
            </a:pPr>
            <a:r>
              <a:rPr lang="en-US" sz="1600" dirty="0"/>
              <a:t>To permit students to print articles in a school newspaper over the objections of the school administration. </a:t>
            </a:r>
          </a:p>
          <a:p>
            <a:pPr marL="742950" lvl="1" indent="-285750">
              <a:buFont typeface="Arial" panose="020B0604020202020204" pitchFamily="34" charset="0"/>
              <a:buChar char="•"/>
            </a:pPr>
            <a:r>
              <a:rPr lang="en-US" sz="1400" i="1" dirty="0">
                <a:solidFill>
                  <a:schemeClr val="tx1">
                    <a:lumMod val="50000"/>
                  </a:schemeClr>
                </a:solidFill>
              </a:rPr>
              <a:t>Hazelwood School District v. </a:t>
            </a:r>
            <a:r>
              <a:rPr lang="en-US" sz="1400" i="1" dirty="0" err="1">
                <a:solidFill>
                  <a:schemeClr val="tx1">
                    <a:lumMod val="50000"/>
                  </a:schemeClr>
                </a:solidFill>
              </a:rPr>
              <a:t>Kuhlmeier</a:t>
            </a:r>
            <a:r>
              <a:rPr lang="en-US" sz="1400" dirty="0">
                <a:solidFill>
                  <a:schemeClr val="tx1">
                    <a:lumMod val="50000"/>
                  </a:schemeClr>
                </a:solidFill>
              </a:rPr>
              <a:t>, 484 U.S. 260 (1988)</a:t>
            </a:r>
          </a:p>
          <a:p>
            <a:pPr marL="285750" indent="-285750">
              <a:buFont typeface="Arial" panose="020B0604020202020204" pitchFamily="34" charset="0"/>
              <a:buChar char="•"/>
            </a:pPr>
            <a:r>
              <a:rPr lang="en-US" sz="1600" dirty="0"/>
              <a:t>Of students to make an obscene speech at a school-sponsored event.</a:t>
            </a:r>
          </a:p>
          <a:p>
            <a:pPr marL="742950" lvl="1" indent="-285750">
              <a:buFont typeface="Arial" panose="020B0604020202020204" pitchFamily="34" charset="0"/>
              <a:buChar char="•"/>
            </a:pPr>
            <a:r>
              <a:rPr lang="en-US" sz="1400" i="1" dirty="0">
                <a:solidFill>
                  <a:schemeClr val="tx1">
                    <a:lumMod val="50000"/>
                  </a:schemeClr>
                </a:solidFill>
              </a:rPr>
              <a:t>Bethel School District #43 v. Fraser</a:t>
            </a:r>
            <a:r>
              <a:rPr lang="en-US" sz="1400" dirty="0">
                <a:solidFill>
                  <a:schemeClr val="tx1">
                    <a:lumMod val="50000"/>
                  </a:schemeClr>
                </a:solidFill>
              </a:rPr>
              <a:t>, 478 U.S. 675 (1986) </a:t>
            </a:r>
          </a:p>
          <a:p>
            <a:pPr marL="285750" indent="-285750">
              <a:buFont typeface="Arial" panose="020B0604020202020204" pitchFamily="34" charset="0"/>
              <a:buChar char="•"/>
            </a:pPr>
            <a:r>
              <a:rPr lang="en-US" sz="1600" dirty="0"/>
              <a:t>Of students to advocate illegal drug use at a school-sponsored event.</a:t>
            </a:r>
          </a:p>
          <a:p>
            <a:pPr marL="742950" lvl="1" indent="-285750">
              <a:buFont typeface="Arial" panose="020B0604020202020204" pitchFamily="34" charset="0"/>
              <a:buChar char="•"/>
            </a:pPr>
            <a:r>
              <a:rPr lang="en-US" sz="1400" i="1" dirty="0">
                <a:solidFill>
                  <a:schemeClr val="tx1">
                    <a:lumMod val="50000"/>
                  </a:schemeClr>
                </a:solidFill>
              </a:rPr>
              <a:t>Morse v. Frederick, __ U.S. __</a:t>
            </a:r>
            <a:r>
              <a:rPr lang="en-US" sz="1400" dirty="0">
                <a:solidFill>
                  <a:schemeClr val="tx1">
                    <a:lumMod val="50000"/>
                  </a:schemeClr>
                </a:solidFill>
              </a:rPr>
              <a:t> (2007)</a:t>
            </a:r>
          </a:p>
          <a:p>
            <a:endParaRPr lang="en-US" dirty="0"/>
          </a:p>
        </p:txBody>
      </p:sp>
      <p:sp>
        <p:nvSpPr>
          <p:cNvPr id="3" name="TextBox 2"/>
          <p:cNvSpPr txBox="1"/>
          <p:nvPr/>
        </p:nvSpPr>
        <p:spPr>
          <a:xfrm>
            <a:off x="6153373" y="6368829"/>
            <a:ext cx="6038625" cy="738664"/>
          </a:xfrm>
          <a:prstGeom prst="rect">
            <a:avLst/>
          </a:prstGeom>
          <a:noFill/>
        </p:spPr>
        <p:txBody>
          <a:bodyPr wrap="square" rtlCol="0">
            <a:spAutoFit/>
          </a:bodyPr>
          <a:lstStyle/>
          <a:p>
            <a:pPr algn="r"/>
            <a:r>
              <a:rPr lang="en-US" sz="1200" dirty="0">
                <a:solidFill>
                  <a:schemeClr val="accent3">
                    <a:lumMod val="75000"/>
                  </a:schemeClr>
                </a:solidFill>
              </a:rPr>
              <a:t>Retrieved from http://www.uscourts.gov/about-federal-courts/educational-resources/about-educational-outreach/activity-resources/what-does</a:t>
            </a:r>
          </a:p>
          <a:p>
            <a:r>
              <a:rPr lang="en-US" dirty="0"/>
              <a:t> </a:t>
            </a:r>
          </a:p>
        </p:txBody>
      </p:sp>
    </p:spTree>
    <p:extLst>
      <p:ext uri="{BB962C8B-B14F-4D97-AF65-F5344CB8AC3E}">
        <p14:creationId xmlns:p14="http://schemas.microsoft.com/office/powerpoint/2010/main" val="156104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Proposed Policy</a:t>
            </a:r>
          </a:p>
        </p:txBody>
      </p:sp>
      <p:sp>
        <p:nvSpPr>
          <p:cNvPr id="3" name="TextBox 2"/>
          <p:cNvSpPr txBox="1"/>
          <p:nvPr/>
        </p:nvSpPr>
        <p:spPr>
          <a:xfrm>
            <a:off x="838200" y="1803764"/>
            <a:ext cx="10515600" cy="5016758"/>
          </a:xfrm>
          <a:prstGeom prst="rect">
            <a:avLst/>
          </a:prstGeom>
          <a:noFill/>
        </p:spPr>
        <p:txBody>
          <a:bodyPr wrap="square" rtlCol="0">
            <a:spAutoFit/>
          </a:bodyPr>
          <a:lstStyle/>
          <a:p>
            <a:r>
              <a:rPr lang="en-US" sz="1400" dirty="0"/>
              <a:t>The American Welsh Green University seeks to promote an environment of freedom of inquiry, thought, affiliation, and expression. Therefore, AWGU encourages our students to participate in peacefully assembly, critical reflection and judgement, and the independent search for one’s own truth.  AWGU will abide by all Constitutional rights, and does not have a policy of restricting the practice of free speech. </a:t>
            </a:r>
          </a:p>
          <a:p>
            <a:pPr lvl="0"/>
            <a:endParaRPr lang="en-US" sz="1000" dirty="0"/>
          </a:p>
          <a:p>
            <a:pPr marL="342900" lvl="0" indent="-342900">
              <a:buFont typeface="+mj-lt"/>
              <a:buAutoNum type="arabicPeriod"/>
            </a:pPr>
            <a:r>
              <a:rPr lang="en-US" sz="1400" dirty="0"/>
              <a:t>Student gatherings may be conducted in areas which are generally available to the public, provided such gatherings:</a:t>
            </a:r>
            <a:br>
              <a:rPr lang="en-US" sz="1400" dirty="0"/>
            </a:br>
            <a:r>
              <a:rPr lang="en-US" sz="1400" dirty="0"/>
              <a:t>A. Are conducted in an orderly and peaceful manner.</a:t>
            </a:r>
            <a:br>
              <a:rPr lang="en-US" sz="1400" dirty="0"/>
            </a:br>
            <a:r>
              <a:rPr lang="en-US" sz="1400" dirty="0"/>
              <a:t>B. Do not obstruct vehicular or pedestrian traffic.</a:t>
            </a:r>
            <a:br>
              <a:rPr lang="en-US" sz="1400" dirty="0"/>
            </a:br>
            <a:r>
              <a:rPr lang="en-US" sz="1400" dirty="0"/>
              <a:t>C. Do not interfere with classes, scheduled meetings, events, or with other essential processes of the university.</a:t>
            </a:r>
            <a:br>
              <a:rPr lang="en-US" sz="1400" dirty="0"/>
            </a:br>
            <a:r>
              <a:rPr lang="en-US" sz="1400" dirty="0"/>
              <a:t>D. If inside a building, are held in a space that has been reserved for the gathering or in a common area that is not reserved for other purposes.</a:t>
            </a:r>
          </a:p>
          <a:p>
            <a:pPr lvl="0"/>
            <a:endParaRPr lang="en-US" sz="1000" dirty="0"/>
          </a:p>
          <a:p>
            <a:r>
              <a:rPr lang="en-US" sz="1400" dirty="0"/>
              <a:t>AWGU students are encouraged to submit an official bias report if they feel as if they are being personally targeted on the basis of their age, skin color, ethnicity, national origin, disability, marital status, gender identity, gender presentation, political affiliation, faith, sexual orientation, veteran status, blood status, other identity category not listed above.  Bias reports can be submitted via the bias reporting portal at bias.awgu.edu.  </a:t>
            </a:r>
            <a:endParaRPr lang="en-US" sz="1450" dirty="0"/>
          </a:p>
          <a:p>
            <a:endParaRPr lang="en-US" sz="1000" dirty="0"/>
          </a:p>
          <a:p>
            <a:r>
              <a:rPr lang="en-US" sz="1400" dirty="0"/>
              <a:t>AWGU encourages prompt submission of bias reports so that the report can be evaluated for possible violation(s) of University policy and make referrals to law enforcement when warranted.</a:t>
            </a:r>
          </a:p>
          <a:p>
            <a:endParaRPr lang="en-US" sz="1000" dirty="0"/>
          </a:p>
          <a:p>
            <a:r>
              <a:rPr lang="en-US" sz="1400" dirty="0"/>
              <a:t>Although the expression of one’s idea or point of view may be offensive or inflammatory to some, it may not pose a violation of state, federal, or ministry of magic law or AWGU policy. AWGU values and embraces freedom of inquiry, thought, affiliation, and expression, all of which must be vitally sustained in a community of scholars. While these freedoms protect controversial ideas and differing views, and sometimes even offensive and hurtful words, they do not protect personal threats or acts of misconduct which violate criminal law or AWGU policy and should be reported via the bias reporting system at bias.awgu.edu.</a:t>
            </a:r>
          </a:p>
        </p:txBody>
      </p:sp>
    </p:spTree>
    <p:extLst>
      <p:ext uri="{BB962C8B-B14F-4D97-AF65-F5344CB8AC3E}">
        <p14:creationId xmlns:p14="http://schemas.microsoft.com/office/powerpoint/2010/main" val="179633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References</a:t>
            </a:r>
          </a:p>
        </p:txBody>
      </p:sp>
      <p:sp>
        <p:nvSpPr>
          <p:cNvPr id="3" name="TextBox 2"/>
          <p:cNvSpPr txBox="1"/>
          <p:nvPr/>
        </p:nvSpPr>
        <p:spPr>
          <a:xfrm>
            <a:off x="1366221" y="1833446"/>
            <a:ext cx="9778701" cy="6894195"/>
          </a:xfrm>
          <a:prstGeom prst="rect">
            <a:avLst/>
          </a:prstGeom>
          <a:noFill/>
        </p:spPr>
        <p:txBody>
          <a:bodyPr wrap="square" rtlCol="0">
            <a:spAutoFit/>
          </a:bodyPr>
          <a:lstStyle/>
          <a:p>
            <a:pPr indent="-457200"/>
            <a:r>
              <a:rPr lang="en-US" sz="1400" dirty="0"/>
              <a:t>Foundation for Individual Rights in Education.  (2012).  FIRE’s seven best colleges for free speech 2012.  Retrieved from 	https://www.thefire.org/fires-seven-best-colleges-for-free-speech-2012/ </a:t>
            </a:r>
          </a:p>
          <a:p>
            <a:pPr indent="-457200"/>
            <a:endParaRPr lang="en-US" sz="1000" dirty="0"/>
          </a:p>
          <a:p>
            <a:pPr indent="-457200"/>
            <a:r>
              <a:rPr lang="en-US" sz="1400" dirty="0"/>
              <a:t>Goldberg, S. B. (2018). Free expression on campus: Mitigating the costs of contentious speakers. </a:t>
            </a:r>
            <a:r>
              <a:rPr lang="en-US" sz="1400" i="1" dirty="0"/>
              <a:t>Harvard Journal of Law and Public 	Policy, 41, </a:t>
            </a:r>
            <a:r>
              <a:rPr lang="en-US" sz="1400" dirty="0"/>
              <a:t>pp. 163-186. Retrieved from http://www.harvard-jlpp.com/wp-content/uploads/2018/01/Goldberg_FINAL.pdf</a:t>
            </a:r>
          </a:p>
          <a:p>
            <a:pPr indent="-457200"/>
            <a:endParaRPr lang="en-US" sz="1000" dirty="0"/>
          </a:p>
          <a:p>
            <a:pPr indent="-457200"/>
            <a:r>
              <a:rPr lang="en-US" sz="1400" dirty="0"/>
              <a:t>Haight, W. H. (2004). Can a campus ban controversial speakers? </a:t>
            </a:r>
            <a:r>
              <a:rPr lang="en-US" sz="1400" i="1" dirty="0"/>
              <a:t>Perspective, 19</a:t>
            </a:r>
            <a:r>
              <a:rPr lang="en-US" sz="1400" dirty="0"/>
              <a:t>(11). </a:t>
            </a:r>
          </a:p>
          <a:p>
            <a:pPr indent="-457200"/>
            <a:endParaRPr lang="en-US" sz="1000" dirty="0"/>
          </a:p>
          <a:p>
            <a:pPr indent="-457200"/>
            <a:r>
              <a:rPr lang="en-US" sz="1400" dirty="0" err="1"/>
              <a:t>McMurtrie</a:t>
            </a:r>
            <a:r>
              <a:rPr lang="en-US" sz="1400" dirty="0"/>
              <a:t>, B. (2017). Mayhem at Berkley hardens new battle lines on free speech. In (no editors) </a:t>
            </a:r>
            <a:r>
              <a:rPr lang="en-US" sz="1400" i="1" dirty="0"/>
              <a:t>Controversial Speakers on Campus.</a:t>
            </a:r>
            <a:r>
              <a:rPr lang="en-US" sz="1400" dirty="0"/>
              <a:t> 	The Chronicle of Higher Education. Retrieved from 	http://www.chronicle.com/items/biz/resource/ChronFocus_ControversialSpeakersv3_i.pdf</a:t>
            </a:r>
          </a:p>
          <a:p>
            <a:pPr indent="-457200"/>
            <a:endParaRPr lang="en-US" sz="1000" dirty="0"/>
          </a:p>
          <a:p>
            <a:pPr indent="-457200"/>
            <a:r>
              <a:rPr lang="en-US" sz="1400" dirty="0"/>
              <a:t>Read, R. (2017). A scuffle and a professor’s injury make Middlebury a free-speech flashpoint. In (no editors) </a:t>
            </a:r>
            <a:r>
              <a:rPr lang="en-US" sz="1400" i="1" dirty="0"/>
              <a:t>Controversial Speakers 	on Campus.</a:t>
            </a:r>
            <a:r>
              <a:rPr lang="en-US" sz="1400" dirty="0"/>
              <a:t> The Chronicle of Higher Education. Retrieved from 	http://www.chronicle.com/items/biz/resource/ChronFocus_ControversialSpeakersv3_i.pdf</a:t>
            </a:r>
          </a:p>
          <a:p>
            <a:pPr indent="-457200"/>
            <a:endParaRPr lang="en-US" sz="1000" dirty="0"/>
          </a:p>
          <a:p>
            <a:pPr indent="-457200"/>
            <a:r>
              <a:rPr lang="en-US" sz="1400" dirty="0"/>
              <a:t>United States Courts.  (</a:t>
            </a:r>
            <a:r>
              <a:rPr lang="en-US" sz="1400" dirty="0" err="1"/>
              <a:t>n.d.</a:t>
            </a:r>
            <a:r>
              <a:rPr lang="en-US" sz="1400" dirty="0"/>
              <a:t>).  What does free speech mean?  Retrieved from http://www.uscourts.gov/about-federal-	courts/educational-resources/about-educational-outreach/activity-resources/what-does</a:t>
            </a:r>
          </a:p>
          <a:p>
            <a:pPr indent="-457200"/>
            <a:endParaRPr lang="en-US" sz="1000" dirty="0"/>
          </a:p>
          <a:p>
            <a:pPr indent="-457200"/>
            <a:r>
              <a:rPr lang="en-US" sz="1400" dirty="0"/>
              <a:t>[Untitled illustration of the Hogwarts house emblems].  Retrieved February 12, 2018 from 	http://pottermoreforum.net/viewtopic.php?t=8485 </a:t>
            </a:r>
          </a:p>
          <a:p>
            <a:pPr indent="-457200"/>
            <a:endParaRPr lang="en-US" sz="1000" dirty="0"/>
          </a:p>
          <a:p>
            <a:pPr indent="-457200"/>
            <a:r>
              <a:rPr lang="en-US" sz="1400" dirty="0"/>
              <a:t>Western Carolina University.  (2015).  University policy #110.  Retrieved from https://www.wcu.edu/discover/leadership/office-of-	the-chancellor/legal-counsel-office/university-policies/numerical-index/university-policy-110.asp</a:t>
            </a:r>
          </a:p>
          <a:p>
            <a:pPr indent="-457200"/>
            <a:endParaRPr lang="en-US" sz="1000" dirty="0"/>
          </a:p>
          <a:p>
            <a:pPr indent="-457200"/>
            <a:endParaRPr lang="en-US" sz="1400" dirty="0"/>
          </a:p>
          <a:p>
            <a:pPr indent="-457200"/>
            <a:endParaRPr lang="en-US" sz="1400" dirty="0"/>
          </a:p>
          <a:p>
            <a:pPr indent="-457200"/>
            <a:endParaRPr lang="en-US" sz="1400" dirty="0"/>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395269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277" y="0"/>
            <a:ext cx="9144000" cy="6857547"/>
          </a:xfrm>
          <a:effectLst/>
        </p:spPr>
        <p:txBody>
          <a:bodyPr anchor="ctr" anchorCtr="0"/>
          <a:lstStyle/>
          <a:p>
            <a:r>
              <a:rPr lang="en-US" cap="small" dirty="0">
                <a:effectLst>
                  <a:innerShdw blurRad="63500" dist="50800" dir="5400000">
                    <a:prstClr val="black">
                      <a:alpha val="50000"/>
                    </a:prstClr>
                  </a:innerShdw>
                </a:effectLst>
                <a:latin typeface="Aharoni" panose="02010803020104030203" pitchFamily="2" charset="-79"/>
                <a:cs typeface="Aharoni" panose="02010803020104030203" pitchFamily="2" charset="-79"/>
              </a:rPr>
              <a:t>Thank You!</a:t>
            </a:r>
          </a:p>
        </p:txBody>
      </p:sp>
    </p:spTree>
    <p:extLst>
      <p:ext uri="{BB962C8B-B14F-4D97-AF65-F5344CB8AC3E}">
        <p14:creationId xmlns:p14="http://schemas.microsoft.com/office/powerpoint/2010/main" val="165645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Meet the Team</a:t>
            </a:r>
          </a:p>
        </p:txBody>
      </p:sp>
      <p:sp>
        <p:nvSpPr>
          <p:cNvPr id="8" name="Rectangle: Rounded Corners 7"/>
          <p:cNvSpPr/>
          <p:nvPr/>
        </p:nvSpPr>
        <p:spPr>
          <a:xfrm>
            <a:off x="361860" y="2570423"/>
            <a:ext cx="3087445" cy="2732928"/>
          </a:xfrm>
          <a:prstGeom prst="roundRect">
            <a:avLst/>
          </a:prstGeom>
          <a:solidFill>
            <a:srgbClr val="002060">
              <a:alpha val="50000"/>
            </a:srgbClr>
          </a:solidFill>
          <a:ln w="381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r>
              <a:rPr lang="en-US" b="1" dirty="0">
                <a:latin typeface="FreightSans Pro Bold" panose="02000803040000020004" pitchFamily="50" charset="0"/>
              </a:rPr>
              <a:t>“Dolores </a:t>
            </a:r>
            <a:r>
              <a:rPr lang="en-US" b="1" dirty="0" err="1">
                <a:latin typeface="FreightSans Pro Bold" panose="02000803040000020004" pitchFamily="50" charset="0"/>
              </a:rPr>
              <a:t>Hackenberry</a:t>
            </a:r>
            <a:r>
              <a:rPr lang="en-US" b="1" dirty="0">
                <a:latin typeface="FreightSans Pro Bold" panose="02000803040000020004" pitchFamily="50" charset="0"/>
              </a:rPr>
              <a:t>”</a:t>
            </a:r>
          </a:p>
          <a:p>
            <a:pPr algn="ctr"/>
            <a:r>
              <a:rPr lang="en-US" b="1" dirty="0">
                <a:latin typeface="FreightSans Pro Bold" panose="02000803040000020004" pitchFamily="50" charset="0"/>
              </a:rPr>
              <a:t>(Carrie Hachadurian)</a:t>
            </a:r>
          </a:p>
          <a:p>
            <a:pPr algn="ctr"/>
            <a:r>
              <a:rPr lang="en-US" b="1" dirty="0" err="1">
                <a:latin typeface="FreightSans Pro Bold" panose="02000803040000020004" pitchFamily="50" charset="0"/>
              </a:rPr>
              <a:t>Ravenclaw</a:t>
            </a:r>
            <a:r>
              <a:rPr lang="en-US" b="1" dirty="0">
                <a:latin typeface="FreightSans Pro Bold" panose="02000803040000020004" pitchFamily="50" charset="0"/>
              </a:rPr>
              <a:t>: Class of 2019</a:t>
            </a:r>
          </a:p>
        </p:txBody>
      </p:sp>
      <p:sp>
        <p:nvSpPr>
          <p:cNvPr id="15" name="Rectangle: Rounded Corners 14"/>
          <p:cNvSpPr/>
          <p:nvPr/>
        </p:nvSpPr>
        <p:spPr>
          <a:xfrm>
            <a:off x="4569375" y="2570423"/>
            <a:ext cx="3090672" cy="2732928"/>
          </a:xfrm>
          <a:prstGeom prst="roundRect">
            <a:avLst/>
          </a:prstGeom>
          <a:solidFill>
            <a:srgbClr val="8E0000">
              <a:alpha val="50000"/>
            </a:srgbClr>
          </a:solidFill>
          <a:ln w="38100">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r>
              <a:rPr lang="en-US" b="1" dirty="0">
                <a:latin typeface="FreightSans Pro Bold" panose="02000803040000020004" pitchFamily="50" charset="0"/>
              </a:rPr>
              <a:t>“</a:t>
            </a:r>
            <a:r>
              <a:rPr lang="en-US" b="1" dirty="0" err="1">
                <a:latin typeface="FreightSans Pro Bold" panose="02000803040000020004" pitchFamily="50" charset="0"/>
              </a:rPr>
              <a:t>Dedalus</a:t>
            </a:r>
            <a:r>
              <a:rPr lang="en-US" b="1" dirty="0">
                <a:latin typeface="FreightSans Pro Bold" panose="02000803040000020004" pitchFamily="50" charset="0"/>
              </a:rPr>
              <a:t> </a:t>
            </a:r>
            <a:r>
              <a:rPr lang="en-US" b="1" dirty="0" err="1">
                <a:latin typeface="FreightSans Pro Bold" panose="02000803040000020004" pitchFamily="50" charset="0"/>
              </a:rPr>
              <a:t>MacNair</a:t>
            </a:r>
            <a:r>
              <a:rPr lang="en-US" b="1" dirty="0">
                <a:latin typeface="FreightSans Pro Bold" panose="02000803040000020004" pitchFamily="50" charset="0"/>
              </a:rPr>
              <a:t>”</a:t>
            </a:r>
          </a:p>
          <a:p>
            <a:pPr algn="ctr"/>
            <a:r>
              <a:rPr lang="en-US" b="1" dirty="0">
                <a:latin typeface="FreightSans Pro Bold" panose="02000803040000020004" pitchFamily="50" charset="0"/>
              </a:rPr>
              <a:t>(Dean Martin)</a:t>
            </a:r>
          </a:p>
          <a:p>
            <a:pPr algn="ctr"/>
            <a:r>
              <a:rPr lang="en-US" b="1" dirty="0">
                <a:latin typeface="FreightSans Pro Bold" panose="02000803040000020004" pitchFamily="50" charset="0"/>
              </a:rPr>
              <a:t>Gryffindor: Class of 2019</a:t>
            </a:r>
          </a:p>
        </p:txBody>
      </p:sp>
      <p:sp>
        <p:nvSpPr>
          <p:cNvPr id="13" name="Oval 12"/>
          <p:cNvSpPr/>
          <p:nvPr/>
        </p:nvSpPr>
        <p:spPr>
          <a:xfrm>
            <a:off x="995358" y="2662726"/>
            <a:ext cx="1759471" cy="1680674"/>
          </a:xfrm>
          <a:prstGeom prst="ellipse">
            <a:avLst/>
          </a:prstGeom>
          <a:blipFill>
            <a:blip r:embed="rId3"/>
            <a:srcRect/>
            <a:stretch>
              <a:fillRect t="1" b="-4910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34975" y="2662726"/>
            <a:ext cx="1759471" cy="168067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8730811" y="2570423"/>
            <a:ext cx="3090672" cy="2732928"/>
          </a:xfrm>
          <a:prstGeom prst="roundRect">
            <a:avLst/>
          </a:prstGeom>
          <a:solidFill>
            <a:schemeClr val="accent4">
              <a:lumMod val="75000"/>
              <a:alpha val="50000"/>
            </a:schemeClr>
          </a:solidFill>
          <a:ln w="38100">
            <a:solidFill>
              <a:schemeClr val="bg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latin typeface="FreightSans Pro Bold" panose="02000803040000020004" pitchFamily="50" charset="0"/>
            </a:endParaRPr>
          </a:p>
          <a:p>
            <a:pPr algn="ctr"/>
            <a:endParaRPr lang="en-US" b="1" dirty="0">
              <a:solidFill>
                <a:schemeClr val="tx1"/>
              </a:solidFill>
              <a:latin typeface="FreightSans Pro Bold" panose="02000803040000020004" pitchFamily="50" charset="0"/>
            </a:endParaRPr>
          </a:p>
          <a:p>
            <a:pPr algn="ctr"/>
            <a:r>
              <a:rPr lang="en-US" b="1" dirty="0">
                <a:solidFill>
                  <a:schemeClr val="tx1"/>
                </a:solidFill>
                <a:latin typeface="FreightSans Pro Bold" panose="02000803040000020004" pitchFamily="50" charset="0"/>
              </a:rPr>
              <a:t>“Dobby </a:t>
            </a:r>
            <a:r>
              <a:rPr lang="en-US" b="1" dirty="0" err="1">
                <a:solidFill>
                  <a:schemeClr val="tx1"/>
                </a:solidFill>
                <a:latin typeface="FreightSans Pro Bold" panose="02000803040000020004" pitchFamily="50" charset="0"/>
              </a:rPr>
              <a:t>Peasegood</a:t>
            </a:r>
            <a:r>
              <a:rPr lang="en-US" b="1" dirty="0">
                <a:solidFill>
                  <a:schemeClr val="tx1"/>
                </a:solidFill>
                <a:latin typeface="FreightSans Pro Bold" panose="02000803040000020004" pitchFamily="50" charset="0"/>
              </a:rPr>
              <a:t>”</a:t>
            </a:r>
          </a:p>
          <a:p>
            <a:pPr algn="ctr"/>
            <a:r>
              <a:rPr lang="en-US" b="1" dirty="0">
                <a:solidFill>
                  <a:schemeClr val="tx1"/>
                </a:solidFill>
                <a:latin typeface="FreightSans Pro Bold" panose="02000803040000020004" pitchFamily="50" charset="0"/>
              </a:rPr>
              <a:t>(Dean Paulk)</a:t>
            </a:r>
          </a:p>
          <a:p>
            <a:pPr algn="ctr"/>
            <a:r>
              <a:rPr lang="en-US" b="1" dirty="0" err="1">
                <a:solidFill>
                  <a:schemeClr val="tx1"/>
                </a:solidFill>
                <a:latin typeface="FreightSans Pro Bold" panose="02000803040000020004" pitchFamily="50" charset="0"/>
              </a:rPr>
              <a:t>Hufflepuff</a:t>
            </a:r>
            <a:r>
              <a:rPr lang="en-US" b="1" dirty="0">
                <a:solidFill>
                  <a:schemeClr val="tx1"/>
                </a:solidFill>
                <a:latin typeface="FreightSans Pro Bold" panose="02000803040000020004" pitchFamily="50" charset="0"/>
              </a:rPr>
              <a:t>: Class of 2019</a:t>
            </a:r>
          </a:p>
        </p:txBody>
      </p:sp>
      <p:sp>
        <p:nvSpPr>
          <p:cNvPr id="18" name="Oval 17"/>
          <p:cNvSpPr/>
          <p:nvPr/>
        </p:nvSpPr>
        <p:spPr>
          <a:xfrm>
            <a:off x="9396411" y="2662726"/>
            <a:ext cx="1759471" cy="1680674"/>
          </a:xfrm>
          <a:prstGeom prst="ellipse">
            <a:avLst/>
          </a:prstGeom>
          <a:blipFill>
            <a:blip r:embed="rId5"/>
            <a:srcRect/>
            <a:stretch>
              <a:fillRect t="1" b="-491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49646" t="70220" r="25063"/>
          <a:stretch/>
        </p:blipFill>
        <p:spPr>
          <a:xfrm>
            <a:off x="8818539" y="2693561"/>
            <a:ext cx="917279" cy="915137"/>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24592" t="68435" r="50070"/>
          <a:stretch/>
        </p:blipFill>
        <p:spPr>
          <a:xfrm>
            <a:off x="509569" y="2673998"/>
            <a:ext cx="862335" cy="910165"/>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70284" r="75429"/>
          <a:stretch/>
        </p:blipFill>
        <p:spPr>
          <a:xfrm>
            <a:off x="4726208" y="2715397"/>
            <a:ext cx="871800" cy="893301"/>
          </a:xfrm>
          <a:prstGeom prst="rect">
            <a:avLst/>
          </a:prstGeom>
        </p:spPr>
      </p:pic>
    </p:spTree>
    <p:extLst>
      <p:ext uri="{BB962C8B-B14F-4D97-AF65-F5344CB8AC3E}">
        <p14:creationId xmlns:p14="http://schemas.microsoft.com/office/powerpoint/2010/main" val="374484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About American Welsh Green University</a:t>
            </a:r>
          </a:p>
        </p:txBody>
      </p:sp>
      <p:sp>
        <p:nvSpPr>
          <p:cNvPr id="3" name="TextBox 2"/>
          <p:cNvSpPr txBox="1"/>
          <p:nvPr/>
        </p:nvSpPr>
        <p:spPr>
          <a:xfrm>
            <a:off x="1366221" y="2130014"/>
            <a:ext cx="9778701" cy="2862322"/>
          </a:xfrm>
          <a:prstGeom prst="rect">
            <a:avLst/>
          </a:prstGeom>
          <a:noFill/>
        </p:spPr>
        <p:txBody>
          <a:bodyPr wrap="square" rtlCol="0">
            <a:spAutoFit/>
          </a:bodyPr>
          <a:lstStyle/>
          <a:p>
            <a:r>
              <a:rPr lang="en-US" dirty="0"/>
              <a:t>American Welsh Green University is a small private undergraduate student affairs institution located in North Carolina.  AWGU utilizes training and practice in wizardry and witchcraft to advance and support holistic student learning and development.  Nestled in the Smoky Mountains, AWGU has a century of history in preparing tomorrow’s student affairs witches and wizards with a strong focus on community engagement and scholarship.</a:t>
            </a:r>
          </a:p>
          <a:p>
            <a:endParaRPr lang="en-US" dirty="0"/>
          </a:p>
          <a:p>
            <a:r>
              <a:rPr lang="en-US" dirty="0"/>
              <a:t>AWGU places high value on promoting diversity and inclusion of our students, no matter their age, skin color, ethnicity, national origin, disability, marital status, gender identity, gender presentation, political affiliation, faith, sexual orientation, veteran status, blood status, other identity category not listed above.</a:t>
            </a:r>
          </a:p>
        </p:txBody>
      </p:sp>
    </p:spTree>
    <p:extLst>
      <p:ext uri="{BB962C8B-B14F-4D97-AF65-F5344CB8AC3E}">
        <p14:creationId xmlns:p14="http://schemas.microsoft.com/office/powerpoint/2010/main" val="283316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166674"/>
            <a:ext cx="10515600" cy="735946"/>
          </a:xfrm>
        </p:spPr>
        <p:txBody>
          <a:bodyPr>
            <a:normAutofit/>
          </a:bodyPr>
          <a:lstStyle/>
          <a:p>
            <a:pPr algn="ctr"/>
            <a:r>
              <a:rPr lang="en-US" cap="small" dirty="0">
                <a:latin typeface="Aharoni" panose="02010803020104030203" pitchFamily="2" charset="-79"/>
                <a:cs typeface="Aharoni" panose="02010803020104030203" pitchFamily="2" charset="-79"/>
              </a:rPr>
              <a:t>Breakdown </a:t>
            </a:r>
            <a:r>
              <a:rPr lang="en-US" sz="2200" cap="small" dirty="0">
                <a:latin typeface="Aharoni" panose="02010803020104030203" pitchFamily="2" charset="-79"/>
                <a:cs typeface="Aharoni" panose="02010803020104030203" pitchFamily="2" charset="-79"/>
              </a:rPr>
              <a:t>(from 2017 Elections @ AWGU Polling Site)</a:t>
            </a:r>
          </a:p>
        </p:txBody>
      </p:sp>
      <p:sp>
        <p:nvSpPr>
          <p:cNvPr id="8" name="TextBox 7"/>
          <p:cNvSpPr txBox="1"/>
          <p:nvPr/>
        </p:nvSpPr>
        <p:spPr>
          <a:xfrm>
            <a:off x="1411774" y="3503377"/>
            <a:ext cx="2632259" cy="1200329"/>
          </a:xfrm>
          <a:prstGeom prst="rect">
            <a:avLst/>
          </a:prstGeom>
          <a:noFill/>
        </p:spPr>
        <p:txBody>
          <a:bodyPr wrap="none" rtlCol="0">
            <a:spAutoFit/>
          </a:bodyPr>
          <a:lstStyle/>
          <a:p>
            <a:r>
              <a:rPr lang="en-US" dirty="0">
                <a:solidFill>
                  <a:schemeClr val="accent1"/>
                </a:solidFill>
              </a:rPr>
              <a:t>Democrat: </a:t>
            </a:r>
            <a:r>
              <a:rPr lang="en-US" dirty="0"/>
              <a:t>793 (30.3%)</a:t>
            </a:r>
          </a:p>
          <a:p>
            <a:r>
              <a:rPr lang="en-US" dirty="0">
                <a:solidFill>
                  <a:schemeClr val="accent2"/>
                </a:solidFill>
              </a:rPr>
              <a:t>Republican: </a:t>
            </a:r>
            <a:r>
              <a:rPr lang="en-US" dirty="0"/>
              <a:t>632 (24.1%)</a:t>
            </a:r>
          </a:p>
          <a:p>
            <a:r>
              <a:rPr lang="en-US" dirty="0">
                <a:solidFill>
                  <a:schemeClr val="tx2"/>
                </a:solidFill>
              </a:rPr>
              <a:t>Unaffiliated: </a:t>
            </a:r>
            <a:r>
              <a:rPr lang="en-US" dirty="0"/>
              <a:t>1149 (43.9%)</a:t>
            </a:r>
          </a:p>
          <a:p>
            <a:r>
              <a:rPr lang="en-US" dirty="0">
                <a:solidFill>
                  <a:schemeClr val="accent4"/>
                </a:solidFill>
              </a:rPr>
              <a:t>Libertarian: </a:t>
            </a:r>
            <a:r>
              <a:rPr lang="en-US" dirty="0"/>
              <a:t>44 (1.7%)</a:t>
            </a:r>
          </a:p>
        </p:txBody>
      </p:sp>
      <p:graphicFrame>
        <p:nvGraphicFramePr>
          <p:cNvPr id="12" name="Chart 11"/>
          <p:cNvGraphicFramePr/>
          <p:nvPr>
            <p:extLst>
              <p:ext uri="{D42A27DB-BD31-4B8C-83A1-F6EECF244321}">
                <p14:modId xmlns:p14="http://schemas.microsoft.com/office/powerpoint/2010/main" val="2560545208"/>
              </p:ext>
            </p:extLst>
          </p:nvPr>
        </p:nvGraphicFramePr>
        <p:xfrm>
          <a:off x="3225800" y="1394209"/>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91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Current AWGU Policy</a:t>
            </a:r>
          </a:p>
        </p:txBody>
      </p:sp>
      <p:sp>
        <p:nvSpPr>
          <p:cNvPr id="3" name="TextBox 2"/>
          <p:cNvSpPr txBox="1"/>
          <p:nvPr/>
        </p:nvSpPr>
        <p:spPr>
          <a:xfrm>
            <a:off x="1527586" y="2228245"/>
            <a:ext cx="9369910" cy="1754326"/>
          </a:xfrm>
          <a:prstGeom prst="rect">
            <a:avLst/>
          </a:prstGeom>
          <a:noFill/>
        </p:spPr>
        <p:txBody>
          <a:bodyPr wrap="square" rtlCol="0">
            <a:spAutoFit/>
          </a:bodyPr>
          <a:lstStyle/>
          <a:p>
            <a:r>
              <a:rPr lang="en-US" b="1" dirty="0"/>
              <a:t>University Policy #105: Conferences and Events: </a:t>
            </a:r>
          </a:p>
          <a:p>
            <a:r>
              <a:rPr lang="en-US" dirty="0"/>
              <a:t>It is the policy of American Welsh Green University (the "University") to promote and facilitate the most effective and efficient use of its facilities, property, and resources in furtherance of its mission. Toward this end, the purpose of this policy and implementing procedures is to ensure the best service to internal and external customers alike through coordinated scheduling and the use of University facilities, spaces, resources, and support staff.</a:t>
            </a:r>
          </a:p>
        </p:txBody>
      </p:sp>
    </p:spTree>
    <p:extLst>
      <p:ext uri="{BB962C8B-B14F-4D97-AF65-F5344CB8AC3E}">
        <p14:creationId xmlns:p14="http://schemas.microsoft.com/office/powerpoint/2010/main" val="107259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Selected Free Speech Policies</a:t>
            </a:r>
          </a:p>
        </p:txBody>
      </p:sp>
      <p:sp>
        <p:nvSpPr>
          <p:cNvPr id="6" name="TextBox 5"/>
          <p:cNvSpPr txBox="1"/>
          <p:nvPr/>
        </p:nvSpPr>
        <p:spPr>
          <a:xfrm>
            <a:off x="838200" y="1902620"/>
            <a:ext cx="10515600" cy="4555093"/>
          </a:xfrm>
          <a:prstGeom prst="rect">
            <a:avLst/>
          </a:prstGeom>
          <a:noFill/>
        </p:spPr>
        <p:txBody>
          <a:bodyPr wrap="square" rtlCol="0">
            <a:spAutoFit/>
          </a:bodyPr>
          <a:lstStyle/>
          <a:p>
            <a:r>
              <a:rPr lang="en-US" sz="2600" b="1" cap="all" dirty="0">
                <a:solidFill>
                  <a:schemeClr val="accent6">
                    <a:lumMod val="50000"/>
                  </a:schemeClr>
                </a:solidFill>
              </a:rPr>
              <a:t>University of Tennessee (Knoxville): </a:t>
            </a:r>
          </a:p>
          <a:p>
            <a:r>
              <a:rPr lang="en-US" sz="1650" dirty="0"/>
              <a:t>Speech Code Category: Advertised Commitments to Free Expression, Protest and Demonstration Policies</a:t>
            </a:r>
            <a:br>
              <a:rPr lang="en-US" sz="1650" dirty="0"/>
            </a:br>
            <a:r>
              <a:rPr lang="en-US" sz="1650" dirty="0">
                <a:solidFill>
                  <a:schemeClr val="accent3">
                    <a:lumMod val="75000"/>
                  </a:schemeClr>
                </a:solidFill>
              </a:rPr>
              <a:t>Last updated: September 18, 2017</a:t>
            </a:r>
          </a:p>
          <a:p>
            <a:r>
              <a:rPr lang="en-US" sz="1650" dirty="0"/>
              <a:t>Because free inquiry and free expression are indispensable to the attainment of the goals of a university, The University of Tennessee encourages students to develop the capacity for critical judgment and to engage in an independent search for truth. The institution supports the rights of students and other members of The University of Tennessee community to express freely their views for or against actions and opinions with which they agree or disagree.</a:t>
            </a:r>
          </a:p>
          <a:p>
            <a:r>
              <a:rPr lang="en-US" sz="1650" dirty="0"/>
              <a:t>…</a:t>
            </a:r>
          </a:p>
          <a:p>
            <a:r>
              <a:rPr lang="en-US" sz="1650" dirty="0"/>
              <a:t>1. Student gatherings may be conducted in areas which are generally available to the public, provided such gatherings:</a:t>
            </a:r>
            <a:br>
              <a:rPr lang="en-US" sz="1650" dirty="0"/>
            </a:br>
            <a:r>
              <a:rPr lang="en-US" sz="1650" dirty="0"/>
              <a:t>A. Are conducted in an orderly and peaceful manner.</a:t>
            </a:r>
            <a:br>
              <a:rPr lang="en-US" sz="1650" dirty="0"/>
            </a:br>
            <a:r>
              <a:rPr lang="en-US" sz="1650" dirty="0"/>
              <a:t>B. In no way obstruct vehicular or pedestrian traffic.</a:t>
            </a:r>
            <a:br>
              <a:rPr lang="en-US" sz="1650" dirty="0"/>
            </a:br>
            <a:r>
              <a:rPr lang="en-US" sz="1650" dirty="0"/>
              <a:t>C. Do not interfere with classes, scheduled meetings, events and ceremonies or with other essential processes of the university.</a:t>
            </a:r>
            <a:br>
              <a:rPr lang="en-US" sz="1650" dirty="0"/>
            </a:br>
            <a:r>
              <a:rPr lang="en-US" sz="1650" dirty="0"/>
              <a:t>D. If inside a building, are held in an assigned meeting room</a:t>
            </a:r>
          </a:p>
          <a:p>
            <a:r>
              <a:rPr lang="en-US" sz="1650" dirty="0"/>
              <a:t>…</a:t>
            </a:r>
          </a:p>
          <a:p>
            <a:r>
              <a:rPr lang="en-US" sz="1650" dirty="0"/>
              <a:t>The distribution of leaflets and handbills and the circulation of petitions on campus shall be free and unhindered. Any material to be distributed should be in accordance with the applicable local, state, and federal laws.</a:t>
            </a:r>
          </a:p>
        </p:txBody>
      </p:sp>
    </p:spTree>
    <p:extLst>
      <p:ext uri="{BB962C8B-B14F-4D97-AF65-F5344CB8AC3E}">
        <p14:creationId xmlns:p14="http://schemas.microsoft.com/office/powerpoint/2010/main" val="328933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Selected Free Speech Policies</a:t>
            </a:r>
          </a:p>
        </p:txBody>
      </p:sp>
      <p:sp>
        <p:nvSpPr>
          <p:cNvPr id="6" name="TextBox 5"/>
          <p:cNvSpPr txBox="1"/>
          <p:nvPr/>
        </p:nvSpPr>
        <p:spPr>
          <a:xfrm>
            <a:off x="838200" y="1902620"/>
            <a:ext cx="10515600" cy="4939814"/>
          </a:xfrm>
          <a:prstGeom prst="rect">
            <a:avLst/>
          </a:prstGeom>
          <a:noFill/>
        </p:spPr>
        <p:txBody>
          <a:bodyPr wrap="square" rtlCol="0">
            <a:spAutoFit/>
          </a:bodyPr>
          <a:lstStyle/>
          <a:p>
            <a:r>
              <a:rPr lang="en-US" sz="2600" b="1" cap="all" dirty="0">
                <a:solidFill>
                  <a:schemeClr val="accent6">
                    <a:lumMod val="50000"/>
                  </a:schemeClr>
                </a:solidFill>
              </a:rPr>
              <a:t>James Madison University:</a:t>
            </a:r>
          </a:p>
          <a:p>
            <a:r>
              <a:rPr lang="en-US" sz="1700" dirty="0"/>
              <a:t>Speech Code Category: Protest and Demonstration Policies</a:t>
            </a:r>
            <a:br>
              <a:rPr lang="en-US" sz="1700" dirty="0"/>
            </a:br>
            <a:r>
              <a:rPr lang="en-US" sz="1700" dirty="0">
                <a:solidFill>
                  <a:schemeClr val="accent3">
                    <a:lumMod val="75000"/>
                  </a:schemeClr>
                </a:solidFill>
              </a:rPr>
              <a:t>Last updated: August 22, 2017</a:t>
            </a:r>
          </a:p>
          <a:p>
            <a:r>
              <a:rPr lang="en-US" sz="1700" dirty="0"/>
              <a:t>JMU seeks to preserve students’ privileges to take active roles in exercising their rights of expression, conscience, affiliation, and peaceful assembly. At the same time, the university also recognizes its responsibility to ensure the rights and freedom of those who want to pursue their educational interest without interference. The following restrictions are designed to be in compliance with the Code of Virginia section 23-9.2:13 and are narrowly tailored to serve the University’s interest of maintaining the educational and business operations of the university without regard to the content of such expression.</a:t>
            </a:r>
          </a:p>
          <a:p>
            <a:endParaRPr lang="en-US" sz="1000" dirty="0"/>
          </a:p>
          <a:p>
            <a:r>
              <a:rPr lang="en-US" sz="1700" b="1" dirty="0"/>
              <a:t>J32-103</a:t>
            </a:r>
            <a:r>
              <a:rPr lang="en-US" sz="1700" dirty="0"/>
              <a:t> Blocking or impeding vehicular or pedestrian traffic is prohibited.</a:t>
            </a:r>
          </a:p>
          <a:p>
            <a:r>
              <a:rPr lang="en-US" sz="1700" b="1" dirty="0"/>
              <a:t>J32-104</a:t>
            </a:r>
            <a:r>
              <a:rPr lang="en-US" sz="1700" dirty="0"/>
              <a:t> Blocking access to or from campus buildings or offices is prohibited.</a:t>
            </a:r>
          </a:p>
          <a:p>
            <a:r>
              <a:rPr lang="en-US" sz="1700" b="1" dirty="0"/>
              <a:t>J32-106</a:t>
            </a:r>
            <a:r>
              <a:rPr lang="en-US" sz="1700" dirty="0"/>
              <a:t> Observers may not interfere with participants of the demonstration or assembly in any way.</a:t>
            </a:r>
          </a:p>
          <a:p>
            <a:r>
              <a:rPr lang="en-US" sz="1700" b="1" dirty="0"/>
              <a:t>J32-107</a:t>
            </a:r>
            <a:r>
              <a:rPr lang="en-US" sz="1700" dirty="0"/>
              <a:t> Activities of participants or observers that disrupt or disturb classes, meetings or any other normal functions of the university are prohibited.</a:t>
            </a:r>
          </a:p>
          <a:p>
            <a:r>
              <a:rPr lang="en-US" sz="1700" b="1" dirty="0"/>
              <a:t>J32-108</a:t>
            </a:r>
            <a:r>
              <a:rPr lang="en-US" sz="1700" dirty="0"/>
              <a:t> All individuals participating in or observing a demonstration or peaceful assembly must comply with any request of campus police.</a:t>
            </a:r>
          </a:p>
          <a:p>
            <a:r>
              <a:rPr lang="en-US" sz="1700" b="1" dirty="0"/>
              <a:t>J32-109</a:t>
            </a:r>
            <a:r>
              <a:rPr lang="en-US" sz="1700" dirty="0"/>
              <a:t> Bannering or picketing that interferes with the normal operations of the buildings will not be permitted.</a:t>
            </a:r>
          </a:p>
        </p:txBody>
      </p:sp>
    </p:spTree>
    <p:extLst>
      <p:ext uri="{BB962C8B-B14F-4D97-AF65-F5344CB8AC3E}">
        <p14:creationId xmlns:p14="http://schemas.microsoft.com/office/powerpoint/2010/main" val="187411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Selected Free Speech Policies</a:t>
            </a:r>
          </a:p>
        </p:txBody>
      </p:sp>
      <p:sp>
        <p:nvSpPr>
          <p:cNvPr id="6" name="TextBox 5"/>
          <p:cNvSpPr txBox="1"/>
          <p:nvPr/>
        </p:nvSpPr>
        <p:spPr>
          <a:xfrm>
            <a:off x="838200" y="1902620"/>
            <a:ext cx="10515600" cy="4647426"/>
          </a:xfrm>
          <a:prstGeom prst="rect">
            <a:avLst/>
          </a:prstGeom>
          <a:noFill/>
        </p:spPr>
        <p:txBody>
          <a:bodyPr wrap="square" rtlCol="0">
            <a:spAutoFit/>
          </a:bodyPr>
          <a:lstStyle/>
          <a:p>
            <a:r>
              <a:rPr lang="en-US" sz="2600" b="1" cap="all" dirty="0">
                <a:solidFill>
                  <a:schemeClr val="accent6">
                    <a:lumMod val="50000"/>
                  </a:schemeClr>
                </a:solidFill>
              </a:rPr>
              <a:t>William and Mary:</a:t>
            </a:r>
          </a:p>
          <a:p>
            <a:r>
              <a:rPr lang="en-US" sz="1500" dirty="0"/>
              <a:t>Speech Code Category: Protest and Demonstration Policies</a:t>
            </a:r>
            <a:br>
              <a:rPr lang="en-US" sz="1500" dirty="0"/>
            </a:br>
            <a:r>
              <a:rPr lang="en-US" sz="1500" dirty="0">
                <a:solidFill>
                  <a:schemeClr val="accent3">
                    <a:lumMod val="75000"/>
                  </a:schemeClr>
                </a:solidFill>
              </a:rPr>
              <a:t>Last updated: September 1, 2017</a:t>
            </a:r>
          </a:p>
          <a:p>
            <a:r>
              <a:rPr lang="en-US" sz="1500" dirty="0"/>
              <a:t>A. </a:t>
            </a:r>
            <a:r>
              <a:rPr lang="en-US" sz="1500" u="sng" dirty="0"/>
              <a:t>Prior Scheduling Is Generally Required</a:t>
            </a:r>
            <a:r>
              <a:rPr lang="en-US" sz="1500" dirty="0"/>
              <a:t>. Except for spontaneous activities permitted under paragraph B, below, groups and individuals desiring to use university space and facilities must submit requests through the Scheduling Office as far in advance as practical. Any requests not received sufficiently in advance to permit necessary evaluation and determine the appropriate location, applying the standards outlined in this section III, may be denied for that reason.</a:t>
            </a:r>
          </a:p>
          <a:p>
            <a:r>
              <a:rPr lang="en-US" sz="1500" dirty="0"/>
              <a:t>B. </a:t>
            </a:r>
            <a:r>
              <a:rPr lang="en-US" sz="1500" u="sng" dirty="0"/>
              <a:t>Spontaneous Expressive Activities Permitted in Certain Circumstances and Locations</a:t>
            </a:r>
            <a:r>
              <a:rPr lang="en-US" sz="1500" dirty="0"/>
              <a:t>. William &amp; Mary employees, students, and recognized student organizations may engage in spontaneous or unscheduled expressive events and activities in two situations:</a:t>
            </a:r>
          </a:p>
          <a:p>
            <a:pPr lvl="0"/>
            <a:r>
              <a:rPr lang="en-US" sz="1500" dirty="0"/>
              <a:t>A number of areas are available, on a first-come-first-serve basis, for rallies, assemblies, demonstrations, vigils and other outdoor expressive activities without prior approval or scheduling. A current list of areas designated for spontaneous activities is available from the Scheduling Office.</a:t>
            </a:r>
          </a:p>
          <a:p>
            <a:r>
              <a:rPr lang="en-US" sz="1500" dirty="0"/>
              <a:t>Spontaneous expressive activities may occur in other locations (a location other than those designated by the Scheduling Office) when advance scheduling is not practical, such as an activity responding to a university action, if (a) the designated locations are already in use or reserved for another activity, (b) the spontaneous activity is too large for the designated locations, or (c) the expressive value of the activity is significantly enhanced by it taking place in a different location, such as a protest against a specific office, which would be more powerful if held outside of or near to the office.</a:t>
            </a:r>
          </a:p>
          <a:p>
            <a:r>
              <a:rPr lang="en-US" sz="1500" dirty="0"/>
              <a:t>If a spontaneous expressive activity does not satisfy these conditions, disrupts university operations or creates a safety hazard, university officials will require the activity to be relocated or rescheduled.</a:t>
            </a:r>
          </a:p>
        </p:txBody>
      </p:sp>
    </p:spTree>
    <p:extLst>
      <p:ext uri="{BB962C8B-B14F-4D97-AF65-F5344CB8AC3E}">
        <p14:creationId xmlns:p14="http://schemas.microsoft.com/office/powerpoint/2010/main" val="68485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a:off x="0" y="841049"/>
            <a:ext cx="12192001" cy="2259106"/>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66674"/>
            <a:ext cx="10515600" cy="735946"/>
          </a:xfrm>
        </p:spPr>
        <p:txBody>
          <a:bodyPr/>
          <a:lstStyle/>
          <a:p>
            <a:pPr algn="ctr"/>
            <a:r>
              <a:rPr lang="en-US" cap="small" dirty="0">
                <a:latin typeface="Aharoni" panose="02010803020104030203" pitchFamily="2" charset="-79"/>
                <a:cs typeface="Aharoni" panose="02010803020104030203" pitchFamily="2" charset="-79"/>
              </a:rPr>
              <a:t>Selected Free Speech Policies</a:t>
            </a:r>
          </a:p>
        </p:txBody>
      </p:sp>
      <p:sp>
        <p:nvSpPr>
          <p:cNvPr id="6" name="TextBox 5"/>
          <p:cNvSpPr txBox="1"/>
          <p:nvPr/>
        </p:nvSpPr>
        <p:spPr>
          <a:xfrm>
            <a:off x="838200" y="1902620"/>
            <a:ext cx="10515600" cy="4878259"/>
          </a:xfrm>
          <a:prstGeom prst="rect">
            <a:avLst/>
          </a:prstGeom>
          <a:noFill/>
        </p:spPr>
        <p:txBody>
          <a:bodyPr wrap="square" rtlCol="0">
            <a:spAutoFit/>
          </a:bodyPr>
          <a:lstStyle/>
          <a:p>
            <a:r>
              <a:rPr lang="en-US" sz="2600" b="1" cap="all" dirty="0">
                <a:solidFill>
                  <a:schemeClr val="accent6">
                    <a:lumMod val="50000"/>
                  </a:schemeClr>
                </a:solidFill>
              </a:rPr>
              <a:t>University of Mississippi:</a:t>
            </a:r>
          </a:p>
          <a:p>
            <a:r>
              <a:rPr lang="en-US" sz="1500" dirty="0"/>
              <a:t>Speech Code Category: Protest and Demonstration Policies</a:t>
            </a:r>
            <a:br>
              <a:rPr lang="en-US" sz="1500" dirty="0"/>
            </a:br>
            <a:r>
              <a:rPr lang="en-US" sz="1500" dirty="0">
                <a:solidFill>
                  <a:schemeClr val="accent3">
                    <a:lumMod val="75000"/>
                  </a:schemeClr>
                </a:solidFill>
              </a:rPr>
              <a:t>Last updated: August 21, 2017</a:t>
            </a:r>
          </a:p>
          <a:p>
            <a:r>
              <a:rPr lang="en-US" sz="1500" dirty="0"/>
              <a:t>To facilitate robust debate and the free exchange of ideas, the University has established high visibility areas on campus as “Speaker’s Corners.” These areas may be used by any person, including non-students and other campus guests. This use may be without permission from the University so long as:</a:t>
            </a:r>
            <a:br>
              <a:rPr lang="en-US" sz="1500" dirty="0"/>
            </a:br>
            <a:r>
              <a:rPr lang="en-US" sz="1500" dirty="0"/>
              <a:t>• the area has not been previously reserved or scheduled for a particular function</a:t>
            </a:r>
            <a:br>
              <a:rPr lang="en-US" sz="1500" dirty="0"/>
            </a:br>
            <a:r>
              <a:rPr lang="en-US" sz="1500" dirty="0"/>
              <a:t>• no sound amplification is used</a:t>
            </a:r>
            <a:br>
              <a:rPr lang="en-US" sz="1500" dirty="0"/>
            </a:br>
            <a:r>
              <a:rPr lang="en-US" sz="1500" dirty="0"/>
              <a:t>• participants do not violate other University policies</a:t>
            </a:r>
          </a:p>
          <a:p>
            <a:r>
              <a:rPr lang="en-US" sz="1500" dirty="0"/>
              <a:t>Designated Speaker’s Corners include:</a:t>
            </a:r>
            <a:br>
              <a:rPr lang="en-US" sz="1500" dirty="0"/>
            </a:br>
            <a:r>
              <a:rPr lang="en-US" sz="1500" dirty="0"/>
              <a:t>• the area surrounding the flagpole in the Lyceum Circle</a:t>
            </a:r>
            <a:br>
              <a:rPr lang="en-US" sz="1500" dirty="0"/>
            </a:br>
            <a:r>
              <a:rPr lang="en-US" sz="1500" dirty="0"/>
              <a:t>• the plaza in front of Fulton Chapel</a:t>
            </a:r>
            <a:br>
              <a:rPr lang="en-US" sz="1500" dirty="0"/>
            </a:br>
            <a:r>
              <a:rPr lang="en-US" sz="1500" dirty="0"/>
              <a:t>• the Union Plaza; specifically, the walkway strip between the Walk of Champions and the back entrance to Croft</a:t>
            </a:r>
          </a:p>
          <a:p>
            <a:r>
              <a:rPr lang="en-US" sz="1500" dirty="0"/>
              <a:t>NOTE: Due to the Union construction, the Union Plaza will be offline for use beginning December 15, 2016. Because of this, an alternative area will be designated. Please contact the Office of the Dean of Students at 662.915.7247 for alternative locations.</a:t>
            </a:r>
          </a:p>
          <a:p>
            <a:r>
              <a:rPr lang="en-US" sz="1500" dirty="0"/>
              <a:t>Although it is not necessary for a person using one of the designated Speaker’s Corners to obtain prior permission from the University, such persons are encouraged to contact the Office of the Dean of Students for scheduling purposes to minimize possible conflicts.</a:t>
            </a:r>
          </a:p>
          <a:p>
            <a:r>
              <a:rPr lang="en-US" sz="1500" dirty="0"/>
              <a:t>Nothing in this section shall be interpreted as limiting the right of student expression elsewhere on campus so long as the expressive activities or related student conduct do not violate any other applicable University policies.</a:t>
            </a:r>
          </a:p>
        </p:txBody>
      </p:sp>
    </p:spTree>
    <p:extLst>
      <p:ext uri="{BB962C8B-B14F-4D97-AF65-F5344CB8AC3E}">
        <p14:creationId xmlns:p14="http://schemas.microsoft.com/office/powerpoint/2010/main" val="1500075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1812</Words>
  <Application>Microsoft Office PowerPoint</Application>
  <PresentationFormat>Custom</PresentationFormat>
  <Paragraphs>241</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Student Affairs.com  Case Study Competition</vt:lpstr>
      <vt:lpstr>Meet the Team</vt:lpstr>
      <vt:lpstr>About American Welsh Green University</vt:lpstr>
      <vt:lpstr>Breakdown (from 2017 Elections @ AWGU Polling Site)</vt:lpstr>
      <vt:lpstr>Current AWGU Policy</vt:lpstr>
      <vt:lpstr>Selected Free Speech Policies</vt:lpstr>
      <vt:lpstr>Selected Free Speech Policies</vt:lpstr>
      <vt:lpstr>Selected Free Speech Policies</vt:lpstr>
      <vt:lpstr>Selected Free Speech Policies</vt:lpstr>
      <vt:lpstr>Selected Free Speech Policies</vt:lpstr>
      <vt:lpstr>Allowing Contentious Speakers on Campus</vt:lpstr>
      <vt:lpstr>Entitlement of Higher Education</vt:lpstr>
      <vt:lpstr>Precedented Incidences</vt:lpstr>
      <vt:lpstr>How Should Institutions Respond?: A Multitude of Perspectives</vt:lpstr>
      <vt:lpstr>What is Free Speech?</vt:lpstr>
      <vt:lpstr>Proposed Policy</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Paulk</dc:creator>
  <cp:lastModifiedBy>Darrell</cp:lastModifiedBy>
  <cp:revision>70</cp:revision>
  <dcterms:created xsi:type="dcterms:W3CDTF">2018-02-07T18:15:21Z</dcterms:created>
  <dcterms:modified xsi:type="dcterms:W3CDTF">2018-02-24T05:50:02Z</dcterms:modified>
</cp:coreProperties>
</file>