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9"/>
  </p:notesMasterIdLst>
  <p:sldIdLst>
    <p:sldId id="256" r:id="rId2"/>
    <p:sldId id="278" r:id="rId3"/>
    <p:sldId id="258" r:id="rId4"/>
    <p:sldId id="259" r:id="rId5"/>
    <p:sldId id="260" r:id="rId6"/>
    <p:sldId id="274" r:id="rId7"/>
    <p:sldId id="262" r:id="rId8"/>
    <p:sldId id="263" r:id="rId9"/>
    <p:sldId id="264" r:id="rId10"/>
    <p:sldId id="265" r:id="rId11"/>
    <p:sldId id="266" r:id="rId12"/>
    <p:sldId id="267" r:id="rId13"/>
    <p:sldId id="268" r:id="rId14"/>
    <p:sldId id="269" r:id="rId15"/>
    <p:sldId id="276" r:id="rId16"/>
    <p:sldId id="271" r:id="rId17"/>
    <p:sldId id="275" r:id="rId1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537" autoAdjust="0"/>
  </p:normalViewPr>
  <p:slideViewPr>
    <p:cSldViewPr>
      <p:cViewPr varScale="1">
        <p:scale>
          <a:sx n="92" d="100"/>
          <a:sy n="92" d="100"/>
        </p:scale>
        <p:origin x="-900" y="-10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4887620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reading.ac.uk/web/files/policy/external-speaker-policy.pdf"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Shape 6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1" name="Shape 6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0" name="Shape 12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Shape 12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5" name="Shape 12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Shape 13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1" name="Shape 13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Shape 14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9" name="Shape 14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Shape 6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1" name="Shape 6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6628609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Shape 7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2" name="Shape 7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Shape 7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8" name="Shape 7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Shape 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4" name="Shape 8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6" name="Shape 9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None/>
            </a:pPr>
            <a:r>
              <a:rPr lang="en" sz="1350" u="sng" dirty="0">
                <a:solidFill>
                  <a:schemeClr val="hlink"/>
                </a:solidFill>
                <a:highlight>
                  <a:srgbClr val="FEFEFE"/>
                </a:highlight>
                <a:hlinkClick r:id="rId3"/>
              </a:rPr>
              <a:t>https://www.reading.ac.uk/web/files/policy/external-speaker-policy.pdf</a:t>
            </a:r>
            <a:endParaRPr sz="1350" dirty="0">
              <a:solidFill>
                <a:srgbClr val="262626"/>
              </a:solidFill>
              <a:highlight>
                <a:srgbClr val="FEFEFE"/>
              </a:highlight>
            </a:endParaRPr>
          </a:p>
          <a:p>
            <a:pPr marL="0" lvl="0" indent="0" rtl="0">
              <a:lnSpc>
                <a:spcPct val="115000"/>
              </a:lnSpc>
              <a:spcBef>
                <a:spcPts val="1600"/>
              </a:spcBef>
              <a:spcAft>
                <a:spcPts val="1600"/>
              </a:spcAft>
              <a:buNone/>
            </a:pPr>
            <a:r>
              <a:rPr lang="en" sz="1350" dirty="0">
                <a:solidFill>
                  <a:srgbClr val="262626"/>
                </a:solidFill>
                <a:highlight>
                  <a:srgbClr val="FEFEFE"/>
                </a:highlight>
              </a:rPr>
              <a:t>https://www.reading.ac.uk/external-speakers/sp-external-speaker-policy.aspx</a:t>
            </a:r>
            <a:endParaRPr sz="1350" dirty="0">
              <a:solidFill>
                <a:srgbClr val="262626"/>
              </a:solidFill>
              <a:highlight>
                <a:srgbClr val="FEFEFE"/>
              </a:highlight>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Shape 10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2" name="Shape 10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8" name="Shape 10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Shape 11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4" name="Shape 11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Shape 10"/>
          <p:cNvSpPr/>
          <p:nvPr/>
        </p:nvSpPr>
        <p:spPr>
          <a:xfrm>
            <a:off x="1524800" y="672606"/>
            <a:ext cx="1081625" cy="1124950"/>
          </a:xfrm>
          <a:custGeom>
            <a:avLst/>
            <a:gdLst/>
            <a:ahLst/>
            <a:cxnLst/>
            <a:rect l="0" t="0" r="0" b="0"/>
            <a:pathLst>
              <a:path w="43265" h="44998" extrusionOk="0">
                <a:moveTo>
                  <a:pt x="0" y="44998"/>
                </a:moveTo>
                <a:lnTo>
                  <a:pt x="0" y="0"/>
                </a:lnTo>
                <a:lnTo>
                  <a:pt x="43265" y="0"/>
                </a:lnTo>
              </a:path>
            </a:pathLst>
          </a:custGeom>
          <a:noFill/>
          <a:ln w="28575" cap="flat" cmpd="sng">
            <a:solidFill>
              <a:schemeClr val="accent5"/>
            </a:solidFill>
            <a:prstDash val="solid"/>
            <a:miter lim="8000"/>
            <a:headEnd type="none" w="sm" len="sm"/>
            <a:tailEnd type="none" w="sm" len="sm"/>
          </a:ln>
        </p:spPr>
      </p:sp>
      <p:sp>
        <p:nvSpPr>
          <p:cNvPr id="11" name="Shape 11"/>
          <p:cNvSpPr/>
          <p:nvPr/>
        </p:nvSpPr>
        <p:spPr>
          <a:xfrm rot="10800000">
            <a:off x="6537563" y="3342925"/>
            <a:ext cx="1081625" cy="1124950"/>
          </a:xfrm>
          <a:custGeom>
            <a:avLst/>
            <a:gdLst/>
            <a:ahLst/>
            <a:cxnLst/>
            <a:rect l="0" t="0" r="0" b="0"/>
            <a:pathLst>
              <a:path w="43265" h="44998" extrusionOk="0">
                <a:moveTo>
                  <a:pt x="0" y="44998"/>
                </a:moveTo>
                <a:lnTo>
                  <a:pt x="0" y="0"/>
                </a:lnTo>
                <a:lnTo>
                  <a:pt x="43265" y="0"/>
                </a:lnTo>
              </a:path>
            </a:pathLst>
          </a:custGeom>
          <a:noFill/>
          <a:ln w="28575" cap="flat" cmpd="sng">
            <a:solidFill>
              <a:schemeClr val="accent5"/>
            </a:solidFill>
            <a:prstDash val="solid"/>
            <a:miter lim="8000"/>
            <a:headEnd type="none" w="sm" len="sm"/>
            <a:tailEnd type="none" w="sm" len="sm"/>
          </a:ln>
        </p:spPr>
      </p:sp>
      <p:cxnSp>
        <p:nvCxnSpPr>
          <p:cNvPr id="12" name="Shape 12"/>
          <p:cNvCxnSpPr/>
          <p:nvPr/>
        </p:nvCxnSpPr>
        <p:spPr>
          <a:xfrm>
            <a:off x="4359602" y="2817464"/>
            <a:ext cx="424800" cy="0"/>
          </a:xfrm>
          <a:prstGeom prst="straightConnector1">
            <a:avLst/>
          </a:prstGeom>
          <a:noFill/>
          <a:ln w="38100" cap="flat" cmpd="sng">
            <a:solidFill>
              <a:schemeClr val="accent4"/>
            </a:solidFill>
            <a:prstDash val="solid"/>
            <a:round/>
            <a:headEnd type="none" w="sm" len="sm"/>
            <a:tailEnd type="none" w="sm" len="sm"/>
          </a:ln>
        </p:spPr>
      </p:cxnSp>
      <p:sp>
        <p:nvSpPr>
          <p:cNvPr id="13" name="Shape 13"/>
          <p:cNvSpPr txBox="1">
            <a:spLocks noGrp="1"/>
          </p:cNvSpPr>
          <p:nvPr>
            <p:ph type="ctrTitle"/>
          </p:nvPr>
        </p:nvSpPr>
        <p:spPr>
          <a:xfrm>
            <a:off x="1680302" y="1188925"/>
            <a:ext cx="5783400" cy="1457400"/>
          </a:xfrm>
          <a:prstGeom prst="rect">
            <a:avLst/>
          </a:prstGeom>
        </p:spPr>
        <p:txBody>
          <a:bodyPr spcFirstLastPara="1" wrap="square" lIns="91425" tIns="91425" rIns="91425" bIns="91425" anchor="b" anchorCtr="0"/>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a:endParaRPr/>
          </a:p>
        </p:txBody>
      </p:sp>
      <p:sp>
        <p:nvSpPr>
          <p:cNvPr id="14" name="Shape 14"/>
          <p:cNvSpPr txBox="1">
            <a:spLocks noGrp="1"/>
          </p:cNvSpPr>
          <p:nvPr>
            <p:ph type="subTitle" idx="1"/>
          </p:nvPr>
        </p:nvSpPr>
        <p:spPr>
          <a:xfrm>
            <a:off x="1680302" y="3049450"/>
            <a:ext cx="5783400" cy="9090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a:endParaRPr/>
          </a:p>
        </p:txBody>
      </p:sp>
      <p:sp>
        <p:nvSpPr>
          <p:cNvPr id="15" name="Shape 1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7"/>
        <p:cNvGrpSpPr/>
        <p:nvPr/>
      </p:nvGrpSpPr>
      <p:grpSpPr>
        <a:xfrm>
          <a:off x="0" y="0"/>
          <a:ext cx="0" cy="0"/>
          <a:chOff x="0" y="0"/>
          <a:chExt cx="0" cy="0"/>
        </a:xfrm>
      </p:grpSpPr>
      <p:sp>
        <p:nvSpPr>
          <p:cNvPr id="58" name="Shape 5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0"/>
        <p:cNvGrpSpPr/>
        <p:nvPr/>
      </p:nvGrpSpPr>
      <p:grpSpPr>
        <a:xfrm>
          <a:off x="0" y="0"/>
          <a:ext cx="0" cy="0"/>
          <a:chOff x="0" y="0"/>
          <a:chExt cx="0" cy="0"/>
        </a:xfrm>
      </p:grpSpPr>
      <p:cxnSp>
        <p:nvCxnSpPr>
          <p:cNvPr id="21" name="Shape 21"/>
          <p:cNvCxnSpPr/>
          <p:nvPr/>
        </p:nvCxnSpPr>
        <p:spPr>
          <a:xfrm>
            <a:off x="492563" y="1260284"/>
            <a:ext cx="424800" cy="0"/>
          </a:xfrm>
          <a:prstGeom prst="straightConnector1">
            <a:avLst/>
          </a:prstGeom>
          <a:noFill/>
          <a:ln w="38100" cap="flat" cmpd="sng">
            <a:solidFill>
              <a:schemeClr val="accent4"/>
            </a:solidFill>
            <a:prstDash val="solid"/>
            <a:round/>
            <a:headEnd type="none" w="sm" len="sm"/>
            <a:tailEnd type="none" w="sm" len="sm"/>
          </a:ln>
        </p:spPr>
      </p:cxnSp>
      <p:sp>
        <p:nvSpPr>
          <p:cNvPr id="22" name="Shape 22"/>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3" name="Shape 23"/>
          <p:cNvSpPr txBox="1">
            <a:spLocks noGrp="1"/>
          </p:cNvSpPr>
          <p:nvPr>
            <p:ph type="body" idx="1"/>
          </p:nvPr>
        </p:nvSpPr>
        <p:spPr>
          <a:xfrm>
            <a:off x="387900" y="1489824"/>
            <a:ext cx="8368200" cy="30789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4" name="Shape 2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5"/>
        <p:cNvGrpSpPr/>
        <p:nvPr/>
      </p:nvGrpSpPr>
      <p:grpSpPr>
        <a:xfrm>
          <a:off x="0" y="0"/>
          <a:ext cx="0" cy="0"/>
          <a:chOff x="0" y="0"/>
          <a:chExt cx="0" cy="0"/>
        </a:xfrm>
      </p:grpSpPr>
      <p:cxnSp>
        <p:nvCxnSpPr>
          <p:cNvPr id="26" name="Shape 26"/>
          <p:cNvCxnSpPr/>
          <p:nvPr/>
        </p:nvCxnSpPr>
        <p:spPr>
          <a:xfrm>
            <a:off x="492563" y="1260284"/>
            <a:ext cx="424800" cy="0"/>
          </a:xfrm>
          <a:prstGeom prst="straightConnector1">
            <a:avLst/>
          </a:prstGeom>
          <a:noFill/>
          <a:ln w="38100" cap="flat" cmpd="sng">
            <a:solidFill>
              <a:schemeClr val="accent4"/>
            </a:solidFill>
            <a:prstDash val="solid"/>
            <a:round/>
            <a:headEnd type="none" w="sm" len="sm"/>
            <a:tailEnd type="none" w="sm" len="sm"/>
          </a:ln>
        </p:spPr>
      </p:cxnSp>
      <p:sp>
        <p:nvSpPr>
          <p:cNvPr id="27" name="Shape 27"/>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8" name="Shape 28"/>
          <p:cNvSpPr txBox="1">
            <a:spLocks noGrp="1"/>
          </p:cNvSpPr>
          <p:nvPr>
            <p:ph type="body" idx="1"/>
          </p:nvPr>
        </p:nvSpPr>
        <p:spPr>
          <a:xfrm>
            <a:off x="387900" y="1489825"/>
            <a:ext cx="3999900" cy="30789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9" name="Shape 29"/>
          <p:cNvSpPr txBox="1">
            <a:spLocks noGrp="1"/>
          </p:cNvSpPr>
          <p:nvPr>
            <p:ph type="body" idx="2"/>
          </p:nvPr>
        </p:nvSpPr>
        <p:spPr>
          <a:xfrm>
            <a:off x="4756200" y="1489825"/>
            <a:ext cx="3999900" cy="30789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0" name="Shape 3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3" name="Shape 3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4"/>
        <p:cNvGrpSpPr/>
        <p:nvPr/>
      </p:nvGrpSpPr>
      <p:grpSpPr>
        <a:xfrm>
          <a:off x="0" y="0"/>
          <a:ext cx="0" cy="0"/>
          <a:chOff x="0" y="0"/>
          <a:chExt cx="0" cy="0"/>
        </a:xfrm>
      </p:grpSpPr>
      <p:cxnSp>
        <p:nvCxnSpPr>
          <p:cNvPr id="35" name="Shape 35"/>
          <p:cNvCxnSpPr/>
          <p:nvPr/>
        </p:nvCxnSpPr>
        <p:spPr>
          <a:xfrm>
            <a:off x="489218" y="1412277"/>
            <a:ext cx="331500" cy="0"/>
          </a:xfrm>
          <a:prstGeom prst="straightConnector1">
            <a:avLst/>
          </a:prstGeom>
          <a:noFill/>
          <a:ln w="38100" cap="flat" cmpd="sng">
            <a:solidFill>
              <a:schemeClr val="accent4"/>
            </a:solidFill>
            <a:prstDash val="solid"/>
            <a:round/>
            <a:headEnd type="none" w="sm" len="sm"/>
            <a:tailEnd type="none" w="sm" len="sm"/>
          </a:ln>
        </p:spPr>
      </p:cxnSp>
      <p:sp>
        <p:nvSpPr>
          <p:cNvPr id="36" name="Shape 36"/>
          <p:cNvSpPr txBox="1">
            <a:spLocks noGrp="1"/>
          </p:cNvSpPr>
          <p:nvPr>
            <p:ph type="title"/>
          </p:nvPr>
        </p:nvSpPr>
        <p:spPr>
          <a:xfrm>
            <a:off x="3879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7" name="Shape 37"/>
          <p:cNvSpPr txBox="1">
            <a:spLocks noGrp="1"/>
          </p:cNvSpPr>
          <p:nvPr>
            <p:ph type="body" idx="1"/>
          </p:nvPr>
        </p:nvSpPr>
        <p:spPr>
          <a:xfrm>
            <a:off x="387900" y="1594025"/>
            <a:ext cx="2808000" cy="26811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8" name="Shape 3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490250" y="526350"/>
            <a:ext cx="56187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41" name="Shape 4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2"/>
        <p:cNvGrpSpPr/>
        <p:nvPr/>
      </p:nvGrpSpPr>
      <p:grpSpPr>
        <a:xfrm>
          <a:off x="0" y="0"/>
          <a:ext cx="0" cy="0"/>
          <a:chOff x="0" y="0"/>
          <a:chExt cx="0" cy="0"/>
        </a:xfrm>
      </p:grpSpPr>
      <p:sp>
        <p:nvSpPr>
          <p:cNvPr id="43" name="Shape 43"/>
          <p:cNvSpPr/>
          <p:nvPr/>
        </p:nvSpPr>
        <p:spPr>
          <a:xfrm>
            <a:off x="4572000" y="-7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cxnSp>
        <p:nvCxnSpPr>
          <p:cNvPr id="44" name="Shape 44"/>
          <p:cNvCxnSpPr/>
          <p:nvPr/>
        </p:nvCxnSpPr>
        <p:spPr>
          <a:xfrm>
            <a:off x="5029675" y="4495503"/>
            <a:ext cx="540900" cy="0"/>
          </a:xfrm>
          <a:prstGeom prst="straightConnector1">
            <a:avLst/>
          </a:prstGeom>
          <a:noFill/>
          <a:ln w="38100" cap="flat" cmpd="sng">
            <a:solidFill>
              <a:schemeClr val="accent5"/>
            </a:solidFill>
            <a:prstDash val="solid"/>
            <a:round/>
            <a:headEnd type="none" w="sm" len="sm"/>
            <a:tailEnd type="none" w="sm" len="sm"/>
          </a:ln>
        </p:spPr>
      </p:cxnSp>
      <p:sp>
        <p:nvSpPr>
          <p:cNvPr id="45" name="Shape 45"/>
          <p:cNvSpPr txBox="1">
            <a:spLocks noGrp="1"/>
          </p:cNvSpPr>
          <p:nvPr>
            <p:ph type="title"/>
          </p:nvPr>
        </p:nvSpPr>
        <p:spPr>
          <a:xfrm>
            <a:off x="265500" y="1209075"/>
            <a:ext cx="4045200" cy="1506300"/>
          </a:xfrm>
          <a:prstGeom prst="rect">
            <a:avLst/>
          </a:prstGeom>
        </p:spPr>
        <p:txBody>
          <a:bodyPr spcFirstLastPara="1" wrap="square" lIns="91425" tIns="91425" rIns="91425" bIns="91425" anchor="b" anchorCtr="0"/>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a:endParaRPr/>
          </a:p>
        </p:txBody>
      </p:sp>
      <p:sp>
        <p:nvSpPr>
          <p:cNvPr id="46" name="Shape 46"/>
          <p:cNvSpPr txBox="1">
            <a:spLocks noGrp="1"/>
          </p:cNvSpPr>
          <p:nvPr>
            <p:ph type="subTitle" idx="1"/>
          </p:nvPr>
        </p:nvSpPr>
        <p:spPr>
          <a:xfrm>
            <a:off x="265500" y="2769001"/>
            <a:ext cx="4045200" cy="13455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a:endParaRPr/>
          </a:p>
        </p:txBody>
      </p:sp>
      <p:sp>
        <p:nvSpPr>
          <p:cNvPr id="47" name="Shape 47"/>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8" name="Shape 4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9"/>
        <p:cNvGrpSpPr/>
        <p:nvPr/>
      </p:nvGrpSpPr>
      <p:grpSpPr>
        <a:xfrm>
          <a:off x="0" y="0"/>
          <a:ext cx="0" cy="0"/>
          <a:chOff x="0" y="0"/>
          <a:chExt cx="0" cy="0"/>
        </a:xfrm>
      </p:grpSpPr>
      <p:sp>
        <p:nvSpPr>
          <p:cNvPr id="50" name="Shape 50"/>
          <p:cNvSpPr txBox="1">
            <a:spLocks noGrp="1"/>
          </p:cNvSpPr>
          <p:nvPr>
            <p:ph type="body" idx="1"/>
          </p:nvPr>
        </p:nvSpPr>
        <p:spPr>
          <a:xfrm>
            <a:off x="319500" y="4233725"/>
            <a:ext cx="5998800" cy="5988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a:endParaRPr/>
          </a:p>
        </p:txBody>
      </p:sp>
      <p:sp>
        <p:nvSpPr>
          <p:cNvPr id="51" name="Shape 5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2"/>
        <p:cNvGrpSpPr/>
        <p:nvPr/>
      </p:nvGrpSpPr>
      <p:grpSpPr>
        <a:xfrm>
          <a:off x="0" y="0"/>
          <a:ext cx="0" cy="0"/>
          <a:chOff x="0" y="0"/>
          <a:chExt cx="0" cy="0"/>
        </a:xfrm>
      </p:grpSpPr>
      <p:sp>
        <p:nvSpPr>
          <p:cNvPr id="53" name="Shape 53"/>
          <p:cNvSpPr/>
          <p:nvPr/>
        </p:nvSpPr>
        <p:spPr>
          <a:xfrm>
            <a:off x="150" y="5076825"/>
            <a:ext cx="9143700" cy="66600"/>
          </a:xfrm>
          <a:prstGeom prst="rect">
            <a:avLst/>
          </a:prstGeom>
          <a:solidFill>
            <a:schemeClr val="accent4"/>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4" name="Shape 54"/>
          <p:cNvSpPr txBox="1">
            <a:spLocks noGrp="1"/>
          </p:cNvSpPr>
          <p:nvPr>
            <p:ph type="title"/>
          </p:nvPr>
        </p:nvSpPr>
        <p:spPr>
          <a:xfrm>
            <a:off x="387900" y="1152450"/>
            <a:ext cx="8368200" cy="1538400"/>
          </a:xfrm>
          <a:prstGeom prst="rect">
            <a:avLst/>
          </a:prstGeom>
        </p:spPr>
        <p:txBody>
          <a:bodyPr spcFirstLastPara="1" wrap="square" lIns="91425" tIns="91425" rIns="91425" bIns="91425" anchor="ctr" anchorCtr="0"/>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endParaRPr/>
          </a:p>
        </p:txBody>
      </p:sp>
      <p:sp>
        <p:nvSpPr>
          <p:cNvPr id="55" name="Shape 55"/>
          <p:cNvSpPr txBox="1">
            <a:spLocks noGrp="1"/>
          </p:cNvSpPr>
          <p:nvPr>
            <p:ph type="body" idx="1"/>
          </p:nvPr>
        </p:nvSpPr>
        <p:spPr>
          <a:xfrm>
            <a:off x="387900" y="2919450"/>
            <a:ext cx="8368200" cy="10716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6" name="Shape 5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arina">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87900" y="458025"/>
            <a:ext cx="8368200" cy="686100"/>
          </a:xfrm>
          <a:prstGeom prst="rect">
            <a:avLst/>
          </a:prstGeom>
          <a:noFill/>
          <a:ln>
            <a:noFill/>
          </a:ln>
        </p:spPr>
        <p:txBody>
          <a:bodyPr spcFirstLastPara="1" wrap="square" lIns="91425" tIns="91425" rIns="91425" bIns="91425" anchor="b" anchorCtr="0"/>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a:endParaRPr/>
          </a:p>
        </p:txBody>
      </p:sp>
      <p:sp>
        <p:nvSpPr>
          <p:cNvPr id="7" name="Shape 7"/>
          <p:cNvSpPr txBox="1">
            <a:spLocks noGrp="1"/>
          </p:cNvSpPr>
          <p:nvPr>
            <p:ph type="body" idx="1"/>
          </p:nvPr>
        </p:nvSpPr>
        <p:spPr>
          <a:xfrm>
            <a:off x="387900" y="1489824"/>
            <a:ext cx="8368200" cy="30789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marL="914400" lvl="1"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marL="1371600" lvl="2"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marL="1828800" lvl="3"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marL="2286000" lvl="4"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marL="2743200" lvl="5"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marL="3200400" lvl="6"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marL="3657600" lvl="7"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marL="4114800" lvl="8" indent="-317500">
              <a:lnSpc>
                <a:spcPct val="115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spcBef>
                <a:spcPts val="0"/>
              </a:spcBef>
              <a:buNone/>
              <a:defRPr sz="1000">
                <a:solidFill>
                  <a:schemeClr val="dk1"/>
                </a:solidFill>
                <a:latin typeface="Roboto"/>
                <a:ea typeface="Roboto"/>
                <a:cs typeface="Roboto"/>
                <a:sym typeface="Roboto"/>
              </a:defRPr>
            </a:lvl1pPr>
            <a:lvl2pPr lvl="1" algn="r">
              <a:spcBef>
                <a:spcPts val="0"/>
              </a:spcBef>
              <a:buNone/>
              <a:defRPr sz="1000">
                <a:solidFill>
                  <a:schemeClr val="dk1"/>
                </a:solidFill>
                <a:latin typeface="Roboto"/>
                <a:ea typeface="Roboto"/>
                <a:cs typeface="Roboto"/>
                <a:sym typeface="Roboto"/>
              </a:defRPr>
            </a:lvl2pPr>
            <a:lvl3pPr lvl="2" algn="r">
              <a:spcBef>
                <a:spcPts val="0"/>
              </a:spcBef>
              <a:buNone/>
              <a:defRPr sz="1000">
                <a:solidFill>
                  <a:schemeClr val="dk1"/>
                </a:solidFill>
                <a:latin typeface="Roboto"/>
                <a:ea typeface="Roboto"/>
                <a:cs typeface="Roboto"/>
                <a:sym typeface="Roboto"/>
              </a:defRPr>
            </a:lvl3pPr>
            <a:lvl4pPr lvl="3" algn="r">
              <a:spcBef>
                <a:spcPts val="0"/>
              </a:spcBef>
              <a:buNone/>
              <a:defRPr sz="1000">
                <a:solidFill>
                  <a:schemeClr val="dk1"/>
                </a:solidFill>
                <a:latin typeface="Roboto"/>
                <a:ea typeface="Roboto"/>
                <a:cs typeface="Roboto"/>
                <a:sym typeface="Roboto"/>
              </a:defRPr>
            </a:lvl4pPr>
            <a:lvl5pPr lvl="4" algn="r">
              <a:spcBef>
                <a:spcPts val="0"/>
              </a:spcBef>
              <a:buNone/>
              <a:defRPr sz="1000">
                <a:solidFill>
                  <a:schemeClr val="dk1"/>
                </a:solidFill>
                <a:latin typeface="Roboto"/>
                <a:ea typeface="Roboto"/>
                <a:cs typeface="Roboto"/>
                <a:sym typeface="Roboto"/>
              </a:defRPr>
            </a:lvl5pPr>
            <a:lvl6pPr lvl="5" algn="r">
              <a:spcBef>
                <a:spcPts val="0"/>
              </a:spcBef>
              <a:buNone/>
              <a:defRPr sz="1000">
                <a:solidFill>
                  <a:schemeClr val="dk1"/>
                </a:solidFill>
                <a:latin typeface="Roboto"/>
                <a:ea typeface="Roboto"/>
                <a:cs typeface="Roboto"/>
                <a:sym typeface="Roboto"/>
              </a:defRPr>
            </a:lvl6pPr>
            <a:lvl7pPr lvl="6" algn="r">
              <a:spcBef>
                <a:spcPts val="0"/>
              </a:spcBef>
              <a:buNone/>
              <a:defRPr sz="1000">
                <a:solidFill>
                  <a:schemeClr val="dk1"/>
                </a:solidFill>
                <a:latin typeface="Roboto"/>
                <a:ea typeface="Roboto"/>
                <a:cs typeface="Roboto"/>
                <a:sym typeface="Roboto"/>
              </a:defRPr>
            </a:lvl7pPr>
            <a:lvl8pPr lvl="7" algn="r">
              <a:spcBef>
                <a:spcPts val="0"/>
              </a:spcBef>
              <a:buNone/>
              <a:defRPr sz="1000">
                <a:solidFill>
                  <a:schemeClr val="dk1"/>
                </a:solidFill>
                <a:latin typeface="Roboto"/>
                <a:ea typeface="Roboto"/>
                <a:cs typeface="Roboto"/>
                <a:sym typeface="Roboto"/>
              </a:defRPr>
            </a:lvl8pPr>
            <a:lvl9pPr lvl="8" algn="r">
              <a:spcBef>
                <a:spcPts val="0"/>
              </a:spcBef>
              <a:buNone/>
              <a:defRPr sz="1000">
                <a:solidFill>
                  <a:schemeClr val="dk1"/>
                </a:solidFill>
                <a:latin typeface="Roboto"/>
                <a:ea typeface="Roboto"/>
                <a:cs typeface="Roboto"/>
                <a:sym typeface="Roboto"/>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Shape 63"/>
          <p:cNvSpPr txBox="1">
            <a:spLocks noGrp="1"/>
          </p:cNvSpPr>
          <p:nvPr>
            <p:ph type="ctrTitle"/>
          </p:nvPr>
        </p:nvSpPr>
        <p:spPr>
          <a:xfrm>
            <a:off x="152400" y="1047750"/>
            <a:ext cx="8422800" cy="16002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endParaRPr dirty="0"/>
          </a:p>
          <a:p>
            <a:pPr marL="914400" lvl="0" indent="0" rtl="0">
              <a:spcBef>
                <a:spcPts val="0"/>
              </a:spcBef>
              <a:spcAft>
                <a:spcPts val="0"/>
              </a:spcAft>
              <a:buNone/>
            </a:pPr>
            <a:r>
              <a:rPr lang="en" sz="3600" dirty="0" smtClean="0"/>
              <a:t>2018 Virtual Case Study:</a:t>
            </a:r>
            <a:endParaRPr sz="3600" dirty="0"/>
          </a:p>
          <a:p>
            <a:pPr marL="914400" lvl="0" indent="0" rtl="0">
              <a:spcBef>
                <a:spcPts val="0"/>
              </a:spcBef>
              <a:spcAft>
                <a:spcPts val="0"/>
              </a:spcAft>
              <a:buNone/>
            </a:pPr>
            <a:r>
              <a:rPr lang="en" sz="3600" dirty="0"/>
              <a:t>Event Guidelines for Student Affairs</a:t>
            </a:r>
            <a:endParaRPr sz="3600" dirty="0"/>
          </a:p>
        </p:txBody>
      </p:sp>
      <p:sp>
        <p:nvSpPr>
          <p:cNvPr id="64" name="Shape 64"/>
          <p:cNvSpPr txBox="1">
            <a:spLocks noGrp="1"/>
          </p:cNvSpPr>
          <p:nvPr>
            <p:ph type="subTitle" idx="1"/>
          </p:nvPr>
        </p:nvSpPr>
        <p:spPr>
          <a:xfrm>
            <a:off x="1828800" y="3105150"/>
            <a:ext cx="5783400" cy="9090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1400" dirty="0">
                <a:solidFill>
                  <a:srgbClr val="FEFEFE"/>
                </a:solidFill>
              </a:rPr>
              <a:t>The University of Texas at El Paso</a:t>
            </a:r>
            <a:endParaRPr sz="1400" dirty="0">
              <a:solidFill>
                <a:srgbClr val="FEFEFE"/>
              </a:solidFill>
            </a:endParaRPr>
          </a:p>
          <a:p>
            <a:pPr marL="0" lvl="0" indent="0" rtl="0">
              <a:spcBef>
                <a:spcPts val="0"/>
              </a:spcBef>
              <a:spcAft>
                <a:spcPts val="0"/>
              </a:spcAft>
              <a:buNone/>
            </a:pPr>
            <a:r>
              <a:rPr lang="en" sz="1400" dirty="0"/>
              <a:t>Team Leader: Stephanie Prieto</a:t>
            </a:r>
            <a:endParaRPr sz="1400" dirty="0"/>
          </a:p>
          <a:p>
            <a:pPr marL="0" lvl="0" indent="0" rtl="0">
              <a:spcBef>
                <a:spcPts val="0"/>
              </a:spcBef>
              <a:spcAft>
                <a:spcPts val="0"/>
              </a:spcAft>
              <a:buNone/>
            </a:pPr>
            <a:r>
              <a:rPr lang="en" sz="1400" dirty="0"/>
              <a:t>Team Members: Annet Armendariz &amp; Alejandro Munguia</a:t>
            </a:r>
            <a:endParaRP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Shape 116"/>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dirty="0">
                <a:solidFill>
                  <a:srgbClr val="FFFFFF"/>
                </a:solidFill>
              </a:rPr>
              <a:t>Adequate Location Definition</a:t>
            </a:r>
            <a:endParaRPr dirty="0"/>
          </a:p>
        </p:txBody>
      </p:sp>
      <p:sp>
        <p:nvSpPr>
          <p:cNvPr id="117" name="Shape 117"/>
          <p:cNvSpPr txBox="1">
            <a:spLocks noGrp="1"/>
          </p:cNvSpPr>
          <p:nvPr>
            <p:ph type="body" idx="1"/>
          </p:nvPr>
        </p:nvSpPr>
        <p:spPr>
          <a:xfrm>
            <a:off x="387900" y="1489824"/>
            <a:ext cx="8368200" cy="30789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None/>
            </a:pPr>
            <a:r>
              <a:rPr lang="en" dirty="0">
                <a:solidFill>
                  <a:srgbClr val="FFFFFF"/>
                </a:solidFill>
              </a:rPr>
              <a:t>● Adequate location to host an event is especially important for our university.</a:t>
            </a:r>
            <a:endParaRPr dirty="0">
              <a:solidFill>
                <a:srgbClr val="FFFFFF"/>
              </a:solidFill>
            </a:endParaRPr>
          </a:p>
          <a:p>
            <a:pPr marL="0" lvl="0" indent="0" rtl="0">
              <a:lnSpc>
                <a:spcPct val="115000"/>
              </a:lnSpc>
              <a:spcBef>
                <a:spcPts val="0"/>
              </a:spcBef>
              <a:spcAft>
                <a:spcPts val="0"/>
              </a:spcAft>
              <a:buNone/>
            </a:pPr>
            <a:r>
              <a:rPr lang="en" dirty="0">
                <a:solidFill>
                  <a:srgbClr val="FFFFFF"/>
                </a:solidFill>
              </a:rPr>
              <a:t>● As university, we need to ensure that we have the correct space; room for audience, services, accommodations for special needs, parking, etc. Student organizations will need to plan their event with two weeks in advance to find and make any accommodations to the event, if need it.</a:t>
            </a:r>
            <a:endParaRPr dirty="0">
              <a:solidFill>
                <a:srgbClr val="FFFFFF"/>
              </a:solidFill>
            </a:endParaRPr>
          </a:p>
          <a:p>
            <a:pPr marL="0" lvl="0" indent="0" rtl="0">
              <a:lnSpc>
                <a:spcPct val="115000"/>
              </a:lnSpc>
              <a:spcBef>
                <a:spcPts val="0"/>
              </a:spcBef>
              <a:spcAft>
                <a:spcPts val="0"/>
              </a:spcAft>
              <a:buNone/>
            </a:pPr>
            <a:r>
              <a:rPr lang="en" dirty="0">
                <a:solidFill>
                  <a:srgbClr val="FFFFFF"/>
                </a:solidFill>
              </a:rPr>
              <a:t>● The student organization will receive a list of places available at campus as well with the capacity of each room.</a:t>
            </a:r>
            <a:endParaRPr dirty="0">
              <a:solidFill>
                <a:srgbClr val="FFFFFF"/>
              </a:solidFill>
            </a:endParaRPr>
          </a:p>
          <a:p>
            <a:pPr marL="0" lvl="0" indent="0">
              <a:spcBef>
                <a:spcPts val="0"/>
              </a:spcBef>
              <a:spcAft>
                <a:spcPts val="1600"/>
              </a:spcAft>
              <a:buNone/>
            </a:pPr>
            <a:endParaRP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Shape 122"/>
          <p:cNvSpPr txBox="1">
            <a:spLocks noGrp="1"/>
          </p:cNvSpPr>
          <p:nvPr>
            <p:ph type="body" idx="1"/>
          </p:nvPr>
        </p:nvSpPr>
        <p:spPr>
          <a:xfrm>
            <a:off x="387900" y="609450"/>
            <a:ext cx="8368200" cy="3924600"/>
          </a:xfrm>
          <a:prstGeom prst="rect">
            <a:avLst/>
          </a:prstGeom>
        </p:spPr>
        <p:txBody>
          <a:bodyPr spcFirstLastPara="1" wrap="square" lIns="91425" tIns="91425" rIns="91425" bIns="91425" anchor="t" anchorCtr="0">
            <a:noAutofit/>
          </a:bodyPr>
          <a:lstStyle/>
          <a:p>
            <a:pPr marL="0" lvl="0" indent="0" algn="ctr">
              <a:spcBef>
                <a:spcPts val="0"/>
              </a:spcBef>
              <a:spcAft>
                <a:spcPts val="0"/>
              </a:spcAft>
              <a:buNone/>
            </a:pPr>
            <a:r>
              <a:rPr lang="en" sz="1400" dirty="0"/>
              <a:t>As part of the risk management assessment, all organizations will be required to complete a short questionnaire to provide as much information as possible to smoothen the event’s agenda.</a:t>
            </a:r>
            <a:endParaRPr sz="1400" dirty="0"/>
          </a:p>
          <a:p>
            <a:pPr marL="0" lvl="0" indent="0">
              <a:spcBef>
                <a:spcPts val="1600"/>
              </a:spcBef>
              <a:spcAft>
                <a:spcPts val="0"/>
              </a:spcAft>
              <a:buNone/>
            </a:pPr>
            <a:r>
              <a:rPr lang="en" sz="1400" dirty="0" smtClean="0"/>
              <a:t>Examples </a:t>
            </a:r>
            <a:r>
              <a:rPr lang="en" sz="1400" dirty="0"/>
              <a:t>include:</a:t>
            </a:r>
            <a:endParaRPr sz="1400" dirty="0"/>
          </a:p>
          <a:p>
            <a:pPr marL="457200" lvl="0" indent="-317500" rtl="0">
              <a:spcBef>
                <a:spcPts val="1600"/>
              </a:spcBef>
              <a:spcAft>
                <a:spcPts val="0"/>
              </a:spcAft>
              <a:buSzPts val="1400"/>
              <a:buChar char="●"/>
            </a:pPr>
            <a:r>
              <a:rPr lang="en" sz="1400" dirty="0"/>
              <a:t>How many people are expected to attend the event? What is the site capacity?</a:t>
            </a:r>
            <a:endParaRPr sz="1400" dirty="0"/>
          </a:p>
          <a:p>
            <a:pPr marL="914400" lvl="1" indent="-317500" rtl="0">
              <a:spcBef>
                <a:spcPts val="0"/>
              </a:spcBef>
              <a:spcAft>
                <a:spcPts val="0"/>
              </a:spcAft>
              <a:buSzPts val="1400"/>
              <a:buChar char="○"/>
            </a:pPr>
            <a:r>
              <a:rPr lang="en" dirty="0"/>
              <a:t>If the event attracts more than 100 people, campus police will have to be contacted and required to assist.</a:t>
            </a:r>
            <a:endParaRPr dirty="0"/>
          </a:p>
          <a:p>
            <a:pPr marL="457200" lvl="0" indent="-317500" rtl="0">
              <a:spcBef>
                <a:spcPts val="0"/>
              </a:spcBef>
              <a:spcAft>
                <a:spcPts val="0"/>
              </a:spcAft>
              <a:buSzPts val="1400"/>
              <a:buChar char="●"/>
            </a:pPr>
            <a:r>
              <a:rPr lang="en" sz="1400" dirty="0"/>
              <a:t>Does the area cater people to with disabilities? Will accommodations be provided? If not, please consider relocating the event to an appropriate area. </a:t>
            </a:r>
            <a:endParaRPr sz="1400" dirty="0"/>
          </a:p>
          <a:p>
            <a:pPr marL="914400" lvl="1" indent="-317500" rtl="0">
              <a:spcBef>
                <a:spcPts val="0"/>
              </a:spcBef>
              <a:spcAft>
                <a:spcPts val="0"/>
              </a:spcAft>
              <a:buSzPts val="1400"/>
              <a:buChar char="○"/>
            </a:pPr>
            <a:r>
              <a:rPr lang="en" dirty="0"/>
              <a:t>Adequate and appropriate fire extinguishers should be provided in accessible positions near the event location.</a:t>
            </a:r>
            <a:endParaRPr dirty="0"/>
          </a:p>
          <a:p>
            <a:pPr marL="457200" lvl="0" indent="-317500" rtl="0">
              <a:spcBef>
                <a:spcPts val="0"/>
              </a:spcBef>
              <a:spcAft>
                <a:spcPts val="0"/>
              </a:spcAft>
              <a:buSzPts val="1400"/>
              <a:buChar char="●"/>
            </a:pPr>
            <a:r>
              <a:rPr lang="en" sz="1400" dirty="0"/>
              <a:t>How will you communicate with the crowd? What information signs are required?</a:t>
            </a:r>
            <a:endParaRPr sz="1400" dirty="0"/>
          </a:p>
          <a:p>
            <a:pPr marL="457200" lvl="0" indent="-317500" rtl="0">
              <a:spcBef>
                <a:spcPts val="0"/>
              </a:spcBef>
              <a:spcAft>
                <a:spcPts val="0"/>
              </a:spcAft>
              <a:buSzPts val="1400"/>
              <a:buChar char="●"/>
            </a:pPr>
            <a:r>
              <a:rPr lang="en" sz="1400" dirty="0"/>
              <a:t>Is the organization flexible in case something unexpected occurs?</a:t>
            </a:r>
            <a:endParaRPr sz="1400" dirty="0"/>
          </a:p>
          <a:p>
            <a:pPr marL="457200" lvl="0" indent="-317500" rtl="0">
              <a:spcBef>
                <a:spcPts val="0"/>
              </a:spcBef>
              <a:spcAft>
                <a:spcPts val="0"/>
              </a:spcAft>
              <a:buSzPts val="1400"/>
              <a:buChar char="●"/>
            </a:pPr>
            <a:r>
              <a:rPr lang="en" sz="1400" dirty="0"/>
              <a:t>Does the organization have someone accountable for making sure all activities are accomplished?</a:t>
            </a:r>
            <a:endParaRPr sz="1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Shape 127"/>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dirty="0">
                <a:solidFill>
                  <a:srgbClr val="FFFFFF"/>
                </a:solidFill>
              </a:rPr>
              <a:t>Training</a:t>
            </a:r>
            <a:endParaRPr dirty="0"/>
          </a:p>
        </p:txBody>
      </p:sp>
      <p:sp>
        <p:nvSpPr>
          <p:cNvPr id="128" name="Shape 128"/>
          <p:cNvSpPr txBox="1">
            <a:spLocks noGrp="1"/>
          </p:cNvSpPr>
          <p:nvPr>
            <p:ph type="body" idx="1"/>
          </p:nvPr>
        </p:nvSpPr>
        <p:spPr>
          <a:xfrm>
            <a:off x="387900" y="1489824"/>
            <a:ext cx="8368200" cy="30789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None/>
            </a:pPr>
            <a:r>
              <a:rPr lang="en" dirty="0">
                <a:solidFill>
                  <a:srgbClr val="FFFFFF"/>
                </a:solidFill>
              </a:rPr>
              <a:t>● It will be mandatory to student organizations and event planning employees to attend a training session.</a:t>
            </a:r>
            <a:endParaRPr dirty="0">
              <a:solidFill>
                <a:srgbClr val="FFFFFF"/>
              </a:solidFill>
            </a:endParaRPr>
          </a:p>
          <a:p>
            <a:pPr marL="0" lvl="0" indent="0" rtl="0">
              <a:lnSpc>
                <a:spcPct val="115000"/>
              </a:lnSpc>
              <a:spcBef>
                <a:spcPts val="0"/>
              </a:spcBef>
              <a:spcAft>
                <a:spcPts val="0"/>
              </a:spcAft>
              <a:buNone/>
            </a:pPr>
            <a:r>
              <a:rPr lang="en" dirty="0">
                <a:solidFill>
                  <a:srgbClr val="FFFFFF"/>
                </a:solidFill>
              </a:rPr>
              <a:t>● The student organization will learn to carry out the planning of an event on campus. They will be given information about the expectations of the university regarding speakers that are allowed to invite. On the process of planning, the student will be able to ask themselves the following questions:</a:t>
            </a:r>
            <a:endParaRPr dirty="0">
              <a:solidFill>
                <a:srgbClr val="FFFFFF"/>
              </a:solidFill>
            </a:endParaRPr>
          </a:p>
          <a:p>
            <a:pPr marL="0" lvl="0" indent="457200" rtl="0">
              <a:lnSpc>
                <a:spcPct val="115000"/>
              </a:lnSpc>
              <a:spcBef>
                <a:spcPts val="0"/>
              </a:spcBef>
              <a:spcAft>
                <a:spcPts val="0"/>
              </a:spcAft>
              <a:buNone/>
            </a:pPr>
            <a:r>
              <a:rPr lang="en" sz="1400" dirty="0">
                <a:solidFill>
                  <a:srgbClr val="FFFFFF"/>
                </a:solidFill>
              </a:rPr>
              <a:t>○ Whom.- Whom does the student organization should invite to a forum?</a:t>
            </a:r>
            <a:endParaRPr sz="1400" dirty="0">
              <a:solidFill>
                <a:srgbClr val="FFFFFF"/>
              </a:solidFill>
            </a:endParaRPr>
          </a:p>
          <a:p>
            <a:pPr marL="0" lvl="0" indent="457200" rtl="0">
              <a:spcBef>
                <a:spcPts val="0"/>
              </a:spcBef>
              <a:spcAft>
                <a:spcPts val="0"/>
              </a:spcAft>
              <a:buNone/>
            </a:pPr>
            <a:r>
              <a:rPr lang="en" sz="1400" dirty="0">
                <a:solidFill>
                  <a:srgbClr val="FFFFFF"/>
                </a:solidFill>
              </a:rPr>
              <a:t>○ What.- What would be the topic/subject?</a:t>
            </a:r>
            <a:endParaRPr sz="1400" dirty="0">
              <a:solidFill>
                <a:srgbClr val="FFFFFF"/>
              </a:solidFill>
            </a:endParaRPr>
          </a:p>
          <a:p>
            <a:pPr marL="0" lvl="0" indent="457200" rtl="0">
              <a:spcBef>
                <a:spcPts val="0"/>
              </a:spcBef>
              <a:spcAft>
                <a:spcPts val="0"/>
              </a:spcAft>
              <a:buNone/>
            </a:pPr>
            <a:r>
              <a:rPr lang="en" sz="1400" dirty="0">
                <a:solidFill>
                  <a:srgbClr val="FFFFFF"/>
                </a:solidFill>
              </a:rPr>
              <a:t>○ How.- How practical will the speaker be?</a:t>
            </a:r>
            <a:endParaRPr sz="1400" dirty="0">
              <a:solidFill>
                <a:srgbClr val="FFFFFF"/>
              </a:solidFill>
            </a:endParaRPr>
          </a:p>
          <a:p>
            <a:pPr marL="0" lvl="0" indent="457200" rtl="0">
              <a:spcBef>
                <a:spcPts val="0"/>
              </a:spcBef>
              <a:spcAft>
                <a:spcPts val="0"/>
              </a:spcAft>
              <a:buNone/>
            </a:pPr>
            <a:r>
              <a:rPr lang="en" sz="1400" dirty="0">
                <a:solidFill>
                  <a:srgbClr val="FFFFFF"/>
                </a:solidFill>
              </a:rPr>
              <a:t>○ Why.- Why or what is the forum required?</a:t>
            </a:r>
            <a:endParaRPr sz="1400" dirty="0">
              <a:solidFill>
                <a:srgbClr val="FFFFFF"/>
              </a:solidFill>
            </a:endParaRPr>
          </a:p>
          <a:p>
            <a:pPr marL="0" lvl="0" indent="0">
              <a:spcBef>
                <a:spcPts val="0"/>
              </a:spcBef>
              <a:spcAft>
                <a:spcPts val="1600"/>
              </a:spcAft>
              <a:buNone/>
            </a:pPr>
            <a:endParaRP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Shape 133"/>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dirty="0">
                <a:solidFill>
                  <a:srgbClr val="FFFFFF"/>
                </a:solidFill>
              </a:rPr>
              <a:t>Training Cont.</a:t>
            </a:r>
            <a:endParaRPr dirty="0"/>
          </a:p>
        </p:txBody>
      </p:sp>
      <p:sp>
        <p:nvSpPr>
          <p:cNvPr id="134" name="Shape 134"/>
          <p:cNvSpPr txBox="1">
            <a:spLocks noGrp="1"/>
          </p:cNvSpPr>
          <p:nvPr>
            <p:ph type="body" idx="1"/>
          </p:nvPr>
        </p:nvSpPr>
        <p:spPr>
          <a:xfrm>
            <a:off x="387900" y="1489824"/>
            <a:ext cx="8368200" cy="30789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None/>
            </a:pPr>
            <a:r>
              <a:rPr lang="en" dirty="0">
                <a:solidFill>
                  <a:srgbClr val="FFFFFF"/>
                </a:solidFill>
              </a:rPr>
              <a:t>● </a:t>
            </a:r>
            <a:r>
              <a:rPr lang="en" dirty="0">
                <a:solidFill>
                  <a:srgbClr val="FEFEFE"/>
                </a:solidFill>
                <a:ea typeface="Arial"/>
                <a:cs typeface="Arial"/>
                <a:sym typeface="Arial"/>
              </a:rPr>
              <a:t>Event planning employees will be train on a Management Risk Plan. It will include information regarding security and emergencies.</a:t>
            </a:r>
            <a:endParaRPr dirty="0">
              <a:solidFill>
                <a:srgbClr val="FEFEFE"/>
              </a:solidFill>
              <a:ea typeface="Arial"/>
              <a:cs typeface="Arial"/>
              <a:sym typeface="Arial"/>
            </a:endParaRPr>
          </a:p>
          <a:p>
            <a:pPr marL="0" lvl="0" indent="0" rtl="0">
              <a:lnSpc>
                <a:spcPct val="115000"/>
              </a:lnSpc>
              <a:spcBef>
                <a:spcPts val="0"/>
              </a:spcBef>
              <a:spcAft>
                <a:spcPts val="0"/>
              </a:spcAft>
              <a:buNone/>
            </a:pPr>
            <a:endParaRPr dirty="0">
              <a:solidFill>
                <a:srgbClr val="FEFEFE"/>
              </a:solidFill>
              <a:ea typeface="Arial"/>
              <a:cs typeface="Arial"/>
              <a:sym typeface="Arial"/>
            </a:endParaRPr>
          </a:p>
          <a:p>
            <a:pPr marL="0" lvl="0" indent="0" rtl="0">
              <a:lnSpc>
                <a:spcPct val="115000"/>
              </a:lnSpc>
              <a:spcBef>
                <a:spcPts val="0"/>
              </a:spcBef>
              <a:spcAft>
                <a:spcPts val="0"/>
              </a:spcAft>
              <a:buNone/>
            </a:pPr>
            <a:r>
              <a:rPr lang="en" dirty="0">
                <a:solidFill>
                  <a:srgbClr val="FFFFFF"/>
                </a:solidFill>
              </a:rPr>
              <a:t>● </a:t>
            </a:r>
            <a:r>
              <a:rPr lang="en" dirty="0">
                <a:solidFill>
                  <a:srgbClr val="FEFEFE"/>
                </a:solidFill>
                <a:ea typeface="Arial"/>
                <a:cs typeface="Arial"/>
                <a:sym typeface="Arial"/>
              </a:rPr>
              <a:t>All employees and students of </a:t>
            </a:r>
            <a:r>
              <a:rPr lang="en" dirty="0" smtClean="0">
                <a:solidFill>
                  <a:srgbClr val="FEFEFE"/>
                </a:solidFill>
                <a:ea typeface="Arial"/>
                <a:cs typeface="Arial"/>
                <a:sym typeface="Arial"/>
              </a:rPr>
              <a:t>HU </a:t>
            </a:r>
            <a:r>
              <a:rPr lang="en" dirty="0">
                <a:solidFill>
                  <a:srgbClr val="FEFEFE"/>
                </a:solidFill>
                <a:ea typeface="Arial"/>
                <a:cs typeface="Arial"/>
                <a:sym typeface="Arial"/>
              </a:rPr>
              <a:t>tolerate and protect the expression of opinions whether or not they have the same point of view. This sessions of training will improve and promote a safe space for our students as well as for their speakers.</a:t>
            </a:r>
            <a:endParaRPr dirty="0">
              <a:solidFill>
                <a:srgbClr val="FEFEFE"/>
              </a:solidFill>
              <a:ea typeface="Arial"/>
              <a:cs typeface="Arial"/>
              <a:sym typeface="Arial"/>
            </a:endParaRPr>
          </a:p>
          <a:p>
            <a:pPr marL="0" lvl="0" indent="0">
              <a:spcBef>
                <a:spcPts val="0"/>
              </a:spcBef>
              <a:spcAft>
                <a:spcPts val="1600"/>
              </a:spcAft>
              <a:buNone/>
            </a:pPr>
            <a:endParaRP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dirty="0">
                <a:solidFill>
                  <a:srgbClr val="FEFEFE"/>
                </a:solidFill>
              </a:rPr>
              <a:t>Safe Space Policy</a:t>
            </a:r>
            <a:endParaRPr dirty="0">
              <a:solidFill>
                <a:srgbClr val="FEFEFE"/>
              </a:solidFill>
            </a:endParaRPr>
          </a:p>
        </p:txBody>
      </p:sp>
      <p:sp>
        <p:nvSpPr>
          <p:cNvPr id="140" name="Shape 140"/>
          <p:cNvSpPr txBox="1">
            <a:spLocks noGrp="1"/>
          </p:cNvSpPr>
          <p:nvPr>
            <p:ph type="body" idx="1"/>
          </p:nvPr>
        </p:nvSpPr>
        <p:spPr>
          <a:xfrm>
            <a:off x="235650" y="1418974"/>
            <a:ext cx="8672700" cy="3724526"/>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1300" dirty="0" smtClean="0">
                <a:solidFill>
                  <a:srgbClr val="FEFEFE"/>
                </a:solidFill>
                <a:ea typeface="Arial"/>
                <a:cs typeface="Arial"/>
                <a:sym typeface="Arial"/>
              </a:rPr>
              <a:t>HU will </a:t>
            </a:r>
            <a:r>
              <a:rPr lang="en" sz="1300" dirty="0">
                <a:solidFill>
                  <a:srgbClr val="FEFEFE"/>
                </a:solidFill>
                <a:ea typeface="Arial"/>
                <a:cs typeface="Arial"/>
                <a:sym typeface="Arial"/>
              </a:rPr>
              <a:t>be required to create and implement a Safe Space Policy which protects the safety of any person in HU space or attending an HU event. A full-time officer, or staff member, under the division of Student Affairs will be required to assist every HU event to supervise conduct amongst the guest and audience. </a:t>
            </a:r>
            <a:r>
              <a:rPr lang="en" sz="1300" dirty="0">
                <a:ea typeface="Arial"/>
                <a:cs typeface="Arial"/>
                <a:sym typeface="Arial"/>
              </a:rPr>
              <a:t>Training will be provided and mandatory for all student organization’s presidents and full-time event planners. </a:t>
            </a:r>
            <a:r>
              <a:rPr lang="en" sz="1300" dirty="0">
                <a:solidFill>
                  <a:srgbClr val="FEFEFE"/>
                </a:solidFill>
                <a:ea typeface="Arial"/>
                <a:cs typeface="Arial"/>
                <a:sym typeface="Arial"/>
              </a:rPr>
              <a:t> If unacceptable behaviour is reported by either the guest speaker or a member of the audience, the full-time staff member has authorization to ask that person to leave the premises immediately. </a:t>
            </a:r>
            <a:endParaRPr sz="1300" dirty="0">
              <a:ea typeface="Arial"/>
              <a:cs typeface="Arial"/>
              <a:sym typeface="Arial"/>
            </a:endParaRPr>
          </a:p>
          <a:p>
            <a:pPr marL="0" lvl="0" indent="0" rtl="0">
              <a:spcBef>
                <a:spcPts val="1600"/>
              </a:spcBef>
              <a:spcAft>
                <a:spcPts val="0"/>
              </a:spcAft>
              <a:buNone/>
            </a:pPr>
            <a:r>
              <a:rPr lang="en" sz="1300" i="1" dirty="0">
                <a:ea typeface="Arial"/>
                <a:cs typeface="Arial"/>
                <a:sym typeface="Arial"/>
              </a:rPr>
              <a:t>“These rules and regulations are designed to prevent substantial disruption of the University’s educational and other critical activities, protect lawful access to University programs and facilities, avoid unsafe behavior, and prevent the destruction of property. Their application does not vary according to the cause or content of a particular protest, speech or other form of expression, and the rules and regulations are designed to enable extensive opportunity for expressive activity</a:t>
            </a:r>
            <a:r>
              <a:rPr lang="en" sz="1300" i="1" dirty="0" smtClean="0">
                <a:ea typeface="Arial"/>
                <a:cs typeface="Arial"/>
                <a:sym typeface="Arial"/>
              </a:rPr>
              <a:t>.“</a:t>
            </a:r>
            <a:endParaRPr lang="en" sz="1300" i="1" dirty="0">
              <a:ea typeface="Arial"/>
              <a:cs typeface="Arial"/>
              <a:sym typeface="Arial"/>
            </a:endParaRPr>
          </a:p>
          <a:p>
            <a:pPr marL="0" lvl="0" indent="0" rtl="0">
              <a:spcBef>
                <a:spcPts val="1600"/>
              </a:spcBef>
              <a:spcAft>
                <a:spcPts val="0"/>
              </a:spcAft>
              <a:buNone/>
            </a:pPr>
            <a:endParaRPr sz="1300" dirty="0">
              <a:ea typeface="Arial"/>
              <a:cs typeface="Arial"/>
              <a:sym typeface="Arial"/>
            </a:endParaRPr>
          </a:p>
          <a:p>
            <a:pPr marL="0" lvl="0" indent="0" rtl="0">
              <a:spcBef>
                <a:spcPts val="0"/>
              </a:spcBef>
              <a:spcAft>
                <a:spcPts val="0"/>
              </a:spcAft>
              <a:buNone/>
            </a:pPr>
            <a:r>
              <a:rPr lang="en" sz="1100" dirty="0">
                <a:ea typeface="Arial"/>
                <a:cs typeface="Arial"/>
                <a:sym typeface="Arial"/>
              </a:rPr>
              <a:t>(Time, Place and Manner Rules. (n.d.). Retrieved February 19, 2018, from https://hr.berkeley.edu/news/time-place-and-manner-rules)</a:t>
            </a:r>
            <a:endParaRPr sz="1100" dirty="0">
              <a:ea typeface="Arial"/>
              <a:cs typeface="Arial"/>
              <a:sym typeface="Arial"/>
            </a:endParaRPr>
          </a:p>
          <a:p>
            <a:pPr marL="0" lvl="0" indent="0" rtl="0">
              <a:lnSpc>
                <a:spcPct val="100000"/>
              </a:lnSpc>
              <a:spcBef>
                <a:spcPts val="1600"/>
              </a:spcBef>
              <a:spcAft>
                <a:spcPts val="0"/>
              </a:spcAft>
              <a:buNone/>
            </a:pPr>
            <a:endParaRPr sz="1150" dirty="0">
              <a:latin typeface="Arial"/>
              <a:ea typeface="Arial"/>
              <a:cs typeface="Arial"/>
              <a:sym typeface="Arial"/>
            </a:endParaRPr>
          </a:p>
          <a:p>
            <a:pPr marL="0" lvl="0" indent="0" rtl="0">
              <a:spcBef>
                <a:spcPts val="0"/>
              </a:spcBef>
              <a:spcAft>
                <a:spcPts val="0"/>
              </a:spcAft>
              <a:buNone/>
            </a:pPr>
            <a:endParaRPr sz="1400" dirty="0">
              <a:solidFill>
                <a:srgbClr val="222222"/>
              </a:solidFill>
              <a:latin typeface="Arial"/>
              <a:ea typeface="Arial"/>
              <a:cs typeface="Arial"/>
              <a:sym typeface="Arial"/>
            </a:endParaRPr>
          </a:p>
          <a:p>
            <a:pPr marL="0" lvl="0" indent="0" rtl="0">
              <a:spcBef>
                <a:spcPts val="1600"/>
              </a:spcBef>
              <a:spcAft>
                <a:spcPts val="0"/>
              </a:spcAft>
              <a:buNone/>
            </a:pPr>
            <a:endParaRPr sz="1400" dirty="0">
              <a:solidFill>
                <a:srgbClr val="FEFEFE"/>
              </a:solidFill>
              <a:latin typeface="Arial"/>
              <a:ea typeface="Arial"/>
              <a:cs typeface="Arial"/>
              <a:sym typeface="Arial"/>
            </a:endParaRPr>
          </a:p>
          <a:p>
            <a:pPr marL="0" lvl="0" indent="0">
              <a:spcBef>
                <a:spcPts val="1600"/>
              </a:spcBef>
              <a:spcAft>
                <a:spcPts val="0"/>
              </a:spcAft>
              <a:buNone/>
            </a:pPr>
            <a:endParaRPr sz="1400" dirty="0"/>
          </a:p>
          <a:p>
            <a:pPr marL="0" lvl="0" indent="0">
              <a:spcBef>
                <a:spcPts val="1600"/>
              </a:spcBef>
              <a:spcAft>
                <a:spcPts val="1600"/>
              </a:spcAft>
              <a:buNone/>
            </a:pPr>
            <a:endParaRP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 dirty="0" smtClean="0">
                <a:solidFill>
                  <a:srgbClr val="FEFEFE"/>
                </a:solidFill>
              </a:rPr>
              <a:t>The Purpose</a:t>
            </a:r>
            <a:endParaRPr lang="en-US" dirty="0"/>
          </a:p>
        </p:txBody>
      </p:sp>
      <p:sp>
        <p:nvSpPr>
          <p:cNvPr id="3" name="Subtitle 2"/>
          <p:cNvSpPr>
            <a:spLocks noGrp="1"/>
          </p:cNvSpPr>
          <p:nvPr>
            <p:ph type="subTitle" idx="1"/>
          </p:nvPr>
        </p:nvSpPr>
        <p:spPr>
          <a:xfrm>
            <a:off x="1143000" y="2952750"/>
            <a:ext cx="6400800" cy="1828800"/>
          </a:xfrm>
        </p:spPr>
        <p:txBody>
          <a:bodyPr/>
          <a:lstStyle/>
          <a:p>
            <a:pPr lvl="0"/>
            <a:r>
              <a:rPr lang="en-US" sz="1800" dirty="0"/>
              <a:t>To have a place that is safe for the security of students. Liberty cannot exist when people are forced to conform their thoughts and expression to a single viewpoint. </a:t>
            </a:r>
            <a:endParaRPr lang="en-US" sz="1800" dirty="0" smtClean="0"/>
          </a:p>
          <a:p>
            <a:pPr lvl="0"/>
            <a:r>
              <a:rPr lang="en-US" sz="1800" dirty="0" smtClean="0"/>
              <a:t>Differences </a:t>
            </a:r>
            <a:r>
              <a:rPr lang="en-US" sz="1800" dirty="0"/>
              <a:t>of opinion are the natural byproduct of a vibrant, free society. </a:t>
            </a:r>
          </a:p>
          <a:p>
            <a:endParaRPr lang="en-US" dirty="0"/>
          </a:p>
        </p:txBody>
      </p:sp>
    </p:spTree>
    <p:extLst>
      <p:ext uri="{BB962C8B-B14F-4D97-AF65-F5344CB8AC3E}">
        <p14:creationId xmlns:p14="http://schemas.microsoft.com/office/powerpoint/2010/main" val="33947208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Shape 151"/>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endParaRPr dirty="0"/>
          </a:p>
        </p:txBody>
      </p:sp>
      <p:sp>
        <p:nvSpPr>
          <p:cNvPr id="152" name="Shape 152"/>
          <p:cNvSpPr txBox="1">
            <a:spLocks noGrp="1"/>
          </p:cNvSpPr>
          <p:nvPr>
            <p:ph type="body" idx="1"/>
          </p:nvPr>
        </p:nvSpPr>
        <p:spPr>
          <a:xfrm>
            <a:off x="387900" y="1489824"/>
            <a:ext cx="8368200" cy="30789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dirty="0"/>
              <a:t>Risk is the possibility of an unexpected or unwanted result. Having risk management strategies in place prevent negative outcomes from occurring and will also reduce the magnitude of impact in the case of a negative outcome. It is also a method used to protect the university and it’s students/staff/faculty population.</a:t>
            </a:r>
            <a:endParaRPr dirty="0"/>
          </a:p>
          <a:p>
            <a:pPr marL="0" lvl="0" indent="0">
              <a:spcBef>
                <a:spcPts val="1600"/>
              </a:spcBef>
              <a:spcAft>
                <a:spcPts val="1600"/>
              </a:spcAft>
              <a:buNone/>
            </a:pPr>
            <a:r>
              <a:rPr lang="en" dirty="0"/>
              <a:t>Implementation of a Safe Space Policy will protect any audience member or student who is at risk of discrimination. </a:t>
            </a:r>
            <a:endParaRP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 dirty="0"/>
              <a:t>Conclusion</a:t>
            </a:r>
            <a:endParaRPr lang="en-US" dirty="0"/>
          </a:p>
        </p:txBody>
      </p:sp>
      <p:sp>
        <p:nvSpPr>
          <p:cNvPr id="3" name="Subtitle 2"/>
          <p:cNvSpPr>
            <a:spLocks noGrp="1"/>
          </p:cNvSpPr>
          <p:nvPr>
            <p:ph type="subTitle" idx="1"/>
          </p:nvPr>
        </p:nvSpPr>
        <p:spPr>
          <a:xfrm>
            <a:off x="1219200" y="3105150"/>
            <a:ext cx="6400800" cy="1732100"/>
          </a:xfrm>
        </p:spPr>
        <p:txBody>
          <a:bodyPr/>
          <a:lstStyle/>
          <a:p>
            <a:pPr lvl="0"/>
            <a:r>
              <a:rPr lang="en-US" sz="1400" dirty="0"/>
              <a:t>All these changes are intended to continue improving the education experience that we provide at HU. We are committed to the learning opportunities that our students get from these events. The students have their right to continue expressing their opinions and we are here to find ways to better serve them for future generations to come.</a:t>
            </a:r>
          </a:p>
          <a:p>
            <a:endParaRPr lang="en-US" dirty="0"/>
          </a:p>
        </p:txBody>
      </p:sp>
    </p:spTree>
    <p:extLst>
      <p:ext uri="{BB962C8B-B14F-4D97-AF65-F5344CB8AC3E}">
        <p14:creationId xmlns:p14="http://schemas.microsoft.com/office/powerpoint/2010/main" val="9347766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Shape 63"/>
          <p:cNvSpPr txBox="1">
            <a:spLocks noGrp="1"/>
          </p:cNvSpPr>
          <p:nvPr>
            <p:ph type="ctrTitle"/>
          </p:nvPr>
        </p:nvSpPr>
        <p:spPr>
          <a:xfrm>
            <a:off x="152400" y="1047750"/>
            <a:ext cx="8422800" cy="16002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US" dirty="0" smtClean="0"/>
              <a:t>The Present</a:t>
            </a:r>
            <a:endParaRPr dirty="0"/>
          </a:p>
        </p:txBody>
      </p:sp>
    </p:spTree>
    <p:extLst>
      <p:ext uri="{BB962C8B-B14F-4D97-AF65-F5344CB8AC3E}">
        <p14:creationId xmlns:p14="http://schemas.microsoft.com/office/powerpoint/2010/main" val="33225840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Shape 74"/>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endParaRPr dirty="0">
              <a:solidFill>
                <a:srgbClr val="FEFEFE"/>
              </a:solidFill>
            </a:endParaRPr>
          </a:p>
        </p:txBody>
      </p:sp>
      <p:sp>
        <p:nvSpPr>
          <p:cNvPr id="75" name="Shape 75"/>
          <p:cNvSpPr txBox="1">
            <a:spLocks noGrp="1"/>
          </p:cNvSpPr>
          <p:nvPr>
            <p:ph type="body" idx="1"/>
          </p:nvPr>
        </p:nvSpPr>
        <p:spPr>
          <a:xfrm>
            <a:off x="387900" y="1489824"/>
            <a:ext cx="8368200" cy="30789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None/>
            </a:pPr>
            <a:r>
              <a:rPr lang="en" dirty="0">
                <a:solidFill>
                  <a:srgbClr val="FFFFFF"/>
                </a:solidFill>
              </a:rPr>
              <a:t>● A forum sponsored by a campus student organization provoked shouts and shoves among the audience members. The campus police had done their best handling the disturbance. They dispersed the students and community members with no injuries or arrests.</a:t>
            </a:r>
            <a:endParaRPr dirty="0">
              <a:solidFill>
                <a:srgbClr val="FFFFFF"/>
              </a:solidFill>
            </a:endParaRPr>
          </a:p>
          <a:p>
            <a:pPr marL="0" lvl="0" indent="0" rtl="0">
              <a:lnSpc>
                <a:spcPct val="115000"/>
              </a:lnSpc>
              <a:spcBef>
                <a:spcPts val="0"/>
              </a:spcBef>
              <a:spcAft>
                <a:spcPts val="0"/>
              </a:spcAft>
              <a:buNone/>
            </a:pPr>
            <a:endParaRPr dirty="0">
              <a:solidFill>
                <a:srgbClr val="FFFFFF"/>
              </a:solidFill>
            </a:endParaRPr>
          </a:p>
          <a:p>
            <a:pPr marL="0" lvl="0" indent="0" rtl="0">
              <a:lnSpc>
                <a:spcPct val="115000"/>
              </a:lnSpc>
              <a:spcBef>
                <a:spcPts val="0"/>
              </a:spcBef>
              <a:spcAft>
                <a:spcPts val="0"/>
              </a:spcAft>
              <a:buNone/>
            </a:pPr>
            <a:r>
              <a:rPr lang="en" dirty="0">
                <a:solidFill>
                  <a:srgbClr val="FFFFFF"/>
                </a:solidFill>
              </a:rPr>
              <a:t>● Hogwarts </a:t>
            </a:r>
            <a:r>
              <a:rPr lang="en" dirty="0" smtClean="0">
                <a:solidFill>
                  <a:srgbClr val="FFFFFF"/>
                </a:solidFill>
              </a:rPr>
              <a:t>University (HU) </a:t>
            </a:r>
            <a:r>
              <a:rPr lang="en" dirty="0">
                <a:solidFill>
                  <a:srgbClr val="FFFFFF"/>
                </a:solidFill>
              </a:rPr>
              <a:t>is looking forward to avoid any discrepancy related with our students and community at any event sponsored by the university.</a:t>
            </a:r>
            <a:endParaRPr dirty="0">
              <a:solidFill>
                <a:srgbClr val="FFFFFF"/>
              </a:solidFill>
            </a:endParaRPr>
          </a:p>
          <a:p>
            <a:pPr marL="0" lvl="0" indent="0">
              <a:spcBef>
                <a:spcPts val="0"/>
              </a:spcBef>
              <a:spcAft>
                <a:spcPts val="0"/>
              </a:spcAft>
              <a:buNone/>
            </a:pPr>
            <a:endParaRPr dirty="0"/>
          </a:p>
          <a:p>
            <a:pPr marL="0" lvl="0" indent="0">
              <a:spcBef>
                <a:spcPts val="1600"/>
              </a:spcBef>
              <a:spcAft>
                <a:spcPts val="1600"/>
              </a:spcAft>
              <a:buNone/>
            </a:pPr>
            <a:endParaRP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dirty="0">
                <a:solidFill>
                  <a:srgbClr val="FEFEFE"/>
                </a:solidFill>
              </a:rPr>
              <a:t>Currently at Hogwarts </a:t>
            </a:r>
            <a:endParaRPr dirty="0">
              <a:solidFill>
                <a:srgbClr val="FEFEFE"/>
              </a:solidFill>
            </a:endParaRPr>
          </a:p>
        </p:txBody>
      </p:sp>
      <p:sp>
        <p:nvSpPr>
          <p:cNvPr id="81" name="Shape 81"/>
          <p:cNvSpPr txBox="1">
            <a:spLocks noGrp="1"/>
          </p:cNvSpPr>
          <p:nvPr>
            <p:ph type="body" idx="1"/>
          </p:nvPr>
        </p:nvSpPr>
        <p:spPr>
          <a:xfrm>
            <a:off x="381000" y="1352550"/>
            <a:ext cx="8368200" cy="30789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None/>
            </a:pPr>
            <a:r>
              <a:rPr lang="en" dirty="0">
                <a:solidFill>
                  <a:srgbClr val="FFFFFF"/>
                </a:solidFill>
              </a:rPr>
              <a:t>● Freedom of speech is a fundamental human right. There is no place that this right should be more valued and protected than U.S. Colleges and Universities. Speakers that participate on campus events bring diversity of knowledge that enriches the learning experience of students, faculty and visitors.</a:t>
            </a:r>
            <a:endParaRPr dirty="0">
              <a:solidFill>
                <a:srgbClr val="FFFFFF"/>
              </a:solidFill>
            </a:endParaRPr>
          </a:p>
          <a:p>
            <a:pPr marL="0" lvl="0" indent="0" rtl="0">
              <a:lnSpc>
                <a:spcPct val="115000"/>
              </a:lnSpc>
              <a:spcBef>
                <a:spcPts val="0"/>
              </a:spcBef>
              <a:spcAft>
                <a:spcPts val="0"/>
              </a:spcAft>
              <a:buNone/>
            </a:pPr>
            <a:endParaRPr dirty="0">
              <a:solidFill>
                <a:srgbClr val="FFFFFF"/>
              </a:solidFill>
            </a:endParaRPr>
          </a:p>
          <a:p>
            <a:pPr marL="0" lvl="0" indent="0" rtl="0">
              <a:lnSpc>
                <a:spcPct val="115000"/>
              </a:lnSpc>
              <a:spcBef>
                <a:spcPts val="0"/>
              </a:spcBef>
              <a:spcAft>
                <a:spcPts val="0"/>
              </a:spcAft>
              <a:buNone/>
            </a:pPr>
            <a:r>
              <a:rPr lang="en" dirty="0">
                <a:solidFill>
                  <a:srgbClr val="FFFFFF"/>
                </a:solidFill>
              </a:rPr>
              <a:t>● Students, administrators and faculty have the right to assemble, to speak, to attract others, and to hear the speech of others when they choose to listen, as well as to ignore the speech of others when they choose not to listen.</a:t>
            </a:r>
            <a:endParaRPr dirty="0">
              <a:solidFill>
                <a:srgbClr val="FFFFFF"/>
              </a:solidFill>
            </a:endParaRPr>
          </a:p>
          <a:p>
            <a:pPr marL="0" lvl="0" indent="0" rtl="0">
              <a:lnSpc>
                <a:spcPct val="115000"/>
              </a:lnSpc>
              <a:spcBef>
                <a:spcPts val="0"/>
              </a:spcBef>
              <a:spcAft>
                <a:spcPts val="0"/>
              </a:spcAft>
              <a:buNone/>
            </a:pPr>
            <a:endParaRPr dirty="0">
              <a:solidFill>
                <a:srgbClr val="FFFFFF"/>
              </a:solidFill>
            </a:endParaRPr>
          </a:p>
          <a:p>
            <a:pPr marL="0" lvl="0" indent="0" rtl="0">
              <a:lnSpc>
                <a:spcPct val="115000"/>
              </a:lnSpc>
              <a:spcBef>
                <a:spcPts val="0"/>
              </a:spcBef>
              <a:spcAft>
                <a:spcPts val="0"/>
              </a:spcAft>
              <a:buNone/>
            </a:pPr>
            <a:r>
              <a:rPr lang="en" dirty="0">
                <a:solidFill>
                  <a:srgbClr val="FFFFFF"/>
                </a:solidFill>
              </a:rPr>
              <a:t>● </a:t>
            </a:r>
            <a:r>
              <a:rPr lang="en" dirty="0" smtClean="0">
                <a:solidFill>
                  <a:srgbClr val="FFFFFF"/>
                </a:solidFill>
              </a:rPr>
              <a:t>HU </a:t>
            </a:r>
            <a:r>
              <a:rPr lang="en" dirty="0">
                <a:solidFill>
                  <a:srgbClr val="FFFFFF"/>
                </a:solidFill>
              </a:rPr>
              <a:t>does not discriminate any political, religious, philosophical, or academic viewpoints.</a:t>
            </a:r>
            <a:endParaRPr dirty="0">
              <a:solidFill>
                <a:srgbClr val="FFFFFF"/>
              </a:solidFill>
            </a:endParaRPr>
          </a:p>
          <a:p>
            <a:pPr marL="0" lvl="0" indent="0">
              <a:spcBef>
                <a:spcPts val="0"/>
              </a:spcBef>
              <a:spcAft>
                <a:spcPts val="1600"/>
              </a:spcAft>
              <a:buNone/>
            </a:pPr>
            <a:endParaRP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Shape 86"/>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dirty="0">
                <a:solidFill>
                  <a:srgbClr val="FEFEFE"/>
                </a:solidFill>
              </a:rPr>
              <a:t>Free Speech or “Safe” Speech</a:t>
            </a:r>
            <a:endParaRPr dirty="0">
              <a:solidFill>
                <a:srgbClr val="FEFEFE"/>
              </a:solidFill>
            </a:endParaRPr>
          </a:p>
        </p:txBody>
      </p:sp>
      <p:sp>
        <p:nvSpPr>
          <p:cNvPr id="87" name="Shape 87"/>
          <p:cNvSpPr txBox="1">
            <a:spLocks noGrp="1"/>
          </p:cNvSpPr>
          <p:nvPr>
            <p:ph type="body" idx="1"/>
          </p:nvPr>
        </p:nvSpPr>
        <p:spPr>
          <a:xfrm>
            <a:off x="387900" y="1489825"/>
            <a:ext cx="8368200" cy="33816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None/>
            </a:pPr>
            <a:r>
              <a:rPr lang="en" dirty="0">
                <a:solidFill>
                  <a:srgbClr val="FFFFFF"/>
                </a:solidFill>
              </a:rPr>
              <a:t>● College campuses around the country have experienced major student protests. Students think that most of the time colleges promote hostile environments that could harm minority students and hinder their ability to learn.</a:t>
            </a:r>
            <a:endParaRPr dirty="0">
              <a:solidFill>
                <a:srgbClr val="FFFFFF"/>
              </a:solidFill>
            </a:endParaRPr>
          </a:p>
          <a:p>
            <a:pPr marL="0" lvl="0" indent="0" rtl="0">
              <a:lnSpc>
                <a:spcPct val="115000"/>
              </a:lnSpc>
              <a:spcBef>
                <a:spcPts val="0"/>
              </a:spcBef>
              <a:spcAft>
                <a:spcPts val="0"/>
              </a:spcAft>
              <a:buNone/>
            </a:pPr>
            <a:endParaRPr dirty="0">
              <a:solidFill>
                <a:srgbClr val="FFFFFF"/>
              </a:solidFill>
            </a:endParaRPr>
          </a:p>
          <a:p>
            <a:pPr marL="0" lvl="0" indent="0" rtl="0">
              <a:lnSpc>
                <a:spcPct val="115000"/>
              </a:lnSpc>
              <a:spcBef>
                <a:spcPts val="0"/>
              </a:spcBef>
              <a:spcAft>
                <a:spcPts val="0"/>
              </a:spcAft>
              <a:buNone/>
            </a:pPr>
            <a:r>
              <a:rPr lang="en" dirty="0">
                <a:solidFill>
                  <a:srgbClr val="FFFFFF"/>
                </a:solidFill>
              </a:rPr>
              <a:t>● At </a:t>
            </a:r>
            <a:r>
              <a:rPr lang="en" dirty="0" smtClean="0">
                <a:solidFill>
                  <a:srgbClr val="FFFFFF"/>
                </a:solidFill>
              </a:rPr>
              <a:t>HU, </a:t>
            </a:r>
            <a:r>
              <a:rPr lang="en" dirty="0">
                <a:solidFill>
                  <a:srgbClr val="FFFFFF"/>
                </a:solidFill>
              </a:rPr>
              <a:t>some of our students have demanded that college administrators and faculty should create “safe spaces” in which offensive speech is prohibited.</a:t>
            </a:r>
            <a:endParaRPr dirty="0">
              <a:solidFill>
                <a:srgbClr val="FFFFFF"/>
              </a:solidFill>
            </a:endParaRPr>
          </a:p>
          <a:p>
            <a:pPr marL="0" lvl="0" indent="0" rtl="0">
              <a:lnSpc>
                <a:spcPct val="115000"/>
              </a:lnSpc>
              <a:spcBef>
                <a:spcPts val="0"/>
              </a:spcBef>
              <a:spcAft>
                <a:spcPts val="0"/>
              </a:spcAft>
              <a:buNone/>
            </a:pPr>
            <a:endParaRPr dirty="0">
              <a:solidFill>
                <a:srgbClr val="FFFFFF"/>
              </a:solidFill>
            </a:endParaRPr>
          </a:p>
          <a:p>
            <a:pPr marL="0" lvl="0" indent="0" rtl="0">
              <a:lnSpc>
                <a:spcPct val="115000"/>
              </a:lnSpc>
              <a:spcBef>
                <a:spcPts val="0"/>
              </a:spcBef>
              <a:spcAft>
                <a:spcPts val="0"/>
              </a:spcAft>
              <a:buNone/>
            </a:pPr>
            <a:r>
              <a:rPr lang="en" dirty="0">
                <a:solidFill>
                  <a:srgbClr val="FFFFFF"/>
                </a:solidFill>
              </a:rPr>
              <a:t>● These demands have sparked debate about the nature of free speech, individual rights, and campus rights. </a:t>
            </a:r>
            <a:endParaRPr dirty="0">
              <a:solidFill>
                <a:srgbClr val="FFFFFF"/>
              </a:solidFill>
            </a:endParaRPr>
          </a:p>
          <a:p>
            <a:pPr marL="0" lvl="0" indent="0">
              <a:spcBef>
                <a:spcPts val="0"/>
              </a:spcBef>
              <a:spcAft>
                <a:spcPts val="1600"/>
              </a:spcAft>
              <a:buNone/>
            </a:pPr>
            <a:endParaRP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76400" y="1047750"/>
            <a:ext cx="5783400" cy="1457400"/>
          </a:xfrm>
        </p:spPr>
        <p:txBody>
          <a:bodyPr/>
          <a:lstStyle/>
          <a:p>
            <a:r>
              <a:rPr lang="en" sz="3000" dirty="0" smtClean="0"/>
              <a:t>The Proposal</a:t>
            </a:r>
            <a:endParaRPr lang="en-US" sz="3000" dirty="0"/>
          </a:p>
        </p:txBody>
      </p:sp>
      <p:sp>
        <p:nvSpPr>
          <p:cNvPr id="3" name="Subtitle 2"/>
          <p:cNvSpPr>
            <a:spLocks noGrp="1"/>
          </p:cNvSpPr>
          <p:nvPr>
            <p:ph type="subTitle" idx="1"/>
          </p:nvPr>
        </p:nvSpPr>
        <p:spPr>
          <a:xfrm>
            <a:off x="1295400" y="3028950"/>
            <a:ext cx="6168298" cy="1295400"/>
          </a:xfrm>
        </p:spPr>
        <p:txBody>
          <a:bodyPr/>
          <a:lstStyle/>
          <a:p>
            <a:pPr lvl="0"/>
            <a:r>
              <a:rPr lang="en-US" sz="1800" dirty="0"/>
              <a:t>The creation of new proposals and guidelines for outside speakers is necessary to continue to bring diversity of experience and enriching events that promote debate among students, faculty, staff and visitors</a:t>
            </a:r>
            <a:r>
              <a:rPr lang="en-US" dirty="0"/>
              <a:t>.</a:t>
            </a:r>
          </a:p>
          <a:p>
            <a:endParaRPr lang="en-US" dirty="0"/>
          </a:p>
        </p:txBody>
      </p:sp>
    </p:spTree>
    <p:extLst>
      <p:ext uri="{BB962C8B-B14F-4D97-AF65-F5344CB8AC3E}">
        <p14:creationId xmlns:p14="http://schemas.microsoft.com/office/powerpoint/2010/main" val="27207265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Shape 98"/>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dirty="0"/>
              <a:t>External Speaker Policy</a:t>
            </a:r>
            <a:endParaRPr dirty="0"/>
          </a:p>
        </p:txBody>
      </p:sp>
      <p:sp>
        <p:nvSpPr>
          <p:cNvPr id="99" name="Shape 99"/>
          <p:cNvSpPr txBox="1">
            <a:spLocks noGrp="1"/>
          </p:cNvSpPr>
          <p:nvPr>
            <p:ph type="body" idx="1"/>
          </p:nvPr>
        </p:nvSpPr>
        <p:spPr>
          <a:xfrm>
            <a:off x="381000" y="590550"/>
            <a:ext cx="8368200" cy="41148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endParaRPr sz="1400" dirty="0">
              <a:solidFill>
                <a:srgbClr val="FEFEFE"/>
              </a:solidFill>
              <a:latin typeface="Roboto Slab"/>
              <a:ea typeface="Roboto Slab"/>
              <a:cs typeface="Roboto Slab"/>
              <a:sym typeface="Roboto Slab"/>
            </a:endParaRPr>
          </a:p>
          <a:p>
            <a:pPr marL="0" lvl="0" indent="0">
              <a:spcBef>
                <a:spcPts val="1600"/>
              </a:spcBef>
              <a:spcAft>
                <a:spcPts val="0"/>
              </a:spcAft>
              <a:buNone/>
            </a:pPr>
            <a:endParaRPr lang="en" sz="1400" b="1" dirty="0" smtClean="0">
              <a:solidFill>
                <a:srgbClr val="FEFEFE"/>
              </a:solidFill>
              <a:latin typeface="Roboto Slab"/>
              <a:ea typeface="Roboto Slab"/>
              <a:cs typeface="Roboto Slab"/>
              <a:sym typeface="Roboto Slab"/>
            </a:endParaRPr>
          </a:p>
          <a:p>
            <a:pPr marL="0" lvl="0" indent="0">
              <a:spcBef>
                <a:spcPts val="1600"/>
              </a:spcBef>
              <a:buNone/>
            </a:pPr>
            <a:r>
              <a:rPr lang="en" sz="1450" b="1" dirty="0" smtClean="0">
                <a:solidFill>
                  <a:schemeClr val="accent2">
                    <a:lumMod val="60000"/>
                    <a:lumOff val="40000"/>
                  </a:schemeClr>
                </a:solidFill>
                <a:ea typeface="Roboto Slab"/>
                <a:cs typeface="Roboto Slab"/>
                <a:sym typeface="Roboto Slab"/>
              </a:rPr>
              <a:t>Purpose:</a:t>
            </a:r>
            <a:r>
              <a:rPr lang="en-US" sz="1450" dirty="0">
                <a:solidFill>
                  <a:schemeClr val="accent2">
                    <a:lumMod val="60000"/>
                    <a:lumOff val="40000"/>
                  </a:schemeClr>
                </a:solidFill>
              </a:rPr>
              <a:t> </a:t>
            </a:r>
            <a:r>
              <a:rPr lang="en" sz="1450" b="1" dirty="0" smtClean="0">
                <a:solidFill>
                  <a:schemeClr val="accent2">
                    <a:lumMod val="60000"/>
                    <a:lumOff val="40000"/>
                  </a:schemeClr>
                </a:solidFill>
                <a:ea typeface="Roboto Slab"/>
                <a:cs typeface="Roboto Slab"/>
                <a:sym typeface="Roboto Slab"/>
              </a:rPr>
              <a:t> </a:t>
            </a:r>
            <a:r>
              <a:rPr lang="en" sz="1450" dirty="0" smtClean="0">
                <a:solidFill>
                  <a:srgbClr val="FEFEFE"/>
                </a:solidFill>
                <a:ea typeface="Roboto Slab"/>
                <a:cs typeface="Roboto Slab"/>
                <a:sym typeface="Roboto Slab"/>
              </a:rPr>
              <a:t>To </a:t>
            </a:r>
            <a:r>
              <a:rPr lang="en" sz="1450" dirty="0">
                <a:solidFill>
                  <a:srgbClr val="FEFEFE"/>
                </a:solidFill>
                <a:ea typeface="Roboto Slab"/>
                <a:cs typeface="Roboto Slab"/>
                <a:sym typeface="Roboto Slab"/>
              </a:rPr>
              <a:t>protect the integrity of the university and freedom of speech keeping students and visitors out of harm. The policy covers the guidelines for approval of external speakers and events on at HU.</a:t>
            </a:r>
            <a:endParaRPr sz="1450" dirty="0">
              <a:solidFill>
                <a:srgbClr val="FEFEFE"/>
              </a:solidFill>
              <a:ea typeface="Roboto Slab"/>
              <a:cs typeface="Roboto Slab"/>
              <a:sym typeface="Roboto Slab"/>
            </a:endParaRPr>
          </a:p>
          <a:p>
            <a:pPr marL="0" lvl="0" indent="0">
              <a:spcBef>
                <a:spcPts val="1600"/>
              </a:spcBef>
              <a:spcAft>
                <a:spcPts val="0"/>
              </a:spcAft>
              <a:buNone/>
            </a:pPr>
            <a:r>
              <a:rPr lang="en" sz="1450" b="1" dirty="0" smtClean="0">
                <a:solidFill>
                  <a:schemeClr val="accent2">
                    <a:lumMod val="60000"/>
                    <a:lumOff val="40000"/>
                  </a:schemeClr>
                </a:solidFill>
                <a:ea typeface="Roboto Slab"/>
                <a:cs typeface="Roboto Slab"/>
                <a:sym typeface="Roboto Slab"/>
              </a:rPr>
              <a:t>Background:</a:t>
            </a:r>
            <a:r>
              <a:rPr lang="en" sz="1450" b="1" dirty="0">
                <a:solidFill>
                  <a:schemeClr val="accent2">
                    <a:lumMod val="60000"/>
                    <a:lumOff val="40000"/>
                  </a:schemeClr>
                </a:solidFill>
                <a:ea typeface="Roboto Slab"/>
                <a:cs typeface="Roboto Slab"/>
                <a:sym typeface="Roboto Slab"/>
              </a:rPr>
              <a:t> </a:t>
            </a:r>
            <a:r>
              <a:rPr lang="en" sz="1450" dirty="0" smtClean="0">
                <a:solidFill>
                  <a:srgbClr val="FEFEFE"/>
                </a:solidFill>
                <a:ea typeface="Roboto Slab"/>
                <a:cs typeface="Roboto Slab"/>
                <a:sym typeface="Roboto Slab"/>
              </a:rPr>
              <a:t>External </a:t>
            </a:r>
            <a:r>
              <a:rPr lang="en" sz="1450" dirty="0">
                <a:solidFill>
                  <a:srgbClr val="FEFEFE"/>
                </a:solidFill>
                <a:ea typeface="Roboto Slab"/>
                <a:cs typeface="Roboto Slab"/>
                <a:sym typeface="Roboto Slab"/>
              </a:rPr>
              <a:t>speakers play an important role at HU, exposing students to a range of different ideas, beliefs and opinions. They also play a significant part in our public engagement programs of activity and within our students’ own events and activities organized through student organizations.</a:t>
            </a:r>
            <a:endParaRPr sz="1450" dirty="0">
              <a:solidFill>
                <a:srgbClr val="FEFEFE"/>
              </a:solidFill>
              <a:ea typeface="Roboto Slab"/>
              <a:cs typeface="Roboto Slab"/>
              <a:sym typeface="Roboto Slab"/>
            </a:endParaRPr>
          </a:p>
          <a:p>
            <a:pPr marL="0" lvl="0" indent="0">
              <a:spcBef>
                <a:spcPts val="1600"/>
              </a:spcBef>
              <a:spcAft>
                <a:spcPts val="0"/>
              </a:spcAft>
              <a:buNone/>
            </a:pPr>
            <a:r>
              <a:rPr lang="en" sz="1450" dirty="0">
                <a:solidFill>
                  <a:srgbClr val="FEFEFE"/>
                </a:solidFill>
                <a:ea typeface="Roboto Slab"/>
                <a:cs typeface="Roboto Slab"/>
                <a:sym typeface="Roboto Slab"/>
              </a:rPr>
              <a:t>Most speakers are uncontroversial but in some cases speakers can cause disagreement and provoke a hostile environment. We are introducing this policy that prevents external speakers to don’t break the laws of others by threatening, discriminating or using abusive/insultive language. </a:t>
            </a:r>
            <a:endParaRPr sz="1450" dirty="0">
              <a:solidFill>
                <a:srgbClr val="FEFEFE"/>
              </a:solidFill>
              <a:ea typeface="Roboto Slab"/>
              <a:cs typeface="Roboto Slab"/>
              <a:sym typeface="Roboto Slab"/>
            </a:endParaRPr>
          </a:p>
          <a:p>
            <a:pPr marL="0" lvl="0" indent="0">
              <a:spcBef>
                <a:spcPts val="1600"/>
              </a:spcBef>
              <a:spcAft>
                <a:spcPts val="0"/>
              </a:spcAft>
              <a:buNone/>
            </a:pPr>
            <a:endParaRPr sz="1350" dirty="0">
              <a:solidFill>
                <a:srgbClr val="262626"/>
              </a:solidFill>
              <a:highlight>
                <a:srgbClr val="FFFFFF"/>
              </a:highlight>
              <a:latin typeface="Arial"/>
              <a:ea typeface="Arial"/>
              <a:cs typeface="Arial"/>
              <a:sym typeface="Arial"/>
            </a:endParaRPr>
          </a:p>
          <a:p>
            <a:pPr marL="0" lvl="0" indent="0">
              <a:spcBef>
                <a:spcPts val="1600"/>
              </a:spcBef>
              <a:spcAft>
                <a:spcPts val="1600"/>
              </a:spcAft>
              <a:buNone/>
            </a:pPr>
            <a:endParaRPr sz="1350" dirty="0">
              <a:solidFill>
                <a:srgbClr val="262626"/>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Shape 104"/>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dirty="0"/>
              <a:t>External Speaker Policy Cont.</a:t>
            </a:r>
            <a:endParaRPr dirty="0"/>
          </a:p>
        </p:txBody>
      </p:sp>
      <p:sp>
        <p:nvSpPr>
          <p:cNvPr id="105" name="Shape 105"/>
          <p:cNvSpPr txBox="1">
            <a:spLocks noGrp="1"/>
          </p:cNvSpPr>
          <p:nvPr>
            <p:ph type="body" idx="1"/>
          </p:nvPr>
        </p:nvSpPr>
        <p:spPr>
          <a:xfrm>
            <a:off x="387900" y="1489824"/>
            <a:ext cx="8368200" cy="30789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dirty="0"/>
              <a:t>The External Speaker Policy ensures that student organizations, full-time event planners and faculty consider the measures that are required to support an event at HU.</a:t>
            </a:r>
            <a:endParaRPr dirty="0"/>
          </a:p>
          <a:p>
            <a:pPr marL="0" lvl="0" indent="0">
              <a:spcBef>
                <a:spcPts val="1600"/>
              </a:spcBef>
              <a:spcAft>
                <a:spcPts val="0"/>
              </a:spcAft>
              <a:buNone/>
            </a:pPr>
            <a:r>
              <a:rPr lang="en" dirty="0"/>
              <a:t>The policy covers main areas of prevention:</a:t>
            </a:r>
            <a:endParaRPr dirty="0"/>
          </a:p>
          <a:p>
            <a:pPr marL="457200" lvl="0" indent="-342900" rtl="0">
              <a:spcBef>
                <a:spcPts val="1600"/>
              </a:spcBef>
              <a:spcAft>
                <a:spcPts val="0"/>
              </a:spcAft>
              <a:buSzPts val="1800"/>
              <a:buAutoNum type="arabicParenR"/>
            </a:pPr>
            <a:r>
              <a:rPr lang="en" dirty="0"/>
              <a:t>Organizing events and Student Affairs approval</a:t>
            </a:r>
            <a:endParaRPr dirty="0"/>
          </a:p>
          <a:p>
            <a:pPr marL="457200" lvl="0" indent="-342900" rtl="0">
              <a:spcBef>
                <a:spcPts val="0"/>
              </a:spcBef>
              <a:spcAft>
                <a:spcPts val="0"/>
              </a:spcAft>
              <a:buSzPts val="1800"/>
              <a:buAutoNum type="arabicParenR"/>
            </a:pPr>
            <a:r>
              <a:rPr lang="en" dirty="0"/>
              <a:t>Management Risk Plan</a:t>
            </a:r>
            <a:endParaRPr dirty="0"/>
          </a:p>
          <a:p>
            <a:pPr marL="457200" lvl="0" indent="-342900" rtl="0">
              <a:spcBef>
                <a:spcPts val="0"/>
              </a:spcBef>
              <a:spcAft>
                <a:spcPts val="0"/>
              </a:spcAft>
              <a:buSzPts val="1800"/>
              <a:buAutoNum type="arabicParenR"/>
            </a:pPr>
            <a:r>
              <a:rPr lang="en" dirty="0"/>
              <a:t>Mandatory Training </a:t>
            </a:r>
            <a:endParaRP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Shape 110"/>
          <p:cNvSpPr txBox="1">
            <a:spLocks noGrp="1"/>
          </p:cNvSpPr>
          <p:nvPr>
            <p:ph type="title"/>
          </p:nvPr>
        </p:nvSpPr>
        <p:spPr>
          <a:xfrm>
            <a:off x="387900" y="534225"/>
            <a:ext cx="8368200" cy="6861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dirty="0">
                <a:solidFill>
                  <a:srgbClr val="FEFEFE"/>
                </a:solidFill>
              </a:rPr>
              <a:t>Management Risk Plan</a:t>
            </a:r>
            <a:endParaRPr dirty="0">
              <a:solidFill>
                <a:srgbClr val="FEFEFE"/>
              </a:solidFill>
            </a:endParaRPr>
          </a:p>
        </p:txBody>
      </p:sp>
      <p:sp>
        <p:nvSpPr>
          <p:cNvPr id="111" name="Shape 111"/>
          <p:cNvSpPr txBox="1">
            <a:spLocks noGrp="1"/>
          </p:cNvSpPr>
          <p:nvPr>
            <p:ph type="body" idx="1"/>
          </p:nvPr>
        </p:nvSpPr>
        <p:spPr>
          <a:xfrm>
            <a:off x="387900" y="1432674"/>
            <a:ext cx="8368200" cy="3078900"/>
          </a:xfrm>
          <a:prstGeom prst="rect">
            <a:avLst/>
          </a:prstGeom>
        </p:spPr>
        <p:txBody>
          <a:bodyPr spcFirstLastPara="1" wrap="square" lIns="91425" tIns="91425" rIns="91425" bIns="91425" anchor="t" anchorCtr="0">
            <a:noAutofit/>
          </a:bodyPr>
          <a:lstStyle/>
          <a:p>
            <a:pPr marL="0" lvl="0" indent="0">
              <a:spcBef>
                <a:spcPts val="1600"/>
              </a:spcBef>
              <a:buNone/>
            </a:pPr>
            <a:r>
              <a:rPr lang="en" b="1" dirty="0">
                <a:solidFill>
                  <a:schemeClr val="accent2">
                    <a:lumMod val="60000"/>
                    <a:lumOff val="40000"/>
                  </a:schemeClr>
                </a:solidFill>
                <a:ea typeface="Roboto Slab"/>
                <a:cs typeface="Roboto Slab"/>
                <a:sym typeface="Roboto Slab"/>
              </a:rPr>
              <a:t>Purpose:</a:t>
            </a:r>
            <a:r>
              <a:rPr lang="en-US" dirty="0">
                <a:solidFill>
                  <a:schemeClr val="accent2">
                    <a:lumMod val="60000"/>
                    <a:lumOff val="40000"/>
                  </a:schemeClr>
                </a:solidFill>
              </a:rPr>
              <a:t> </a:t>
            </a:r>
            <a:r>
              <a:rPr lang="en" dirty="0" smtClean="0">
                <a:solidFill>
                  <a:srgbClr val="FEFEFE"/>
                </a:solidFill>
                <a:cs typeface="Arial"/>
                <a:sym typeface="Arial"/>
              </a:rPr>
              <a:t>T</a:t>
            </a:r>
            <a:r>
              <a:rPr lang="en" dirty="0" smtClean="0">
                <a:solidFill>
                  <a:srgbClr val="FEFEFE"/>
                </a:solidFill>
                <a:ea typeface="Arial"/>
                <a:cs typeface="Arial"/>
                <a:sym typeface="Arial"/>
              </a:rPr>
              <a:t>o protect the safety of those attending the political gathering, or for the safety of the protesters themselves. </a:t>
            </a:r>
          </a:p>
          <a:p>
            <a:pPr marL="285750" indent="-285750">
              <a:spcBef>
                <a:spcPts val="1600"/>
              </a:spcBef>
            </a:pPr>
            <a:r>
              <a:rPr lang="en" dirty="0" smtClean="0">
                <a:ea typeface="Arial"/>
                <a:cs typeface="Arial"/>
                <a:sym typeface="Arial"/>
              </a:rPr>
              <a:t>All student organizations must choose a location approved as an adequate location to meet or have a guest speaker. These locations will be fully equipped with amplification (if applicable) and must have proper fire exits as per the university’s evacuation plan. </a:t>
            </a:r>
            <a:endParaRPr dirty="0">
              <a:ea typeface="Arial"/>
              <a:cs typeface="Arial"/>
              <a:sym typeface="Arial"/>
            </a:endParaRPr>
          </a:p>
          <a:p>
            <a:pPr marL="0" lvl="0" indent="0">
              <a:spcBef>
                <a:spcPts val="1600"/>
              </a:spcBef>
              <a:spcAft>
                <a:spcPts val="1600"/>
              </a:spcAft>
              <a:buNone/>
            </a:pPr>
            <a:endParaRP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TotalTime>
  <Words>1434</Words>
  <Application>Microsoft Office PowerPoint</Application>
  <PresentationFormat>On-screen Show (16:9)</PresentationFormat>
  <Paragraphs>80</Paragraphs>
  <Slides>17</Slides>
  <Notes>14</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Marina</vt:lpstr>
      <vt:lpstr> 2018 Virtual Case Study: Event Guidelines for Student Affairs</vt:lpstr>
      <vt:lpstr>The Present</vt:lpstr>
      <vt:lpstr>PowerPoint Presentation</vt:lpstr>
      <vt:lpstr>Currently at Hogwarts </vt:lpstr>
      <vt:lpstr>Free Speech or “Safe” Speech</vt:lpstr>
      <vt:lpstr>The Proposal</vt:lpstr>
      <vt:lpstr>External Speaker Policy</vt:lpstr>
      <vt:lpstr>External Speaker Policy Cont.</vt:lpstr>
      <vt:lpstr>Management Risk Plan</vt:lpstr>
      <vt:lpstr>Adequate Location Definition</vt:lpstr>
      <vt:lpstr>PowerPoint Presentation</vt:lpstr>
      <vt:lpstr>Training</vt:lpstr>
      <vt:lpstr>Training Cont.</vt:lpstr>
      <vt:lpstr>Safe Space Policy</vt:lpstr>
      <vt:lpstr>The Purpose</vt:lpstr>
      <vt:lpstr>PowerPoint Presentation</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Hogwarts University: Event Guidelines for Student Affairs</dc:title>
  <dc:creator>Prieto, Stephanie</dc:creator>
  <cp:lastModifiedBy>UTEPCSS</cp:lastModifiedBy>
  <cp:revision>9</cp:revision>
  <dcterms:modified xsi:type="dcterms:W3CDTF">2018-02-21T22:37:40Z</dcterms:modified>
</cp:coreProperties>
</file>