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5143500" type="screen16x9"/>
  <p:notesSz cx="6858000" cy="9144000"/>
  <p:embeddedFontLst>
    <p:embeddedFont>
      <p:font typeface="PT Sans Narrow" panose="020B0604020202020204" charset="0"/>
      <p:regular r:id="rId27"/>
      <p:bold r:id="rId28"/>
    </p:embeddedFont>
    <p:embeddedFont>
      <p:font typeface="Open Sans" panose="020B0606030504020204" pitchFamily="34" charset="0"/>
      <p:regular r:id="rId29"/>
      <p:bold r:id="rId30"/>
      <p:italic r:id="rId31"/>
      <p:boldItalic r:id="rId32"/>
    </p:embeddedFont>
    <p:embeddedFont>
      <p:font typeface="Verdana" panose="020B0604030504040204" pitchFamily="34" charset="0"/>
      <p:regular r:id="rId33"/>
      <p:bold r:id="rId34"/>
      <p:italic r:id="rId35"/>
      <p:bold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5" d="100"/>
          <a:sy n="155" d="100"/>
        </p:scale>
        <p:origin x="-102"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18623130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4" name="Shape 1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2" name="Shape 20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Shape 10"/>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Shape 11"/>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Shape 12"/>
          <p:cNvGrpSpPr/>
          <p:nvPr/>
        </p:nvGrpSpPr>
        <p:grpSpPr>
          <a:xfrm>
            <a:off x="1004144" y="1022025"/>
            <a:ext cx="7136668" cy="152400"/>
            <a:chOff x="1346429" y="1011300"/>
            <a:chExt cx="6452100" cy="152400"/>
          </a:xfrm>
        </p:grpSpPr>
        <p:cxnSp>
          <p:nvCxnSpPr>
            <p:cNvPr id="13" name="Shape 13"/>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Shape 14"/>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Shape 15"/>
          <p:cNvGrpSpPr/>
          <p:nvPr/>
        </p:nvGrpSpPr>
        <p:grpSpPr>
          <a:xfrm>
            <a:off x="1004151" y="3969100"/>
            <a:ext cx="7136668" cy="152400"/>
            <a:chOff x="1346435" y="3969088"/>
            <a:chExt cx="6452100" cy="152400"/>
          </a:xfrm>
        </p:grpSpPr>
        <p:cxnSp>
          <p:nvCxnSpPr>
            <p:cNvPr id="16" name="Shape 16"/>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Shape 17"/>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Shape 18"/>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Shape 19"/>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Shape 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Shape 56"/>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7" name="Shape 57"/>
          <p:cNvSpPr txBox="1">
            <a:spLocks noGrp="1"/>
          </p:cNvSpPr>
          <p:nvPr>
            <p:ph type="title"/>
          </p:nvPr>
        </p:nvSpPr>
        <p:spPr>
          <a:xfrm>
            <a:off x="311700" y="1304850"/>
            <a:ext cx="8520600" cy="1538400"/>
          </a:xfrm>
          <a:prstGeom prst="rect">
            <a:avLst/>
          </a:prstGeom>
        </p:spPr>
        <p:txBody>
          <a:bodyPr spcFirstLastPara="1" wrap="square" lIns="91425" tIns="91425" rIns="91425" bIns="91425" anchor="ctr" anchorCtr="0"/>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endParaRPr/>
          </a:p>
        </p:txBody>
      </p:sp>
      <p:sp>
        <p:nvSpPr>
          <p:cNvPr id="58" name="Shape 58"/>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Shape 5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Shape 6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Shape 22"/>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 name="Shape 2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Shape 26"/>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 name="Shape 2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Shape 2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Shape 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Shape 32"/>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Shape 33"/>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Shape 3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Shape 4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Shape 4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Shape 4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Shape 46"/>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7" name="Shape 47"/>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Shape 48"/>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Shape 4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Shape 50"/>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Shape 5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Shape 5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Shape 7"/>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latin typeface="Open Sans"/>
                <a:ea typeface="Open Sans"/>
                <a:cs typeface="Open Sans"/>
                <a:sym typeface="Open Sans"/>
              </a:defRPr>
            </a:lvl1pPr>
            <a:lvl2pPr lvl="1" algn="r">
              <a:spcBef>
                <a:spcPts val="0"/>
              </a:spcBef>
              <a:buNone/>
              <a:defRPr sz="1000">
                <a:solidFill>
                  <a:schemeClr val="dk2"/>
                </a:solidFill>
                <a:latin typeface="Open Sans"/>
                <a:ea typeface="Open Sans"/>
                <a:cs typeface="Open Sans"/>
                <a:sym typeface="Open Sans"/>
              </a:defRPr>
            </a:lvl2pPr>
            <a:lvl3pPr lvl="2" algn="r">
              <a:spcBef>
                <a:spcPts val="0"/>
              </a:spcBef>
              <a:buNone/>
              <a:defRPr sz="1000">
                <a:solidFill>
                  <a:schemeClr val="dk2"/>
                </a:solidFill>
                <a:latin typeface="Open Sans"/>
                <a:ea typeface="Open Sans"/>
                <a:cs typeface="Open Sans"/>
                <a:sym typeface="Open Sans"/>
              </a:defRPr>
            </a:lvl3pPr>
            <a:lvl4pPr lvl="3" algn="r">
              <a:spcBef>
                <a:spcPts val="0"/>
              </a:spcBef>
              <a:buNone/>
              <a:defRPr sz="1000">
                <a:solidFill>
                  <a:schemeClr val="dk2"/>
                </a:solidFill>
                <a:latin typeface="Open Sans"/>
                <a:ea typeface="Open Sans"/>
                <a:cs typeface="Open Sans"/>
                <a:sym typeface="Open Sans"/>
              </a:defRPr>
            </a:lvl4pPr>
            <a:lvl5pPr lvl="4" algn="r">
              <a:spcBef>
                <a:spcPts val="0"/>
              </a:spcBef>
              <a:buNone/>
              <a:defRPr sz="1000">
                <a:solidFill>
                  <a:schemeClr val="dk2"/>
                </a:solidFill>
                <a:latin typeface="Open Sans"/>
                <a:ea typeface="Open Sans"/>
                <a:cs typeface="Open Sans"/>
                <a:sym typeface="Open Sans"/>
              </a:defRPr>
            </a:lvl5pPr>
            <a:lvl6pPr lvl="5" algn="r">
              <a:spcBef>
                <a:spcPts val="0"/>
              </a:spcBef>
              <a:buNone/>
              <a:defRPr sz="1000">
                <a:solidFill>
                  <a:schemeClr val="dk2"/>
                </a:solidFill>
                <a:latin typeface="Open Sans"/>
                <a:ea typeface="Open Sans"/>
                <a:cs typeface="Open Sans"/>
                <a:sym typeface="Open Sans"/>
              </a:defRPr>
            </a:lvl6pPr>
            <a:lvl7pPr lvl="6" algn="r">
              <a:spcBef>
                <a:spcPts val="0"/>
              </a:spcBef>
              <a:buNone/>
              <a:defRPr sz="1000">
                <a:solidFill>
                  <a:schemeClr val="dk2"/>
                </a:solidFill>
                <a:latin typeface="Open Sans"/>
                <a:ea typeface="Open Sans"/>
                <a:cs typeface="Open Sans"/>
                <a:sym typeface="Open Sans"/>
              </a:defRPr>
            </a:lvl7pPr>
            <a:lvl8pPr lvl="7" algn="r">
              <a:spcBef>
                <a:spcPts val="0"/>
              </a:spcBef>
              <a:buNone/>
              <a:defRPr sz="1000">
                <a:solidFill>
                  <a:schemeClr val="dk2"/>
                </a:solidFill>
                <a:latin typeface="Open Sans"/>
                <a:ea typeface="Open Sans"/>
                <a:cs typeface="Open Sans"/>
                <a:sym typeface="Open Sans"/>
              </a:defRPr>
            </a:lvl8pPr>
            <a:lvl9pPr lvl="8" algn="r">
              <a:spcBef>
                <a:spcPts val="0"/>
              </a:spcBef>
              <a:buNone/>
              <a:defRPr sz="1000">
                <a:solidFill>
                  <a:schemeClr val="dk2"/>
                </a:solidFill>
                <a:latin typeface="Open Sans"/>
                <a:ea typeface="Open Sans"/>
                <a:cs typeface="Open Sans"/>
                <a:sym typeface="Open Sans"/>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www.law.cornell.edu/wex/Brandenburg_test"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Virtual Case Study </a:t>
            </a:r>
            <a:endParaRPr/>
          </a:p>
        </p:txBody>
      </p:sp>
      <p:sp>
        <p:nvSpPr>
          <p:cNvPr id="67" name="Shape 67"/>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p>
            <a:pPr marL="0" lvl="0" indent="0"/>
            <a:r>
              <a:rPr lang="en" sz="2000" dirty="0"/>
              <a:t>Elizabeth Saenz, Magdalene Miranda, and Stephanie </a:t>
            </a:r>
            <a:r>
              <a:rPr lang="en" sz="2000" dirty="0" smtClean="0"/>
              <a:t>Moran</a:t>
            </a:r>
            <a:br>
              <a:rPr lang="en" sz="2000" dirty="0" smtClean="0"/>
            </a:br>
            <a:r>
              <a:rPr lang="en-US" sz="2000" b="1" dirty="0"/>
              <a:t>University of Texas at El Paso</a:t>
            </a:r>
            <a:endParaRPr sz="2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445025"/>
            <a:ext cx="8715600" cy="707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Request for Prior Approval for a Guest Speaker Cont.</a:t>
            </a:r>
            <a:endParaRPr/>
          </a:p>
        </p:txBody>
      </p:sp>
      <p:sp>
        <p:nvSpPr>
          <p:cNvPr id="121" name="Shape 12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Once approved the committee will provide the organization with a digital copy of the university code of conduct and the Agreement and Guidelines for Speakers. </a:t>
            </a:r>
            <a:endParaRPr/>
          </a:p>
          <a:p>
            <a:pPr marL="0" lvl="0" indent="0" rtl="0">
              <a:spcBef>
                <a:spcPts val="1600"/>
              </a:spcBef>
              <a:spcAft>
                <a:spcPts val="0"/>
              </a:spcAft>
              <a:buNone/>
            </a:pPr>
            <a:r>
              <a:rPr lang="en"/>
              <a:t>The guest speaker must sign the agreement acknowledging acceptance of the terms and receival of the university code of conduct and the understanding that they must abide by the code of conduct while a visitor of the university.</a:t>
            </a:r>
            <a:endParaRPr/>
          </a:p>
          <a:p>
            <a:pPr marL="0" lvl="0" indent="0">
              <a:spcBef>
                <a:spcPts val="1600"/>
              </a:spcBef>
              <a:spcAft>
                <a:spcPts val="1600"/>
              </a:spcAft>
              <a:buNone/>
            </a:pPr>
            <a:r>
              <a:rPr lang="en"/>
              <a:t>This must be returned to the committee within 5 business days.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Agreement and Guidelines for Speakers</a:t>
            </a:r>
            <a:endParaRPr/>
          </a:p>
        </p:txBody>
      </p:sp>
      <p:sp>
        <p:nvSpPr>
          <p:cNvPr id="127" name="Shape 12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If the Request for Prior Approval for a Guest Speaker is approved the speaker and the organization representative must agree to the following terms and conditions to be eligible for speaking on campus:</a:t>
            </a:r>
            <a:endParaRPr/>
          </a:p>
          <a:p>
            <a:pPr marL="457200" lvl="0" indent="-342900">
              <a:spcBef>
                <a:spcPts val="1600"/>
              </a:spcBef>
              <a:spcAft>
                <a:spcPts val="0"/>
              </a:spcAft>
              <a:buSzPts val="1800"/>
              <a:buChar char="●"/>
            </a:pPr>
            <a:r>
              <a:rPr lang="en"/>
              <a:t>The purpose of speakers is to educate and share their body of knowledge. Materials and presentations must not disparage any culture, race, gender, sexual preference, gender identity, national origin, or religion. Factual information on politics, religion, culture, or ethnicity are permitted if deemed appropriate for the purpose of an organization's topic; however any attempts to convert are not permitted.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Agreement and Guidelines for Speakers cont.</a:t>
            </a:r>
            <a:endParaRPr/>
          </a:p>
          <a:p>
            <a:pPr marL="0" lvl="0" indent="0">
              <a:spcBef>
                <a:spcPts val="0"/>
              </a:spcBef>
              <a:spcAft>
                <a:spcPts val="0"/>
              </a:spcAft>
              <a:buNone/>
            </a:pPr>
            <a:endParaRPr/>
          </a:p>
        </p:txBody>
      </p:sp>
      <p:sp>
        <p:nvSpPr>
          <p:cNvPr id="133" name="Shape 133"/>
          <p:cNvSpPr txBox="1">
            <a:spLocks noGrp="1"/>
          </p:cNvSpPr>
          <p:nvPr>
            <p:ph type="body" idx="1"/>
          </p:nvPr>
        </p:nvSpPr>
        <p:spPr>
          <a:xfrm>
            <a:off x="311700" y="1266325"/>
            <a:ext cx="8520600" cy="3609000"/>
          </a:xfrm>
          <a:prstGeom prst="rect">
            <a:avLst/>
          </a:prstGeom>
        </p:spPr>
        <p:txBody>
          <a:bodyPr spcFirstLastPara="1" wrap="square" lIns="91425" tIns="91425" rIns="91425" bIns="91425" anchor="t" anchorCtr="0">
            <a:noAutofit/>
          </a:bodyPr>
          <a:lstStyle/>
          <a:p>
            <a:pPr marL="457200" lvl="0" indent="-342900">
              <a:spcBef>
                <a:spcPts val="0"/>
              </a:spcBef>
              <a:spcAft>
                <a:spcPts val="0"/>
              </a:spcAft>
              <a:buSzPts val="1800"/>
              <a:buChar char="●"/>
            </a:pPr>
            <a:r>
              <a:rPr lang="en"/>
              <a:t>All information presented must be accurate and factual. Any opinions must be identified as the opinion of the speaker.</a:t>
            </a:r>
            <a:endParaRPr/>
          </a:p>
          <a:p>
            <a:pPr marL="457200" lvl="0" indent="-342900" rtl="0">
              <a:spcBef>
                <a:spcPts val="0"/>
              </a:spcBef>
              <a:spcAft>
                <a:spcPts val="0"/>
              </a:spcAft>
              <a:buSzPts val="1800"/>
              <a:buChar char="●"/>
            </a:pPr>
            <a:r>
              <a:rPr lang="en"/>
              <a:t>Appropriate attire, language, and behavior are required. Guest speakers are held to the same standards as the university code of conduct. Failure to adhere to the expected decorum can result in banishment and place the sponsoring organization on a 1-year probationary period.</a:t>
            </a:r>
            <a:endParaRPr/>
          </a:p>
          <a:p>
            <a:pPr marL="457200" lvl="0" indent="-342900" rtl="0">
              <a:spcBef>
                <a:spcPts val="0"/>
              </a:spcBef>
              <a:spcAft>
                <a:spcPts val="0"/>
              </a:spcAft>
              <a:buSzPts val="1800"/>
              <a:buChar char="●"/>
            </a:pPr>
            <a:r>
              <a:rPr lang="en"/>
              <a:t>Violence is not permitted. Any attempts at creating chaos, inciting a riot or damaging property will not be tolerated.</a:t>
            </a:r>
            <a:endParaRPr/>
          </a:p>
          <a:p>
            <a:pPr marL="457200" lvl="0" indent="-342900" rtl="0">
              <a:spcBef>
                <a:spcPts val="0"/>
              </a:spcBef>
              <a:spcAft>
                <a:spcPts val="0"/>
              </a:spcAft>
              <a:buSzPts val="1800"/>
              <a:buChar char="●"/>
            </a:pPr>
            <a:r>
              <a:rPr lang="en"/>
              <a:t>Respect others rights to hold beliefs and opinions that are different from yours. It is acceptable to challenge or respectfully criticize the idea but personal attacks will not be tolerated.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Agreement and Guidelines for Speakers cont.</a:t>
            </a:r>
            <a:endParaRPr/>
          </a:p>
          <a:p>
            <a:pPr marL="0" lvl="0" indent="0">
              <a:spcBef>
                <a:spcPts val="0"/>
              </a:spcBef>
              <a:spcAft>
                <a:spcPts val="0"/>
              </a:spcAft>
              <a:buNone/>
            </a:pPr>
            <a:endParaRPr/>
          </a:p>
          <a:p>
            <a:pPr marL="0" lvl="0" indent="0">
              <a:spcBef>
                <a:spcPts val="0"/>
              </a:spcBef>
              <a:spcAft>
                <a:spcPts val="0"/>
              </a:spcAft>
              <a:buNone/>
            </a:pPr>
            <a:endParaRPr/>
          </a:p>
        </p:txBody>
      </p:sp>
      <p:sp>
        <p:nvSpPr>
          <p:cNvPr id="139" name="Shape 13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The organization must prepare the community by informing them of the purpose of the presentation in advance by advertisement.  This allows the community the opportunity to decline attending speakers that can be of offense or distaste. </a:t>
            </a:r>
            <a:endParaRPr/>
          </a:p>
          <a:p>
            <a:pPr marL="457200" lvl="0" indent="-342900">
              <a:spcBef>
                <a:spcPts val="0"/>
              </a:spcBef>
              <a:spcAft>
                <a:spcPts val="0"/>
              </a:spcAft>
              <a:buSzPts val="1800"/>
              <a:buChar char="●"/>
            </a:pPr>
            <a:r>
              <a:rPr lang="en"/>
              <a:t>School officials, campus police or city police have the right and the responsibility to interrupt the presentation to stop the presentation for any violation of this agreement if deemed necessary. Failure to abide by guidelines will terminate function.</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Organization Acknowledgement of Accountability and Responsibility</a:t>
            </a:r>
            <a:endParaRPr/>
          </a:p>
        </p:txBody>
      </p:sp>
      <p:sp>
        <p:nvSpPr>
          <p:cNvPr id="145" name="Shape 145"/>
          <p:cNvSpPr txBox="1">
            <a:spLocks noGrp="1"/>
          </p:cNvSpPr>
          <p:nvPr>
            <p:ph type="body" idx="1"/>
          </p:nvPr>
        </p:nvSpPr>
        <p:spPr>
          <a:xfrm>
            <a:off x="311700" y="1737825"/>
            <a:ext cx="8520600" cy="28311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The agreement to guidelines includes a signature of acknowledgment from the organization representative. Failure to adhere to the guidelines will result in an automatic 1 year probationary period for events, speakers, and fundraisers. </a:t>
            </a:r>
            <a:endParaRPr/>
          </a:p>
          <a:p>
            <a:pPr marL="0" lvl="0" indent="0" rtl="0">
              <a:spcBef>
                <a:spcPts val="1600"/>
              </a:spcBef>
              <a:spcAft>
                <a:spcPts val="1600"/>
              </a:spcAft>
              <a:buNone/>
            </a:pPr>
            <a:r>
              <a:rPr lang="en"/>
              <a:t>This can be appealed to the committee if the organization believes the the actions of the speaker were not allowed for, corroborated by, or approved of by the organization. If the committee agrees that the organization was not a party to or incapable of preventing the speaker's actions the probationary period can be eliminated.</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70500" y="886400"/>
            <a:ext cx="4045200" cy="28905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600"/>
              <a:t>Outcomes and Protection of all Parties in any event in or around the University</a:t>
            </a:r>
            <a:endParaRPr sz="3600"/>
          </a:p>
          <a:p>
            <a:pPr marL="0" lvl="0" indent="0">
              <a:spcBef>
                <a:spcPts val="0"/>
              </a:spcBef>
              <a:spcAft>
                <a:spcPts val="0"/>
              </a:spcAft>
              <a:buNone/>
            </a:pPr>
            <a:endParaRPr/>
          </a:p>
        </p:txBody>
      </p:sp>
      <p:sp>
        <p:nvSpPr>
          <p:cNvPr id="151" name="Shape 151"/>
          <p:cNvSpPr txBox="1">
            <a:spLocks noGrp="1"/>
          </p:cNvSpPr>
          <p:nvPr>
            <p:ph type="body" idx="2"/>
          </p:nvPr>
        </p:nvSpPr>
        <p:spPr>
          <a:xfrm>
            <a:off x="4939500" y="724200"/>
            <a:ext cx="3837000" cy="3695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Protection of Free Speech</a:t>
            </a:r>
            <a:endParaRPr/>
          </a:p>
          <a:p>
            <a:pPr marL="0" lvl="0" indent="0">
              <a:spcBef>
                <a:spcPts val="1600"/>
              </a:spcBef>
              <a:spcAft>
                <a:spcPts val="0"/>
              </a:spcAft>
              <a:buNone/>
            </a:pPr>
            <a:r>
              <a:rPr lang="en"/>
              <a:t>Protection and avoidance of inappropriate and or hostile behavior(s)</a:t>
            </a:r>
            <a:endParaRPr/>
          </a:p>
          <a:p>
            <a:pPr marL="0" lvl="0" indent="0">
              <a:spcBef>
                <a:spcPts val="1600"/>
              </a:spcBef>
              <a:spcAft>
                <a:spcPts val="0"/>
              </a:spcAft>
              <a:buNone/>
            </a:pPr>
            <a:r>
              <a:rPr lang="en"/>
              <a:t>Protection and creation of a conducive environment</a:t>
            </a:r>
            <a:endParaRPr/>
          </a:p>
          <a:p>
            <a:pPr marL="0" lvl="0" indent="0">
              <a:spcBef>
                <a:spcPts val="1600"/>
              </a:spcBef>
              <a:spcAft>
                <a:spcPts val="0"/>
              </a:spcAft>
              <a:buNone/>
            </a:pPr>
            <a:endParaRPr/>
          </a:p>
          <a:p>
            <a:pPr marL="0" lvl="0" indent="0">
              <a:spcBef>
                <a:spcPts val="1600"/>
              </a:spcBef>
              <a:spcAft>
                <a:spcPts val="16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Amendment I </a:t>
            </a:r>
            <a:endParaRPr/>
          </a:p>
        </p:txBody>
      </p:sp>
      <p:sp>
        <p:nvSpPr>
          <p:cNvPr id="157" name="Shape 15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As a committee, we need to insure that all parties are protected under the 1st amendment. During the training and orentiations provided to leaders of student organizations, that under our committee plan must complete for compliance, all parties are aware what the 1st amendment protects and does not protect. </a:t>
            </a:r>
            <a:endParaRPr/>
          </a:p>
          <a:p>
            <a:pPr marL="0" lvl="0" indent="0">
              <a:spcBef>
                <a:spcPts val="1600"/>
              </a:spcBef>
              <a:spcAft>
                <a:spcPts val="0"/>
              </a:spcAft>
              <a:buNone/>
            </a:pPr>
            <a:r>
              <a:rPr lang="en"/>
              <a:t>First Amendment states, “</a:t>
            </a:r>
            <a:r>
              <a:rPr lang="en">
                <a:solidFill>
                  <a:srgbClr val="333333"/>
                </a:solidFill>
                <a:highlight>
                  <a:srgbClr val="FFFFFF"/>
                </a:highlight>
              </a:rPr>
              <a:t>Congress shall make no law respecting an establishment of religion, or prohibiting the free exercise thereof; or abridging the freedom of speech, or of the press; or the right of the people peaceably to assemble, and to petition the government for a redress of grievances.” - U.S Constitution, 1798</a:t>
            </a:r>
            <a:endParaRPr>
              <a:solidFill>
                <a:srgbClr val="333333"/>
              </a:solidFill>
              <a:highlight>
                <a:srgbClr val="FFFFFF"/>
              </a:highlight>
            </a:endParaRPr>
          </a:p>
          <a:p>
            <a:pPr marL="0" lvl="0" indent="0">
              <a:spcBef>
                <a:spcPts val="1600"/>
              </a:spcBef>
              <a:spcAft>
                <a:spcPts val="1600"/>
              </a:spcAft>
              <a:buNone/>
            </a:pPr>
            <a:endParaRPr>
              <a:solidFill>
                <a:srgbClr val="333333"/>
              </a:solidFill>
              <a:highlight>
                <a:srgbClr val="FFFFFF"/>
              </a:highligh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Amendment 1 Free Speech</a:t>
            </a:r>
            <a:endParaRPr/>
          </a:p>
        </p:txBody>
      </p:sp>
      <p:sp>
        <p:nvSpPr>
          <p:cNvPr id="163" name="Shape 16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333333"/>
                </a:solidFill>
                <a:highlight>
                  <a:srgbClr val="FFFFFF"/>
                </a:highlight>
              </a:rPr>
              <a:t>In the 1st amendment there are five basic freedoms that are guaranteed in the Bill of Rights in the U.S. Constitution, which are; Freedom of Religion, Assembly, Petition, Press, and Speech. The committee will focus on speech but implies assembly, petition, press, and even religion (if speaker or organization is based on religion).</a:t>
            </a:r>
            <a:endParaRPr>
              <a:solidFill>
                <a:srgbClr val="333333"/>
              </a:solidFill>
              <a:highlight>
                <a:srgbClr val="FFFFFF"/>
              </a:highlight>
            </a:endParaRPr>
          </a:p>
          <a:p>
            <a:pPr marL="0" lvl="0" indent="0">
              <a:spcBef>
                <a:spcPts val="1600"/>
              </a:spcBef>
              <a:spcAft>
                <a:spcPts val="0"/>
              </a:spcAft>
              <a:buNone/>
            </a:pPr>
            <a:r>
              <a:rPr lang="en"/>
              <a:t>Since the University is a “public forum” its facilities like classrooms, theaters, auditoriums, and sidewalks, etc., can be used by student organizations and speaker(s) that the student organization(s) invite under </a:t>
            </a:r>
            <a:r>
              <a:rPr lang="en">
                <a:solidFill>
                  <a:srgbClr val="333333"/>
                </a:solidFill>
                <a:highlight>
                  <a:srgbClr val="FFFFFF"/>
                </a:highlight>
              </a:rPr>
              <a:t>Rosenberger v. Rector and Visitors of the University of Virginia (No. 94-329). </a:t>
            </a:r>
            <a:endParaRPr>
              <a:solidFill>
                <a:srgbClr val="333333"/>
              </a:solidFill>
              <a:highlight>
                <a:srgbClr val="FFFFFF"/>
              </a:highlight>
            </a:endParaRPr>
          </a:p>
          <a:p>
            <a:pPr marL="0" lvl="0" indent="0">
              <a:spcBef>
                <a:spcPts val="1600"/>
              </a:spcBef>
              <a:spcAft>
                <a:spcPts val="1600"/>
              </a:spcAft>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Amendment 1 Free Speech</a:t>
            </a:r>
            <a:endParaRPr/>
          </a:p>
        </p:txBody>
      </p:sp>
      <p:sp>
        <p:nvSpPr>
          <p:cNvPr id="169" name="Shape 169"/>
          <p:cNvSpPr txBox="1">
            <a:spLocks noGrp="1"/>
          </p:cNvSpPr>
          <p:nvPr>
            <p:ph type="body" idx="1"/>
          </p:nvPr>
        </p:nvSpPr>
        <p:spPr>
          <a:xfrm>
            <a:off x="361550" y="11524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solidFill>
                <a:srgbClr val="333333"/>
              </a:solidFill>
              <a:highlight>
                <a:srgbClr val="FFFFFF"/>
              </a:highlight>
            </a:endParaRPr>
          </a:p>
          <a:p>
            <a:pPr marL="0" lvl="0" indent="0">
              <a:spcBef>
                <a:spcPts val="1600"/>
              </a:spcBef>
              <a:spcAft>
                <a:spcPts val="0"/>
              </a:spcAft>
              <a:buNone/>
            </a:pPr>
            <a:r>
              <a:rPr lang="en">
                <a:solidFill>
                  <a:srgbClr val="333333"/>
                </a:solidFill>
                <a:highlight>
                  <a:srgbClr val="FFFFFF"/>
                </a:highlight>
              </a:rPr>
              <a:t>There are some category of speech that are not protected by the 1st Amendment, for example, in “Advocacy of illegal actions” explained in </a:t>
            </a:r>
            <a:r>
              <a:rPr lang="en" sz="1200">
                <a:solidFill>
                  <a:srgbClr val="333333"/>
                </a:solidFill>
                <a:highlight>
                  <a:srgbClr val="FFFFFF"/>
                </a:highlight>
                <a:latin typeface="Verdana"/>
                <a:ea typeface="Verdana"/>
                <a:cs typeface="Verdana"/>
                <a:sym typeface="Verdana"/>
              </a:rPr>
              <a:t> </a:t>
            </a:r>
            <a:r>
              <a:rPr lang="en">
                <a:solidFill>
                  <a:srgbClr val="333333"/>
                </a:solidFill>
                <a:highlight>
                  <a:srgbClr val="FFFFFF"/>
                </a:highlight>
              </a:rPr>
              <a:t>Brandenburg v. Ohio, 395 US 444 (1969), to determine when inflammatory speech intending to advocate illegal action can be restricted. (Ryan, 2009)</a:t>
            </a:r>
            <a:endParaRPr>
              <a:solidFill>
                <a:srgbClr val="333333"/>
              </a:solidFill>
              <a:highlight>
                <a:srgbClr val="FFFFFF"/>
              </a:highlight>
            </a:endParaRPr>
          </a:p>
          <a:p>
            <a:pPr marL="0" lvl="0" indent="0">
              <a:spcBef>
                <a:spcPts val="1600"/>
              </a:spcBef>
              <a:spcAft>
                <a:spcPts val="0"/>
              </a:spcAft>
              <a:buNone/>
            </a:pPr>
            <a:r>
              <a:rPr lang="en">
                <a:solidFill>
                  <a:srgbClr val="333333"/>
                </a:solidFill>
                <a:highlight>
                  <a:srgbClr val="FFFFFF"/>
                </a:highlight>
              </a:rPr>
              <a:t>In other words, promoting breaking any federal or state law, for example, smoking, injecting, or consuming any illicit drug.</a:t>
            </a:r>
            <a:endParaRPr>
              <a:solidFill>
                <a:srgbClr val="333333"/>
              </a:solidFill>
              <a:highlight>
                <a:srgbClr val="FFFFFF"/>
              </a:highlight>
            </a:endParaRPr>
          </a:p>
          <a:p>
            <a:pPr marL="0" lvl="0" indent="0">
              <a:spcBef>
                <a:spcPts val="1600"/>
              </a:spcBef>
              <a:spcAft>
                <a:spcPts val="1600"/>
              </a:spcAft>
              <a:buNone/>
            </a:pPr>
            <a:endParaRPr>
              <a:solidFill>
                <a:srgbClr val="333333"/>
              </a:solidFill>
              <a:highlight>
                <a:srgbClr val="FFFFFF"/>
              </a:highligh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Amendment 1 Free Speech Continued</a:t>
            </a:r>
            <a:endParaRPr/>
          </a:p>
        </p:txBody>
      </p:sp>
      <p:sp>
        <p:nvSpPr>
          <p:cNvPr id="175" name="Shape 17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“Fighting words” is another category not protected under the 1st amendment under the U.S. Constitution. The Supreme Court in the case of Chaplinsky vs. New Hampshire, 315 U.S 568 (1942) stated “</a:t>
            </a:r>
            <a:r>
              <a:rPr lang="en">
                <a:solidFill>
                  <a:srgbClr val="333333"/>
                </a:solidFill>
                <a:highlight>
                  <a:srgbClr val="FFFFFF"/>
                </a:highlight>
              </a:rPr>
              <a:t>by their very utterance, inflict injury or tend to incite an immediate breach of the peace. It has been well observed that such utterances are no essential part of any exposition of ideas, and are of such slight social value as a step to truth that any benefit that may be derived from them is clearly outweighed by the social interest in order and morality." (Ryan, 2009)</a:t>
            </a:r>
            <a:endParaRPr>
              <a:solidFill>
                <a:srgbClr val="333333"/>
              </a:solidFill>
              <a:highlight>
                <a:srgbClr val="FFFFFF"/>
              </a:highlight>
            </a:endParaRPr>
          </a:p>
          <a:p>
            <a:pPr marL="0" lvl="0" indent="0">
              <a:spcBef>
                <a:spcPts val="1600"/>
              </a:spcBef>
              <a:spcAft>
                <a:spcPts val="1600"/>
              </a:spcAft>
              <a:buNone/>
            </a:pPr>
            <a:r>
              <a:rPr lang="en">
                <a:solidFill>
                  <a:srgbClr val="333333"/>
                </a:solidFill>
                <a:highlight>
                  <a:srgbClr val="FFFFFF"/>
                </a:highlight>
              </a:rPr>
              <a:t>In other words, speaker(s) should not promote and utter violence, or inflicting injury or death on to any specific groups and individuals. </a:t>
            </a:r>
            <a:endParaRPr>
              <a:solidFill>
                <a:srgbClr val="333333"/>
              </a:solidFill>
              <a:highlight>
                <a:srgbClr val="FFFFFF"/>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Current Situation</a:t>
            </a:r>
            <a:endParaRPr/>
          </a:p>
        </p:txBody>
      </p:sp>
      <p:sp>
        <p:nvSpPr>
          <p:cNvPr id="73" name="Shape 73"/>
          <p:cNvSpPr txBox="1">
            <a:spLocks noGrp="1"/>
          </p:cNvSpPr>
          <p:nvPr>
            <p:ph type="body" idx="1"/>
          </p:nvPr>
        </p:nvSpPr>
        <p:spPr>
          <a:xfrm>
            <a:off x="180750" y="1062025"/>
            <a:ext cx="8782500" cy="3793800"/>
          </a:xfrm>
          <a:prstGeom prst="rect">
            <a:avLst/>
          </a:prstGeom>
        </p:spPr>
        <p:txBody>
          <a:bodyPr spcFirstLastPara="1" wrap="square" lIns="91425" tIns="91425" rIns="91425" bIns="91425" anchor="t" anchorCtr="0">
            <a:noAutofit/>
          </a:bodyPr>
          <a:lstStyle/>
          <a:p>
            <a:pPr marL="0" lvl="0" indent="0" rtl="0">
              <a:lnSpc>
                <a:spcPct val="90000"/>
              </a:lnSpc>
              <a:spcBef>
                <a:spcPts val="1000"/>
              </a:spcBef>
              <a:spcAft>
                <a:spcPts val="0"/>
              </a:spcAft>
              <a:buNone/>
            </a:pPr>
            <a:r>
              <a:rPr lang="en">
                <a:solidFill>
                  <a:srgbClr val="666666"/>
                </a:solidFill>
              </a:rPr>
              <a:t>Currently, the Student Affairs Department has no updated plans, guidelines, or processes in place that address the requirements/obligations of student organizations in regards to planning events and inviting guest speakers to the university.</a:t>
            </a:r>
            <a:endParaRPr>
              <a:solidFill>
                <a:srgbClr val="666666"/>
              </a:solidFill>
            </a:endParaRPr>
          </a:p>
          <a:p>
            <a:pPr marL="0" lvl="0" indent="0" rtl="0">
              <a:lnSpc>
                <a:spcPct val="90000"/>
              </a:lnSpc>
              <a:spcBef>
                <a:spcPts val="1000"/>
              </a:spcBef>
              <a:spcAft>
                <a:spcPts val="0"/>
              </a:spcAft>
              <a:buNone/>
            </a:pPr>
            <a:r>
              <a:rPr lang="en">
                <a:solidFill>
                  <a:srgbClr val="666666"/>
                </a:solidFill>
              </a:rPr>
              <a:t>Student Organizations hold full responsibility- meaning they make decisions, plan events, and invite guest speakers with little to no oversight. Additionally, they are not held accountable for problems that arise as a result of their events.</a:t>
            </a:r>
            <a:endParaRPr>
              <a:solidFill>
                <a:srgbClr val="666666"/>
              </a:solidFill>
            </a:endParaRPr>
          </a:p>
          <a:p>
            <a:pPr marL="0" lvl="0" indent="0" rtl="0">
              <a:lnSpc>
                <a:spcPct val="90000"/>
              </a:lnSpc>
              <a:spcBef>
                <a:spcPts val="1000"/>
              </a:spcBef>
              <a:spcAft>
                <a:spcPts val="0"/>
              </a:spcAft>
              <a:buNone/>
            </a:pPr>
            <a:r>
              <a:rPr lang="en">
                <a:solidFill>
                  <a:srgbClr val="666666"/>
                </a:solidFill>
              </a:rPr>
              <a:t>These events have lead to inappropriate conduct from both students and guest speakers.</a:t>
            </a:r>
            <a:endParaRPr>
              <a:solidFill>
                <a:srgbClr val="666666"/>
              </a:solidFill>
            </a:endParaRPr>
          </a:p>
          <a:p>
            <a:pPr marL="0" lvl="0" indent="0" rtl="0">
              <a:lnSpc>
                <a:spcPct val="90000"/>
              </a:lnSpc>
              <a:spcBef>
                <a:spcPts val="1000"/>
              </a:spcBef>
              <a:spcAft>
                <a:spcPts val="0"/>
              </a:spcAft>
              <a:buNone/>
            </a:pPr>
            <a:r>
              <a:rPr lang="en">
                <a:solidFill>
                  <a:srgbClr val="666666"/>
                </a:solidFill>
              </a:rPr>
              <a:t>This chaotic environment can lead to dangerous situations which the university may be held liable for.</a:t>
            </a:r>
            <a:endParaRPr>
              <a:solidFill>
                <a:srgbClr val="666666"/>
              </a:solidFill>
            </a:endParaRPr>
          </a:p>
          <a:p>
            <a:pPr marL="0" lvl="0" indent="0">
              <a:spcBef>
                <a:spcPts val="0"/>
              </a:spcBef>
              <a:spcAft>
                <a:spcPts val="1600"/>
              </a:spcAft>
              <a:buNone/>
            </a:pPr>
            <a:endParaRPr sz="12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Amendment 1 Free Speech Continued</a:t>
            </a:r>
            <a:endParaRPr/>
          </a:p>
          <a:p>
            <a:pPr marL="0" lvl="0" indent="0">
              <a:spcBef>
                <a:spcPts val="0"/>
              </a:spcBef>
              <a:spcAft>
                <a:spcPts val="0"/>
              </a:spcAft>
              <a:buNone/>
            </a:pPr>
            <a:endParaRPr/>
          </a:p>
        </p:txBody>
      </p:sp>
      <p:sp>
        <p:nvSpPr>
          <p:cNvPr id="181" name="Shape 18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Obscenities is another category not protected under the 1st amendment in the U.S. Constitution. In this category the Federal Supreme Court emphasis that in this matter the state government and district court(s) should manage these cases since communities and social environment differ in views. </a:t>
            </a:r>
            <a:endParaRPr/>
          </a:p>
          <a:p>
            <a:pPr marL="0" lvl="0" indent="0">
              <a:spcBef>
                <a:spcPts val="1600"/>
              </a:spcBef>
              <a:spcAft>
                <a:spcPts val="1600"/>
              </a:spcAft>
              <a:buNone/>
            </a:pPr>
            <a:r>
              <a:rPr lang="en"/>
              <a:t>Many court cases examples with concern of obscenities is based on “community standards” for example what children should and should not be exposed to online and in any “public form.”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Avoiding Inappropriate or Hostile Behavior</a:t>
            </a:r>
            <a:endParaRPr/>
          </a:p>
        </p:txBody>
      </p:sp>
      <p:sp>
        <p:nvSpPr>
          <p:cNvPr id="187" name="Shape 18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As a committee, we will provide a detail orientation on rights, responsibility, and guidelines of third-party guest speaker(s) and events. Ensuring student leaders are goal is not to infringe on their first amendment but to merely have events or activities on any topic be avoidance of inappropriate or hostile behavior and in a conducive environment. </a:t>
            </a:r>
            <a:endParaRPr/>
          </a:p>
          <a:p>
            <a:pPr marL="0" lvl="0" indent="0">
              <a:spcBef>
                <a:spcPts val="1600"/>
              </a:spcBef>
              <a:spcAft>
                <a:spcPts val="1600"/>
              </a:spcAft>
              <a:buNone/>
            </a:pPr>
            <a:r>
              <a:rPr lang="en"/>
              <a:t>After orientation, leaders of student organization will be asked to complete a training on how to complete and organize their activities and or speaking engagements, in accordance to all guidelines including not limited to; Request for prior approval documentation, Speaker and Student organization reading and signing agreeing to the University's code of Conduct, and Acknowledgement of Accountability and Responsibility form.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Promoting Conductive Environment</a:t>
            </a:r>
            <a:endParaRPr/>
          </a:p>
        </p:txBody>
      </p:sp>
      <p:sp>
        <p:nvSpPr>
          <p:cNvPr id="193" name="Shape 19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During student leader training, they will be advised the correlation between certain guidelines and rights (1st amendment) that protect them as an organization and also what guidelines and rights protect other students, faculty, staff, and the rest of the university community.</a:t>
            </a:r>
            <a:endParaRPr/>
          </a:p>
          <a:p>
            <a:pPr marL="0" lvl="0" indent="0">
              <a:spcBef>
                <a:spcPts val="1600"/>
              </a:spcBef>
              <a:spcAft>
                <a:spcPts val="1600"/>
              </a:spcAft>
              <a:buNone/>
            </a:pPr>
            <a:r>
              <a:rPr lang="en"/>
              <a:t>Once student organization have completed orientation, guidelines completion training, forms, and requirements. Student leader and organization </a:t>
            </a:r>
            <a:r>
              <a:rPr lang="en" b="1"/>
              <a:t>MUST</a:t>
            </a:r>
            <a:r>
              <a:rPr lang="en"/>
              <a:t> create a plan of action for emergencies. For example: a map of location and exits, A plan for students, volunteers, and officers (recommended) if certain scenarios occur for instance a shooting, a riot, speaker goes off topic and becomes inappropriate or hostile, or audience member becomes aggressive. Always have a plan B to ensure student and speaker safety.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Conclusion/Overview</a:t>
            </a:r>
            <a:endParaRPr/>
          </a:p>
        </p:txBody>
      </p:sp>
      <p:sp>
        <p:nvSpPr>
          <p:cNvPr id="199" name="Shape 19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As campus and committee mandating these procedures and guidelines are simple to protect the student organizations, their speaker(s), other students, faculty, staff, and the community’s safety and rights protected under the 1st amendment and the university’s code of conduct.  </a:t>
            </a:r>
            <a:endParaRPr/>
          </a:p>
          <a:p>
            <a:pPr marL="0" lvl="0" indent="0">
              <a:spcBef>
                <a:spcPts val="1600"/>
              </a:spcBef>
              <a:spcAft>
                <a:spcPts val="1600"/>
              </a:spcAft>
              <a:buNone/>
            </a:pPr>
            <a:r>
              <a:rPr lang="en"/>
              <a:t>These procedures and guidelines will ensure no matter the speaker or cause that violence or disruption do not occur again or without consequences.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References</a:t>
            </a:r>
            <a:endParaRPr/>
          </a:p>
        </p:txBody>
      </p:sp>
      <p:sp>
        <p:nvSpPr>
          <p:cNvPr id="205" name="Shape 20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333333"/>
                </a:solidFill>
              </a:rPr>
              <a:t>Ryan, M. M. (2009, October 11). Brandenburg test. Retrieved February 17, 2018, from </a:t>
            </a:r>
            <a:r>
              <a:rPr lang="en" u="sng">
                <a:solidFill>
                  <a:schemeClr val="hlink"/>
                </a:solidFill>
                <a:hlinkClick r:id="rId3"/>
              </a:rPr>
              <a:t>https://www.law.cornell.edu/wex/Brandenburg_test</a:t>
            </a:r>
            <a:endParaRPr>
              <a:solidFill>
                <a:srgbClr val="333333"/>
              </a:solidFill>
            </a:endParaRPr>
          </a:p>
          <a:p>
            <a:pPr marL="0" lvl="0" indent="0">
              <a:spcBef>
                <a:spcPts val="1600"/>
              </a:spcBef>
              <a:spcAft>
                <a:spcPts val="0"/>
              </a:spcAft>
              <a:buNone/>
            </a:pPr>
            <a:r>
              <a:rPr lang="en">
                <a:solidFill>
                  <a:srgbClr val="333333"/>
                </a:solidFill>
              </a:rPr>
              <a:t>Weathered, S.L. &amp; Schnieder, L.V. (2018). City Meetings and the First Amendment. Retrieved from https://www.tml.org/legal_pdf/FirstAmend.pdf</a:t>
            </a:r>
            <a:endParaRPr>
              <a:solidFill>
                <a:srgbClr val="333333"/>
              </a:solidFill>
            </a:endParaRPr>
          </a:p>
          <a:p>
            <a:pPr marL="0" lvl="0" indent="0">
              <a:spcBef>
                <a:spcPts val="1600"/>
              </a:spcBef>
              <a:spcAft>
                <a:spcPts val="1600"/>
              </a:spcAft>
              <a:buNone/>
            </a:pPr>
            <a:endParaRPr>
              <a:solidFill>
                <a:srgbClr val="33333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Proposed Changes- Oversight Committee</a:t>
            </a:r>
            <a:endParaRPr/>
          </a:p>
        </p:txBody>
      </p:sp>
      <p:sp>
        <p:nvSpPr>
          <p:cNvPr id="79" name="Shape 7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212121"/>
                </a:solidFill>
                <a:highlight>
                  <a:srgbClr val="FFFFFF"/>
                </a:highlight>
              </a:rPr>
              <a:t>A committee will be created which will be responsible for the creation and enforcement of new policies. The committee will report to the VP of Student Affairs. Effective immediately, the committee will have complete oversight over student organizations and will put in place new regulations in regards to event planning and guest speakers. </a:t>
            </a:r>
            <a:endParaRPr>
              <a:solidFill>
                <a:srgbClr val="212121"/>
              </a:solidFill>
              <a:highlight>
                <a:srgbClr val="FFFFFF"/>
              </a:highlight>
            </a:endParaRPr>
          </a:p>
          <a:p>
            <a:pPr marL="0" lvl="0" indent="0">
              <a:spcBef>
                <a:spcPts val="1600"/>
              </a:spcBef>
              <a:spcAft>
                <a:spcPts val="0"/>
              </a:spcAft>
              <a:buNone/>
            </a:pPr>
            <a:r>
              <a:rPr lang="en">
                <a:solidFill>
                  <a:srgbClr val="212121"/>
                </a:solidFill>
                <a:highlight>
                  <a:srgbClr val="FFFFFF"/>
                </a:highlight>
              </a:rPr>
              <a:t>The committee is responsible to educate the student organizations as well as to hold them responsible in the case that the organizations are not following guidelines and regulations.</a:t>
            </a:r>
            <a:endParaRPr>
              <a:solidFill>
                <a:srgbClr val="212121"/>
              </a:solidFill>
              <a:highlight>
                <a:srgbClr val="FFFFFF"/>
              </a:highlight>
            </a:endParaRPr>
          </a:p>
          <a:p>
            <a:pPr marL="0" lvl="0" indent="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Orientations</a:t>
            </a:r>
            <a:endParaRPr/>
          </a:p>
        </p:txBody>
      </p:sp>
      <p:sp>
        <p:nvSpPr>
          <p:cNvPr id="85" name="Shape 8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Orientations will be provided to student organizations at the beginning of each semester to guide and educate the organizations on the new policies that the committee will put into place. </a:t>
            </a:r>
            <a:endParaRPr/>
          </a:p>
          <a:p>
            <a:pPr marL="0" lvl="0" indent="0">
              <a:spcBef>
                <a:spcPts val="1600"/>
              </a:spcBef>
              <a:spcAft>
                <a:spcPts val="0"/>
              </a:spcAft>
              <a:buNone/>
            </a:pPr>
            <a:r>
              <a:rPr lang="en"/>
              <a:t>Student leaders from each organization will be required to attend the orientations and will be responsible for conveying relevant information to the organization as a whole.</a:t>
            </a:r>
            <a:endParaRPr/>
          </a:p>
          <a:p>
            <a:pPr marL="0" lvl="0" indent="0">
              <a:spcBef>
                <a:spcPts val="1600"/>
              </a:spcBef>
              <a:spcAft>
                <a:spcPts val="0"/>
              </a:spcAft>
              <a:buNone/>
            </a:pPr>
            <a:r>
              <a:rPr lang="en"/>
              <a:t>Handbooks with the Code of conduct as well as the organization's rights and responsibilities will be given during orientation, thus attendance is highly important.</a:t>
            </a:r>
            <a:endParaRPr/>
          </a:p>
          <a:p>
            <a:pPr marL="0" lvl="0" indent="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Trainings</a:t>
            </a:r>
            <a:endParaRPr/>
          </a:p>
        </p:txBody>
      </p:sp>
      <p:sp>
        <p:nvSpPr>
          <p:cNvPr id="91" name="Shape 9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The committee will be in charge of creating mandatory trainings for every registered student organization. Each organization must send at least two representatives to the scheduled trainings to make sure that the organization is up to date with the latest policies and regulations, review safety protocols and create preparation plans in case of future incidents. </a:t>
            </a:r>
            <a:endParaRPr/>
          </a:p>
          <a:p>
            <a:pPr marL="0" lvl="0" indent="0">
              <a:spcBef>
                <a:spcPts val="1600"/>
              </a:spcBef>
              <a:spcAft>
                <a:spcPts val="0"/>
              </a:spcAft>
              <a:buNone/>
            </a:pPr>
            <a:r>
              <a:rPr lang="en"/>
              <a:t>Trainings will also serve as a networking event in which student organizations can work collectively to impact current policy and present any questions/concerns before the committee.</a:t>
            </a:r>
            <a:endParaRPr/>
          </a:p>
          <a:p>
            <a:pPr marL="0" lvl="0" indent="0">
              <a:spcBef>
                <a:spcPts val="1600"/>
              </a:spcBef>
              <a:spcAft>
                <a:spcPts val="0"/>
              </a:spcAft>
              <a:buNone/>
            </a:pPr>
            <a:endParaRPr/>
          </a:p>
          <a:p>
            <a:pPr marL="0" lvl="0" indent="0">
              <a:spcBef>
                <a:spcPts val="16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Trainings Cont.</a:t>
            </a:r>
            <a:endParaRPr/>
          </a:p>
        </p:txBody>
      </p:sp>
      <p:sp>
        <p:nvSpPr>
          <p:cNvPr id="97" name="Shape 97"/>
          <p:cNvSpPr txBox="1">
            <a:spLocks noGrp="1"/>
          </p:cNvSpPr>
          <p:nvPr>
            <p:ph type="body" idx="1"/>
          </p:nvPr>
        </p:nvSpPr>
        <p:spPr>
          <a:xfrm>
            <a:off x="311700" y="1152425"/>
            <a:ext cx="8520600" cy="3751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It is the responsibility of the organization’s representatives to ensure that the rest of the organization is aware of the information presented during the orientation and training sessions.</a:t>
            </a:r>
            <a:endParaRPr/>
          </a:p>
          <a:p>
            <a:pPr marL="0" lvl="0" indent="0">
              <a:spcBef>
                <a:spcPts val="1600"/>
              </a:spcBef>
              <a:spcAft>
                <a:spcPts val="0"/>
              </a:spcAft>
              <a:buNone/>
            </a:pPr>
            <a:r>
              <a:rPr lang="en"/>
              <a:t>Copies of all the material will be given to each representative, with the intent that the information will be passed on to the rest of the organization.</a:t>
            </a:r>
            <a:endParaRPr/>
          </a:p>
          <a:p>
            <a:pPr marL="0" lvl="0" indent="0">
              <a:spcBef>
                <a:spcPts val="1600"/>
              </a:spcBef>
              <a:spcAft>
                <a:spcPts val="1600"/>
              </a:spcAft>
              <a:buNone/>
            </a:pPr>
            <a:r>
              <a:rPr lang="en"/>
              <a:t>The representatives have 10 working days after the scheduled training to inform the rest of the organization on the material covered, and will have to submit acknowledgement of receipt from all organization members to the committee. (Appropriate forms will be provided by committee during training sessions)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Approvals</a:t>
            </a:r>
            <a:endParaRPr/>
          </a:p>
        </p:txBody>
      </p:sp>
      <p:sp>
        <p:nvSpPr>
          <p:cNvPr id="103" name="Shape 10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Request forms for future events including fundraisers and guest speakers will be provided by the committee during the trainings, and the student organizations are responsible for submitting the completed forms in a timely manner for committee review.</a:t>
            </a:r>
            <a:endParaRPr/>
          </a:p>
          <a:p>
            <a:pPr marL="0" lvl="0" indent="0">
              <a:spcBef>
                <a:spcPts val="1600"/>
              </a:spcBef>
              <a:spcAft>
                <a:spcPts val="1600"/>
              </a:spcAft>
              <a:buNone/>
            </a:pPr>
            <a:r>
              <a:rPr lang="en"/>
              <a:t>The committee will hold a holistic review of all requests provided and will be in charge of either approving or denying the request.  The committee can also suggest changes where they may see fit.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
              <a:t>Enforcement</a:t>
            </a:r>
            <a:endParaRPr/>
          </a:p>
        </p:txBody>
      </p:sp>
      <p:sp>
        <p:nvSpPr>
          <p:cNvPr id="109" name="Shape 10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Failure to attend orientation and trainings will place the organization on a probation period in which the organization will be prohibited from participating in or organizing events during the semester.</a:t>
            </a:r>
            <a:endParaRPr/>
          </a:p>
          <a:p>
            <a:pPr marL="0" lvl="0" indent="0">
              <a:spcBef>
                <a:spcPts val="1600"/>
              </a:spcBef>
              <a:spcAft>
                <a:spcPts val="0"/>
              </a:spcAft>
              <a:buNone/>
            </a:pPr>
            <a:r>
              <a:rPr lang="en"/>
              <a:t>Furthermore, failure to provide necessary proof that the student organization has trained all of its members will result in probation until all signed documentation is turned in to the committee. </a:t>
            </a:r>
            <a:endParaRPr/>
          </a:p>
          <a:p>
            <a:pPr marL="0" lvl="0" indent="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Request for Prior Approval for a Guest Speaker</a:t>
            </a:r>
            <a:endParaRPr/>
          </a:p>
        </p:txBody>
      </p:sp>
      <p:sp>
        <p:nvSpPr>
          <p:cNvPr id="115" name="Shape 11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Document from the requesting organization displaying a legitimate and reasonable justification for the guest speaker. Must include background information, subject matter in which the requested is considered qualified to speak on, and what the organization hopes to accomplish with the guest speakers presentation. </a:t>
            </a:r>
            <a:endParaRPr/>
          </a:p>
          <a:p>
            <a:pPr marL="0" lvl="0" indent="0">
              <a:spcBef>
                <a:spcPts val="1600"/>
              </a:spcBef>
              <a:spcAft>
                <a:spcPts val="0"/>
              </a:spcAft>
              <a:buNone/>
            </a:pPr>
            <a:r>
              <a:rPr lang="en"/>
              <a:t>Document must be submitted to the committee for review 6-weeks before the requested date.</a:t>
            </a:r>
            <a:endParaRPr/>
          </a:p>
          <a:p>
            <a:pPr marL="0" lvl="0" indent="0">
              <a:spcBef>
                <a:spcPts val="1600"/>
              </a:spcBef>
              <a:spcAft>
                <a:spcPts val="1600"/>
              </a:spcAft>
              <a:buNone/>
            </a:pPr>
            <a:r>
              <a:rPr lang="en"/>
              <a:t>The committee will provide a judgement within 10 business days.</a:t>
            </a:r>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2219</Words>
  <Application>Microsoft Office PowerPoint</Application>
  <PresentationFormat>On-screen Show (16:9)</PresentationFormat>
  <Paragraphs>81</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PT Sans Narrow</vt:lpstr>
      <vt:lpstr>Open Sans</vt:lpstr>
      <vt:lpstr>Verdana</vt:lpstr>
      <vt:lpstr>Tropic</vt:lpstr>
      <vt:lpstr>Virtual Case Study </vt:lpstr>
      <vt:lpstr>Current Situation</vt:lpstr>
      <vt:lpstr>Proposed Changes- Oversight Committee</vt:lpstr>
      <vt:lpstr>Orientations</vt:lpstr>
      <vt:lpstr>Trainings</vt:lpstr>
      <vt:lpstr>Trainings Cont.</vt:lpstr>
      <vt:lpstr>Approvals</vt:lpstr>
      <vt:lpstr>Enforcement</vt:lpstr>
      <vt:lpstr>Request for Prior Approval for a Guest Speaker</vt:lpstr>
      <vt:lpstr>Request for Prior Approval for a Guest Speaker Cont.</vt:lpstr>
      <vt:lpstr>Agreement and Guidelines for Speakers</vt:lpstr>
      <vt:lpstr>Agreement and Guidelines for Speakers cont. </vt:lpstr>
      <vt:lpstr>Agreement and Guidelines for Speakers cont.  </vt:lpstr>
      <vt:lpstr>Organization Acknowledgement of Accountability and Responsibility</vt:lpstr>
      <vt:lpstr>Outcomes and Protection of all Parties in any event in or around the University </vt:lpstr>
      <vt:lpstr>Amendment I </vt:lpstr>
      <vt:lpstr>Amendment 1 Free Speech</vt:lpstr>
      <vt:lpstr>Amendment 1 Free Speech</vt:lpstr>
      <vt:lpstr>Amendment 1 Free Speech Continued</vt:lpstr>
      <vt:lpstr>Amendment 1 Free Speech Continued </vt:lpstr>
      <vt:lpstr>Avoiding Inappropriate or Hostile Behavior</vt:lpstr>
      <vt:lpstr>Promoting Conductive Environment</vt:lpstr>
      <vt:lpstr>Conclusion/Overview</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Case Study</dc:title>
  <dc:creator>Billie Campos</dc:creator>
  <cp:lastModifiedBy>Darrell</cp:lastModifiedBy>
  <cp:revision>3</cp:revision>
  <dcterms:modified xsi:type="dcterms:W3CDTF">2018-02-24T07:24:50Z</dcterms:modified>
</cp:coreProperties>
</file>