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embeddedFontLst>
    <p:embeddedFont>
      <p:font typeface="Calibri" panose="020F0502020204030204" pitchFamily="34" charset="0"/>
      <p:regular r:id="rId19"/>
      <p:bold r:id="rId20"/>
      <p:italic r:id="rId21"/>
      <p:boldItalic r:id="rId22"/>
    </p:embeddedFont>
    <p:embeddedFont>
      <p:font typeface="Calibri Light" panose="020F0302020204030204" pitchFamily="34" charset="0"/>
      <p:regular r:id="rId23"/>
      <p: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214" autoAdjust="0"/>
  </p:normalViewPr>
  <p:slideViewPr>
    <p:cSldViewPr snapToGrid="0">
      <p:cViewPr varScale="1">
        <p:scale>
          <a:sx n="94" d="100"/>
          <a:sy n="94" d="100"/>
        </p:scale>
        <p:origin x="1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7893547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uscourts.gov/about-federal-courts/educational-resources/about-educational-outreach/activity-resources/what-does"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insidehighered.com/news/2017/08/16/university-florida-rejects-request-white-supremacist-speak"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hronicle.com/article/Security-Costs-Loom-Larger-in/242470"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chronicle.com/article/As-U-of-Washington-Braces-for/242507"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sudenver.edu/deanofstudents/studentconduct/criminalprocessvsconductproces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goacta.org/the_forum/qa-with-the-university-of-chicago-safeguarding-free-expression"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forbes.com/sites/ccap/2017/02/02/trump-tweets-are-not-all-bad/#3dad13af3abb"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260371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9" name="Shape 2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solidFill>
                  <a:schemeClr val="tx1"/>
                </a:solidFill>
              </a:rPr>
              <a:t>To be clear, our intentions are not to restrict free speech. However, we will not allow undue risk and danger upon our students. It is not our responsibility to moderate speech, but it </a:t>
            </a:r>
            <a:r>
              <a:rPr lang="en" u="sng" dirty="0">
                <a:solidFill>
                  <a:schemeClr val="tx1"/>
                </a:solidFill>
              </a:rPr>
              <a:t>is our responsibility</a:t>
            </a:r>
            <a:r>
              <a:rPr lang="en" dirty="0">
                <a:solidFill>
                  <a:schemeClr val="tx1"/>
                </a:solidFill>
              </a:rPr>
              <a:t> to help mitigate any risk. If the risk cannot be averted through reasonable security measures, then it may be the best course of action to cancel the respective speaker event. In recent events, the University of Florida has used similar reasoning to reject a speaker on their campus. It is possible this will be argued in court and additional appeals after that, so we reserve the right to adjust our policy accordingly following the final decision</a:t>
            </a:r>
            <a:r>
              <a:rPr lang="en" dirty="0" smtClean="0">
                <a:solidFill>
                  <a:schemeClr val="tx1"/>
                </a:solidFill>
              </a:rPr>
              <a:t>.</a:t>
            </a:r>
          </a:p>
          <a:p>
            <a:pPr marL="0" lvl="0" indent="0">
              <a:spcBef>
                <a:spcPts val="0"/>
              </a:spcBef>
              <a:spcAft>
                <a:spcPts val="0"/>
              </a:spcAft>
              <a:buNone/>
            </a:pPr>
            <a:endParaRPr dirty="0"/>
          </a:p>
          <a:p>
            <a:pPr marL="0" lvl="0" indent="0">
              <a:spcBef>
                <a:spcPts val="0"/>
              </a:spcBef>
              <a:spcAft>
                <a:spcPts val="0"/>
              </a:spcAft>
              <a:buNone/>
            </a:pPr>
            <a:r>
              <a:rPr lang="en" u="sng" dirty="0">
                <a:solidFill>
                  <a:schemeClr val="hlink"/>
                </a:solidFill>
                <a:hlinkClick r:id="rId3"/>
              </a:rPr>
              <a:t>http://www.uscourts.gov/about-federal-courts/educational-resources/about-educational-outreach/activity-resources/what-does</a:t>
            </a:r>
            <a:endParaRPr dirty="0"/>
          </a:p>
          <a:p>
            <a:pPr marL="0" lvl="0" indent="0">
              <a:spcBef>
                <a:spcPts val="0"/>
              </a:spcBef>
              <a:spcAft>
                <a:spcPts val="0"/>
              </a:spcAft>
              <a:buNone/>
            </a:pPr>
            <a:r>
              <a:rPr lang="en" u="sng" dirty="0">
                <a:solidFill>
                  <a:schemeClr val="hlink"/>
                </a:solidFill>
                <a:hlinkClick r:id="rId4"/>
              </a:rPr>
              <a:t>https://www.insidehighered.com/news/2017/08/16/university-florida-rejects-request-white-supremacist-speak</a:t>
            </a:r>
            <a:endParaRPr dirty="0"/>
          </a:p>
        </p:txBody>
      </p:sp>
    </p:spTree>
    <p:extLst>
      <p:ext uri="{BB962C8B-B14F-4D97-AF65-F5344CB8AC3E}">
        <p14:creationId xmlns:p14="http://schemas.microsoft.com/office/powerpoint/2010/main" val="1683314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6" name="Shape 21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Currently, we are charging students a flat nominal fee for event security, which is done through campus police. The original reasoning for the flat fee was to give smaller student organizations the opportunity to host events just like the larger organizations and prevent any discrimination based on on size of an organization or perceived status of an organization.</a:t>
            </a:r>
            <a:endParaRPr dirty="0"/>
          </a:p>
          <a:p>
            <a:pPr marL="0" lvl="0" indent="0">
              <a:spcBef>
                <a:spcPts val="0"/>
              </a:spcBef>
              <a:spcAft>
                <a:spcPts val="0"/>
              </a:spcAft>
              <a:buNone/>
            </a:pPr>
            <a:endParaRPr dirty="0"/>
          </a:p>
          <a:p>
            <a:pPr marL="0" lvl="0" indent="0">
              <a:spcBef>
                <a:spcPts val="0"/>
              </a:spcBef>
              <a:spcAft>
                <a:spcPts val="0"/>
              </a:spcAft>
              <a:buNone/>
            </a:pPr>
            <a:r>
              <a:rPr lang="en" dirty="0"/>
              <a:t>However, this policy may change in the future based on recent legal cases. For example, the University of Washington charged the hosting student organization $17,000 in fees to cover the large security costs associated with their speaker event. This was done to shift the cost to the student organization that were bringing the speaker to campus. Similar to the University of Florida, the speaker also had a history of protests and violence at their events. Once a final decision has been reached in the courts, we will revisit this policy.</a:t>
            </a:r>
            <a:endParaRPr dirty="0">
              <a:solidFill>
                <a:srgbClr val="FF0000"/>
              </a:solidFill>
            </a:endParaRPr>
          </a:p>
          <a:p>
            <a:pPr marL="0" lvl="0" indent="0">
              <a:spcBef>
                <a:spcPts val="0"/>
              </a:spcBef>
              <a:spcAft>
                <a:spcPts val="0"/>
              </a:spcAft>
              <a:buNone/>
            </a:pPr>
            <a:r>
              <a:rPr lang="en" u="sng" dirty="0">
                <a:solidFill>
                  <a:schemeClr val="hlink"/>
                </a:solidFill>
                <a:hlinkClick r:id="rId3"/>
              </a:rPr>
              <a:t>https://www.chronicle.com/article/Security-Costs-Loom-Larger-in/242470</a:t>
            </a:r>
            <a:endParaRPr dirty="0"/>
          </a:p>
          <a:p>
            <a:pPr marL="0" lvl="0" indent="0">
              <a:spcBef>
                <a:spcPts val="0"/>
              </a:spcBef>
              <a:spcAft>
                <a:spcPts val="0"/>
              </a:spcAft>
              <a:buNone/>
            </a:pPr>
            <a:endParaRPr dirty="0"/>
          </a:p>
          <a:p>
            <a:pPr marL="0" lvl="0" indent="0">
              <a:spcBef>
                <a:spcPts val="0"/>
              </a:spcBef>
              <a:spcAft>
                <a:spcPts val="0"/>
              </a:spcAft>
              <a:buNone/>
            </a:pPr>
            <a:r>
              <a:rPr lang="en" dirty="0"/>
              <a:t>If the institution were to implement a policy based on the University of Washington and the University of Florida, we would highly consider implementing a sliding scale security fee based on event size to insure reasonable treatment to both small and large student organizations. Students organizations that would want to host events that require a large security presence would pay more in fees for the additional security needed to mitigate possible risk. This would mean that smaller organizations with less participants would be charged relatively lower security fees.</a:t>
            </a:r>
            <a:endParaRPr dirty="0"/>
          </a:p>
          <a:p>
            <a:pPr marL="0" marR="0" lvl="0" indent="0" algn="l" rtl="0">
              <a:lnSpc>
                <a:spcPct val="115000"/>
              </a:lnSpc>
              <a:spcBef>
                <a:spcPts val="0"/>
              </a:spcBef>
              <a:spcAft>
                <a:spcPts val="0"/>
              </a:spcAft>
              <a:buNone/>
            </a:pPr>
            <a:r>
              <a:rPr lang="en" u="sng" dirty="0">
                <a:solidFill>
                  <a:srgbClr val="0000FF"/>
                </a:solidFill>
                <a:hlinkClick r:id="rId4"/>
              </a:rPr>
              <a:t>https://www.chronicle.com/article/As-U-of-Washington-Braces-for/242507</a:t>
            </a:r>
            <a:endParaRPr dirty="0"/>
          </a:p>
        </p:txBody>
      </p:sp>
    </p:spTree>
    <p:extLst>
      <p:ext uri="{BB962C8B-B14F-4D97-AF65-F5344CB8AC3E}">
        <p14:creationId xmlns:p14="http://schemas.microsoft.com/office/powerpoint/2010/main" val="1296865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3" name="Shape 2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The following are some considerations that our campus student affairs department (and other campus constituents invested in student development and growth) should consider as we move forward with the new policy:</a:t>
            </a:r>
            <a:endParaRPr dirty="0"/>
          </a:p>
          <a:p>
            <a:pPr marL="0" lvl="0" indent="0">
              <a:spcBef>
                <a:spcPts val="0"/>
              </a:spcBef>
              <a:spcAft>
                <a:spcPts val="0"/>
              </a:spcAft>
              <a:buNone/>
            </a:pPr>
            <a:endParaRPr dirty="0"/>
          </a:p>
          <a:p>
            <a:pPr marL="457200" lvl="0" indent="-298450" rtl="0">
              <a:spcBef>
                <a:spcPts val="0"/>
              </a:spcBef>
              <a:spcAft>
                <a:spcPts val="0"/>
              </a:spcAft>
              <a:buSzPts val="1100"/>
              <a:buAutoNum type="arabicParenR"/>
            </a:pPr>
            <a:r>
              <a:rPr lang="en" dirty="0"/>
              <a:t>If our campus is taking the stance to safeguard free speech and academic freedom, and it so happens that that freedom includes allowing controversial speakers and events to occur on campus, it is our responsibility to make sure that affected students (students who may feel disenfranchised, disconnected, targeted, etc.) have a safe-haven and support system on campus. This includes providing equal opportunities for events that support the “other” side of the argument, having counseling resources available, open-forums for students to gather and share their feelings with a mediator in a guided session, or any other form of support.    </a:t>
            </a:r>
            <a:endParaRPr dirty="0"/>
          </a:p>
          <a:p>
            <a:pPr marL="457200" lvl="0" indent="-298450" rtl="0">
              <a:spcBef>
                <a:spcPts val="0"/>
              </a:spcBef>
              <a:spcAft>
                <a:spcPts val="0"/>
              </a:spcAft>
              <a:buSzPts val="1100"/>
              <a:buAutoNum type="arabicParenR"/>
            </a:pPr>
            <a:endParaRPr lang="en" dirty="0" smtClean="0"/>
          </a:p>
          <a:p>
            <a:pPr marL="457200" lvl="0" indent="-298450" rtl="0">
              <a:spcBef>
                <a:spcPts val="0"/>
              </a:spcBef>
              <a:spcAft>
                <a:spcPts val="0"/>
              </a:spcAft>
              <a:buSzPts val="1100"/>
              <a:buAutoNum type="arabicParenR"/>
            </a:pPr>
            <a:r>
              <a:rPr lang="en" dirty="0" smtClean="0"/>
              <a:t>It </a:t>
            </a:r>
            <a:r>
              <a:rPr lang="en" dirty="0"/>
              <a:t>is also our responsibility to ensure that students understand the “rules” of discourse, meaning that they are aware of their rights to free speech, their abilities to disagree respectfully, to engage respectfully in debates or conversations that deepen understanding of a topic or strengthen their views, and to be conscious of the repercussions if they choose to exercise their free speech rights in a way that may be disruptive to others. This would ideally happen in first-year seminars and would continue to be encouraged in all courses. This would, of course, require a conversation with faculty and their buy-in, and framing it in a way that is favorable to academic freedom would likely create buy-in. This would also help encourage students to have more meaningful conversations during class, and it would also strengthen the cooperation between student affairs and academic affairs on this topic</a:t>
            </a:r>
            <a:r>
              <a:rPr lang="en" dirty="0" smtClean="0"/>
              <a:t>.</a:t>
            </a:r>
            <a:endParaRPr dirty="0"/>
          </a:p>
          <a:p>
            <a:pPr marL="457200" lvl="0" indent="-298450" rtl="0">
              <a:spcBef>
                <a:spcPts val="0"/>
              </a:spcBef>
              <a:spcAft>
                <a:spcPts val="0"/>
              </a:spcAft>
              <a:buSzPts val="1100"/>
              <a:buAutoNum type="arabicParenR"/>
            </a:pPr>
            <a:endParaRPr lang="en" dirty="0" smtClean="0"/>
          </a:p>
          <a:p>
            <a:pPr marL="457200" lvl="0" indent="-298450" rtl="0">
              <a:spcBef>
                <a:spcPts val="0"/>
              </a:spcBef>
              <a:spcAft>
                <a:spcPts val="0"/>
              </a:spcAft>
              <a:buSzPts val="1100"/>
              <a:buAutoNum type="arabicParenR"/>
            </a:pPr>
            <a:r>
              <a:rPr lang="en" dirty="0" smtClean="0"/>
              <a:t>The </a:t>
            </a:r>
            <a:r>
              <a:rPr lang="en" dirty="0"/>
              <a:t>Office of Student Affairs would need to </a:t>
            </a:r>
            <a:r>
              <a:rPr lang="en" dirty="0" smtClean="0"/>
              <a:t>re-vamp </a:t>
            </a:r>
            <a:r>
              <a:rPr lang="en" dirty="0"/>
              <a:t>their student leadership training (given to all student organizations) to include discussion on the rules of discourse, respect, inclusion, diversity, and awareness of the impact their actions and speech may have on their future careers and on others. </a:t>
            </a:r>
            <a:r>
              <a:rPr lang="en" dirty="0" smtClean="0"/>
              <a:t>See Slide 13 (Challenge and Support Theory)</a:t>
            </a:r>
            <a:r>
              <a:rPr lang="en" baseline="0" dirty="0" smtClean="0"/>
              <a:t> for more information.</a:t>
            </a:r>
            <a:endParaRPr dirty="0"/>
          </a:p>
          <a:p>
            <a:pPr marL="0" lvl="0" indent="0" rtl="0">
              <a:spcBef>
                <a:spcPts val="0"/>
              </a:spcBef>
              <a:spcAft>
                <a:spcPts val="0"/>
              </a:spcAft>
              <a:buNone/>
            </a:pPr>
            <a:r>
              <a:rPr lang="en" dirty="0"/>
              <a:t/>
            </a:r>
            <a:br>
              <a:rPr lang="en" dirty="0"/>
            </a:br>
            <a:r>
              <a:rPr lang="en" dirty="0"/>
              <a:t>All of these suggestions, if implemented, would have a huge impact on helping students develop a sense of consciousness about themselves, including wellness (mental and emotional), diversity, inclusion, building community, and leadership skills (all of which are important skills post-graduation). </a:t>
            </a:r>
            <a:endParaRPr dirty="0"/>
          </a:p>
        </p:txBody>
      </p:sp>
    </p:spTree>
    <p:extLst>
      <p:ext uri="{BB962C8B-B14F-4D97-AF65-F5344CB8AC3E}">
        <p14:creationId xmlns:p14="http://schemas.microsoft.com/office/powerpoint/2010/main" val="1295961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dirty="0"/>
              <a:t>As student affairs professionals, we have a ethical mandate to do no harm to the student (CAS Statement of Shared Ethical Principles, 2006).  We understand that the implementation of this process levies burden on student organizations for the safety of their events. The process presents additional challenges to student organizations, so within our new policy we would like to outline recommendations for additional support.</a:t>
            </a:r>
            <a:endParaRPr dirty="0"/>
          </a:p>
          <a:p>
            <a:pPr marL="0" lvl="0" indent="0" rtl="0">
              <a:lnSpc>
                <a:spcPct val="115000"/>
              </a:lnSpc>
              <a:spcBef>
                <a:spcPts val="0"/>
              </a:spcBef>
              <a:spcAft>
                <a:spcPts val="0"/>
              </a:spcAft>
              <a:buClr>
                <a:schemeClr val="dk1"/>
              </a:buClr>
              <a:buSzPts val="1100"/>
              <a:buFont typeface="Arial"/>
              <a:buNone/>
            </a:pPr>
            <a:endParaRPr dirty="0"/>
          </a:p>
          <a:p>
            <a:pPr marL="0" lvl="0" indent="0" rtl="0">
              <a:lnSpc>
                <a:spcPct val="115000"/>
              </a:lnSpc>
              <a:spcBef>
                <a:spcPts val="0"/>
              </a:spcBef>
              <a:spcAft>
                <a:spcPts val="0"/>
              </a:spcAft>
              <a:buClr>
                <a:schemeClr val="dk1"/>
              </a:buClr>
              <a:buSzPts val="1100"/>
              <a:buFont typeface="Arial"/>
              <a:buNone/>
            </a:pPr>
            <a:r>
              <a:rPr lang="en" dirty="0"/>
              <a:t>Annually, our Student Organizations and Activities office already hosts trainings for student </a:t>
            </a:r>
            <a:r>
              <a:rPr lang="en" dirty="0" smtClean="0"/>
              <a:t>org. </a:t>
            </a:r>
            <a:r>
              <a:rPr lang="en" dirty="0"/>
              <a:t>leaders on the creation and execution of successful events. Pursuant to this policy, The Office would have to include a section on how to successfully walk through the event safety process in their annual or semesterly trainings. This training would include what kinds of events would trigger the event safety process, and strategies to avoid additional security costs.  These trainings should be framed from the perspective that our desire at the university is to keep students safe and help our organizations execute successful events.</a:t>
            </a:r>
            <a:endParaRPr dirty="0"/>
          </a:p>
          <a:p>
            <a:pPr marL="0" lvl="0" indent="0" rtl="0">
              <a:lnSpc>
                <a:spcPct val="115000"/>
              </a:lnSpc>
              <a:spcBef>
                <a:spcPts val="0"/>
              </a:spcBef>
              <a:spcAft>
                <a:spcPts val="0"/>
              </a:spcAft>
              <a:buClr>
                <a:schemeClr val="dk1"/>
              </a:buClr>
              <a:buSzPts val="1100"/>
              <a:buFont typeface="Arial"/>
              <a:buNone/>
            </a:pPr>
            <a:endParaRPr dirty="0"/>
          </a:p>
          <a:p>
            <a:pPr marL="0" lvl="0" indent="0" rtl="0">
              <a:lnSpc>
                <a:spcPct val="115000"/>
              </a:lnSpc>
              <a:spcBef>
                <a:spcPts val="0"/>
              </a:spcBef>
              <a:spcAft>
                <a:spcPts val="0"/>
              </a:spcAft>
              <a:buClr>
                <a:schemeClr val="dk1"/>
              </a:buClr>
              <a:buSzPts val="1100"/>
              <a:buFont typeface="Arial"/>
              <a:buNone/>
            </a:pPr>
            <a:r>
              <a:rPr lang="en" dirty="0"/>
              <a:t>Additionally, many </a:t>
            </a:r>
            <a:r>
              <a:rPr lang="en" dirty="0" smtClean="0"/>
              <a:t>faculty and staff around campus, and in the office of Student Orgs, may </a:t>
            </a:r>
            <a:r>
              <a:rPr lang="en" dirty="0"/>
              <a:t>feel that they are under equipped to assist students in meeting the requirements of this new policy. We recommend the creation of a Event Safety Process Liaison position within the office of Student Activities and Organizations, with authority vested in a director but delegated to a graduate assistant in order to save on cost. If the university is unable to fund the graduate assistantship, then the university could require organizations to appoint an Event Security Executive who would attend trainings and be responsible to ensure their org follows the process.</a:t>
            </a:r>
            <a:endParaRPr dirty="0"/>
          </a:p>
          <a:p>
            <a:pPr marL="0" lvl="0" indent="0" rtl="0">
              <a:lnSpc>
                <a:spcPct val="115000"/>
              </a:lnSpc>
              <a:spcBef>
                <a:spcPts val="0"/>
              </a:spcBef>
              <a:spcAft>
                <a:spcPts val="0"/>
              </a:spcAft>
              <a:buClr>
                <a:schemeClr val="dk1"/>
              </a:buClr>
              <a:buSzPts val="1100"/>
              <a:buFont typeface="Arial"/>
              <a:buNone/>
            </a:pPr>
            <a:r>
              <a:rPr lang="en" dirty="0"/>
              <a:t> </a:t>
            </a:r>
            <a:endParaRPr dirty="0"/>
          </a:p>
          <a:p>
            <a:pPr marL="0" lvl="0" indent="0">
              <a:spcBef>
                <a:spcPts val="0"/>
              </a:spcBef>
              <a:spcAft>
                <a:spcPts val="0"/>
              </a:spcAft>
              <a:buNone/>
            </a:pPr>
            <a:endParaRPr dirty="0"/>
          </a:p>
        </p:txBody>
      </p:sp>
    </p:spTree>
    <p:extLst>
      <p:ext uri="{BB962C8B-B14F-4D97-AF65-F5344CB8AC3E}">
        <p14:creationId xmlns:p14="http://schemas.microsoft.com/office/powerpoint/2010/main" val="2765772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a:t>Additional Considerations necessary for the implementation of this policy:</a:t>
            </a:r>
            <a:endParaRPr/>
          </a:p>
          <a:p>
            <a:pPr marL="0" lvl="0" indent="0" rtl="0">
              <a:lnSpc>
                <a:spcPct val="115000"/>
              </a:lnSpc>
              <a:spcBef>
                <a:spcPts val="0"/>
              </a:spcBef>
              <a:spcAft>
                <a:spcPts val="0"/>
              </a:spcAft>
              <a:buClr>
                <a:schemeClr val="dk1"/>
              </a:buClr>
              <a:buSzPts val="1100"/>
              <a:buFont typeface="Arial"/>
              <a:buNone/>
            </a:pPr>
            <a:r>
              <a:rPr lang="en"/>
              <a:t>Pending cases involving the Universities of Florida and Washington have potential to reshape our campus policies depending on the decision of the courts. These court cases will decide whether or not we are able to shift the burdens of event security costs onto student organizations or whether the university must continue to absorb them.</a:t>
            </a:r>
            <a:endParaRPr/>
          </a:p>
          <a:p>
            <a:pPr marL="0" lvl="0" indent="0" rtl="0">
              <a:lnSpc>
                <a:spcPct val="115000"/>
              </a:lnSpc>
              <a:spcBef>
                <a:spcPts val="0"/>
              </a:spcBef>
              <a:spcAft>
                <a:spcPts val="0"/>
              </a:spcAft>
              <a:buClr>
                <a:schemeClr val="dk1"/>
              </a:buClr>
              <a:buSzPts val="1100"/>
              <a:buFont typeface="Arial"/>
              <a:buNone/>
            </a:pPr>
            <a:endParaRPr/>
          </a:p>
          <a:p>
            <a:pPr marL="0" lvl="0" indent="0" rtl="0">
              <a:lnSpc>
                <a:spcPct val="115000"/>
              </a:lnSpc>
              <a:spcBef>
                <a:spcPts val="0"/>
              </a:spcBef>
              <a:spcAft>
                <a:spcPts val="0"/>
              </a:spcAft>
              <a:buClr>
                <a:schemeClr val="dk1"/>
              </a:buClr>
              <a:buSzPts val="1100"/>
              <a:buFont typeface="Arial"/>
              <a:buNone/>
            </a:pPr>
            <a:r>
              <a:rPr lang="en"/>
              <a:t>Secondly, our committee is considering recommendations that Faculty be required to introduce speakers sponsored by student organizations. This policy would facilitate more interaction between students and faculty members, and would potentially serve as an additional deterrent to students inviting an unreasonable or extremely controversial speaker, as faculty members will not want to be involved with speakers they do not find reasonable. Our committee is requesting faculty input from the Faculty Senate on this addition to our policy recommendation. </a:t>
            </a:r>
            <a:endParaRPr/>
          </a:p>
          <a:p>
            <a:pPr marL="0" lvl="0" indent="0">
              <a:spcBef>
                <a:spcPts val="0"/>
              </a:spcBef>
              <a:spcAft>
                <a:spcPts val="0"/>
              </a:spcAft>
              <a:buNone/>
            </a:pPr>
            <a:endParaRPr/>
          </a:p>
        </p:txBody>
      </p:sp>
    </p:spTree>
    <p:extLst>
      <p:ext uri="{BB962C8B-B14F-4D97-AF65-F5344CB8AC3E}">
        <p14:creationId xmlns:p14="http://schemas.microsoft.com/office/powerpoint/2010/main" val="985053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3" name="Shape 2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dirty="0"/>
              <a:t>If enacted, this policy would provide benefits to the institution other than increased student safety and assignments of liability.</a:t>
            </a:r>
            <a:endParaRPr dirty="0"/>
          </a:p>
          <a:p>
            <a:pPr marL="0" lvl="0" indent="0" rtl="0">
              <a:lnSpc>
                <a:spcPct val="115000"/>
              </a:lnSpc>
              <a:spcBef>
                <a:spcPts val="0"/>
              </a:spcBef>
              <a:spcAft>
                <a:spcPts val="0"/>
              </a:spcAft>
              <a:buClr>
                <a:schemeClr val="dk1"/>
              </a:buClr>
              <a:buSzPts val="1100"/>
              <a:buFont typeface="Arial"/>
              <a:buNone/>
            </a:pPr>
            <a:endParaRPr dirty="0"/>
          </a:p>
          <a:p>
            <a:pPr marL="0" lvl="0" indent="0" rtl="0">
              <a:lnSpc>
                <a:spcPct val="115000"/>
              </a:lnSpc>
              <a:spcBef>
                <a:spcPts val="0"/>
              </a:spcBef>
              <a:spcAft>
                <a:spcPts val="0"/>
              </a:spcAft>
              <a:buClr>
                <a:schemeClr val="dk1"/>
              </a:buClr>
              <a:buSzPts val="1100"/>
              <a:buFont typeface="Arial"/>
              <a:buNone/>
            </a:pPr>
            <a:r>
              <a:rPr lang="en" dirty="0"/>
              <a:t>This policy and associated process will promote the development of translatable skills in our students, as it will expose our students to a deeper “real world” event planning experience. Students will gain experience with contracts, will understand citizenship through their interactions with public safety officers (police and fire), and will develop professional communication skills through the required interpersonal interactions with professionals that our event safety process will require.</a:t>
            </a:r>
            <a:endParaRPr dirty="0"/>
          </a:p>
          <a:p>
            <a:pPr marL="0" lvl="0" indent="0" rtl="0">
              <a:lnSpc>
                <a:spcPct val="115000"/>
              </a:lnSpc>
              <a:spcBef>
                <a:spcPts val="0"/>
              </a:spcBef>
              <a:spcAft>
                <a:spcPts val="0"/>
              </a:spcAft>
              <a:buClr>
                <a:schemeClr val="dk1"/>
              </a:buClr>
              <a:buSzPts val="1100"/>
              <a:buFont typeface="Arial"/>
              <a:buNone/>
            </a:pPr>
            <a:endParaRPr lang="en" dirty="0" smtClean="0"/>
          </a:p>
          <a:p>
            <a:pPr marL="0" lvl="0" indent="0" rtl="0">
              <a:lnSpc>
                <a:spcPct val="115000"/>
              </a:lnSpc>
              <a:spcBef>
                <a:spcPts val="0"/>
              </a:spcBef>
              <a:spcAft>
                <a:spcPts val="0"/>
              </a:spcAft>
              <a:buClr>
                <a:schemeClr val="dk1"/>
              </a:buClr>
              <a:buSzPts val="1100"/>
              <a:buFont typeface="Arial"/>
              <a:buNone/>
            </a:pPr>
            <a:r>
              <a:rPr lang="en" dirty="0" smtClean="0"/>
              <a:t>This </a:t>
            </a:r>
            <a:r>
              <a:rPr lang="en" dirty="0"/>
              <a:t>policy increases our university’s reputation with speakers. Our new processes and policy will foster a safe a professional environment that will impress speakers coming to our campus. Our student organizations will have an easier time inviting and retaining high quality speakers, which will increase our reputation with prospective students. </a:t>
            </a:r>
            <a:endParaRPr dirty="0"/>
          </a:p>
          <a:p>
            <a:pPr marL="0" lvl="0" indent="0">
              <a:spcBef>
                <a:spcPts val="0"/>
              </a:spcBef>
              <a:spcAft>
                <a:spcPts val="0"/>
              </a:spcAft>
              <a:buNone/>
            </a:pPr>
            <a:endParaRPr dirty="0"/>
          </a:p>
        </p:txBody>
      </p:sp>
    </p:spTree>
    <p:extLst>
      <p:ext uri="{BB962C8B-B14F-4D97-AF65-F5344CB8AC3E}">
        <p14:creationId xmlns:p14="http://schemas.microsoft.com/office/powerpoint/2010/main" val="3572057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0" name="Shape 2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Final thoughts:</a:t>
            </a:r>
            <a:endParaRPr dirty="0"/>
          </a:p>
          <a:p>
            <a:pPr marL="457200" lvl="0" indent="-298450" rtl="0">
              <a:spcBef>
                <a:spcPts val="0"/>
              </a:spcBef>
              <a:spcAft>
                <a:spcPts val="0"/>
              </a:spcAft>
              <a:buSzPts val="1100"/>
              <a:buChar char="-"/>
            </a:pPr>
            <a:r>
              <a:rPr lang="en" dirty="0"/>
              <a:t>The proposal this committee is making is to serve as a baseline for our institution and might also serve as baseline for other institutions facing similar situations. That is why it is critically important that whatever new policy we enact continues to portray a positive image of the institution to our community, our students, our constituents, and the state. </a:t>
            </a:r>
            <a:endParaRPr dirty="0"/>
          </a:p>
          <a:p>
            <a:pPr marL="457200" lvl="0" indent="-298450" rtl="0">
              <a:spcBef>
                <a:spcPts val="0"/>
              </a:spcBef>
              <a:spcAft>
                <a:spcPts val="0"/>
              </a:spcAft>
              <a:buSzPts val="1100"/>
              <a:buChar char="-"/>
            </a:pPr>
            <a:r>
              <a:rPr lang="en" dirty="0"/>
              <a:t>During our discussion, we realized that one piece of advice we would give other institutions is to be proactive, rather than reactive, in defining their stance on controversial events and free speech/academic freedom. It is very likely that a majority of institutions will experience something similar to what we have seen, and it is important that institutional administration, faculty, and staff are prepared AHEAD OF TIME to engage in these difficult conversations and be able to relay where the institutions stands on such matters. </a:t>
            </a:r>
            <a:endParaRPr dirty="0"/>
          </a:p>
          <a:p>
            <a:pPr marL="914400" lvl="1" indent="-298450" rtl="0">
              <a:spcBef>
                <a:spcPts val="0"/>
              </a:spcBef>
              <a:spcAft>
                <a:spcPts val="0"/>
              </a:spcAft>
              <a:buSzPts val="1100"/>
              <a:buChar char="-"/>
            </a:pPr>
            <a:r>
              <a:rPr lang="en" dirty="0"/>
              <a:t>In addition, institutions must be willing to be visible and transparent with their final decisions on their views and policies in order to determine support for all constituents and to re-examine policies as needed. It is equally as important that institutions are prepared to acknowledge their opportunities for growth as the policies change in congruence with the political and social climates.</a:t>
            </a:r>
            <a:endParaRPr dirty="0"/>
          </a:p>
          <a:p>
            <a:pPr marL="457200" lvl="0" indent="-298450" rtl="0">
              <a:spcBef>
                <a:spcPts val="0"/>
              </a:spcBef>
              <a:spcAft>
                <a:spcPts val="0"/>
              </a:spcAft>
              <a:buSzPts val="1100"/>
              <a:buChar char="-"/>
            </a:pPr>
            <a:r>
              <a:rPr lang="en" dirty="0"/>
              <a:t>As a committee, we also recognize the importance of investing in additional support resources for our students and faculty/staff in light of the many current events that affect our campuses. In addition, administration should acknowledge the importance of investing in training faculty, staff, and students on engaging in respectful yet meaningful conversations, how to support affected constituents and be able to refer them to the appropriate departments on campus and in the community, and possibly even how to hold successful, intentional, and meaningful events. </a:t>
            </a:r>
            <a:endParaRPr dirty="0"/>
          </a:p>
        </p:txBody>
      </p:sp>
    </p:spTree>
    <p:extLst>
      <p:ext uri="{BB962C8B-B14F-4D97-AF65-F5344CB8AC3E}">
        <p14:creationId xmlns:p14="http://schemas.microsoft.com/office/powerpoint/2010/main" val="2136514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Prior to the event which triggered the creation of this committee, our policy seemed to only cover the basics. Student organizations wishing to host an event with an outside speaker (not affiliated with the institution) had to consult the Event Safety Guidelines booklet provided by the Office of Student Affairs. They were required to complete a very brief form that provided a summary of the event. Submission of this form served as a permission request--permission had to be granted by the Dean of Students Office a minimum of 2 weeks before the event. </a:t>
            </a:r>
            <a:endParaRPr dirty="0"/>
          </a:p>
          <a:p>
            <a:pPr marL="0" lvl="0" indent="0">
              <a:spcBef>
                <a:spcPts val="0"/>
              </a:spcBef>
              <a:spcAft>
                <a:spcPts val="0"/>
              </a:spcAft>
              <a:buNone/>
            </a:pPr>
            <a:endParaRPr dirty="0"/>
          </a:p>
          <a:p>
            <a:pPr marL="0" lvl="0" indent="0">
              <a:spcBef>
                <a:spcPts val="0"/>
              </a:spcBef>
              <a:spcAft>
                <a:spcPts val="0"/>
              </a:spcAft>
              <a:buNone/>
            </a:pPr>
            <a:r>
              <a:rPr lang="en" dirty="0"/>
              <a:t>Student organizations were aware that their guest[s] was sponsored solely by them and NOT by the university. The students then utilized the Event Safety Guidelines served as checklist  to continue planning the event. It covered things like reservations, minors in attendance, point of contact for Greek Life events, food and beverage, alcohol, and fundraising policies. Once the checklist was completed and all other topics were discussed and a plan was drawn out, the student organization met with the campus police office for a security meeting--this was only required if the event was projected to be fairly large. If by the conclusion of the security meeting all security matters (alcohol, minors, fire marshal requirements and compliance, basic risk management) were covered and the campus police deemed it a safe event, there was no need to engage or solicit the help of a safety committee (which consists of faculty, student affairs staff, risk management, and a campus police). </a:t>
            </a:r>
            <a:endParaRPr dirty="0"/>
          </a:p>
        </p:txBody>
      </p:sp>
    </p:spTree>
    <p:extLst>
      <p:ext uri="{BB962C8B-B14F-4D97-AF65-F5344CB8AC3E}">
        <p14:creationId xmlns:p14="http://schemas.microsoft.com/office/powerpoint/2010/main" val="1895231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a:t>Under our old policy, closed, member only events featuring speakers did not trigger an event safety process. We have learned that even closed events not open to the public can trigger counter protests and require additional security. Under our new policy, all events featuring a speaker will trigger an event safety process.</a:t>
            </a:r>
            <a:endParaRPr/>
          </a:p>
          <a:p>
            <a:pPr marL="0" lvl="0" indent="0" rtl="0">
              <a:lnSpc>
                <a:spcPct val="115000"/>
              </a:lnSpc>
              <a:spcBef>
                <a:spcPts val="0"/>
              </a:spcBef>
              <a:spcAft>
                <a:spcPts val="0"/>
              </a:spcAft>
              <a:buClr>
                <a:schemeClr val="dk1"/>
              </a:buClr>
              <a:buSzPts val="1100"/>
              <a:buFont typeface="Arial"/>
              <a:buNone/>
            </a:pPr>
            <a:endParaRPr/>
          </a:p>
          <a:p>
            <a:pPr marL="0" lvl="0" indent="0" rtl="0">
              <a:lnSpc>
                <a:spcPct val="115000"/>
              </a:lnSpc>
              <a:spcBef>
                <a:spcPts val="0"/>
              </a:spcBef>
              <a:spcAft>
                <a:spcPts val="0"/>
              </a:spcAft>
              <a:buClr>
                <a:schemeClr val="dk1"/>
              </a:buClr>
              <a:buSzPts val="1100"/>
              <a:buFont typeface="Arial"/>
              <a:buNone/>
            </a:pPr>
            <a:r>
              <a:rPr lang="en"/>
              <a:t>A second loophole, the sponsorship loophole, did not provide enough separation of the university and the student organization by not offering a clear definition of sponsorship. Under our new policy, advertising and introductions for such events will be required to clearly state that the speaker was not invited by University Staff and does not represent the opinions or beliefs of the University. </a:t>
            </a:r>
            <a:endParaRPr/>
          </a:p>
          <a:p>
            <a:pPr marL="0" lvl="0" indent="0">
              <a:spcBef>
                <a:spcPts val="0"/>
              </a:spcBef>
              <a:spcAft>
                <a:spcPts val="0"/>
              </a:spcAft>
              <a:buNone/>
            </a:pPr>
            <a:endParaRPr/>
          </a:p>
        </p:txBody>
      </p:sp>
    </p:spTree>
    <p:extLst>
      <p:ext uri="{BB962C8B-B14F-4D97-AF65-F5344CB8AC3E}">
        <p14:creationId xmlns:p14="http://schemas.microsoft.com/office/powerpoint/2010/main" val="319603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The following section describes the changes/additions that the committee proposes to enact as the new policy/guideline for outside speakers and events. The event in question revealed several weaknesses and a lack of foresight on behalf of the university, which the committee hopes to address with the new changes. </a:t>
            </a:r>
            <a:endParaRPr dirty="0"/>
          </a:p>
          <a:p>
            <a:pPr marL="0" lvl="0" indent="0">
              <a:spcBef>
                <a:spcPts val="0"/>
              </a:spcBef>
              <a:spcAft>
                <a:spcPts val="0"/>
              </a:spcAft>
              <a:buNone/>
            </a:pPr>
            <a:endParaRPr dirty="0"/>
          </a:p>
          <a:p>
            <a:pPr marL="0" lvl="0" indent="0">
              <a:spcBef>
                <a:spcPts val="0"/>
              </a:spcBef>
              <a:spcAft>
                <a:spcPts val="0"/>
              </a:spcAft>
              <a:buNone/>
            </a:pPr>
            <a:r>
              <a:rPr lang="en" dirty="0"/>
              <a:t>One of the most important things that the university must do is define where we stand on free speech, the marketplace of ideas, student and campus safety, campus reputation, and student development.</a:t>
            </a:r>
            <a:endParaRPr dirty="0"/>
          </a:p>
          <a:p>
            <a:pPr marL="0" lvl="0" indent="0">
              <a:spcBef>
                <a:spcPts val="0"/>
              </a:spcBef>
              <a:spcAft>
                <a:spcPts val="0"/>
              </a:spcAft>
              <a:buNone/>
            </a:pPr>
            <a:endParaRPr dirty="0"/>
          </a:p>
          <a:p>
            <a:pPr marL="0" lvl="0" indent="0">
              <a:spcBef>
                <a:spcPts val="0"/>
              </a:spcBef>
              <a:spcAft>
                <a:spcPts val="0"/>
              </a:spcAft>
              <a:buNone/>
            </a:pPr>
            <a:r>
              <a:rPr lang="en" dirty="0"/>
              <a:t>Another important premise of this new policy is that the institution clearly articulate that student organizations are independent bodies within the university and their events, speakers, and/or views and values are NOT representative of the university values or views. In addition, it must be made abundantly clear that the sponsorship of a speaker is extended solely on behalf of the organization and NOT the university.</a:t>
            </a:r>
            <a:endParaRPr dirty="0"/>
          </a:p>
          <a:p>
            <a:pPr marL="0" lvl="0" indent="0">
              <a:spcBef>
                <a:spcPts val="0"/>
              </a:spcBef>
              <a:spcAft>
                <a:spcPts val="0"/>
              </a:spcAft>
              <a:buNone/>
            </a:pPr>
            <a:endParaRPr dirty="0"/>
          </a:p>
          <a:p>
            <a:pPr marL="0" lvl="0" indent="0">
              <a:spcBef>
                <a:spcPts val="0"/>
              </a:spcBef>
              <a:spcAft>
                <a:spcPts val="0"/>
              </a:spcAft>
              <a:buNone/>
            </a:pPr>
            <a:r>
              <a:rPr lang="en" dirty="0"/>
              <a:t>Image from: The Cagle Post</a:t>
            </a:r>
            <a:endParaRPr dirty="0"/>
          </a:p>
          <a:p>
            <a:pPr marL="0" lvl="0" indent="0">
              <a:spcBef>
                <a:spcPts val="0"/>
              </a:spcBef>
              <a:spcAft>
                <a:spcPts val="0"/>
              </a:spcAft>
              <a:buNone/>
            </a:pPr>
            <a:endParaRPr dirty="0"/>
          </a:p>
        </p:txBody>
      </p:sp>
    </p:spTree>
    <p:extLst>
      <p:ext uri="{BB962C8B-B14F-4D97-AF65-F5344CB8AC3E}">
        <p14:creationId xmlns:p14="http://schemas.microsoft.com/office/powerpoint/2010/main" val="1576803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156631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a:t>Part of updating our policy involves developing an event safety contract. The intent of the Event Safety Contract is to protect university property from damage, and to preserve the university’s right to recover for the damage in the event that it occurs. When a student organization reserves a space for an event, they will be required to sign an event safety contract stipulating that the student organization themselves will be liable for any damages to university property caused by their event. For organizations with national backing that have formed a chapter on our campus, the contract will preserve the university’s right to recover excessive damages from the national organization as well as the chapter. This assignment of liability reinforces the independence of student organizations as separate from the university. Finally, the contract will require students to follow the event safety process outlined in our new policy. If students do not follow the process, the university will have the right to block, cancel, or postpone their event due to safety concerns (does not hinder free speech.) This process strengthens the University’s position that student orgs are independent of the university. </a:t>
            </a:r>
            <a:endParaRPr/>
          </a:p>
          <a:p>
            <a:pPr marL="0" lvl="0" indent="0">
              <a:spcBef>
                <a:spcPts val="0"/>
              </a:spcBef>
              <a:spcAft>
                <a:spcPts val="0"/>
              </a:spcAft>
              <a:buNone/>
            </a:pPr>
            <a:endParaRPr/>
          </a:p>
        </p:txBody>
      </p:sp>
    </p:spTree>
    <p:extLst>
      <p:ext uri="{BB962C8B-B14F-4D97-AF65-F5344CB8AC3E}">
        <p14:creationId xmlns:p14="http://schemas.microsoft.com/office/powerpoint/2010/main" val="3439070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
              <a:t>Events with outside speakers will trigger the aforementioned event safety process and require meetings with Campus Police (Specifically the Captain or their delegate) and a Fire Marshall (or similar representative). Campus Police have advanced law enforcement training which makes them subject matter experts in the area of security. Students will meet with campus police to determine a security plan, and whether campus police can fill the security needs or if a security contractor will be required. At least 1 campus police officer will be required to present at events with outside speakers.</a:t>
            </a:r>
            <a:endParaRPr/>
          </a:p>
          <a:p>
            <a:pPr marL="0" lvl="0" indent="0" rtl="0">
              <a:lnSpc>
                <a:spcPct val="115000"/>
              </a:lnSpc>
              <a:spcBef>
                <a:spcPts val="0"/>
              </a:spcBef>
              <a:spcAft>
                <a:spcPts val="0"/>
              </a:spcAft>
              <a:buClr>
                <a:schemeClr val="dk1"/>
              </a:buClr>
              <a:buSzPts val="1100"/>
              <a:buFont typeface="Arial"/>
              <a:buNone/>
            </a:pPr>
            <a:endParaRPr/>
          </a:p>
          <a:p>
            <a:pPr marL="0" lvl="0" indent="0" rtl="0">
              <a:lnSpc>
                <a:spcPct val="115000"/>
              </a:lnSpc>
              <a:spcBef>
                <a:spcPts val="0"/>
              </a:spcBef>
              <a:spcAft>
                <a:spcPts val="0"/>
              </a:spcAft>
              <a:buClr>
                <a:schemeClr val="dk1"/>
              </a:buClr>
              <a:buSzPts val="1100"/>
              <a:buFont typeface="Arial"/>
              <a:buNone/>
            </a:pPr>
            <a:r>
              <a:rPr lang="en"/>
              <a:t>Students will also be required to meet with a Fire Marshal or similar authority to determine if the space they have reserved will meet the capacity requirements expected for their event. At their discretion, the Fire Marshal may be present at the event to enforce maximum occupancy. Per the event safety contract, liability for fines related to breaking fire code will be with student orgs. </a:t>
            </a:r>
            <a:endParaRPr/>
          </a:p>
          <a:p>
            <a:pPr marL="0" lvl="0" indent="0">
              <a:spcBef>
                <a:spcPts val="0"/>
              </a:spcBef>
              <a:spcAft>
                <a:spcPts val="0"/>
              </a:spcAft>
              <a:buNone/>
            </a:pPr>
            <a:endParaRPr/>
          </a:p>
        </p:txBody>
      </p:sp>
    </p:spTree>
    <p:extLst>
      <p:ext uri="{BB962C8B-B14F-4D97-AF65-F5344CB8AC3E}">
        <p14:creationId xmlns:p14="http://schemas.microsoft.com/office/powerpoint/2010/main" val="1467061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It is important to remember that student conduct and criminal conduct are not the same. In the event of an outburst or misconduct, students must be informed about BOTH student and criminal conduct and how that may affect their academic and personal lives.</a:t>
            </a:r>
            <a:endParaRPr dirty="0"/>
          </a:p>
          <a:p>
            <a:pPr marL="0" lvl="0" indent="0">
              <a:spcBef>
                <a:spcPts val="0"/>
              </a:spcBef>
              <a:spcAft>
                <a:spcPts val="0"/>
              </a:spcAft>
              <a:buNone/>
            </a:pPr>
            <a:endParaRPr dirty="0"/>
          </a:p>
          <a:p>
            <a:pPr marL="0" lvl="0" indent="0">
              <a:spcBef>
                <a:spcPts val="0"/>
              </a:spcBef>
              <a:spcAft>
                <a:spcPts val="0"/>
              </a:spcAft>
              <a:buNone/>
            </a:pPr>
            <a:r>
              <a:rPr lang="en" dirty="0"/>
              <a:t>If a complaint is filed through the university system, then that becomes a student conduct issue. However, if the complaint is filed through the campus or city police, that is processed as a criminal issue. These two options are not mutually exclusive and do not serve as replacements for one another; they are independent processes. The complainant can choose to use one or the other, or even choose to pursue both processes. We shall not discourage students from pursuing the criminal process.</a:t>
            </a:r>
            <a:endParaRPr dirty="0"/>
          </a:p>
          <a:p>
            <a:pPr marL="0" lvl="0" indent="0">
              <a:spcBef>
                <a:spcPts val="0"/>
              </a:spcBef>
              <a:spcAft>
                <a:spcPts val="0"/>
              </a:spcAft>
              <a:buNone/>
            </a:pPr>
            <a:r>
              <a:rPr lang="en" u="sng" dirty="0">
                <a:solidFill>
                  <a:schemeClr val="hlink"/>
                </a:solidFill>
                <a:hlinkClick r:id="rId3"/>
              </a:rPr>
              <a:t>https://msudenver.edu/deanofstudents/studentconduct/criminalprocessvsconductprocess/</a:t>
            </a:r>
            <a:endParaRPr dirty="0"/>
          </a:p>
          <a:p>
            <a:pPr marL="0" lvl="0" indent="0">
              <a:spcBef>
                <a:spcPts val="0"/>
              </a:spcBef>
              <a:spcAft>
                <a:spcPts val="0"/>
              </a:spcAft>
              <a:buNone/>
            </a:pPr>
            <a:endParaRPr dirty="0"/>
          </a:p>
          <a:p>
            <a:pPr marL="0" lvl="0" indent="0">
              <a:spcBef>
                <a:spcPts val="0"/>
              </a:spcBef>
              <a:spcAft>
                <a:spcPts val="0"/>
              </a:spcAft>
              <a:buNone/>
            </a:pPr>
            <a:r>
              <a:rPr lang="en" dirty="0"/>
              <a:t>It is important to make this distinction between the two processes clear to students and staff as well as the general public. This is not only to ensure that there is due process and appropriate consequences in place for university students, but also for any adult on our campus, university-affiliated or not, who are subject to the due process and the legal system of the state and city.</a:t>
            </a:r>
            <a:endParaRPr dirty="0"/>
          </a:p>
        </p:txBody>
      </p:sp>
    </p:spTree>
    <p:extLst>
      <p:ext uri="{BB962C8B-B14F-4D97-AF65-F5344CB8AC3E}">
        <p14:creationId xmlns:p14="http://schemas.microsoft.com/office/powerpoint/2010/main" val="3031868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As a public institution receiving federal funding, we fall under the purview of constitutional law, including the freedom of speech. As an institution </a:t>
            </a:r>
            <a:r>
              <a:rPr lang="en" u="sng" dirty="0"/>
              <a:t>we will not</a:t>
            </a:r>
            <a:r>
              <a:rPr lang="en" dirty="0"/>
              <a:t> be restricting the freedom of speech of potential speakers based on their values and views. Past legal cases have said that universities are a marketplace of ideas, including ideas contrary to our own. Other institutions, such as the University of Chicago and Stanford University, have taken such stances. We must make it clear to our students and our constituents that we have a duty to to defend free expression, intellectual diversity, and academic freedom.</a:t>
            </a:r>
            <a:endParaRPr dirty="0"/>
          </a:p>
          <a:p>
            <a:pPr marL="0" lvl="0" indent="0">
              <a:spcBef>
                <a:spcPts val="0"/>
              </a:spcBef>
              <a:spcAft>
                <a:spcPts val="0"/>
              </a:spcAft>
              <a:buNone/>
            </a:pPr>
            <a:r>
              <a:rPr lang="en" u="sng" dirty="0">
                <a:solidFill>
                  <a:srgbClr val="1155CC"/>
                </a:solidFill>
                <a:hlinkClick r:id="rId3"/>
              </a:rPr>
              <a:t>https://www.goacta.org/the_forum/qa-with-the-university-of-chicago-safeguarding-free-expression</a:t>
            </a:r>
            <a:endParaRPr dirty="0"/>
          </a:p>
          <a:p>
            <a:pPr marL="0" lvl="0" indent="0">
              <a:spcBef>
                <a:spcPts val="0"/>
              </a:spcBef>
              <a:spcAft>
                <a:spcPts val="0"/>
              </a:spcAft>
              <a:buNone/>
            </a:pPr>
            <a:endParaRPr dirty="0"/>
          </a:p>
          <a:p>
            <a:pPr marL="0" lvl="0" indent="0">
              <a:spcBef>
                <a:spcPts val="0"/>
              </a:spcBef>
              <a:spcAft>
                <a:spcPts val="0"/>
              </a:spcAft>
              <a:buNone/>
            </a:pPr>
            <a:r>
              <a:rPr lang="en" dirty="0"/>
              <a:t>Legally, restricting speakers based on this basis is considered a content-based restriction, which has been stricken down by the courts as this violates the 1st Amendment. We have a duty to safeguard our institution from court proceedings that may damage the reputation of the institution and put the institution in a fiscally irresponsible situation. </a:t>
            </a:r>
            <a:endParaRPr dirty="0"/>
          </a:p>
          <a:p>
            <a:pPr marL="0" lvl="0" indent="0">
              <a:spcBef>
                <a:spcPts val="0"/>
              </a:spcBef>
              <a:spcAft>
                <a:spcPts val="0"/>
              </a:spcAft>
              <a:buNone/>
            </a:pPr>
            <a:r>
              <a:rPr lang="en" u="sng" dirty="0">
                <a:solidFill>
                  <a:schemeClr val="hlink"/>
                </a:solidFill>
                <a:hlinkClick r:id="rId4"/>
              </a:rPr>
              <a:t>https://www.forbes.com/sites/ccap/2017/02/02/trump-tweets-are-not-all-bad/#3dad13af3abb</a:t>
            </a:r>
            <a:endParaRPr dirty="0"/>
          </a:p>
          <a:p>
            <a:pPr marL="0" lvl="0" indent="0">
              <a:spcBef>
                <a:spcPts val="0"/>
              </a:spcBef>
              <a:spcAft>
                <a:spcPts val="0"/>
              </a:spcAft>
              <a:buNone/>
            </a:pPr>
            <a:r>
              <a:rPr lang="en" dirty="0"/>
              <a:t>Gay Student Services v. Texas, 737 F.2d 1317 (1984)</a:t>
            </a:r>
            <a:endParaRPr dirty="0"/>
          </a:p>
          <a:p>
            <a:pPr marL="0" lvl="0" indent="0">
              <a:spcBef>
                <a:spcPts val="0"/>
              </a:spcBef>
              <a:spcAft>
                <a:spcPts val="0"/>
              </a:spcAft>
              <a:buNone/>
            </a:pPr>
            <a:endParaRPr dirty="0"/>
          </a:p>
          <a:p>
            <a:pPr marL="0" lvl="0" indent="0">
              <a:spcBef>
                <a:spcPts val="0"/>
              </a:spcBef>
              <a:spcAft>
                <a:spcPts val="0"/>
              </a:spcAft>
              <a:buClr>
                <a:schemeClr val="dk1"/>
              </a:buClr>
              <a:buSzPts val="1100"/>
              <a:buFont typeface="Arial"/>
              <a:buNone/>
            </a:pPr>
            <a:r>
              <a:rPr lang="en" dirty="0">
                <a:solidFill>
                  <a:schemeClr val="dk1"/>
                </a:solidFill>
              </a:rPr>
              <a:t>If we do not place a high value on free expression, we risk sending the wrong message to our students, faculty, and staff. This is based on our university’s history, our commitment to the liberal arts, and a clear examination of our values. Our stance is that our university is still a place for generating thought and engaging in meaningful but RESPECTFUL discourse. </a:t>
            </a:r>
            <a:endParaRPr dirty="0"/>
          </a:p>
        </p:txBody>
      </p:sp>
    </p:spTree>
    <p:extLst>
      <p:ext uri="{BB962C8B-B14F-4D97-AF65-F5344CB8AC3E}">
        <p14:creationId xmlns:p14="http://schemas.microsoft.com/office/powerpoint/2010/main" val="4255810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3341716"/>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7000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10779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09226"/>
            <a:ext cx="1971675" cy="431992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9226"/>
            <a:ext cx="5800725" cy="4319924"/>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58167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5869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97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04154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42410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14664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36908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endParaRPr lang="en-US"/>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1868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5234" cy="617220"/>
          </a:xfrm>
        </p:spPr>
        <p:txBody>
          <a:bodyPr lIns="91440" tIns="0" rIns="91440" bIns="0" anchor="b">
            <a:noAutofit/>
          </a:bodyPr>
          <a:lstStyle>
            <a:lvl1pPr>
              <a:defRPr sz="27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3686307"/>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22960" y="4430268"/>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30306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750737"/>
            <a:ext cx="9143989"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endParaRPr lang="en-US"/>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pPr marL="0" lvl="0" indent="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12316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ctrTitle"/>
          </p:nvPr>
        </p:nvSpPr>
        <p:spPr>
          <a:xfrm>
            <a:off x="914400" y="876350"/>
            <a:ext cx="7315200" cy="14964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sz="3000" b="1" u="sng" dirty="0"/>
              <a:t>2018 Virtual Case Study Competition</a:t>
            </a:r>
            <a:endParaRPr sz="3000" b="1" u="sng" dirty="0"/>
          </a:p>
          <a:p>
            <a:pPr marL="0" lvl="0" indent="0" algn="ctr" rtl="0">
              <a:spcBef>
                <a:spcPts val="0"/>
              </a:spcBef>
              <a:spcAft>
                <a:spcPts val="0"/>
              </a:spcAft>
              <a:buNone/>
            </a:pPr>
            <a:r>
              <a:rPr lang="en" sz="3000" b="1" dirty="0"/>
              <a:t>University of North Texas Submission</a:t>
            </a:r>
            <a:endParaRPr sz="3000" b="1" dirty="0"/>
          </a:p>
        </p:txBody>
      </p:sp>
      <p:sp>
        <p:nvSpPr>
          <p:cNvPr id="152" name="Shape 152"/>
          <p:cNvSpPr txBox="1">
            <a:spLocks noGrp="1"/>
          </p:cNvSpPr>
          <p:nvPr>
            <p:ph type="subTitle" idx="1"/>
          </p:nvPr>
        </p:nvSpPr>
        <p:spPr>
          <a:xfrm>
            <a:off x="914400" y="2724150"/>
            <a:ext cx="7315200" cy="599400"/>
          </a:xfrm>
          <a:prstGeom prst="rect">
            <a:avLst/>
          </a:prstGeom>
        </p:spPr>
        <p:txBody>
          <a:bodyPr spcFirstLastPara="1" wrap="square" lIns="91425" tIns="91425" rIns="91425" bIns="91425" anchor="ctr" anchorCtr="0">
            <a:noAutofit/>
          </a:bodyPr>
          <a:lstStyle/>
          <a:p>
            <a:pPr marL="0" lvl="0" indent="0" algn="ctr">
              <a:spcBef>
                <a:spcPts val="1000"/>
              </a:spcBef>
              <a:spcAft>
                <a:spcPts val="0"/>
              </a:spcAft>
              <a:buNone/>
            </a:pPr>
            <a:r>
              <a:rPr lang="en" sz="2400" dirty="0"/>
              <a:t>Team Members:</a:t>
            </a:r>
            <a:endParaRPr sz="2400" dirty="0"/>
          </a:p>
          <a:p>
            <a:pPr marL="0" lvl="0" indent="0" algn="ctr">
              <a:spcBef>
                <a:spcPts val="1000"/>
              </a:spcBef>
              <a:spcAft>
                <a:spcPts val="0"/>
              </a:spcAft>
              <a:buNone/>
            </a:pPr>
            <a:r>
              <a:rPr lang="en" sz="2400" dirty="0"/>
              <a:t>Jacob Biedebach, Rohit Prasad,</a:t>
            </a:r>
            <a:endParaRPr sz="2400" dirty="0"/>
          </a:p>
          <a:p>
            <a:pPr marL="0" lvl="0" indent="0" algn="ctr" rtl="0">
              <a:spcBef>
                <a:spcPts val="1000"/>
              </a:spcBef>
              <a:spcAft>
                <a:spcPts val="0"/>
              </a:spcAft>
              <a:buNone/>
            </a:pPr>
            <a:r>
              <a:rPr lang="en" sz="2400" dirty="0"/>
              <a:t>&amp; Paulina Romero-Rodrigues</a:t>
            </a:r>
            <a:endParaRPr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Restricting Speakers</a:t>
            </a:r>
            <a:endParaRPr dirty="0"/>
          </a:p>
        </p:txBody>
      </p:sp>
      <p:sp>
        <p:nvSpPr>
          <p:cNvPr id="212" name="Shape 212"/>
          <p:cNvSpPr txBox="1">
            <a:spLocks noGrp="1"/>
          </p:cNvSpPr>
          <p:nvPr>
            <p:ph sz="half" idx="1"/>
          </p:nvPr>
        </p:nvSpPr>
        <p:spPr>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200" dirty="0"/>
              <a:t>More accurately, we will </a:t>
            </a:r>
            <a:r>
              <a:rPr lang="en" sz="2200" b="1" u="sng" dirty="0" smtClean="0"/>
              <a:t>NOT</a:t>
            </a:r>
            <a:r>
              <a:rPr lang="en" sz="2200" b="1" dirty="0" smtClean="0"/>
              <a:t> </a:t>
            </a:r>
            <a:r>
              <a:rPr lang="en" sz="2200" dirty="0"/>
              <a:t>restrict speakers unless there is a danger to students</a:t>
            </a:r>
            <a:endParaRPr sz="2200" dirty="0"/>
          </a:p>
          <a:p>
            <a:pPr marL="0" lvl="0" indent="0" rtl="0">
              <a:spcBef>
                <a:spcPts val="1000"/>
              </a:spcBef>
              <a:spcAft>
                <a:spcPts val="0"/>
              </a:spcAft>
              <a:buNone/>
            </a:pPr>
            <a:endParaRPr sz="2200" dirty="0"/>
          </a:p>
          <a:p>
            <a:pPr marL="0" lvl="0" indent="0">
              <a:spcBef>
                <a:spcPts val="1000"/>
              </a:spcBef>
              <a:spcAft>
                <a:spcPts val="0"/>
              </a:spcAft>
              <a:buNone/>
            </a:pPr>
            <a:r>
              <a:rPr lang="en" sz="2200" dirty="0"/>
              <a:t>Exceptions to free speech:</a:t>
            </a:r>
            <a:endParaRPr sz="2200" dirty="0"/>
          </a:p>
          <a:p>
            <a:pPr marL="457200" lvl="0" indent="-342900" rtl="0">
              <a:spcBef>
                <a:spcPts val="1000"/>
              </a:spcBef>
              <a:spcAft>
                <a:spcPts val="0"/>
              </a:spcAft>
              <a:buSzPts val="1800"/>
              <a:buChar char="❏"/>
            </a:pPr>
            <a:r>
              <a:rPr lang="en" sz="1900" dirty="0"/>
              <a:t>Imminent danger (“fighting words”)</a:t>
            </a:r>
            <a:endParaRPr sz="1900" dirty="0"/>
          </a:p>
          <a:p>
            <a:pPr marL="0" lvl="0" indent="0" rtl="0">
              <a:spcBef>
                <a:spcPts val="1000"/>
              </a:spcBef>
              <a:spcAft>
                <a:spcPts val="0"/>
              </a:spcAft>
              <a:buNone/>
            </a:pPr>
            <a:endParaRPr dirty="0"/>
          </a:p>
          <a:p>
            <a:pPr marL="0" lvl="0" indent="0">
              <a:spcBef>
                <a:spcPts val="1000"/>
              </a:spcBef>
              <a:spcAft>
                <a:spcPts val="0"/>
              </a:spcAft>
              <a:buNone/>
            </a:pPr>
            <a:endParaRPr dirty="0"/>
          </a:p>
        </p:txBody>
      </p:sp>
      <p:sp>
        <p:nvSpPr>
          <p:cNvPr id="213" name="Shape 213"/>
          <p:cNvSpPr txBox="1">
            <a:spLocks noGrp="1"/>
          </p:cNvSpPr>
          <p:nvPr>
            <p:ph sz="half" idx="2"/>
          </p:nvPr>
        </p:nvSpPr>
        <p:spPr>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200" dirty="0"/>
              <a:t>University of Florida rejected speaker event</a:t>
            </a:r>
            <a:endParaRPr sz="2200" dirty="0"/>
          </a:p>
          <a:p>
            <a:pPr marL="0" lvl="0" indent="0" rtl="0">
              <a:spcBef>
                <a:spcPts val="1000"/>
              </a:spcBef>
              <a:spcAft>
                <a:spcPts val="0"/>
              </a:spcAft>
              <a:buNone/>
            </a:pPr>
            <a:endParaRPr sz="2200" dirty="0"/>
          </a:p>
          <a:p>
            <a:pPr marL="457200" lvl="0" indent="-342900" rtl="0">
              <a:spcBef>
                <a:spcPts val="1000"/>
              </a:spcBef>
              <a:spcAft>
                <a:spcPts val="0"/>
              </a:spcAft>
              <a:buSzPts val="1800"/>
              <a:buChar char="❏"/>
            </a:pPr>
            <a:r>
              <a:rPr lang="en" sz="1900" dirty="0"/>
              <a:t>Argument based on history of violence at speaker’s previous events</a:t>
            </a:r>
            <a:endParaRPr sz="19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Security Fee</a:t>
            </a:r>
            <a:endParaRPr dirty="0"/>
          </a:p>
        </p:txBody>
      </p:sp>
      <p:sp>
        <p:nvSpPr>
          <p:cNvPr id="219" name="Shape 219"/>
          <p:cNvSpPr txBox="1">
            <a:spLocks noGrp="1"/>
          </p:cNvSpPr>
          <p:nvPr>
            <p:ph sz="half" idx="1"/>
          </p:nvPr>
        </p:nvSpPr>
        <p:spPr>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200" dirty="0"/>
              <a:t>University will charge nominal fee for event security</a:t>
            </a:r>
            <a:endParaRPr sz="2200" dirty="0"/>
          </a:p>
          <a:p>
            <a:pPr marL="457200" lvl="0" indent="-342900" rtl="0">
              <a:spcBef>
                <a:spcPts val="1000"/>
              </a:spcBef>
              <a:spcAft>
                <a:spcPts val="0"/>
              </a:spcAft>
              <a:buSzPts val="1800"/>
              <a:buChar char="❏"/>
            </a:pPr>
            <a:r>
              <a:rPr lang="en" sz="1800" dirty="0"/>
              <a:t>Fee amount designed to not deter smaller organizations from hosting events, while providing extra fiscal protection in event of damages</a:t>
            </a:r>
            <a:endParaRPr sz="1800" dirty="0"/>
          </a:p>
        </p:txBody>
      </p:sp>
      <p:sp>
        <p:nvSpPr>
          <p:cNvPr id="220" name="Shape 220"/>
          <p:cNvSpPr txBox="1">
            <a:spLocks noGrp="1"/>
          </p:cNvSpPr>
          <p:nvPr>
            <p:ph sz="half" idx="2"/>
          </p:nvPr>
        </p:nvSpPr>
        <p:spPr>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200" dirty="0"/>
              <a:t>Policy may change in the future based on recent cases</a:t>
            </a:r>
            <a:endParaRPr sz="2200" dirty="0"/>
          </a:p>
          <a:p>
            <a:pPr marL="457200" lvl="0" indent="-342900">
              <a:spcBef>
                <a:spcPts val="1000"/>
              </a:spcBef>
              <a:spcAft>
                <a:spcPts val="0"/>
              </a:spcAft>
              <a:buSzPts val="1800"/>
              <a:buChar char="❏"/>
            </a:pPr>
            <a:r>
              <a:rPr lang="en" sz="1800" dirty="0"/>
              <a:t>University of Washington charges students for additional security (decision pending)</a:t>
            </a:r>
            <a:endParaRPr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274200" y="338240"/>
            <a:ext cx="8869800" cy="882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sz="3800" dirty="0"/>
              <a:t>Student Affairs and Student Development Implications </a:t>
            </a:r>
            <a:endParaRPr sz="3800" dirty="0"/>
          </a:p>
        </p:txBody>
      </p:sp>
      <p:sp>
        <p:nvSpPr>
          <p:cNvPr id="226" name="Shape 226"/>
          <p:cNvSpPr txBox="1">
            <a:spLocks noGrp="1"/>
          </p:cNvSpPr>
          <p:nvPr>
            <p:ph sz="half" idx="1"/>
          </p:nvPr>
        </p:nvSpPr>
        <p:spPr>
          <a:xfrm>
            <a:off x="401299" y="1548030"/>
            <a:ext cx="8186700" cy="3051900"/>
          </a:xfrm>
          <a:prstGeom prst="rect">
            <a:avLst/>
          </a:prstGeom>
        </p:spPr>
        <p:txBody>
          <a:bodyPr spcFirstLastPara="1" wrap="square" lIns="91425" tIns="91425" rIns="91425" bIns="91425" anchor="t" anchorCtr="0">
            <a:noAutofit/>
          </a:bodyPr>
          <a:lstStyle/>
          <a:p>
            <a:pPr marL="228600" lvl="0" indent="-88900">
              <a:spcBef>
                <a:spcPts val="1000"/>
              </a:spcBef>
              <a:spcAft>
                <a:spcPts val="0"/>
              </a:spcAft>
              <a:buNone/>
            </a:pPr>
            <a:r>
              <a:rPr lang="en" sz="2400" dirty="0" smtClean="0"/>
              <a:t>Institution must be committed to:</a:t>
            </a:r>
            <a:endParaRPr sz="2400" dirty="0" smtClean="0"/>
          </a:p>
          <a:p>
            <a:pPr marL="457200" lvl="0" indent="-368300" rtl="0">
              <a:spcBef>
                <a:spcPts val="1000"/>
              </a:spcBef>
              <a:spcAft>
                <a:spcPts val="0"/>
              </a:spcAft>
              <a:buSzPts val="2200"/>
              <a:buChar char="❏"/>
            </a:pPr>
            <a:r>
              <a:rPr lang="en" sz="2200" dirty="0" smtClean="0"/>
              <a:t>Providing a </a:t>
            </a:r>
            <a:r>
              <a:rPr lang="en" sz="2200" dirty="0"/>
              <a:t>safe-haven for disenfranchised students</a:t>
            </a:r>
            <a:endParaRPr sz="2200" dirty="0"/>
          </a:p>
          <a:p>
            <a:pPr marL="457200" lvl="0" indent="-368300" rtl="0">
              <a:spcBef>
                <a:spcPts val="0"/>
              </a:spcBef>
              <a:spcAft>
                <a:spcPts val="0"/>
              </a:spcAft>
              <a:buSzPts val="2200"/>
              <a:buChar char="❏"/>
            </a:pPr>
            <a:r>
              <a:rPr lang="en" sz="2200" dirty="0"/>
              <a:t>Teaching students “rules” of discourse </a:t>
            </a:r>
            <a:endParaRPr sz="2200" dirty="0"/>
          </a:p>
          <a:p>
            <a:pPr marL="457200" lvl="0" indent="-368300" rtl="0">
              <a:spcBef>
                <a:spcPts val="0"/>
              </a:spcBef>
              <a:spcAft>
                <a:spcPts val="0"/>
              </a:spcAft>
              <a:buSzPts val="2200"/>
              <a:buChar char="❏"/>
            </a:pPr>
            <a:r>
              <a:rPr lang="en" sz="2200" dirty="0"/>
              <a:t>Training student leaders (or developing training)</a:t>
            </a:r>
            <a:endParaRPr sz="2200" dirty="0"/>
          </a:p>
          <a:p>
            <a:pPr marL="457200" lvl="0" indent="-368300">
              <a:spcBef>
                <a:spcPts val="0"/>
              </a:spcBef>
              <a:spcAft>
                <a:spcPts val="0"/>
              </a:spcAft>
              <a:buSzPts val="2200"/>
              <a:buChar char="❏"/>
            </a:pPr>
            <a:r>
              <a:rPr lang="en" sz="2200" dirty="0"/>
              <a:t>Helping students develop consciousness and self-awareness </a:t>
            </a:r>
            <a:endParaRPr sz="2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764575" y="573275"/>
            <a:ext cx="7785000" cy="969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Challenge and Support Theory</a:t>
            </a:r>
            <a:endParaRPr dirty="0"/>
          </a:p>
        </p:txBody>
      </p:sp>
      <p:sp>
        <p:nvSpPr>
          <p:cNvPr id="232" name="Shape 232"/>
          <p:cNvSpPr txBox="1">
            <a:spLocks noGrp="1"/>
          </p:cNvSpPr>
          <p:nvPr>
            <p:ph sz="half" idx="1"/>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u="sng" dirty="0"/>
              <a:t>Challenges:</a:t>
            </a:r>
            <a:endParaRPr sz="2400" u="sng" dirty="0"/>
          </a:p>
          <a:p>
            <a:pPr marL="0" lvl="0" indent="0" rtl="0">
              <a:spcBef>
                <a:spcPts val="0"/>
              </a:spcBef>
              <a:spcAft>
                <a:spcPts val="0"/>
              </a:spcAft>
              <a:buClr>
                <a:schemeClr val="dk1"/>
              </a:buClr>
              <a:buSzPts val="1100"/>
              <a:buFont typeface="Arial"/>
              <a:buNone/>
            </a:pPr>
            <a:endParaRPr sz="1000" u="sng" dirty="0"/>
          </a:p>
          <a:p>
            <a:pPr marL="457200" lvl="0" indent="-355600" rtl="0">
              <a:spcBef>
                <a:spcPts val="0"/>
              </a:spcBef>
              <a:spcAft>
                <a:spcPts val="0"/>
              </a:spcAft>
              <a:buSzPts val="2000"/>
              <a:buChar char="❏"/>
            </a:pPr>
            <a:r>
              <a:rPr lang="en" sz="2200" dirty="0"/>
              <a:t>Burdensome process?</a:t>
            </a:r>
            <a:endParaRPr sz="2200" dirty="0"/>
          </a:p>
          <a:p>
            <a:pPr marL="457200" lvl="0" indent="-355600" rtl="0">
              <a:spcBef>
                <a:spcPts val="0"/>
              </a:spcBef>
              <a:spcAft>
                <a:spcPts val="0"/>
              </a:spcAft>
              <a:buSzPts val="2000"/>
              <a:buChar char="❏"/>
            </a:pPr>
            <a:r>
              <a:rPr lang="en" sz="2200" dirty="0"/>
              <a:t>Added cost to students?</a:t>
            </a:r>
            <a:endParaRPr sz="2200" dirty="0"/>
          </a:p>
          <a:p>
            <a:pPr marL="457200" lvl="0" indent="-355600" rtl="0">
              <a:spcBef>
                <a:spcPts val="0"/>
              </a:spcBef>
              <a:spcAft>
                <a:spcPts val="0"/>
              </a:spcAft>
              <a:buSzPts val="2000"/>
              <a:buChar char="❏"/>
            </a:pPr>
            <a:r>
              <a:rPr lang="en" sz="2200" dirty="0"/>
              <a:t>Potential for “Us vs. Them” mentality</a:t>
            </a:r>
            <a:endParaRPr sz="2200" dirty="0"/>
          </a:p>
          <a:p>
            <a:pPr marL="228600" lvl="0" indent="-88900">
              <a:spcBef>
                <a:spcPts val="1000"/>
              </a:spcBef>
              <a:spcAft>
                <a:spcPts val="0"/>
              </a:spcAft>
              <a:buNone/>
            </a:pPr>
            <a:endParaRPr sz="2200" dirty="0"/>
          </a:p>
        </p:txBody>
      </p:sp>
      <p:sp>
        <p:nvSpPr>
          <p:cNvPr id="233" name="Shape 233"/>
          <p:cNvSpPr txBox="1">
            <a:spLocks noGrp="1"/>
          </p:cNvSpPr>
          <p:nvPr>
            <p:ph sz="half" idx="2"/>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u="sng" dirty="0"/>
              <a:t>Additional Support:</a:t>
            </a:r>
            <a:endParaRPr sz="2400" u="sng" dirty="0"/>
          </a:p>
          <a:p>
            <a:pPr marL="0" lvl="0" indent="0" rtl="0">
              <a:spcBef>
                <a:spcPts val="0"/>
              </a:spcBef>
              <a:spcAft>
                <a:spcPts val="0"/>
              </a:spcAft>
              <a:buClr>
                <a:schemeClr val="dk1"/>
              </a:buClr>
              <a:buSzPts val="1100"/>
              <a:buFont typeface="Arial"/>
              <a:buNone/>
            </a:pPr>
            <a:endParaRPr sz="1000" u="sng" dirty="0"/>
          </a:p>
          <a:p>
            <a:pPr marL="457200" lvl="0" indent="-355600" rtl="0">
              <a:spcBef>
                <a:spcPts val="0"/>
              </a:spcBef>
              <a:spcAft>
                <a:spcPts val="0"/>
              </a:spcAft>
              <a:buSzPts val="2000"/>
              <a:buChar char="❏"/>
            </a:pPr>
            <a:r>
              <a:rPr lang="en" sz="2200" dirty="0"/>
              <a:t>Annual “Successful Events” Training</a:t>
            </a:r>
            <a:endParaRPr sz="2200" dirty="0"/>
          </a:p>
          <a:p>
            <a:pPr marL="457200" lvl="0" indent="-355600" rtl="0">
              <a:spcBef>
                <a:spcPts val="0"/>
              </a:spcBef>
              <a:spcAft>
                <a:spcPts val="0"/>
              </a:spcAft>
              <a:buSzPts val="2000"/>
              <a:buChar char="❏"/>
            </a:pPr>
            <a:r>
              <a:rPr lang="en" sz="2200" dirty="0"/>
              <a:t>Potential creation of a liaison position </a:t>
            </a:r>
            <a:endParaRPr sz="2200" dirty="0"/>
          </a:p>
          <a:p>
            <a:pPr marL="228600" lvl="0" indent="-88900">
              <a:spcBef>
                <a:spcPts val="1000"/>
              </a:spcBef>
              <a:spcAft>
                <a:spcPts val="0"/>
              </a:spcAft>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834075" y="573275"/>
            <a:ext cx="7715700" cy="969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Additional Considerations</a:t>
            </a:r>
            <a:endParaRPr dirty="0"/>
          </a:p>
        </p:txBody>
      </p:sp>
      <p:sp>
        <p:nvSpPr>
          <p:cNvPr id="239" name="Shape 239"/>
          <p:cNvSpPr txBox="1">
            <a:spLocks noGrp="1"/>
          </p:cNvSpPr>
          <p:nvPr>
            <p:ph sz="half" idx="1"/>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u="sng" dirty="0"/>
              <a:t>Additional Legal Considerations:</a:t>
            </a:r>
            <a:endParaRPr sz="2400" u="sng" dirty="0"/>
          </a:p>
          <a:p>
            <a:pPr marL="0" lvl="0" indent="0" rtl="0">
              <a:spcBef>
                <a:spcPts val="0"/>
              </a:spcBef>
              <a:spcAft>
                <a:spcPts val="0"/>
              </a:spcAft>
              <a:buNone/>
            </a:pPr>
            <a:endParaRPr sz="2400" u="sng" dirty="0"/>
          </a:p>
          <a:p>
            <a:pPr marL="457200" lvl="0" indent="-368300" rtl="0">
              <a:spcBef>
                <a:spcPts val="0"/>
              </a:spcBef>
              <a:spcAft>
                <a:spcPts val="0"/>
              </a:spcAft>
              <a:buSzPts val="2200"/>
              <a:buChar char="❏"/>
            </a:pPr>
            <a:r>
              <a:rPr lang="en" sz="2200" dirty="0">
                <a:latin typeface="Arial"/>
                <a:ea typeface="Arial"/>
                <a:cs typeface="Arial"/>
                <a:sym typeface="Arial"/>
              </a:rPr>
              <a:t> </a:t>
            </a:r>
            <a:r>
              <a:rPr lang="en" sz="2200" dirty="0"/>
              <a:t>State and Federal Law</a:t>
            </a:r>
            <a:endParaRPr sz="2200" dirty="0"/>
          </a:p>
          <a:p>
            <a:pPr marL="914400" lvl="1" indent="-355600" rtl="0">
              <a:spcBef>
                <a:spcPts val="0"/>
              </a:spcBef>
              <a:spcAft>
                <a:spcPts val="0"/>
              </a:spcAft>
              <a:buSzPts val="2000"/>
              <a:buChar char="❏"/>
            </a:pPr>
            <a:r>
              <a:rPr lang="en" sz="2000" dirty="0"/>
              <a:t>Pending Court Cases</a:t>
            </a:r>
            <a:endParaRPr sz="2000" dirty="0"/>
          </a:p>
          <a:p>
            <a:pPr marL="457200" lvl="0" indent="0" rtl="0">
              <a:spcBef>
                <a:spcPts val="0"/>
              </a:spcBef>
              <a:spcAft>
                <a:spcPts val="0"/>
              </a:spcAft>
              <a:buNone/>
            </a:pPr>
            <a:endParaRPr sz="2200" dirty="0"/>
          </a:p>
          <a:p>
            <a:pPr marL="457200" lvl="0" indent="-355600" rtl="0">
              <a:spcBef>
                <a:spcPts val="0"/>
              </a:spcBef>
              <a:spcAft>
                <a:spcPts val="0"/>
              </a:spcAft>
              <a:buSzPts val="2000"/>
              <a:buChar char="❏"/>
            </a:pPr>
            <a:r>
              <a:rPr lang="en" sz="2200" dirty="0"/>
              <a:t>Event Security Burden of Cost</a:t>
            </a:r>
            <a:endParaRPr sz="2200" dirty="0"/>
          </a:p>
          <a:p>
            <a:pPr marL="228600" lvl="0" indent="-88900">
              <a:spcBef>
                <a:spcPts val="1000"/>
              </a:spcBef>
              <a:spcAft>
                <a:spcPts val="0"/>
              </a:spcAft>
              <a:buNone/>
            </a:pPr>
            <a:endParaRPr sz="2400" dirty="0"/>
          </a:p>
          <a:p>
            <a:pPr marL="228600" lvl="0" indent="-88900">
              <a:spcBef>
                <a:spcPts val="1000"/>
              </a:spcBef>
              <a:spcAft>
                <a:spcPts val="0"/>
              </a:spcAft>
              <a:buNone/>
            </a:pPr>
            <a:endParaRPr sz="2400" dirty="0"/>
          </a:p>
          <a:p>
            <a:pPr marL="228600" lvl="0" indent="-88900">
              <a:spcBef>
                <a:spcPts val="1000"/>
              </a:spcBef>
              <a:spcAft>
                <a:spcPts val="0"/>
              </a:spcAft>
              <a:buNone/>
            </a:pPr>
            <a:endParaRPr dirty="0"/>
          </a:p>
        </p:txBody>
      </p:sp>
      <p:sp>
        <p:nvSpPr>
          <p:cNvPr id="240" name="Shape 240"/>
          <p:cNvSpPr txBox="1">
            <a:spLocks noGrp="1"/>
          </p:cNvSpPr>
          <p:nvPr>
            <p:ph sz="half" idx="2"/>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u="sng" dirty="0"/>
              <a:t>Additional Policy Considerations:</a:t>
            </a:r>
            <a:endParaRPr sz="2400" u="sng" dirty="0"/>
          </a:p>
          <a:p>
            <a:pPr marL="0" lvl="0" indent="0" rtl="0">
              <a:spcBef>
                <a:spcPts val="0"/>
              </a:spcBef>
              <a:spcAft>
                <a:spcPts val="0"/>
              </a:spcAft>
              <a:buClr>
                <a:schemeClr val="dk1"/>
              </a:buClr>
              <a:buSzPts val="1100"/>
              <a:buFont typeface="Arial"/>
              <a:buNone/>
            </a:pPr>
            <a:endParaRPr sz="2400" u="sng" dirty="0"/>
          </a:p>
          <a:p>
            <a:pPr marL="457200" lvl="0" indent="-368300" rtl="0">
              <a:spcBef>
                <a:spcPts val="0"/>
              </a:spcBef>
              <a:spcAft>
                <a:spcPts val="0"/>
              </a:spcAft>
              <a:buSzPts val="2200"/>
              <a:buChar char="❏"/>
            </a:pPr>
            <a:r>
              <a:rPr lang="en" sz="2200" dirty="0"/>
              <a:t>Faculty Introduction of Speakers</a:t>
            </a:r>
            <a:endParaRPr sz="2200" dirty="0"/>
          </a:p>
          <a:p>
            <a:pPr marL="228600" lvl="0" indent="-88900">
              <a:spcBef>
                <a:spcPts val="1000"/>
              </a:spcBef>
              <a:spcAft>
                <a:spcPts val="0"/>
              </a:spcAft>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1262100" y="406850"/>
            <a:ext cx="7881900" cy="969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Additional Benefits to University</a:t>
            </a:r>
            <a:endParaRPr/>
          </a:p>
        </p:txBody>
      </p:sp>
      <p:sp>
        <p:nvSpPr>
          <p:cNvPr id="246" name="Shape 246"/>
          <p:cNvSpPr txBox="1">
            <a:spLocks noGrp="1"/>
          </p:cNvSpPr>
          <p:nvPr>
            <p:ph sz="half" idx="1"/>
          </p:nvPr>
        </p:nvSpPr>
        <p:spPr>
          <a:xfrm>
            <a:off x="398350" y="1446750"/>
            <a:ext cx="8349410" cy="34389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u="sng" dirty="0"/>
              <a:t>Potential Benefits:</a:t>
            </a:r>
            <a:endParaRPr sz="2400" u="sng" dirty="0"/>
          </a:p>
          <a:p>
            <a:pPr marL="0" lvl="0" indent="0" rtl="0">
              <a:spcBef>
                <a:spcPts val="0"/>
              </a:spcBef>
              <a:spcAft>
                <a:spcPts val="0"/>
              </a:spcAft>
              <a:buClr>
                <a:schemeClr val="dk1"/>
              </a:buClr>
              <a:buSzPts val="1100"/>
              <a:buFont typeface="Arial"/>
              <a:buNone/>
            </a:pPr>
            <a:endParaRPr sz="2400" u="sng" dirty="0"/>
          </a:p>
          <a:p>
            <a:pPr marL="457200" lvl="0" indent="-368300" rtl="0">
              <a:spcBef>
                <a:spcPts val="0"/>
              </a:spcBef>
              <a:spcAft>
                <a:spcPts val="0"/>
              </a:spcAft>
              <a:buSzPts val="2200"/>
              <a:buChar char="❏"/>
            </a:pPr>
            <a:r>
              <a:rPr lang="en" sz="2200" dirty="0"/>
              <a:t>Development of translatable/transferable skills in students</a:t>
            </a:r>
            <a:endParaRPr sz="2200" dirty="0"/>
          </a:p>
          <a:p>
            <a:pPr marL="457200" lvl="0" indent="-368300" rtl="0">
              <a:spcBef>
                <a:spcPts val="0"/>
              </a:spcBef>
              <a:spcAft>
                <a:spcPts val="0"/>
              </a:spcAft>
              <a:buSzPts val="2200"/>
              <a:buChar char="❏"/>
            </a:pPr>
            <a:r>
              <a:rPr lang="en" sz="2200" dirty="0"/>
              <a:t>Increases the reputation of the University</a:t>
            </a:r>
            <a:endParaRPr sz="2200" dirty="0"/>
          </a:p>
          <a:p>
            <a:pPr marL="457200" lvl="0" indent="-368300" rtl="0">
              <a:spcBef>
                <a:spcPts val="0"/>
              </a:spcBef>
              <a:spcAft>
                <a:spcPts val="0"/>
              </a:spcAft>
              <a:buSzPts val="2200"/>
              <a:buChar char="❏"/>
            </a:pPr>
            <a:r>
              <a:rPr lang="en" sz="2200" dirty="0"/>
              <a:t>Potential increase in student-faculty interaction</a:t>
            </a:r>
            <a:endParaRPr sz="2200" dirty="0"/>
          </a:p>
          <a:p>
            <a:pPr marL="228600" lvl="0" indent="-88900">
              <a:spcBef>
                <a:spcPts val="1000"/>
              </a:spcBef>
              <a:spcAft>
                <a:spcPts val="0"/>
              </a:spcAft>
              <a:buNone/>
            </a:pPr>
            <a:endParaRPr sz="2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393300" y="478450"/>
            <a:ext cx="8827200" cy="969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Implications for Higher Education</a:t>
            </a:r>
            <a:endParaRPr dirty="0"/>
          </a:p>
        </p:txBody>
      </p:sp>
      <p:sp>
        <p:nvSpPr>
          <p:cNvPr id="253" name="Shape 253"/>
          <p:cNvSpPr txBox="1">
            <a:spLocks noGrp="1"/>
          </p:cNvSpPr>
          <p:nvPr>
            <p:ph sz="half" idx="1"/>
          </p:nvPr>
        </p:nvSpPr>
        <p:spPr>
          <a:xfrm>
            <a:off x="393300" y="1378550"/>
            <a:ext cx="8433900" cy="3470100"/>
          </a:xfrm>
          <a:prstGeom prst="rect">
            <a:avLst/>
          </a:prstGeom>
        </p:spPr>
        <p:txBody>
          <a:bodyPr spcFirstLastPara="1" wrap="square" lIns="91425" tIns="91425" rIns="91425" bIns="91425" anchor="t" anchorCtr="0">
            <a:noAutofit/>
          </a:bodyPr>
          <a:lstStyle/>
          <a:p>
            <a:pPr marL="457200" lvl="0" indent="-361950" rtl="0">
              <a:spcBef>
                <a:spcPts val="1000"/>
              </a:spcBef>
              <a:spcAft>
                <a:spcPts val="0"/>
              </a:spcAft>
              <a:buSzPts val="2100"/>
              <a:buChar char="❏"/>
            </a:pPr>
            <a:r>
              <a:rPr lang="en" sz="2100" dirty="0"/>
              <a:t>This is a baseline and must be adjusted accordingly</a:t>
            </a:r>
            <a:endParaRPr sz="2100" dirty="0"/>
          </a:p>
          <a:p>
            <a:pPr marL="457200" lvl="0" indent="-361950" rtl="0">
              <a:spcBef>
                <a:spcPts val="0"/>
              </a:spcBef>
              <a:spcAft>
                <a:spcPts val="0"/>
              </a:spcAft>
              <a:buSzPts val="2100"/>
              <a:buChar char="❏"/>
            </a:pPr>
            <a:r>
              <a:rPr lang="en" sz="2100" dirty="0"/>
              <a:t>Institutions across the U.S. must be proactive in defining stance on controversial events and free speech </a:t>
            </a:r>
            <a:endParaRPr sz="2100" dirty="0"/>
          </a:p>
          <a:p>
            <a:pPr marL="457200" lvl="0" indent="-361950" rtl="0">
              <a:spcBef>
                <a:spcPts val="0"/>
              </a:spcBef>
              <a:spcAft>
                <a:spcPts val="0"/>
              </a:spcAft>
              <a:buSzPts val="2100"/>
              <a:buChar char="❏"/>
            </a:pPr>
            <a:r>
              <a:rPr lang="en" sz="2100" dirty="0"/>
              <a:t>Institutions must navigate visibility and transparency regarding their stance on open dialogue and acknowledge change and opportunities for growth</a:t>
            </a:r>
            <a:endParaRPr sz="2100" dirty="0"/>
          </a:p>
          <a:p>
            <a:pPr marL="457200" lvl="0" indent="-361950" rtl="0">
              <a:spcBef>
                <a:spcPts val="0"/>
              </a:spcBef>
              <a:spcAft>
                <a:spcPts val="0"/>
              </a:spcAft>
              <a:buSzPts val="2100"/>
              <a:buChar char="❏"/>
            </a:pPr>
            <a:r>
              <a:rPr lang="en" sz="2100" dirty="0"/>
              <a:t>Institutions highly encouraged to invest resources for training</a:t>
            </a:r>
            <a:endParaRPr sz="2100" dirty="0"/>
          </a:p>
          <a:p>
            <a:pPr marL="457200" lvl="0" indent="-361950" rtl="0">
              <a:spcBef>
                <a:spcPts val="0"/>
              </a:spcBef>
              <a:spcAft>
                <a:spcPts val="0"/>
              </a:spcAft>
              <a:buSzPts val="2100"/>
              <a:buChar char="❏"/>
            </a:pPr>
            <a:r>
              <a:rPr lang="en" sz="2100" dirty="0"/>
              <a:t>Institutions must find ways to provide support for marginalized, “deeply wounded,” and “frightened” students, faculty, and staff  </a:t>
            </a:r>
            <a:endParaRPr sz="21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1493960" y="461255"/>
            <a:ext cx="6378000" cy="969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Old Policy</a:t>
            </a:r>
            <a:endParaRPr dirty="0"/>
          </a:p>
        </p:txBody>
      </p:sp>
      <p:sp>
        <p:nvSpPr>
          <p:cNvPr id="158" name="Shape 158"/>
          <p:cNvSpPr txBox="1">
            <a:spLocks noGrp="1"/>
          </p:cNvSpPr>
          <p:nvPr>
            <p:ph sz="half" idx="1"/>
          </p:nvPr>
        </p:nvSpPr>
        <p:spPr>
          <a:xfrm>
            <a:off x="4682960" y="1166695"/>
            <a:ext cx="3910500" cy="30519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100"/>
              <a:t>Notification of event triggered event security meeting with campus police (depending on size of event)</a:t>
            </a:r>
            <a:endParaRPr sz="2100"/>
          </a:p>
          <a:p>
            <a:pPr marL="457200" lvl="0" indent="-342900" rtl="0">
              <a:spcBef>
                <a:spcPts val="1000"/>
              </a:spcBef>
              <a:spcAft>
                <a:spcPts val="0"/>
              </a:spcAft>
              <a:buSzPts val="1800"/>
              <a:buChar char="❏"/>
            </a:pPr>
            <a:r>
              <a:rPr lang="en" sz="1800"/>
              <a:t>This might trigger safety committee meeting</a:t>
            </a:r>
            <a:endParaRPr sz="1800"/>
          </a:p>
          <a:p>
            <a:pPr marL="914400" lvl="1" indent="-336550" rtl="0">
              <a:spcBef>
                <a:spcPts val="0"/>
              </a:spcBef>
              <a:spcAft>
                <a:spcPts val="0"/>
              </a:spcAft>
              <a:buSzPts val="1700"/>
              <a:buChar char="❏"/>
            </a:pPr>
            <a:r>
              <a:rPr lang="en" sz="1700"/>
              <a:t>Closed event - not needed</a:t>
            </a:r>
            <a:endParaRPr sz="1700"/>
          </a:p>
          <a:p>
            <a:pPr marL="914400" lvl="1" indent="-336550" rtl="0">
              <a:spcBef>
                <a:spcPts val="0"/>
              </a:spcBef>
              <a:spcAft>
                <a:spcPts val="0"/>
              </a:spcAft>
              <a:buSzPts val="1700"/>
              <a:buChar char="❏"/>
            </a:pPr>
            <a:r>
              <a:rPr lang="en" sz="1700"/>
              <a:t>Large events - as needed</a:t>
            </a:r>
            <a:endParaRPr sz="1700"/>
          </a:p>
          <a:p>
            <a:pPr marL="0" lvl="0" indent="0" rtl="0">
              <a:spcBef>
                <a:spcPts val="1000"/>
              </a:spcBef>
              <a:spcAft>
                <a:spcPts val="0"/>
              </a:spcAft>
              <a:buNone/>
            </a:pPr>
            <a:endParaRPr sz="2000"/>
          </a:p>
          <a:p>
            <a:pPr marL="0" lvl="0" indent="0" rtl="0">
              <a:spcBef>
                <a:spcPts val="1000"/>
              </a:spcBef>
              <a:spcAft>
                <a:spcPts val="0"/>
              </a:spcAft>
              <a:buNone/>
            </a:pPr>
            <a:endParaRPr sz="1800"/>
          </a:p>
        </p:txBody>
      </p:sp>
      <p:sp>
        <p:nvSpPr>
          <p:cNvPr id="159" name="Shape 159"/>
          <p:cNvSpPr txBox="1">
            <a:spLocks noGrp="1"/>
          </p:cNvSpPr>
          <p:nvPr>
            <p:ph sz="half" idx="2"/>
          </p:nvPr>
        </p:nvSpPr>
        <p:spPr>
          <a:xfrm>
            <a:off x="338349" y="1166695"/>
            <a:ext cx="3907500" cy="30519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100" dirty="0"/>
              <a:t>Advanced permission required for guest speakers from Dean of Students (2 weeks out)</a:t>
            </a:r>
            <a:endParaRPr sz="800" dirty="0"/>
          </a:p>
          <a:p>
            <a:pPr marL="0" lvl="0" indent="0" rtl="0">
              <a:spcBef>
                <a:spcPts val="1000"/>
              </a:spcBef>
              <a:spcAft>
                <a:spcPts val="0"/>
              </a:spcAft>
              <a:buNone/>
            </a:pPr>
            <a:endParaRPr sz="1000" dirty="0"/>
          </a:p>
          <a:p>
            <a:pPr marL="0" lvl="0" indent="0" rtl="0">
              <a:spcBef>
                <a:spcPts val="1000"/>
              </a:spcBef>
              <a:spcAft>
                <a:spcPts val="0"/>
              </a:spcAft>
              <a:buNone/>
            </a:pPr>
            <a:r>
              <a:rPr lang="en" sz="2100" dirty="0"/>
              <a:t>Speaker sponsored by student organization, NOT university </a:t>
            </a:r>
            <a:endParaRPr sz="2100" dirty="0"/>
          </a:p>
          <a:p>
            <a:pPr marL="914400" lvl="0" indent="-342900" rtl="0">
              <a:spcBef>
                <a:spcPts val="1000"/>
              </a:spcBef>
              <a:spcAft>
                <a:spcPts val="0"/>
              </a:spcAft>
              <a:buSzPts val="1800"/>
              <a:buChar char="❏"/>
            </a:pPr>
            <a:r>
              <a:rPr lang="en" sz="1800" dirty="0"/>
              <a:t>However, no clear definition of “sponsorship” </a:t>
            </a:r>
            <a:endParaRPr sz="1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Oversights of Old Policy</a:t>
            </a:r>
            <a:endParaRPr dirty="0"/>
          </a:p>
        </p:txBody>
      </p:sp>
      <p:sp>
        <p:nvSpPr>
          <p:cNvPr id="165" name="Shape 165"/>
          <p:cNvSpPr txBox="1">
            <a:spLocks noGrp="1"/>
          </p:cNvSpPr>
          <p:nvPr>
            <p:ph sz="half" idx="1"/>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u="sng" dirty="0"/>
              <a:t>Closed Event Loophole:</a:t>
            </a:r>
            <a:endParaRPr sz="2400" u="sng" dirty="0"/>
          </a:p>
          <a:p>
            <a:pPr marL="0" lvl="0" indent="0" rtl="0">
              <a:spcBef>
                <a:spcPts val="0"/>
              </a:spcBef>
              <a:spcAft>
                <a:spcPts val="0"/>
              </a:spcAft>
              <a:buClr>
                <a:schemeClr val="dk1"/>
              </a:buClr>
              <a:buSzPts val="1100"/>
              <a:buFont typeface="Arial"/>
              <a:buNone/>
            </a:pPr>
            <a:endParaRPr sz="2000" u="sng" dirty="0"/>
          </a:p>
          <a:p>
            <a:pPr marL="457200" lvl="0" indent="-368300" rtl="0">
              <a:spcBef>
                <a:spcPts val="0"/>
              </a:spcBef>
              <a:spcAft>
                <a:spcPts val="0"/>
              </a:spcAft>
              <a:buSzPts val="2200"/>
              <a:buChar char="❏"/>
            </a:pPr>
            <a:r>
              <a:rPr lang="en" sz="2200" dirty="0"/>
              <a:t>Member Only events with invited speakers did not trigger event safety process</a:t>
            </a:r>
            <a:endParaRPr sz="2200" dirty="0"/>
          </a:p>
          <a:p>
            <a:pPr marL="228600" lvl="0" indent="-88900">
              <a:spcBef>
                <a:spcPts val="1000"/>
              </a:spcBef>
              <a:spcAft>
                <a:spcPts val="0"/>
              </a:spcAft>
              <a:buNone/>
            </a:pPr>
            <a:endParaRPr sz="2000" dirty="0"/>
          </a:p>
        </p:txBody>
      </p:sp>
      <p:sp>
        <p:nvSpPr>
          <p:cNvPr id="166" name="Shape 166"/>
          <p:cNvSpPr txBox="1">
            <a:spLocks noGrp="1"/>
          </p:cNvSpPr>
          <p:nvPr>
            <p:ph sz="half" idx="2"/>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400" u="sng" dirty="0"/>
              <a:t>Sponsorship Loophole:</a:t>
            </a:r>
            <a:endParaRPr sz="2400" u="sng" dirty="0"/>
          </a:p>
          <a:p>
            <a:pPr marL="0" lvl="0" indent="0" rtl="0">
              <a:spcBef>
                <a:spcPts val="0"/>
              </a:spcBef>
              <a:spcAft>
                <a:spcPts val="0"/>
              </a:spcAft>
              <a:buClr>
                <a:schemeClr val="dk1"/>
              </a:buClr>
              <a:buSzPts val="1100"/>
              <a:buFont typeface="Arial"/>
              <a:buNone/>
            </a:pPr>
            <a:endParaRPr sz="2000" u="sng" dirty="0"/>
          </a:p>
          <a:p>
            <a:pPr marL="457200" lvl="0" indent="-368300" rtl="0">
              <a:spcBef>
                <a:spcPts val="0"/>
              </a:spcBef>
              <a:spcAft>
                <a:spcPts val="0"/>
              </a:spcAft>
              <a:buSzPts val="2200"/>
              <a:buChar char="❏"/>
            </a:pPr>
            <a:r>
              <a:rPr lang="en" sz="2200" dirty="0"/>
              <a:t>Does not affirm independence of student organizations from University</a:t>
            </a:r>
            <a:endParaRPr sz="2200" dirty="0"/>
          </a:p>
          <a:p>
            <a:pPr marL="228600" lvl="0" indent="-88900">
              <a:spcBef>
                <a:spcPts val="1000"/>
              </a:spcBef>
              <a:spcAft>
                <a:spcPts val="0"/>
              </a:spcAft>
              <a:buNone/>
            </a:pPr>
            <a:endParaRPr sz="2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650240" y="578378"/>
            <a:ext cx="7543800" cy="267462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t>New Policy </a:t>
            </a:r>
            <a:endParaRPr dirty="0"/>
          </a:p>
        </p:txBody>
      </p:sp>
      <p:sp>
        <p:nvSpPr>
          <p:cNvPr id="172" name="Shape 172"/>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spcBef>
                <a:spcPts val="1000"/>
              </a:spcBef>
              <a:spcAft>
                <a:spcPts val="0"/>
              </a:spcAft>
              <a:buNone/>
            </a:pPr>
            <a:r>
              <a:rPr lang="en" dirty="0">
                <a:solidFill>
                  <a:srgbClr val="000000"/>
                </a:solidFill>
              </a:rPr>
              <a:t>Changes and Additions </a:t>
            </a:r>
            <a:endParaRPr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1370115" y="458502"/>
            <a:ext cx="6378000" cy="969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Important Steps</a:t>
            </a:r>
            <a:endParaRPr dirty="0"/>
          </a:p>
        </p:txBody>
      </p:sp>
      <p:sp>
        <p:nvSpPr>
          <p:cNvPr id="179" name="Shape 179"/>
          <p:cNvSpPr txBox="1">
            <a:spLocks noGrp="1"/>
          </p:cNvSpPr>
          <p:nvPr>
            <p:ph idx="1"/>
          </p:nvPr>
        </p:nvSpPr>
        <p:spPr>
          <a:xfrm>
            <a:off x="663850" y="1428102"/>
            <a:ext cx="7955400" cy="3970200"/>
          </a:xfrm>
          <a:prstGeom prst="rect">
            <a:avLst/>
          </a:prstGeom>
        </p:spPr>
        <p:txBody>
          <a:bodyPr spcFirstLastPara="1" wrap="square" lIns="91425" tIns="91425" rIns="91425" bIns="91425" anchor="t" anchorCtr="0">
            <a:noAutofit/>
          </a:bodyPr>
          <a:lstStyle/>
          <a:p>
            <a:pPr marL="228600" lvl="0" indent="-88900">
              <a:spcBef>
                <a:spcPts val="1000"/>
              </a:spcBef>
              <a:spcAft>
                <a:spcPts val="0"/>
              </a:spcAft>
              <a:buNone/>
            </a:pPr>
            <a:r>
              <a:rPr lang="en" sz="2400" dirty="0"/>
              <a:t>New policy will build on old policy and add the following: </a:t>
            </a:r>
            <a:endParaRPr sz="2400" dirty="0"/>
          </a:p>
          <a:p>
            <a:pPr marL="457200" lvl="0" indent="-368300" rtl="0">
              <a:spcBef>
                <a:spcPts val="1000"/>
              </a:spcBef>
              <a:spcAft>
                <a:spcPts val="0"/>
              </a:spcAft>
              <a:buSzPts val="2200"/>
              <a:buChar char="❏"/>
            </a:pPr>
            <a:r>
              <a:rPr lang="en" sz="2300" dirty="0"/>
              <a:t>Developing a safety contract</a:t>
            </a:r>
            <a:endParaRPr sz="2300" dirty="0"/>
          </a:p>
          <a:p>
            <a:pPr marL="457200" lvl="0" indent="-368300" rtl="0">
              <a:spcBef>
                <a:spcPts val="0"/>
              </a:spcBef>
              <a:spcAft>
                <a:spcPts val="0"/>
              </a:spcAft>
              <a:buSzPts val="2200"/>
              <a:buChar char="❏"/>
            </a:pPr>
            <a:r>
              <a:rPr lang="en" sz="2300" dirty="0"/>
              <a:t>Involvement of campus police and enforcement of fire code</a:t>
            </a:r>
            <a:endParaRPr sz="2300" dirty="0"/>
          </a:p>
          <a:p>
            <a:pPr marL="457200" lvl="0" indent="-368300" rtl="0">
              <a:spcBef>
                <a:spcPts val="0"/>
              </a:spcBef>
              <a:spcAft>
                <a:spcPts val="0"/>
              </a:spcAft>
              <a:buSzPts val="2200"/>
              <a:buChar char="❏"/>
            </a:pPr>
            <a:r>
              <a:rPr lang="en" sz="2300" dirty="0"/>
              <a:t>Defining student and criminal conduct charges</a:t>
            </a:r>
            <a:endParaRPr sz="2300" dirty="0"/>
          </a:p>
          <a:p>
            <a:pPr marL="457200" lvl="0" indent="-368300" rtl="0">
              <a:spcBef>
                <a:spcPts val="0"/>
              </a:spcBef>
              <a:spcAft>
                <a:spcPts val="0"/>
              </a:spcAft>
              <a:buSzPts val="2200"/>
              <a:buChar char="❏"/>
            </a:pPr>
            <a:r>
              <a:rPr lang="en" sz="2300" dirty="0"/>
              <a:t>Establishing reasonable suspicion for restricting speakers (Constitutional rights)</a:t>
            </a:r>
            <a:endParaRPr sz="2300" dirty="0"/>
          </a:p>
          <a:p>
            <a:pPr marL="457200" lvl="0" indent="-368300">
              <a:spcBef>
                <a:spcPts val="0"/>
              </a:spcBef>
              <a:spcAft>
                <a:spcPts val="0"/>
              </a:spcAft>
              <a:buSzPts val="2200"/>
              <a:buChar char="❏"/>
            </a:pPr>
            <a:r>
              <a:rPr lang="en" sz="2300" dirty="0"/>
              <a:t>Enforcing a security fee </a:t>
            </a:r>
            <a:endParaRPr sz="23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Safety Contract</a:t>
            </a:r>
            <a:endParaRPr dirty="0"/>
          </a:p>
        </p:txBody>
      </p:sp>
      <p:sp>
        <p:nvSpPr>
          <p:cNvPr id="185" name="Shape 185"/>
          <p:cNvSpPr txBox="1">
            <a:spLocks noGrp="1"/>
          </p:cNvSpPr>
          <p:nvPr>
            <p:ph idx="1"/>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dirty="0"/>
              <a:t>Enacting new policy involves updating venue contracts:</a:t>
            </a:r>
            <a:endParaRPr sz="2400" dirty="0"/>
          </a:p>
          <a:p>
            <a:pPr marL="0" lvl="0" indent="0" rtl="0">
              <a:spcBef>
                <a:spcPts val="0"/>
              </a:spcBef>
              <a:spcAft>
                <a:spcPts val="0"/>
              </a:spcAft>
              <a:buClr>
                <a:schemeClr val="dk1"/>
              </a:buClr>
              <a:buSzPts val="1100"/>
              <a:buFont typeface="Arial"/>
              <a:buNone/>
            </a:pPr>
            <a:endParaRPr sz="2400" dirty="0"/>
          </a:p>
          <a:p>
            <a:pPr marL="457200" lvl="0" indent="-368300" rtl="0">
              <a:spcBef>
                <a:spcPts val="0"/>
              </a:spcBef>
              <a:spcAft>
                <a:spcPts val="0"/>
              </a:spcAft>
              <a:buSzPts val="2200"/>
              <a:buChar char="❏"/>
            </a:pPr>
            <a:r>
              <a:rPr lang="en" sz="2300" dirty="0"/>
              <a:t>New contracts will place liability for damages on student organizations who reserve university owned venues</a:t>
            </a:r>
            <a:endParaRPr sz="2300" dirty="0"/>
          </a:p>
          <a:p>
            <a:pPr marL="457200" lvl="0" indent="-368300" rtl="0">
              <a:spcBef>
                <a:spcPts val="0"/>
              </a:spcBef>
              <a:spcAft>
                <a:spcPts val="0"/>
              </a:spcAft>
              <a:buSzPts val="2200"/>
              <a:buChar char="❏"/>
            </a:pPr>
            <a:r>
              <a:rPr lang="en" sz="2300" dirty="0"/>
              <a:t>National organizations will assume liability for their chapter’s events</a:t>
            </a:r>
            <a:endParaRPr sz="2300" dirty="0"/>
          </a:p>
          <a:p>
            <a:pPr marL="457200" lvl="0" indent="-368300" rtl="0">
              <a:spcBef>
                <a:spcPts val="0"/>
              </a:spcBef>
              <a:spcAft>
                <a:spcPts val="0"/>
              </a:spcAft>
              <a:buSzPts val="2200"/>
              <a:buChar char="❏"/>
            </a:pPr>
            <a:r>
              <a:rPr lang="en" sz="2300" dirty="0"/>
              <a:t>Contract requires adherence to event safety process</a:t>
            </a:r>
            <a:endParaRPr sz="2300" dirty="0"/>
          </a:p>
          <a:p>
            <a:pPr marL="228600" lvl="0" indent="-88900">
              <a:spcBef>
                <a:spcPts val="1000"/>
              </a:spcBef>
              <a:spcAft>
                <a:spcPts val="0"/>
              </a:spcAft>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1800" y="573275"/>
            <a:ext cx="8097900" cy="969600"/>
          </a:xfrm>
          <a:prstGeom prst="rect">
            <a:avLst/>
          </a:prstGeom>
        </p:spPr>
        <p:txBody>
          <a:bodyPr spcFirstLastPara="1" wrap="square" lIns="91425" tIns="91425" rIns="91425" bIns="91425" anchor="ctr" anchorCtr="0">
            <a:noAutofit/>
          </a:bodyPr>
          <a:lstStyle/>
          <a:p>
            <a:pPr marL="0" lvl="0" indent="0" algn="ctr">
              <a:spcBef>
                <a:spcPts val="0"/>
              </a:spcBef>
              <a:spcAft>
                <a:spcPts val="0"/>
              </a:spcAft>
              <a:buNone/>
            </a:pPr>
            <a:r>
              <a:rPr lang="en" dirty="0"/>
              <a:t>Campus Police and Fire Code</a:t>
            </a:r>
            <a:endParaRPr dirty="0"/>
          </a:p>
        </p:txBody>
      </p:sp>
      <p:sp>
        <p:nvSpPr>
          <p:cNvPr id="191" name="Shape 191"/>
          <p:cNvSpPr txBox="1">
            <a:spLocks noGrp="1"/>
          </p:cNvSpPr>
          <p:nvPr>
            <p:ph sz="half" idx="1"/>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 sz="2500" u="sng" dirty="0"/>
              <a:t>Campus Police:</a:t>
            </a:r>
            <a:endParaRPr sz="2500" u="sng" dirty="0"/>
          </a:p>
          <a:p>
            <a:pPr marL="457200" lvl="0" indent="-361950" rtl="0">
              <a:spcBef>
                <a:spcPts val="0"/>
              </a:spcBef>
              <a:spcAft>
                <a:spcPts val="0"/>
              </a:spcAft>
              <a:buSzPts val="2100"/>
              <a:buChar char="❏"/>
            </a:pPr>
            <a:r>
              <a:rPr lang="en" sz="2200" dirty="0"/>
              <a:t>Subject Matter Expertise – Security</a:t>
            </a:r>
            <a:endParaRPr sz="2200" dirty="0"/>
          </a:p>
          <a:p>
            <a:pPr marL="457200" lvl="0" indent="-361950" rtl="0">
              <a:spcBef>
                <a:spcPts val="0"/>
              </a:spcBef>
              <a:spcAft>
                <a:spcPts val="0"/>
              </a:spcAft>
              <a:buSzPts val="2100"/>
              <a:buChar char="❏"/>
            </a:pPr>
            <a:r>
              <a:rPr lang="en" sz="2200" dirty="0"/>
              <a:t>Mitigates risk of dangerous or illegal activity</a:t>
            </a:r>
            <a:endParaRPr sz="2200" dirty="0"/>
          </a:p>
          <a:p>
            <a:pPr marL="457200" lvl="0" indent="-361950" rtl="0">
              <a:spcBef>
                <a:spcPts val="0"/>
              </a:spcBef>
              <a:spcAft>
                <a:spcPts val="0"/>
              </a:spcAft>
              <a:buSzPts val="2100"/>
              <a:buChar char="❏"/>
            </a:pPr>
            <a:r>
              <a:rPr lang="en" sz="2200" dirty="0"/>
              <a:t>Min. 1 officer presence</a:t>
            </a:r>
            <a:endParaRPr sz="2200" dirty="0"/>
          </a:p>
          <a:p>
            <a:pPr marL="228600" lvl="0" indent="-88900">
              <a:spcBef>
                <a:spcPts val="1000"/>
              </a:spcBef>
              <a:spcAft>
                <a:spcPts val="0"/>
              </a:spcAft>
              <a:buNone/>
            </a:pPr>
            <a:endParaRPr sz="2300" dirty="0"/>
          </a:p>
        </p:txBody>
      </p:sp>
      <p:sp>
        <p:nvSpPr>
          <p:cNvPr id="192" name="Shape 192"/>
          <p:cNvSpPr txBox="1">
            <a:spLocks noGrp="1"/>
          </p:cNvSpPr>
          <p:nvPr>
            <p:ph sz="half" idx="2"/>
          </p:nvPr>
        </p:nvSpPr>
        <p:spPr>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500" u="sng" dirty="0"/>
              <a:t>Fire Marshal:</a:t>
            </a:r>
            <a:endParaRPr sz="2500" u="sng" dirty="0"/>
          </a:p>
          <a:p>
            <a:pPr marL="457200" lvl="0" indent="-361950" rtl="0">
              <a:spcBef>
                <a:spcPts val="0"/>
              </a:spcBef>
              <a:spcAft>
                <a:spcPts val="0"/>
              </a:spcAft>
              <a:buSzPts val="2100"/>
              <a:buChar char="❏"/>
            </a:pPr>
            <a:r>
              <a:rPr lang="en" sz="2200" dirty="0"/>
              <a:t>Enforce Fire Code</a:t>
            </a:r>
            <a:endParaRPr sz="2200" dirty="0"/>
          </a:p>
          <a:p>
            <a:pPr marL="457200" lvl="0" indent="-361950" rtl="0">
              <a:spcBef>
                <a:spcPts val="0"/>
              </a:spcBef>
              <a:spcAft>
                <a:spcPts val="0"/>
              </a:spcAft>
              <a:buSzPts val="2100"/>
              <a:buChar char="❏"/>
            </a:pPr>
            <a:r>
              <a:rPr lang="en" sz="2200" dirty="0"/>
              <a:t>Mitigates risks based on over-occupancy</a:t>
            </a:r>
            <a:endParaRPr sz="2200" dirty="0"/>
          </a:p>
          <a:p>
            <a:pPr marL="457200" lvl="0" indent="-361950" rtl="0">
              <a:spcBef>
                <a:spcPts val="0"/>
              </a:spcBef>
              <a:spcAft>
                <a:spcPts val="0"/>
              </a:spcAft>
              <a:buSzPts val="2100"/>
              <a:buChar char="❏"/>
            </a:pPr>
            <a:r>
              <a:rPr lang="en" sz="2200" dirty="0"/>
              <a:t>Presence with discretion</a:t>
            </a:r>
            <a:endParaRPr sz="2200" dirty="0"/>
          </a:p>
          <a:p>
            <a:pPr marL="457200" marR="0" lvl="0" indent="0" algn="l" rtl="0">
              <a:lnSpc>
                <a:spcPct val="115000"/>
              </a:lnSpc>
              <a:spcBef>
                <a:spcPts val="0"/>
              </a:spcBef>
              <a:spcAft>
                <a:spcPts val="0"/>
              </a:spcAft>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1949700" y="515350"/>
            <a:ext cx="7194300" cy="969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Student &amp; Criminal Conduct</a:t>
            </a:r>
            <a:endParaRPr/>
          </a:p>
        </p:txBody>
      </p:sp>
      <p:sp>
        <p:nvSpPr>
          <p:cNvPr id="198" name="Shape 198"/>
          <p:cNvSpPr txBox="1">
            <a:spLocks noGrp="1"/>
          </p:cNvSpPr>
          <p:nvPr>
            <p:ph sz="half" idx="1"/>
          </p:nvPr>
        </p:nvSpPr>
        <p:spPr>
          <a:xfrm>
            <a:off x="223660" y="1692270"/>
            <a:ext cx="3910500" cy="30519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400" dirty="0"/>
              <a:t>Filing a complaint with the university:</a:t>
            </a:r>
            <a:endParaRPr sz="2400" dirty="0"/>
          </a:p>
          <a:p>
            <a:pPr marL="457200" lvl="0" indent="-368300" rtl="0">
              <a:spcBef>
                <a:spcPts val="1000"/>
              </a:spcBef>
              <a:spcAft>
                <a:spcPts val="0"/>
              </a:spcAft>
              <a:buSzPts val="2200"/>
              <a:buChar char="❏"/>
            </a:pPr>
            <a:r>
              <a:rPr lang="en" sz="2000" dirty="0"/>
              <a:t>Student Conduct</a:t>
            </a:r>
            <a:endParaRPr sz="2000" dirty="0"/>
          </a:p>
          <a:p>
            <a:pPr marL="0" lvl="0" indent="0" rtl="0">
              <a:spcBef>
                <a:spcPts val="1000"/>
              </a:spcBef>
              <a:spcAft>
                <a:spcPts val="0"/>
              </a:spcAft>
              <a:buNone/>
            </a:pPr>
            <a:endParaRPr sz="2400" dirty="0"/>
          </a:p>
          <a:p>
            <a:pPr marL="0" lvl="0" indent="0" rtl="0">
              <a:spcBef>
                <a:spcPts val="1000"/>
              </a:spcBef>
              <a:spcAft>
                <a:spcPts val="0"/>
              </a:spcAft>
              <a:buNone/>
            </a:pPr>
            <a:r>
              <a:rPr lang="en" sz="2400" dirty="0"/>
              <a:t>Filing a complaint with the police:</a:t>
            </a:r>
            <a:endParaRPr sz="2400" dirty="0"/>
          </a:p>
          <a:p>
            <a:pPr marL="457200" lvl="0" indent="-368300" rtl="0">
              <a:spcBef>
                <a:spcPts val="1000"/>
              </a:spcBef>
              <a:spcAft>
                <a:spcPts val="0"/>
              </a:spcAft>
              <a:buSzPts val="2200"/>
              <a:buChar char="❏"/>
            </a:pPr>
            <a:r>
              <a:rPr lang="en" sz="2000" dirty="0"/>
              <a:t>Criminal Process</a:t>
            </a:r>
            <a:endParaRPr sz="2000" dirty="0"/>
          </a:p>
          <a:p>
            <a:pPr marL="0" lvl="0" indent="0" rtl="0">
              <a:spcBef>
                <a:spcPts val="1000"/>
              </a:spcBef>
              <a:spcAft>
                <a:spcPts val="0"/>
              </a:spcAft>
              <a:buNone/>
            </a:pPr>
            <a:endParaRPr sz="2400" dirty="0"/>
          </a:p>
          <a:p>
            <a:pPr marL="0" lvl="0" indent="0">
              <a:spcBef>
                <a:spcPts val="1000"/>
              </a:spcBef>
              <a:spcAft>
                <a:spcPts val="0"/>
              </a:spcAft>
              <a:buNone/>
            </a:pPr>
            <a:endParaRPr sz="1400" dirty="0"/>
          </a:p>
        </p:txBody>
      </p:sp>
      <p:sp>
        <p:nvSpPr>
          <p:cNvPr id="199" name="Shape 199"/>
          <p:cNvSpPr txBox="1">
            <a:spLocks noGrp="1"/>
          </p:cNvSpPr>
          <p:nvPr>
            <p:ph sz="half" idx="2"/>
          </p:nvPr>
        </p:nvSpPr>
        <p:spPr>
          <a:xfrm>
            <a:off x="4642199" y="1692270"/>
            <a:ext cx="3907500" cy="30519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400" dirty="0"/>
              <a:t>Student Conduct does not replace criminal process</a:t>
            </a:r>
            <a:endParaRPr sz="2400" dirty="0"/>
          </a:p>
          <a:p>
            <a:pPr marL="0" lvl="0" indent="0" rtl="0">
              <a:spcBef>
                <a:spcPts val="1000"/>
              </a:spcBef>
              <a:spcAft>
                <a:spcPts val="0"/>
              </a:spcAft>
              <a:buNone/>
            </a:pPr>
            <a:endParaRPr sz="2400" dirty="0"/>
          </a:p>
          <a:p>
            <a:pPr marL="0" lvl="0" indent="0" rtl="0">
              <a:spcBef>
                <a:spcPts val="1000"/>
              </a:spcBef>
              <a:spcAft>
                <a:spcPts val="0"/>
              </a:spcAft>
              <a:buNone/>
            </a:pPr>
            <a:r>
              <a:rPr lang="en" sz="2400" dirty="0"/>
              <a:t>Either option </a:t>
            </a:r>
            <a:r>
              <a:rPr lang="en" sz="2400" u="sng" dirty="0"/>
              <a:t>OR</a:t>
            </a:r>
            <a:r>
              <a:rPr lang="en" sz="2400" dirty="0"/>
              <a:t> BOTH can be pursued</a:t>
            </a:r>
            <a:endParaRPr sz="2400" dirty="0"/>
          </a:p>
          <a:p>
            <a:pPr marL="0" lvl="0" indent="0">
              <a:spcBef>
                <a:spcPts val="1000"/>
              </a:spcBef>
              <a:spcAft>
                <a:spcPts val="0"/>
              </a:spcAft>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2299125" y="411105"/>
            <a:ext cx="6378000" cy="969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Constitutional Right</a:t>
            </a:r>
            <a:endParaRPr/>
          </a:p>
        </p:txBody>
      </p:sp>
      <p:sp>
        <p:nvSpPr>
          <p:cNvPr id="205" name="Shape 205"/>
          <p:cNvSpPr txBox="1">
            <a:spLocks noGrp="1"/>
          </p:cNvSpPr>
          <p:nvPr>
            <p:ph sz="half" idx="1"/>
          </p:nvPr>
        </p:nvSpPr>
        <p:spPr>
          <a:xfrm>
            <a:off x="617535" y="1495320"/>
            <a:ext cx="3910500" cy="30519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200" dirty="0"/>
              <a:t>Institution will not restrict speaker’s right to speak</a:t>
            </a:r>
            <a:endParaRPr sz="2200" dirty="0"/>
          </a:p>
          <a:p>
            <a:pPr marL="0" lvl="0" indent="0" rtl="0">
              <a:spcBef>
                <a:spcPts val="1000"/>
              </a:spcBef>
              <a:spcAft>
                <a:spcPts val="0"/>
              </a:spcAft>
              <a:buNone/>
            </a:pPr>
            <a:endParaRPr sz="2200" dirty="0"/>
          </a:p>
          <a:p>
            <a:pPr marL="0" lvl="0" indent="0">
              <a:spcBef>
                <a:spcPts val="1000"/>
              </a:spcBef>
              <a:spcAft>
                <a:spcPts val="0"/>
              </a:spcAft>
              <a:buNone/>
            </a:pPr>
            <a:r>
              <a:rPr lang="en" sz="2200" dirty="0"/>
              <a:t>Based on principle that universities are a “Marketplace of Ideas”</a:t>
            </a:r>
            <a:endParaRPr sz="2200" dirty="0"/>
          </a:p>
        </p:txBody>
      </p:sp>
      <p:sp>
        <p:nvSpPr>
          <p:cNvPr id="206" name="Shape 206"/>
          <p:cNvSpPr txBox="1">
            <a:spLocks noGrp="1"/>
          </p:cNvSpPr>
          <p:nvPr>
            <p:ph sz="half" idx="2"/>
          </p:nvPr>
        </p:nvSpPr>
        <p:spPr>
          <a:xfrm>
            <a:off x="4769624" y="1495320"/>
            <a:ext cx="3907500" cy="30519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None/>
            </a:pPr>
            <a:r>
              <a:rPr lang="en" sz="2200" dirty="0"/>
              <a:t>No restriction based on their values/views </a:t>
            </a:r>
            <a:endParaRPr sz="2200" dirty="0"/>
          </a:p>
          <a:p>
            <a:pPr marL="457200" lvl="0" indent="-342900" rtl="0">
              <a:spcBef>
                <a:spcPts val="1000"/>
              </a:spcBef>
              <a:spcAft>
                <a:spcPts val="0"/>
              </a:spcAft>
              <a:buSzPts val="1800"/>
              <a:buChar char="❏"/>
            </a:pPr>
            <a:r>
              <a:rPr lang="en" sz="1900" dirty="0"/>
              <a:t>Restrictions based on content contradict freedom of speech</a:t>
            </a:r>
            <a:endParaRPr sz="1900" dirty="0"/>
          </a:p>
          <a:p>
            <a:pPr marL="0" lvl="0" indent="0" rtl="0">
              <a:spcBef>
                <a:spcPts val="1000"/>
              </a:spcBef>
              <a:spcAft>
                <a:spcPts val="0"/>
              </a:spcAft>
              <a:buNone/>
            </a:pPr>
            <a:endParaRPr sz="2200" dirty="0"/>
          </a:p>
          <a:p>
            <a:pPr marL="0" lvl="0" indent="0" rtl="0">
              <a:spcBef>
                <a:spcPts val="1000"/>
              </a:spcBef>
              <a:spcAft>
                <a:spcPts val="0"/>
              </a:spcAft>
              <a:buNone/>
            </a:pPr>
            <a:r>
              <a:rPr lang="en" sz="2200" dirty="0"/>
              <a:t>Violates 1st Amendment, will not hold up in court</a:t>
            </a:r>
            <a:endParaRPr sz="2200" dirty="0"/>
          </a:p>
          <a:p>
            <a:pPr marL="457200" lvl="0" indent="-342900">
              <a:spcBef>
                <a:spcPts val="1000"/>
              </a:spcBef>
              <a:spcAft>
                <a:spcPts val="0"/>
              </a:spcAft>
              <a:buSzPts val="1800"/>
              <a:buChar char="❏"/>
            </a:pPr>
            <a:r>
              <a:rPr lang="en" sz="1900" dirty="0"/>
              <a:t>Gay Student Services v. Texas</a:t>
            </a:r>
            <a:endParaRPr sz="19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TotalTime>
  <Words>3740</Words>
  <Application>Microsoft Office PowerPoint</Application>
  <PresentationFormat>On-screen Show (16:9)</PresentationFormat>
  <Paragraphs>185</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Calibri Light</vt:lpstr>
      <vt:lpstr>Arial</vt:lpstr>
      <vt:lpstr>Retrospect</vt:lpstr>
      <vt:lpstr>2018 Virtual Case Study Competition University of North Texas Submission</vt:lpstr>
      <vt:lpstr>Old Policy</vt:lpstr>
      <vt:lpstr>Oversights of Old Policy</vt:lpstr>
      <vt:lpstr>New Policy </vt:lpstr>
      <vt:lpstr>Important Steps</vt:lpstr>
      <vt:lpstr>Safety Contract</vt:lpstr>
      <vt:lpstr>Campus Police and Fire Code</vt:lpstr>
      <vt:lpstr>Student &amp; Criminal Conduct</vt:lpstr>
      <vt:lpstr>Constitutional Right</vt:lpstr>
      <vt:lpstr>Restricting Speakers</vt:lpstr>
      <vt:lpstr>Security Fee</vt:lpstr>
      <vt:lpstr>Student Affairs and Student Development Implications </vt:lpstr>
      <vt:lpstr>Challenge and Support Theory</vt:lpstr>
      <vt:lpstr>Additional Considerations</vt:lpstr>
      <vt:lpstr>Additional Benefits to University</vt:lpstr>
      <vt:lpstr>Implications for Higher Education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Virtual Case Study Competition University of North Texas Submission</dc:title>
  <dc:creator>Romero, Paulina</dc:creator>
  <cp:lastModifiedBy>Romero, Paulina</cp:lastModifiedBy>
  <cp:revision>11</cp:revision>
  <dcterms:modified xsi:type="dcterms:W3CDTF">2018-02-21T22:47:31Z</dcterms:modified>
</cp:coreProperties>
</file>