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Economica"/>
      <p:regular r:id="rId21"/>
      <p:bold r:id="rId22"/>
      <p:italic r:id="rId23"/>
      <p:boldItalic r:id="rId24"/>
    </p:embeddedFont>
    <p:embeddedFont>
      <p:font typeface="Open Sa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Economica-bold.fntdata"/><Relationship Id="rId21" Type="http://schemas.openxmlformats.org/officeDocument/2006/relationships/font" Target="fonts/Economica-regular.fntdata"/><Relationship Id="rId24" Type="http://schemas.openxmlformats.org/officeDocument/2006/relationships/font" Target="fonts/Economica-boldItalic.fntdata"/><Relationship Id="rId23" Type="http://schemas.openxmlformats.org/officeDocument/2006/relationships/font" Target="fonts/Economica-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bold.fntdata"/><Relationship Id="rId25" Type="http://schemas.openxmlformats.org/officeDocument/2006/relationships/font" Target="fonts/OpenSans-regular.fntdata"/><Relationship Id="rId28" Type="http://schemas.openxmlformats.org/officeDocument/2006/relationships/font" Target="fonts/OpenSans-boldItalic.fntdata"/><Relationship Id="rId27"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1600"/>
              </a:spcAft>
              <a:buNone/>
            </a:pPr>
            <a:r>
              <a:rPr lang="en" sz="1200">
                <a:solidFill>
                  <a:schemeClr val="dk1"/>
                </a:solidFill>
                <a:latin typeface="Open Sans"/>
                <a:ea typeface="Open Sans"/>
                <a:cs typeface="Open Sans"/>
                <a:sym typeface="Open Sans"/>
              </a:rPr>
              <a:t>The literature has shown that free speech zones have been heavily criticized/shutdown by lawmakers for limiting free expression and not leaving enough physical space for students to have spontaneous free speech/speakers. Schools like Grand Valley State University and the University of North Carolina at Greensboro have eliminated their free speech zones after similar criticisms/legal scrutiny. </a:t>
            </a:r>
            <a:endParaRP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Liz Lovegood</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https://policy.uncg.edu/university-policies/free_speech/</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Note: Students do not need to have campus police at event if event is registered with campus and city/county police are notified; if event will potentially cause harm to students i.e. controversial speaker/protest where violence can occur, students will need police presence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https://www.fas.harvard.edu/files/fas/files/freespeech_guidelines_1990.pdf</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a:solidFill>
                  <a:schemeClr val="dk1"/>
                </a:solidFill>
              </a:rPr>
              <a:t>NOTE: remember SGA allocations should not be used for controversial speakers or anything that can be a detriment to certain marginalized populations on campus</a:t>
            </a:r>
            <a:endParaRPr>
              <a:solidFill>
                <a:schemeClr val="dk1"/>
              </a:solidFill>
            </a:endParaRPr>
          </a:p>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dk1"/>
                </a:solidFill>
                <a:latin typeface="Economica"/>
                <a:ea typeface="Economica"/>
                <a:cs typeface="Economica"/>
                <a:sym typeface="Economica"/>
              </a:defRPr>
            </a:lvl1pPr>
            <a:lvl2pPr lvl="1" algn="r">
              <a:spcBef>
                <a:spcPts val="0"/>
              </a:spcBef>
              <a:buNone/>
              <a:defRPr sz="1000">
                <a:solidFill>
                  <a:schemeClr val="dk1"/>
                </a:solidFill>
                <a:latin typeface="Economica"/>
                <a:ea typeface="Economica"/>
                <a:cs typeface="Economica"/>
                <a:sym typeface="Economica"/>
              </a:defRPr>
            </a:lvl2pPr>
            <a:lvl3pPr lvl="2" algn="r">
              <a:spcBef>
                <a:spcPts val="0"/>
              </a:spcBef>
              <a:buNone/>
              <a:defRPr sz="1000">
                <a:solidFill>
                  <a:schemeClr val="dk1"/>
                </a:solidFill>
                <a:latin typeface="Economica"/>
                <a:ea typeface="Economica"/>
                <a:cs typeface="Economica"/>
                <a:sym typeface="Economica"/>
              </a:defRPr>
            </a:lvl3pPr>
            <a:lvl4pPr lvl="3" algn="r">
              <a:spcBef>
                <a:spcPts val="0"/>
              </a:spcBef>
              <a:buNone/>
              <a:defRPr sz="1000">
                <a:solidFill>
                  <a:schemeClr val="dk1"/>
                </a:solidFill>
                <a:latin typeface="Economica"/>
                <a:ea typeface="Economica"/>
                <a:cs typeface="Economica"/>
                <a:sym typeface="Economica"/>
              </a:defRPr>
            </a:lvl4pPr>
            <a:lvl5pPr lvl="4" algn="r">
              <a:spcBef>
                <a:spcPts val="0"/>
              </a:spcBef>
              <a:buNone/>
              <a:defRPr sz="1000">
                <a:solidFill>
                  <a:schemeClr val="dk1"/>
                </a:solidFill>
                <a:latin typeface="Economica"/>
                <a:ea typeface="Economica"/>
                <a:cs typeface="Economica"/>
                <a:sym typeface="Economica"/>
              </a:defRPr>
            </a:lvl5pPr>
            <a:lvl6pPr lvl="5" algn="r">
              <a:spcBef>
                <a:spcPts val="0"/>
              </a:spcBef>
              <a:buNone/>
              <a:defRPr sz="1000">
                <a:solidFill>
                  <a:schemeClr val="dk1"/>
                </a:solidFill>
                <a:latin typeface="Economica"/>
                <a:ea typeface="Economica"/>
                <a:cs typeface="Economica"/>
                <a:sym typeface="Economica"/>
              </a:defRPr>
            </a:lvl6pPr>
            <a:lvl7pPr lvl="6" algn="r">
              <a:spcBef>
                <a:spcPts val="0"/>
              </a:spcBef>
              <a:buNone/>
              <a:defRPr sz="1000">
                <a:solidFill>
                  <a:schemeClr val="dk1"/>
                </a:solidFill>
                <a:latin typeface="Economica"/>
                <a:ea typeface="Economica"/>
                <a:cs typeface="Economica"/>
                <a:sym typeface="Economica"/>
              </a:defRPr>
            </a:lvl7pPr>
            <a:lvl8pPr lvl="7" algn="r">
              <a:spcBef>
                <a:spcPts val="0"/>
              </a:spcBef>
              <a:buNone/>
              <a:defRPr sz="1000">
                <a:solidFill>
                  <a:schemeClr val="dk1"/>
                </a:solidFill>
                <a:latin typeface="Economica"/>
                <a:ea typeface="Economica"/>
                <a:cs typeface="Economica"/>
                <a:sym typeface="Economica"/>
              </a:defRPr>
            </a:lvl8pPr>
            <a:lvl9pPr lvl="8" algn="r">
              <a:spcBef>
                <a:spcPts val="0"/>
              </a:spcBef>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2740050" y="647525"/>
            <a:ext cx="3663900" cy="1781400"/>
          </a:xfrm>
          <a:prstGeom prst="rect">
            <a:avLst/>
          </a:prstGeom>
        </p:spPr>
        <p:txBody>
          <a:bodyPr anchorCtr="0" anchor="b" bIns="91425" lIns="91425" spcFirstLastPara="1" rIns="91425" wrap="square" tIns="91425">
            <a:noAutofit/>
          </a:bodyPr>
          <a:lstStyle/>
          <a:p>
            <a:pPr indent="0" lvl="0" marL="0" rtl="0">
              <a:lnSpc>
                <a:spcPct val="115000"/>
              </a:lnSpc>
              <a:spcBef>
                <a:spcPts val="0"/>
              </a:spcBef>
              <a:spcAft>
                <a:spcPts val="0"/>
              </a:spcAft>
              <a:buClr>
                <a:schemeClr val="dk1"/>
              </a:buClr>
              <a:buSzPts val="1100"/>
              <a:buFont typeface="Arial"/>
              <a:buNone/>
            </a:pPr>
            <a:r>
              <a:rPr lang="en" sz="3000">
                <a:solidFill>
                  <a:srgbClr val="222222"/>
                </a:solidFill>
                <a:latin typeface="Georgia"/>
                <a:ea typeface="Georgia"/>
                <a:cs typeface="Georgia"/>
                <a:sym typeface="Georgia"/>
              </a:rPr>
              <a:t>2018 StudentAffairs.com Virtual Case Study</a:t>
            </a:r>
            <a:endParaRPr sz="3000"/>
          </a:p>
        </p:txBody>
      </p:sp>
      <p:sp>
        <p:nvSpPr>
          <p:cNvPr id="63" name="Shape 63"/>
          <p:cNvSpPr txBox="1"/>
          <p:nvPr>
            <p:ph idx="1" type="subTitle"/>
          </p:nvPr>
        </p:nvSpPr>
        <p:spPr>
          <a:xfrm>
            <a:off x="2740050" y="2326975"/>
            <a:ext cx="3663900" cy="1781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t>University of North Carolina at Greensboro</a:t>
            </a:r>
            <a:endParaRPr sz="2400"/>
          </a:p>
          <a:p>
            <a:pPr indent="0" lvl="0" marL="0">
              <a:spcBef>
                <a:spcPts val="0"/>
              </a:spcBef>
              <a:spcAft>
                <a:spcPts val="0"/>
              </a:spcAft>
              <a:buNone/>
            </a:pPr>
            <a:r>
              <a:rPr lang="en"/>
              <a:t>Team Leader:Liz Shepard</a:t>
            </a:r>
            <a:endParaRPr/>
          </a:p>
          <a:p>
            <a:pPr indent="0" lvl="0" marL="0">
              <a:spcBef>
                <a:spcPts val="0"/>
              </a:spcBef>
              <a:spcAft>
                <a:spcPts val="0"/>
              </a:spcAft>
              <a:buNone/>
            </a:pPr>
            <a:r>
              <a:rPr lang="en"/>
              <a:t>Team Members: Sarena Taylor, Lizz Giordano, Jenna Clancy</a:t>
            </a:r>
            <a:endParaRPr/>
          </a:p>
          <a:p>
            <a:pPr indent="0" lvl="0" marL="0">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228925" y="13857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Campus Zoning </a:t>
            </a:r>
            <a:endParaRPr/>
          </a:p>
        </p:txBody>
      </p:sp>
      <p:sp>
        <p:nvSpPr>
          <p:cNvPr id="117" name="Shape 117"/>
          <p:cNvSpPr txBox="1"/>
          <p:nvPr>
            <p:ph idx="1" type="body"/>
          </p:nvPr>
        </p:nvSpPr>
        <p:spPr>
          <a:xfrm>
            <a:off x="311700" y="894750"/>
            <a:ext cx="8520600" cy="3834900"/>
          </a:xfrm>
          <a:prstGeom prst="rect">
            <a:avLst/>
          </a:prstGeom>
        </p:spPr>
        <p:txBody>
          <a:bodyPr anchorCtr="0" anchor="t" bIns="91425" lIns="91425" spcFirstLastPara="1" rIns="91425" wrap="square" tIns="91425">
            <a:noAutofit/>
          </a:bodyPr>
          <a:lstStyle/>
          <a:p>
            <a:pPr indent="-342900" lvl="0" marL="457200">
              <a:lnSpc>
                <a:spcPct val="150000"/>
              </a:lnSpc>
              <a:spcBef>
                <a:spcPts val="0"/>
              </a:spcBef>
              <a:spcAft>
                <a:spcPts val="0"/>
              </a:spcAft>
              <a:buSzPts val="1800"/>
              <a:buChar char="●"/>
            </a:pPr>
            <a:r>
              <a:rPr lang="en"/>
              <a:t>Eliminating free speech zones in accordance with today’s best practices. </a:t>
            </a:r>
            <a:endParaRPr/>
          </a:p>
          <a:p>
            <a:pPr indent="-342900" lvl="0" marL="457200" rtl="0">
              <a:lnSpc>
                <a:spcPct val="150000"/>
              </a:lnSpc>
              <a:spcBef>
                <a:spcPts val="0"/>
              </a:spcBef>
              <a:spcAft>
                <a:spcPts val="0"/>
              </a:spcAft>
              <a:buSzPts val="1800"/>
              <a:buChar char="●"/>
            </a:pPr>
            <a:r>
              <a:rPr lang="en"/>
              <a:t>Replacing with a clause that if two opposing protesting groups/opposing </a:t>
            </a:r>
            <a:r>
              <a:rPr lang="en"/>
              <a:t>speakers</a:t>
            </a:r>
            <a:r>
              <a:rPr lang="en"/>
              <a:t> are engaging in a civil dispute, they must maintain a distance of no less than 50 feet in order to promote the safety of each group’s members and the safety of the college at large. </a:t>
            </a:r>
            <a:endParaRPr/>
          </a:p>
          <a:p>
            <a:pPr indent="-342900" lvl="0" marL="457200" rtl="0">
              <a:lnSpc>
                <a:spcPct val="150000"/>
              </a:lnSpc>
              <a:spcBef>
                <a:spcPts val="0"/>
              </a:spcBef>
              <a:spcAft>
                <a:spcPts val="0"/>
              </a:spcAft>
              <a:buSzPts val="1800"/>
              <a:buChar char="●"/>
            </a:pPr>
            <a:r>
              <a:rPr lang="en"/>
              <a:t>Actual location of protests/counter protests are not limited so long as activities do not </a:t>
            </a:r>
            <a:r>
              <a:rPr lang="en"/>
              <a:t>disrupt</a:t>
            </a:r>
            <a:r>
              <a:rPr lang="en"/>
              <a:t> scheduled campus activity.</a:t>
            </a:r>
            <a:endParaRPr/>
          </a:p>
          <a:p>
            <a:pPr indent="-304800" lvl="0" marL="457200">
              <a:lnSpc>
                <a:spcPct val="150000"/>
              </a:lnSpc>
              <a:spcBef>
                <a:spcPts val="0"/>
              </a:spcBef>
              <a:spcAft>
                <a:spcPts val="0"/>
              </a:spcAft>
              <a:buSzPts val="1200"/>
              <a:buChar char="●"/>
            </a:pPr>
            <a:r>
              <a:rPr lang="en" sz="1200"/>
              <a:t>https://www.insidehighered.com/news/2018/02/02/experts-states-likely-keep-abolishing-free-speech-zones</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1526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Student Education</a:t>
            </a:r>
            <a:endParaRPr/>
          </a:p>
        </p:txBody>
      </p:sp>
      <p:sp>
        <p:nvSpPr>
          <p:cNvPr id="123" name="Shape 123"/>
          <p:cNvSpPr txBox="1"/>
          <p:nvPr>
            <p:ph idx="1" type="body"/>
          </p:nvPr>
        </p:nvSpPr>
        <p:spPr>
          <a:xfrm>
            <a:off x="311700" y="894750"/>
            <a:ext cx="8520600" cy="3354000"/>
          </a:xfrm>
          <a:prstGeom prst="rect">
            <a:avLst/>
          </a:prstGeom>
        </p:spPr>
        <p:txBody>
          <a:bodyPr anchorCtr="0" anchor="t" bIns="91425" lIns="91425" spcFirstLastPara="1" rIns="91425" wrap="square" tIns="91425">
            <a:noAutofit/>
          </a:bodyPr>
          <a:lstStyle/>
          <a:p>
            <a:pPr indent="0" lvl="0" marL="0">
              <a:lnSpc>
                <a:spcPct val="150000"/>
              </a:lnSpc>
              <a:spcBef>
                <a:spcPts val="0"/>
              </a:spcBef>
              <a:spcAft>
                <a:spcPts val="0"/>
              </a:spcAft>
              <a:buNone/>
            </a:pPr>
            <a:r>
              <a:rPr lang="en"/>
              <a:t>HSU is a student centered university and takes pride in encompassing the student voice in our learning environment. With this being said, the following must be </a:t>
            </a:r>
            <a:r>
              <a:rPr lang="en"/>
              <a:t>enacted</a:t>
            </a:r>
            <a:r>
              <a:rPr lang="en"/>
              <a:t> when bringing outside speakers:</a:t>
            </a:r>
            <a:endParaRPr/>
          </a:p>
          <a:p>
            <a:pPr indent="-342900" lvl="0" marL="457200" rtl="0">
              <a:lnSpc>
                <a:spcPct val="150000"/>
              </a:lnSpc>
              <a:spcBef>
                <a:spcPts val="1600"/>
              </a:spcBef>
              <a:spcAft>
                <a:spcPts val="0"/>
              </a:spcAft>
              <a:buSzPts val="1800"/>
              <a:buChar char="●"/>
            </a:pPr>
            <a:r>
              <a:rPr lang="en"/>
              <a:t>Outside speaker must provide a space to engage students in dialogue prior to event.</a:t>
            </a:r>
            <a:endParaRPr/>
          </a:p>
          <a:p>
            <a:pPr indent="-342900" lvl="0" marL="457200" rtl="0">
              <a:lnSpc>
                <a:spcPct val="150000"/>
              </a:lnSpc>
              <a:spcBef>
                <a:spcPts val="0"/>
              </a:spcBef>
              <a:spcAft>
                <a:spcPts val="0"/>
              </a:spcAft>
              <a:buSzPts val="1800"/>
              <a:buChar char="●"/>
            </a:pPr>
            <a:r>
              <a:rPr lang="en"/>
              <a:t>Outside speaker must engage students and guests in Q&amp;A session post event.</a:t>
            </a:r>
            <a:endParaRPr/>
          </a:p>
          <a:p>
            <a:pPr indent="0" lvl="0" marL="0">
              <a:lnSpc>
                <a:spcPct val="150000"/>
              </a:lnSpc>
              <a:spcBef>
                <a:spcPts val="1600"/>
              </a:spcBef>
              <a:spcAft>
                <a:spcPts val="1600"/>
              </a:spcAft>
              <a:buNone/>
            </a:pPr>
            <a:r>
              <a:rPr lang="en"/>
              <a:t>With these additions to our policy, we hope to ensure our students that their voices are heard and acknowledged.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Advertisement</a:t>
            </a:r>
            <a:endParaRPr/>
          </a:p>
        </p:txBody>
      </p:sp>
      <p:sp>
        <p:nvSpPr>
          <p:cNvPr id="129" name="Shape 12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nSpc>
                <a:spcPct val="150000"/>
              </a:lnSpc>
              <a:spcBef>
                <a:spcPts val="0"/>
              </a:spcBef>
              <a:spcAft>
                <a:spcPts val="0"/>
              </a:spcAft>
              <a:buNone/>
            </a:pPr>
            <a:r>
              <a:rPr lang="en"/>
              <a:t>HSU values the different perspectives and experiences students bring to the campus environment. We also encourage students to use their creativity to market their event of interests. However, we have a no-tolerance policy for advertisements that promote or encourage hate speech towards any groups on campus.</a:t>
            </a:r>
            <a:endParaRPr/>
          </a:p>
          <a:p>
            <a:pPr indent="0" lvl="0" marL="0" rtl="0">
              <a:lnSpc>
                <a:spcPct val="150000"/>
              </a:lnSpc>
              <a:spcBef>
                <a:spcPts val="1600"/>
              </a:spcBef>
              <a:spcAft>
                <a:spcPts val="0"/>
              </a:spcAft>
              <a:buNone/>
            </a:pPr>
            <a:r>
              <a:rPr lang="en"/>
              <a:t>We define hate speech as using derogatory language to harass or communicate threats towards marginalized groups or individuals on campus.</a:t>
            </a:r>
            <a:endParaRPr/>
          </a:p>
          <a:p>
            <a:pPr indent="0" lvl="0" marL="0">
              <a:lnSpc>
                <a:spcPct val="150000"/>
              </a:lnSpc>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Advertisement Placement</a:t>
            </a:r>
            <a:endParaRPr/>
          </a:p>
        </p:txBody>
      </p:sp>
      <p:sp>
        <p:nvSpPr>
          <p:cNvPr id="135" name="Shape 13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nSpc>
                <a:spcPct val="150000"/>
              </a:lnSpc>
              <a:spcBef>
                <a:spcPts val="0"/>
              </a:spcBef>
              <a:spcAft>
                <a:spcPts val="0"/>
              </a:spcAft>
              <a:buNone/>
            </a:pPr>
            <a:r>
              <a:rPr lang="en"/>
              <a:t>To display advertisements for controversial speakers around campus, the advertisement must receive approval by the department or office in that specific location before placement. (i.e. advertisements for controversial  speakers in residence halls must be approved by the Housing &amp; Residence Life Department.)</a:t>
            </a:r>
            <a:endParaRPr/>
          </a:p>
          <a:p>
            <a:pPr indent="0" lvl="0" marL="0" rtl="0">
              <a:lnSpc>
                <a:spcPct val="150000"/>
              </a:lnSpc>
              <a:spcBef>
                <a:spcPts val="1600"/>
              </a:spcBef>
              <a:spcAft>
                <a:spcPts val="0"/>
              </a:spcAft>
              <a:buNone/>
            </a:pPr>
            <a:r>
              <a:t/>
            </a:r>
            <a:endParaRPr/>
          </a:p>
          <a:p>
            <a:pPr indent="0" lvl="0" marL="0" rtl="0">
              <a:lnSpc>
                <a:spcPct val="150000"/>
              </a:lnSpc>
              <a:spcBef>
                <a:spcPts val="0"/>
              </a:spcBef>
              <a:spcAft>
                <a:spcPts val="0"/>
              </a:spcAft>
              <a:buNone/>
            </a:pPr>
            <a:r>
              <a:t/>
            </a:r>
            <a:endParaRPr/>
          </a:p>
          <a:p>
            <a:pPr indent="0" lvl="0" marL="0" rtl="0">
              <a:lnSpc>
                <a:spcPct val="150000"/>
              </a:lnSpc>
              <a:spcBef>
                <a:spcPts val="1600"/>
              </a:spcBef>
              <a:spcAft>
                <a:spcPts val="1600"/>
              </a:spcAft>
              <a:buClr>
                <a:schemeClr val="dk1"/>
              </a:buClr>
              <a:buSzPts val="1100"/>
              <a:buFont typeface="Arial"/>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Campus Safety</a:t>
            </a:r>
            <a:endParaRPr/>
          </a:p>
        </p:txBody>
      </p:sp>
      <p:sp>
        <p:nvSpPr>
          <p:cNvPr id="141" name="Shape 1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SzPts val="1800"/>
              <a:buChar char="●"/>
            </a:pPr>
            <a:r>
              <a:rPr lang="en"/>
              <a:t>Estimate of event participants/spectators needs to be turned into Campus Police via online form 3 weeks prior to event</a:t>
            </a:r>
            <a:endParaRPr/>
          </a:p>
          <a:p>
            <a:pPr indent="-342900" lvl="0" marL="457200" rtl="0">
              <a:lnSpc>
                <a:spcPct val="150000"/>
              </a:lnSpc>
              <a:spcBef>
                <a:spcPts val="0"/>
              </a:spcBef>
              <a:spcAft>
                <a:spcPts val="0"/>
              </a:spcAft>
              <a:buSzPts val="1800"/>
              <a:buChar char="●"/>
            </a:pPr>
            <a:r>
              <a:rPr lang="en"/>
              <a:t>If form is not turned in 3 weeks prior to event, event cannot take place and no refund on deposit will be returned </a:t>
            </a:r>
            <a:endParaRPr/>
          </a:p>
          <a:p>
            <a:pPr indent="-342900" lvl="0" marL="457200" rtl="0">
              <a:lnSpc>
                <a:spcPct val="150000"/>
              </a:lnSpc>
              <a:spcBef>
                <a:spcPts val="0"/>
              </a:spcBef>
              <a:spcAft>
                <a:spcPts val="0"/>
              </a:spcAft>
              <a:buSzPts val="1800"/>
              <a:buChar char="●"/>
            </a:pPr>
            <a:r>
              <a:rPr lang="en"/>
              <a:t>1 campus police officer is required to be present at events with outside speaker per 20-25 participants/spectators </a:t>
            </a:r>
            <a:endParaRPr/>
          </a:p>
          <a:p>
            <a:pPr indent="-342900" lvl="0" marL="457200" rtl="0">
              <a:lnSpc>
                <a:spcPct val="150000"/>
              </a:lnSpc>
              <a:spcBef>
                <a:spcPts val="0"/>
              </a:spcBef>
              <a:spcAft>
                <a:spcPts val="0"/>
              </a:spcAft>
              <a:buSzPts val="1800"/>
              <a:buChar char="●"/>
            </a:pPr>
            <a:r>
              <a:rPr lang="en"/>
              <a:t>Organization will be charged $25/officer/hour (capped at 2 hour events maximum)</a:t>
            </a:r>
            <a:endParaRPr/>
          </a:p>
          <a:p>
            <a:pPr indent="0" lvl="0" marL="0">
              <a:spcBef>
                <a:spcPts val="1600"/>
              </a:spcBef>
              <a:spcAft>
                <a:spcPts val="1600"/>
              </a:spcAft>
              <a:buNone/>
            </a:pPr>
            <a:r>
              <a:t/>
            </a:r>
            <a:endParaRPr sz="1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Off-Campus Safety (affiliation with institution)</a:t>
            </a:r>
            <a:endParaRPr/>
          </a:p>
        </p:txBody>
      </p:sp>
      <p:sp>
        <p:nvSpPr>
          <p:cNvPr id="147" name="Shape 14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SzPts val="1800"/>
              <a:buChar char="●"/>
            </a:pPr>
            <a:r>
              <a:rPr lang="en"/>
              <a:t>Off campus events with an outside speaker, where students will be in attendance (over 25 students), will require event registration (per Campus Resources guidelines) and estimate of participants/spectators</a:t>
            </a:r>
            <a:endParaRPr/>
          </a:p>
          <a:p>
            <a:pPr indent="-342900" lvl="0" marL="457200" rtl="0">
              <a:lnSpc>
                <a:spcPct val="150000"/>
              </a:lnSpc>
              <a:spcBef>
                <a:spcPts val="0"/>
              </a:spcBef>
              <a:spcAft>
                <a:spcPts val="0"/>
              </a:spcAft>
              <a:buSzPts val="1800"/>
              <a:buChar char="●"/>
            </a:pPr>
            <a:r>
              <a:rPr lang="en"/>
              <a:t>Event may require campus police or county/city police presence depending on attendance and location</a:t>
            </a:r>
            <a:endParaRPr/>
          </a:p>
          <a:p>
            <a:pPr indent="-342900" lvl="0" marL="457200" rtl="0">
              <a:lnSpc>
                <a:spcPct val="150000"/>
              </a:lnSpc>
              <a:spcBef>
                <a:spcPts val="0"/>
              </a:spcBef>
              <a:spcAft>
                <a:spcPts val="0"/>
              </a:spcAft>
              <a:buSzPts val="1800"/>
              <a:buChar char="●"/>
            </a:pPr>
            <a:r>
              <a:rPr lang="en"/>
              <a:t>Off campus events require $25/officer/hour for campus police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394650" y="326850"/>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Current Practices at Surrounding Institutions</a:t>
            </a:r>
            <a:endParaRPr/>
          </a:p>
        </p:txBody>
      </p:sp>
      <p:sp>
        <p:nvSpPr>
          <p:cNvPr id="153" name="Shape 153"/>
          <p:cNvSpPr txBox="1"/>
          <p:nvPr>
            <p:ph idx="1" type="body"/>
          </p:nvPr>
        </p:nvSpPr>
        <p:spPr>
          <a:xfrm>
            <a:off x="311695" y="1278023"/>
            <a:ext cx="86865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 we searched for best practices at our neighboring </a:t>
            </a:r>
            <a:r>
              <a:rPr lang="en"/>
              <a:t>institution,</a:t>
            </a:r>
            <a:r>
              <a:rPr lang="en"/>
              <a:t> Harvard University, we realized that like ourselves, Harvard only had  guidelines for free speech, but fail to look at the root issues of why students protest.</a:t>
            </a:r>
            <a:endParaRPr/>
          </a:p>
          <a:p>
            <a:pPr indent="0" lvl="0" marL="0">
              <a:spcBef>
                <a:spcPts val="1600"/>
              </a:spcBef>
              <a:spcAft>
                <a:spcPts val="0"/>
              </a:spcAft>
              <a:buNone/>
            </a:pPr>
            <a:r>
              <a:rPr lang="en"/>
              <a:t>Our policy strives to give life to the student voice, so we may give students ample opportunities to be heard while simultaneously allowing campus community activities to progress </a:t>
            </a:r>
            <a:r>
              <a:rPr lang="en"/>
              <a:t>uninterrupted</a:t>
            </a:r>
            <a:r>
              <a:rPr lang="en"/>
              <a:t>. </a:t>
            </a:r>
            <a:endParaRPr/>
          </a:p>
          <a:p>
            <a:pPr indent="0" lvl="0" marL="0">
              <a:spcBef>
                <a:spcPts val="1600"/>
              </a:spcBef>
              <a:spcAft>
                <a:spcPts val="1600"/>
              </a:spcAft>
              <a:buNone/>
            </a:pPr>
            <a:r>
              <a:rPr lang="en"/>
              <a:t>As colleagues in the field of student affairs, we encourage you to create and support policies that meet the needs of all students.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Outside Speaker Coalition </a:t>
            </a:r>
            <a:endParaRPr/>
          </a:p>
        </p:txBody>
      </p:sp>
      <p:sp>
        <p:nvSpPr>
          <p:cNvPr id="69" name="Shape 6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Ron Granger - Dean of Students</a:t>
            </a:r>
            <a:endParaRPr/>
          </a:p>
          <a:p>
            <a:pPr indent="0" lvl="0" marL="0">
              <a:spcBef>
                <a:spcPts val="1600"/>
              </a:spcBef>
              <a:spcAft>
                <a:spcPts val="0"/>
              </a:spcAft>
              <a:buNone/>
            </a:pPr>
            <a:r>
              <a:rPr lang="en"/>
              <a:t>Liz “Lovegood” Shepard- Associate Dean of Students</a:t>
            </a:r>
            <a:endParaRPr/>
          </a:p>
          <a:p>
            <a:pPr indent="0" lvl="0" marL="0">
              <a:spcBef>
                <a:spcPts val="1600"/>
              </a:spcBef>
              <a:spcAft>
                <a:spcPts val="0"/>
              </a:spcAft>
              <a:buNone/>
            </a:pPr>
            <a:r>
              <a:rPr lang="en"/>
              <a:t>Lizz “Tonks” Giordano - Director of Facilities Management </a:t>
            </a:r>
            <a:endParaRPr/>
          </a:p>
          <a:p>
            <a:pPr indent="0" lvl="0" marL="0">
              <a:spcBef>
                <a:spcPts val="1600"/>
              </a:spcBef>
              <a:spcAft>
                <a:spcPts val="0"/>
              </a:spcAft>
              <a:buNone/>
            </a:pPr>
            <a:r>
              <a:rPr lang="en"/>
              <a:t>Jenna “Weasley” Clancy - Director of the Office of Intercultural Engagement </a:t>
            </a:r>
            <a:endParaRPr/>
          </a:p>
          <a:p>
            <a:pPr indent="0" lvl="0" marL="0">
              <a:spcBef>
                <a:spcPts val="1600"/>
              </a:spcBef>
              <a:spcAft>
                <a:spcPts val="1600"/>
              </a:spcAft>
              <a:buNone/>
            </a:pPr>
            <a:r>
              <a:rPr lang="en"/>
              <a:t>Sarena “Flickwick” Taylor - Director of Campus Safety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Honeyduke State University</a:t>
            </a:r>
            <a:endParaRPr/>
          </a:p>
        </p:txBody>
      </p:sp>
      <p:sp>
        <p:nvSpPr>
          <p:cNvPr id="75" name="Shape 7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nSpc>
                <a:spcPct val="200000"/>
              </a:lnSpc>
              <a:spcBef>
                <a:spcPts val="0"/>
              </a:spcBef>
              <a:spcAft>
                <a:spcPts val="0"/>
              </a:spcAft>
              <a:buSzPts val="1800"/>
              <a:buChar char="●"/>
            </a:pPr>
            <a:r>
              <a:rPr lang="en"/>
              <a:t>Honeyduke, </a:t>
            </a:r>
            <a:r>
              <a:rPr lang="en"/>
              <a:t>Massachusetts - suburban area</a:t>
            </a:r>
            <a:endParaRPr/>
          </a:p>
          <a:p>
            <a:pPr indent="-342900" lvl="0" marL="457200" rtl="0">
              <a:lnSpc>
                <a:spcPct val="200000"/>
              </a:lnSpc>
              <a:spcBef>
                <a:spcPts val="0"/>
              </a:spcBef>
              <a:spcAft>
                <a:spcPts val="0"/>
              </a:spcAft>
              <a:buSzPts val="1800"/>
              <a:buChar char="●"/>
            </a:pPr>
            <a:r>
              <a:rPr lang="en"/>
              <a:t>Public institution </a:t>
            </a:r>
            <a:endParaRPr/>
          </a:p>
          <a:p>
            <a:pPr indent="-342900" lvl="0" marL="457200" rtl="0">
              <a:lnSpc>
                <a:spcPct val="200000"/>
              </a:lnSpc>
              <a:spcBef>
                <a:spcPts val="0"/>
              </a:spcBef>
              <a:spcAft>
                <a:spcPts val="0"/>
              </a:spcAft>
              <a:buSzPts val="1800"/>
              <a:buChar char="●"/>
            </a:pPr>
            <a:r>
              <a:rPr lang="en"/>
              <a:t>20,000 students</a:t>
            </a:r>
            <a:endParaRPr/>
          </a:p>
          <a:p>
            <a:pPr indent="-342900" lvl="0" marL="457200" rtl="0">
              <a:lnSpc>
                <a:spcPct val="200000"/>
              </a:lnSpc>
              <a:spcBef>
                <a:spcPts val="0"/>
              </a:spcBef>
              <a:spcAft>
                <a:spcPts val="0"/>
              </a:spcAft>
              <a:buSzPts val="1800"/>
              <a:buChar char="●"/>
            </a:pPr>
            <a:r>
              <a:rPr lang="en"/>
              <a:t>215 acres </a:t>
            </a:r>
            <a:endParaRPr/>
          </a:p>
          <a:p>
            <a:pPr indent="0" lvl="0" marL="0" rtl="0">
              <a:lnSpc>
                <a:spcPct val="200000"/>
              </a:lnSpc>
              <a:spcBef>
                <a:spcPts val="1600"/>
              </a:spcBef>
              <a:spcAft>
                <a:spcPts val="0"/>
              </a:spcAft>
              <a:buNone/>
            </a:pPr>
            <a:r>
              <a:t/>
            </a:r>
            <a:endParaRPr/>
          </a:p>
          <a:p>
            <a:pPr indent="0" lvl="0" marL="0">
              <a:spcBef>
                <a:spcPts val="1600"/>
              </a:spcBef>
              <a:spcAft>
                <a:spcPts val="1600"/>
              </a:spcAft>
              <a:buNone/>
            </a:pPr>
            <a:r>
              <a:t/>
            </a:r>
            <a:endParaRPr/>
          </a:p>
        </p:txBody>
      </p:sp>
      <p:pic>
        <p:nvPicPr>
          <p:cNvPr id="76" name="Shape 76"/>
          <p:cNvPicPr preferRelativeResize="0"/>
          <p:nvPr/>
        </p:nvPicPr>
        <p:blipFill>
          <a:blip r:embed="rId3">
            <a:alphaModFix/>
          </a:blip>
          <a:stretch>
            <a:fillRect/>
          </a:stretch>
        </p:blipFill>
        <p:spPr>
          <a:xfrm>
            <a:off x="3279750" y="2313500"/>
            <a:ext cx="5079000" cy="1738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of Events </a:t>
            </a:r>
            <a:endParaRPr/>
          </a:p>
        </p:txBody>
      </p:sp>
      <p:sp>
        <p:nvSpPr>
          <p:cNvPr id="82" name="Shape 8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SzPts val="1800"/>
              <a:buChar char="●"/>
            </a:pPr>
            <a:r>
              <a:rPr lang="en"/>
              <a:t>The </a:t>
            </a:r>
            <a:r>
              <a:rPr lang="en"/>
              <a:t>Slytherin club brought controversial speaker, Dr. Thomas Riddle, to campus </a:t>
            </a:r>
            <a:endParaRPr/>
          </a:p>
          <a:p>
            <a:pPr indent="-342900" lvl="0" marL="457200" rtl="0">
              <a:lnSpc>
                <a:spcPct val="150000"/>
              </a:lnSpc>
              <a:spcBef>
                <a:spcPts val="0"/>
              </a:spcBef>
              <a:spcAft>
                <a:spcPts val="0"/>
              </a:spcAft>
              <a:buSzPts val="1800"/>
              <a:buChar char="●"/>
            </a:pPr>
            <a:r>
              <a:rPr lang="en"/>
              <a:t>Spoke about his research on the “intellectual inferiority” of half-blood individuals </a:t>
            </a:r>
            <a:endParaRPr/>
          </a:p>
          <a:p>
            <a:pPr indent="-342900" lvl="0" marL="457200" rtl="0">
              <a:lnSpc>
                <a:spcPct val="150000"/>
              </a:lnSpc>
              <a:spcBef>
                <a:spcPts val="0"/>
              </a:spcBef>
              <a:spcAft>
                <a:spcPts val="0"/>
              </a:spcAft>
              <a:buSzPts val="1800"/>
              <a:buChar char="●"/>
            </a:pPr>
            <a:r>
              <a:rPr lang="en"/>
              <a:t>After derogatory slur  “mudblood” was used, crowd started yelling and shoving one another</a:t>
            </a:r>
            <a:endParaRPr/>
          </a:p>
          <a:p>
            <a:pPr indent="-342900" lvl="0" marL="457200" rtl="0">
              <a:lnSpc>
                <a:spcPct val="100000"/>
              </a:lnSpc>
              <a:spcBef>
                <a:spcPts val="0"/>
              </a:spcBef>
              <a:spcAft>
                <a:spcPts val="0"/>
              </a:spcAft>
              <a:buSzPts val="1800"/>
              <a:buChar char="●"/>
            </a:pPr>
            <a:r>
              <a:rPr lang="en"/>
              <a:t>Police intervened and dispersed crowd without injury or arrest</a:t>
            </a:r>
            <a:endParaRPr/>
          </a:p>
          <a:p>
            <a:pPr indent="0" lvl="0" marL="0" rtl="0">
              <a:spcBef>
                <a:spcPts val="1600"/>
              </a:spcBef>
              <a:spcAft>
                <a:spcPts val="0"/>
              </a:spcAft>
              <a:buNone/>
            </a:pPr>
            <a:r>
              <a:t/>
            </a:r>
            <a:endParaRPr/>
          </a:p>
          <a:p>
            <a:pPr indent="0" lvl="0" marL="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Current Policy Main Points</a:t>
            </a:r>
            <a:endParaRPr/>
          </a:p>
        </p:txBody>
      </p:sp>
      <p:sp>
        <p:nvSpPr>
          <p:cNvPr id="88" name="Shape 8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nSpc>
                <a:spcPct val="200000"/>
              </a:lnSpc>
              <a:spcBef>
                <a:spcPts val="0"/>
              </a:spcBef>
              <a:spcAft>
                <a:spcPts val="0"/>
              </a:spcAft>
              <a:buSzPts val="1800"/>
              <a:buChar char="●"/>
            </a:pPr>
            <a:r>
              <a:rPr lang="en"/>
              <a:t>University funds cannot be used for outside speakers</a:t>
            </a:r>
            <a:endParaRPr/>
          </a:p>
          <a:p>
            <a:pPr indent="-342900" lvl="0" marL="457200" rtl="0">
              <a:lnSpc>
                <a:spcPct val="200000"/>
              </a:lnSpc>
              <a:spcBef>
                <a:spcPts val="0"/>
              </a:spcBef>
              <a:spcAft>
                <a:spcPts val="0"/>
              </a:spcAft>
              <a:buSzPts val="1800"/>
              <a:buChar char="●"/>
            </a:pPr>
            <a:r>
              <a:rPr lang="en"/>
              <a:t>Student organizations will be charged for police security fee</a:t>
            </a:r>
            <a:endParaRPr/>
          </a:p>
          <a:p>
            <a:pPr indent="-342900" lvl="0" marL="457200" rtl="0">
              <a:lnSpc>
                <a:spcPct val="200000"/>
              </a:lnSpc>
              <a:spcBef>
                <a:spcPts val="0"/>
              </a:spcBef>
              <a:spcAft>
                <a:spcPts val="0"/>
              </a:spcAft>
              <a:buSzPts val="1800"/>
              <a:buChar char="●"/>
            </a:pPr>
            <a:r>
              <a:rPr lang="en"/>
              <a:t>Students are limited to free speech zones</a:t>
            </a:r>
            <a:endParaRPr/>
          </a:p>
          <a:p>
            <a:pPr indent="-342900" lvl="0" marL="457200" rtl="0">
              <a:lnSpc>
                <a:spcPct val="200000"/>
              </a:lnSpc>
              <a:spcBef>
                <a:spcPts val="0"/>
              </a:spcBef>
              <a:spcAft>
                <a:spcPts val="0"/>
              </a:spcAft>
              <a:buSzPts val="1800"/>
              <a:buChar char="●"/>
            </a:pPr>
            <a:r>
              <a:rPr lang="en"/>
              <a:t>Policy refers to students, doesn’t mention outside speakers </a:t>
            </a:r>
            <a:endParaRPr/>
          </a:p>
          <a:p>
            <a:pPr indent="-342900" lvl="0" marL="457200" rtl="0">
              <a:lnSpc>
                <a:spcPct val="200000"/>
              </a:lnSpc>
              <a:spcBef>
                <a:spcPts val="0"/>
              </a:spcBef>
              <a:spcAft>
                <a:spcPts val="0"/>
              </a:spcAft>
              <a:buSzPts val="1800"/>
              <a:buChar char="●"/>
            </a:pPr>
            <a:r>
              <a:rPr lang="en"/>
              <a:t>Free speech activities cannot disrupt scheduled university activity (per reasonable time, place, and manner requirements)</a:t>
            </a:r>
            <a:endParaRPr/>
          </a:p>
          <a:p>
            <a:pPr indent="0" lvl="0" marL="0">
              <a:lnSpc>
                <a:spcPct val="200000"/>
              </a:lnSpc>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2199900" y="1418225"/>
            <a:ext cx="4744200" cy="1965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9600"/>
              <a:t>New Policy</a:t>
            </a:r>
            <a:endParaRPr sz="9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Campus Resources</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SzPts val="1800"/>
              <a:buChar char="●"/>
            </a:pPr>
            <a:r>
              <a:rPr lang="en"/>
              <a:t>Must be with normal hours of operation (i.e. if Student Center is closed at 5:00 PM Saturday, HSU will not reopen center and have staff there past 5:00 PM for an outside speaker. </a:t>
            </a:r>
            <a:r>
              <a:rPr lang="en"/>
              <a:t>Institution</a:t>
            </a:r>
            <a:r>
              <a:rPr lang="en"/>
              <a:t> resources will not be used outside of hours of operation)</a:t>
            </a:r>
            <a:endParaRPr/>
          </a:p>
          <a:p>
            <a:pPr indent="-342900" lvl="0" marL="457200" rtl="0">
              <a:lnSpc>
                <a:spcPct val="150000"/>
              </a:lnSpc>
              <a:spcBef>
                <a:spcPts val="0"/>
              </a:spcBef>
              <a:spcAft>
                <a:spcPts val="0"/>
              </a:spcAft>
              <a:buSzPts val="1800"/>
              <a:buChar char="●"/>
            </a:pPr>
            <a:r>
              <a:rPr lang="en"/>
              <a:t>In order to utilize campus resources (i.e. speakers, microphones, lighting, stages, etc.) outside speaker/host group will be charged $150/hr.</a:t>
            </a:r>
            <a:endParaRPr/>
          </a:p>
          <a:p>
            <a:pPr indent="0" lvl="0" marL="0" rtl="0">
              <a:lnSpc>
                <a:spcPct val="150000"/>
              </a:lnSpc>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Campus Resources Cont.</a:t>
            </a:r>
            <a:endParaRPr/>
          </a:p>
        </p:txBody>
      </p:sp>
      <p:sp>
        <p:nvSpPr>
          <p:cNvPr id="105" name="Shape 105"/>
          <p:cNvSpPr txBox="1"/>
          <p:nvPr>
            <p:ph idx="1" type="body"/>
          </p:nvPr>
        </p:nvSpPr>
        <p:spPr>
          <a:xfrm>
            <a:off x="311700" y="1505850"/>
            <a:ext cx="8520600" cy="30735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SzPts val="1800"/>
              <a:buChar char="●"/>
            </a:pPr>
            <a:r>
              <a:rPr lang="en"/>
              <a:t>Student Organizations cannot use SGA funds, campus funds, or student fees to pay for outside speakers </a:t>
            </a:r>
            <a:endParaRPr/>
          </a:p>
          <a:p>
            <a:pPr indent="-342900" lvl="0" marL="457200" rtl="0">
              <a:lnSpc>
                <a:spcPct val="150000"/>
              </a:lnSpc>
              <a:spcBef>
                <a:spcPts val="0"/>
              </a:spcBef>
              <a:spcAft>
                <a:spcPts val="0"/>
              </a:spcAft>
              <a:buSzPts val="1800"/>
              <a:buChar char="●"/>
            </a:pPr>
            <a:r>
              <a:rPr lang="en"/>
              <a:t>Student Organizations can use fundraising, student dues, or outside organization funding to pay for outside speakers</a:t>
            </a:r>
            <a:endParaRPr/>
          </a:p>
          <a:p>
            <a:pPr indent="0" lvl="0" marL="0" rtl="0">
              <a:lnSpc>
                <a:spcPct val="150000"/>
              </a:lnSpc>
              <a:spcBef>
                <a:spcPts val="1600"/>
              </a:spcBef>
              <a:spcAft>
                <a:spcPts val="0"/>
              </a:spcAft>
              <a:buNone/>
            </a:pPr>
            <a:r>
              <a:t/>
            </a:r>
            <a:endParaRPr/>
          </a:p>
          <a:p>
            <a:pPr indent="0" lvl="0" marL="0" rtl="0">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Campus Event Registration </a:t>
            </a:r>
            <a:endParaRPr/>
          </a:p>
        </p:txBody>
      </p:sp>
      <p:sp>
        <p:nvSpPr>
          <p:cNvPr id="111" name="Shape 1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SzPts val="1800"/>
              <a:buChar char="●"/>
            </a:pPr>
            <a:r>
              <a:rPr lang="en"/>
              <a:t>Events containing outside speaker can only run for a maximum of 2 hours</a:t>
            </a:r>
            <a:endParaRPr/>
          </a:p>
          <a:p>
            <a:pPr indent="-342900" lvl="0" marL="457200" rtl="0">
              <a:lnSpc>
                <a:spcPct val="150000"/>
              </a:lnSpc>
              <a:spcBef>
                <a:spcPts val="0"/>
              </a:spcBef>
              <a:spcAft>
                <a:spcPts val="0"/>
              </a:spcAft>
              <a:buSzPts val="1800"/>
              <a:buChar char="●"/>
            </a:pPr>
            <a:r>
              <a:rPr lang="en"/>
              <a:t>Events with participants/spectators over 25 cannot use classroom spaces during class hours in order to not disrupt normal classes</a:t>
            </a:r>
            <a:endParaRPr/>
          </a:p>
          <a:p>
            <a:pPr indent="-342900" lvl="0" marL="457200" rtl="0">
              <a:lnSpc>
                <a:spcPct val="150000"/>
              </a:lnSpc>
              <a:spcBef>
                <a:spcPts val="0"/>
              </a:spcBef>
              <a:spcAft>
                <a:spcPts val="0"/>
              </a:spcAft>
              <a:buSzPts val="1800"/>
              <a:buChar char="●"/>
            </a:pPr>
            <a:r>
              <a:rPr lang="en"/>
              <a:t>Event must be registered 6 weeks prior to event date</a:t>
            </a:r>
            <a:endParaRPr/>
          </a:p>
          <a:p>
            <a:pPr indent="-342900" lvl="0" marL="457200" rtl="0">
              <a:lnSpc>
                <a:spcPct val="150000"/>
              </a:lnSpc>
              <a:spcBef>
                <a:spcPts val="0"/>
              </a:spcBef>
              <a:spcAft>
                <a:spcPts val="0"/>
              </a:spcAft>
              <a:buSzPts val="1800"/>
              <a:buChar char="●"/>
            </a:pPr>
            <a:r>
              <a:rPr lang="en"/>
              <a:t>Event should be approved within 3 weeks of event</a:t>
            </a:r>
            <a:endParaRPr/>
          </a:p>
          <a:p>
            <a:pPr indent="-342900" lvl="0" marL="457200" rtl="0">
              <a:lnSpc>
                <a:spcPct val="150000"/>
              </a:lnSpc>
              <a:spcBef>
                <a:spcPts val="0"/>
              </a:spcBef>
              <a:spcAft>
                <a:spcPts val="0"/>
              </a:spcAft>
              <a:buSzPts val="1800"/>
              <a:buChar char="●"/>
            </a:pPr>
            <a:r>
              <a:rPr lang="en"/>
              <a:t>No event can take place without being approved by Campus Activities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