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embeddedFontLst>
    <p:embeddedFont>
      <p:font typeface="Average" panose="020B0604020202020204" charset="0"/>
      <p:regular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246" y="-22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76103959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800"/>
              <a:t>Purdue</a:t>
            </a:r>
            <a:endParaRPr sz="800"/>
          </a:p>
          <a:p>
            <a:pPr marL="457200" lvl="0" indent="-279400" rtl="0">
              <a:spcBef>
                <a:spcPts val="0"/>
              </a:spcBef>
              <a:spcAft>
                <a:spcPts val="0"/>
              </a:spcAft>
              <a:buSzPts val="800"/>
              <a:buChar char="●"/>
            </a:pPr>
            <a:r>
              <a:rPr lang="en" sz="800"/>
              <a:t>Campus has designated spots for speeches and protests and the only rule is that events “do not violate other University policies”</a:t>
            </a:r>
            <a:endParaRPr sz="800"/>
          </a:p>
          <a:p>
            <a:pPr marL="457200" lvl="0" indent="-279400" rtl="0">
              <a:spcBef>
                <a:spcPts val="0"/>
              </a:spcBef>
              <a:spcAft>
                <a:spcPts val="0"/>
              </a:spcAft>
              <a:buSzPts val="800"/>
              <a:buChar char="●"/>
            </a:pPr>
            <a:r>
              <a:rPr lang="en" sz="800"/>
              <a:t>It is not up to the university to take action and decide what is right, it is up to the individuals to contest all ideas.</a:t>
            </a:r>
            <a:endParaRPr sz="800"/>
          </a:p>
          <a:p>
            <a:pPr marL="457200" lvl="0" indent="-279400" rtl="0">
              <a:spcBef>
                <a:spcPts val="0"/>
              </a:spcBef>
              <a:spcAft>
                <a:spcPts val="0"/>
              </a:spcAft>
              <a:buSzPts val="800"/>
              <a:buChar char="●"/>
            </a:pPr>
            <a:r>
              <a:rPr lang="en" sz="800"/>
              <a:t>“Threat: A serious expression of intent to commit an act of unlawful violence to a particular individual or group of individuals or to cause damage to another person’s property, or other conduct which threatens or endangers the health and safety of another person or another person’s property.” A succinct definition of a threat. This is against university policy.</a:t>
            </a:r>
            <a:endParaRPr sz="800"/>
          </a:p>
          <a:p>
            <a:pPr marL="0" lvl="0" indent="0">
              <a:spcBef>
                <a:spcPts val="0"/>
              </a:spcBef>
              <a:spcAft>
                <a:spcPts val="0"/>
              </a:spcAft>
              <a:buNone/>
            </a:pPr>
            <a:r>
              <a:rPr lang="en" sz="800"/>
              <a:t>University of Michigan</a:t>
            </a:r>
            <a:endParaRPr sz="800"/>
          </a:p>
          <a:p>
            <a:pPr marL="457200" lvl="0" indent="-279400" rtl="0">
              <a:spcBef>
                <a:spcPts val="0"/>
              </a:spcBef>
              <a:spcAft>
                <a:spcPts val="0"/>
              </a:spcAft>
              <a:buSzPts val="800"/>
              <a:buChar char="●"/>
            </a:pPr>
            <a:r>
              <a:rPr lang="en" sz="800"/>
              <a:t>The university will decide whether speeches are hateful or not.</a:t>
            </a:r>
            <a:endParaRPr sz="800"/>
          </a:p>
          <a:p>
            <a:pPr marL="457200" lvl="0" indent="-279400" rtl="0">
              <a:spcBef>
                <a:spcPts val="0"/>
              </a:spcBef>
              <a:spcAft>
                <a:spcPts val="0"/>
              </a:spcAft>
              <a:buSzPts val="800"/>
              <a:buChar char="●"/>
            </a:pPr>
            <a:r>
              <a:rPr lang="en" sz="800"/>
              <a:t>Threats are something that could “interfere” or “create an intimidating, hostile, offensive, or abusive environment”</a:t>
            </a:r>
            <a:endParaRPr sz="800"/>
          </a:p>
          <a:p>
            <a:pPr marL="0" lvl="0" indent="0">
              <a:spcBef>
                <a:spcPts val="0"/>
              </a:spcBef>
              <a:spcAft>
                <a:spcPts val="0"/>
              </a:spcAft>
              <a:buNone/>
            </a:pPr>
            <a:r>
              <a:rPr lang="en" sz="800"/>
              <a:t>University of Minnesota</a:t>
            </a:r>
            <a:endParaRPr sz="800"/>
          </a:p>
          <a:p>
            <a:pPr marL="457200" lvl="0" indent="-279400" rtl="0">
              <a:spcBef>
                <a:spcPts val="0"/>
              </a:spcBef>
              <a:spcAft>
                <a:spcPts val="0"/>
              </a:spcAft>
              <a:buSzPts val="800"/>
              <a:buChar char="●"/>
            </a:pPr>
            <a:r>
              <a:rPr lang="en" sz="800"/>
              <a:t>Demonstrations are allowed if there are not more than a 100 people there. If there are, the presentation is allowed if you have a permit, and the permit only has to do with logistical information.</a:t>
            </a:r>
            <a:endParaRPr sz="800"/>
          </a:p>
          <a:p>
            <a:pPr marL="0" lvl="0" indent="0">
              <a:spcBef>
                <a:spcPts val="0"/>
              </a:spcBef>
              <a:spcAft>
                <a:spcPts val="0"/>
              </a:spcAft>
              <a:buNone/>
            </a:pPr>
            <a:r>
              <a:rPr lang="en" sz="800"/>
              <a:t>Northwestern University</a:t>
            </a:r>
            <a:endParaRPr sz="800"/>
          </a:p>
          <a:p>
            <a:pPr marL="457200" lvl="0" indent="-279400" rtl="0">
              <a:spcBef>
                <a:spcPts val="0"/>
              </a:spcBef>
              <a:spcAft>
                <a:spcPts val="0"/>
              </a:spcAft>
              <a:buSzPts val="800"/>
              <a:buChar char="●"/>
            </a:pPr>
            <a:r>
              <a:rPr lang="en" sz="800"/>
              <a:t>Students can invite whoever they want and are free to assemble.</a:t>
            </a:r>
            <a:endParaRPr sz="800"/>
          </a:p>
          <a:p>
            <a:pPr marL="457200" lvl="0" indent="-279400" rtl="0">
              <a:spcBef>
                <a:spcPts val="0"/>
              </a:spcBef>
              <a:spcAft>
                <a:spcPts val="0"/>
              </a:spcAft>
              <a:buSzPts val="800"/>
              <a:buChar char="●"/>
            </a:pPr>
            <a:r>
              <a:rPr lang="en" sz="800"/>
              <a:t>“A bias incident is an act of con­duct, speech, or expression to which a bias motive is evident as a contributing factor (regardless of whether the act is criminal). Sanctions may be imposed for students found to have committed hate crimes and for bias incidents that involve conduct that violates laws or University policies, specifically including the University’s Discrimination and Harassment Policy.”</a:t>
            </a:r>
            <a:endParaRPr sz="800"/>
          </a:p>
          <a:p>
            <a:pPr marL="457200" lvl="0" indent="-279400" rtl="0">
              <a:spcBef>
                <a:spcPts val="0"/>
              </a:spcBef>
              <a:spcAft>
                <a:spcPts val="0"/>
              </a:spcAft>
              <a:buSzPts val="800"/>
              <a:buChar char="●"/>
            </a:pPr>
            <a:r>
              <a:rPr lang="en" sz="800"/>
              <a:t>A speech that has a bias motive is considered a punishable offense.</a:t>
            </a:r>
            <a:endParaRPr sz="800"/>
          </a:p>
          <a:p>
            <a:pPr marL="0" lvl="0" indent="0">
              <a:spcBef>
                <a:spcPts val="0"/>
              </a:spcBef>
              <a:spcAft>
                <a:spcPts val="0"/>
              </a:spcAft>
              <a:buNone/>
            </a:pPr>
            <a:r>
              <a:rPr lang="en" sz="800"/>
              <a:t>University of Illinois Urbana-Champaign</a:t>
            </a:r>
            <a:endParaRPr sz="800"/>
          </a:p>
          <a:p>
            <a:pPr marL="457200" lvl="0" indent="-279400" rtl="0">
              <a:spcBef>
                <a:spcPts val="0"/>
              </a:spcBef>
              <a:spcAft>
                <a:spcPts val="0"/>
              </a:spcAft>
              <a:buSzPts val="800"/>
              <a:buChar char="●"/>
            </a:pPr>
            <a:r>
              <a:rPr lang="en" sz="800"/>
              <a:t>“Organizations that want to host formal programs including but not limited to demonstrations, rallies, speeches, concerts, vigils, and film screenings on Anniversary Plaza must submit a Space Request Form to and receive prior approval for the proposed event from the Office of Registered Organizations.”</a:t>
            </a:r>
            <a:endParaRPr sz="800"/>
          </a:p>
          <a:p>
            <a:pPr marL="457200" lvl="0" indent="-279400" rtl="0">
              <a:spcBef>
                <a:spcPts val="0"/>
              </a:spcBef>
              <a:spcAft>
                <a:spcPts val="0"/>
              </a:spcAft>
              <a:buSzPts val="800"/>
              <a:buChar char="●"/>
            </a:pPr>
            <a:r>
              <a:rPr lang="en" sz="800"/>
              <a:t>There is an approval process through the university that guest speakers must go through, but this approval process can never be used as a method for censorship. </a:t>
            </a:r>
            <a:endParaRPr sz="800"/>
          </a:p>
          <a:p>
            <a:pPr marL="457200" lvl="0" indent="-279400" rtl="0">
              <a:spcBef>
                <a:spcPts val="0"/>
              </a:spcBef>
              <a:spcAft>
                <a:spcPts val="0"/>
              </a:spcAft>
              <a:buSzPts val="800"/>
              <a:buChar char="●"/>
            </a:pPr>
            <a:r>
              <a:rPr lang="en" sz="800"/>
              <a:t>Approving a speaker does not reflect on the university</a:t>
            </a:r>
            <a:endParaRPr sz="800"/>
          </a:p>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This timeline will allow for smooth transition into a new system for the new academic year.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4" name="Shape 2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9" name="Shape 2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rtl="0">
              <a:lnSpc>
                <a:spcPct val="115000"/>
              </a:lnSpc>
              <a:spcBef>
                <a:spcPts val="0"/>
              </a:spcBef>
              <a:spcAft>
                <a:spcPts val="0"/>
              </a:spcAft>
              <a:buSzPts val="1100"/>
              <a:buChar char="●"/>
            </a:pPr>
            <a:r>
              <a:rPr lang="en"/>
              <a:t>It is Metro University’s policy to provide all members of the university community, including faculty, students and staff, the broadest possible latitude to speak, write, listen, challenge and learn</a:t>
            </a:r>
            <a:endParaRPr/>
          </a:p>
          <a:p>
            <a:pPr marL="457200" lvl="0" indent="-298450" rtl="0">
              <a:lnSpc>
                <a:spcPct val="115000"/>
              </a:lnSpc>
              <a:spcBef>
                <a:spcPts val="0"/>
              </a:spcBef>
              <a:spcAft>
                <a:spcPts val="0"/>
              </a:spcAft>
              <a:buSzPts val="1100"/>
              <a:buChar char="●"/>
            </a:pPr>
            <a:r>
              <a:rPr lang="en"/>
              <a:t>It is not the proper role of Metro University to insulate individuals from ideas and opinions they find unwelcome, disagreeable, or even deeply offensive. Deliberation or debate may not be suppressed because the ideas put forth are thought by some or even by most members of the University community to be offensive, unwise, immoral, or ill conceived.</a:t>
            </a:r>
            <a:endParaRPr/>
          </a:p>
          <a:p>
            <a:pPr marL="457200" lvl="0" indent="-298450" rtl="0">
              <a:lnSpc>
                <a:spcPct val="115000"/>
              </a:lnSpc>
              <a:spcBef>
                <a:spcPts val="0"/>
              </a:spcBef>
              <a:spcAft>
                <a:spcPts val="0"/>
              </a:spcAft>
              <a:buSzPts val="1100"/>
              <a:buChar char="●"/>
            </a:pPr>
            <a:r>
              <a:rPr lang="en"/>
              <a:t>It is for the individual members of the University community to openly and vigorously contest those arguments and ideas that they oppose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800"/>
              <a:t>Institutions: In an effort to ensure our value in free speech, we looked into selected public institutions who are restricted by a stronger enforcement of free speech.</a:t>
            </a:r>
            <a:endParaRPr sz="800"/>
          </a:p>
          <a:p>
            <a:pPr marL="0" lvl="0" indent="0">
              <a:spcBef>
                <a:spcPts val="0"/>
              </a:spcBef>
              <a:spcAft>
                <a:spcPts val="0"/>
              </a:spcAft>
              <a:buNone/>
            </a:pPr>
            <a:r>
              <a:rPr lang="en" sz="800"/>
              <a:t>Purdue</a:t>
            </a:r>
            <a:endParaRPr sz="800"/>
          </a:p>
          <a:p>
            <a:pPr marL="457200" lvl="0" indent="-279400" rtl="0">
              <a:spcBef>
                <a:spcPts val="0"/>
              </a:spcBef>
              <a:spcAft>
                <a:spcPts val="0"/>
              </a:spcAft>
              <a:buSzPts val="800"/>
              <a:buChar char="●"/>
            </a:pPr>
            <a:r>
              <a:rPr lang="en" sz="800"/>
              <a:t>Campus has designated spots for speeches and protests and the only rule is that events “do not violate other University policies”</a:t>
            </a:r>
            <a:endParaRPr sz="800"/>
          </a:p>
          <a:p>
            <a:pPr marL="457200" lvl="0" indent="-279400" rtl="0">
              <a:spcBef>
                <a:spcPts val="0"/>
              </a:spcBef>
              <a:spcAft>
                <a:spcPts val="0"/>
              </a:spcAft>
              <a:buSzPts val="800"/>
              <a:buChar char="●"/>
            </a:pPr>
            <a:r>
              <a:rPr lang="en" sz="800"/>
              <a:t>It is not up to the university to take action and decide what is right, it is up to the individuals to contest all ideas.</a:t>
            </a:r>
            <a:endParaRPr sz="800"/>
          </a:p>
          <a:p>
            <a:pPr marL="457200" lvl="0" indent="-279400" rtl="0">
              <a:spcBef>
                <a:spcPts val="0"/>
              </a:spcBef>
              <a:spcAft>
                <a:spcPts val="0"/>
              </a:spcAft>
              <a:buSzPts val="800"/>
              <a:buChar char="●"/>
            </a:pPr>
            <a:r>
              <a:rPr lang="en" sz="800"/>
              <a:t>“Threat: A serious expression of intent to commit an act of unlawful violence to a particular individual or group of individuals or to cause damage to another person’s property, or other conduct which threatens or endangers the health and safety of another person or another person’s property.” A succinct definition of a threat. This is against university policy.</a:t>
            </a:r>
            <a:endParaRPr sz="800"/>
          </a:p>
          <a:p>
            <a:pPr marL="0" lvl="0" indent="0">
              <a:spcBef>
                <a:spcPts val="0"/>
              </a:spcBef>
              <a:spcAft>
                <a:spcPts val="0"/>
              </a:spcAft>
              <a:buNone/>
            </a:pPr>
            <a:r>
              <a:rPr lang="en" sz="800"/>
              <a:t>University of Michigan</a:t>
            </a:r>
            <a:endParaRPr sz="800"/>
          </a:p>
          <a:p>
            <a:pPr marL="457200" lvl="0" indent="-279400" rtl="0">
              <a:spcBef>
                <a:spcPts val="0"/>
              </a:spcBef>
              <a:spcAft>
                <a:spcPts val="0"/>
              </a:spcAft>
              <a:buSzPts val="800"/>
              <a:buChar char="●"/>
            </a:pPr>
            <a:r>
              <a:rPr lang="en" sz="800"/>
              <a:t>The university will decide whether speeches are hateful or not.</a:t>
            </a:r>
            <a:endParaRPr sz="800"/>
          </a:p>
          <a:p>
            <a:pPr marL="457200" lvl="0" indent="-279400" rtl="0">
              <a:spcBef>
                <a:spcPts val="0"/>
              </a:spcBef>
              <a:spcAft>
                <a:spcPts val="0"/>
              </a:spcAft>
              <a:buSzPts val="800"/>
              <a:buChar char="●"/>
            </a:pPr>
            <a:r>
              <a:rPr lang="en" sz="800"/>
              <a:t>Threats are something that could “interfere” or “create an intimidating, hostile, offensive, or abusive environment”</a:t>
            </a:r>
            <a:endParaRPr sz="800"/>
          </a:p>
          <a:p>
            <a:pPr marL="0" lvl="0" indent="0">
              <a:spcBef>
                <a:spcPts val="0"/>
              </a:spcBef>
              <a:spcAft>
                <a:spcPts val="0"/>
              </a:spcAft>
              <a:buNone/>
            </a:pPr>
            <a:r>
              <a:rPr lang="en" sz="800"/>
              <a:t>University of Minnesota</a:t>
            </a:r>
            <a:endParaRPr sz="800"/>
          </a:p>
          <a:p>
            <a:pPr marL="457200" lvl="0" indent="-279400" rtl="0">
              <a:spcBef>
                <a:spcPts val="0"/>
              </a:spcBef>
              <a:spcAft>
                <a:spcPts val="0"/>
              </a:spcAft>
              <a:buSzPts val="800"/>
              <a:buChar char="●"/>
            </a:pPr>
            <a:r>
              <a:rPr lang="en" sz="800"/>
              <a:t>Demonstrations are allowed if there are not more than a 100 people there. If there are, the presentation is allowed if you have a permit, and the permit only has to do with logistical information.</a:t>
            </a:r>
            <a:endParaRPr sz="800"/>
          </a:p>
          <a:p>
            <a:pPr marL="0" lvl="0" indent="0">
              <a:spcBef>
                <a:spcPts val="0"/>
              </a:spcBef>
              <a:spcAft>
                <a:spcPts val="0"/>
              </a:spcAft>
              <a:buNone/>
            </a:pPr>
            <a:r>
              <a:rPr lang="en" sz="800"/>
              <a:t>Northwestern University</a:t>
            </a:r>
            <a:endParaRPr sz="800"/>
          </a:p>
          <a:p>
            <a:pPr marL="457200" lvl="0" indent="-279400" rtl="0">
              <a:spcBef>
                <a:spcPts val="0"/>
              </a:spcBef>
              <a:spcAft>
                <a:spcPts val="0"/>
              </a:spcAft>
              <a:buSzPts val="800"/>
              <a:buChar char="●"/>
            </a:pPr>
            <a:r>
              <a:rPr lang="en" sz="800"/>
              <a:t>Students can invite whoever they want and are free to assemble.</a:t>
            </a:r>
            <a:endParaRPr sz="800"/>
          </a:p>
          <a:p>
            <a:pPr marL="457200" lvl="0" indent="-279400" rtl="0">
              <a:spcBef>
                <a:spcPts val="0"/>
              </a:spcBef>
              <a:spcAft>
                <a:spcPts val="0"/>
              </a:spcAft>
              <a:buSzPts val="800"/>
              <a:buChar char="●"/>
            </a:pPr>
            <a:r>
              <a:rPr lang="en" sz="800"/>
              <a:t>“A bias incident is an act of con­duct, speech, or expression to which a bias motive is evident as a contributing factor (regardless of whether the act is criminal). Sanctions may be imposed for students found to have committed hate crimes and for bias incidents that involve conduct that violates laws or University policies, specifically including the University’s Discrimination and Harassment Policy.”</a:t>
            </a:r>
            <a:endParaRPr sz="800"/>
          </a:p>
          <a:p>
            <a:pPr marL="457200" lvl="0" indent="-279400" rtl="0">
              <a:spcBef>
                <a:spcPts val="0"/>
              </a:spcBef>
              <a:spcAft>
                <a:spcPts val="0"/>
              </a:spcAft>
              <a:buSzPts val="800"/>
              <a:buChar char="●"/>
            </a:pPr>
            <a:r>
              <a:rPr lang="en" sz="800"/>
              <a:t>A speech that has a bias motive is considered a punishable offense.</a:t>
            </a:r>
            <a:endParaRPr sz="800"/>
          </a:p>
          <a:p>
            <a:pPr marL="0" lvl="0" indent="0">
              <a:spcBef>
                <a:spcPts val="0"/>
              </a:spcBef>
              <a:spcAft>
                <a:spcPts val="0"/>
              </a:spcAft>
              <a:buNone/>
            </a:pPr>
            <a:r>
              <a:rPr lang="en" sz="800"/>
              <a:t>University of Illinois Urbana-Champaign</a:t>
            </a:r>
            <a:endParaRPr sz="800"/>
          </a:p>
          <a:p>
            <a:pPr marL="457200" lvl="0" indent="-279400" rtl="0">
              <a:spcBef>
                <a:spcPts val="0"/>
              </a:spcBef>
              <a:spcAft>
                <a:spcPts val="0"/>
              </a:spcAft>
              <a:buSzPts val="800"/>
              <a:buChar char="●"/>
            </a:pPr>
            <a:r>
              <a:rPr lang="en" sz="800"/>
              <a:t>“Organizations that want to host formal programs including but not limited to demonstrations, rallies, speeches, concerts, vigils, and film screenings on Anniversary Plaza must submit a Space Request Form to and receive prior approval for the proposed event from the Office of Registered Organizations.”</a:t>
            </a:r>
            <a:endParaRPr sz="800"/>
          </a:p>
          <a:p>
            <a:pPr marL="457200" lvl="0" indent="-279400" rtl="0">
              <a:spcBef>
                <a:spcPts val="0"/>
              </a:spcBef>
              <a:spcAft>
                <a:spcPts val="0"/>
              </a:spcAft>
              <a:buSzPts val="800"/>
              <a:buChar char="●"/>
            </a:pPr>
            <a:r>
              <a:rPr lang="en" sz="800"/>
              <a:t>There is an approval process through the university that guest speakers must go through, but this approval process can never be used as a method for censorship. </a:t>
            </a:r>
            <a:endParaRPr sz="800"/>
          </a:p>
          <a:p>
            <a:pPr marL="457200" lvl="0" indent="-279400" rtl="0">
              <a:spcBef>
                <a:spcPts val="0"/>
              </a:spcBef>
              <a:spcAft>
                <a:spcPts val="0"/>
              </a:spcAft>
              <a:buSzPts val="800"/>
              <a:buChar char="●"/>
            </a:pPr>
            <a:r>
              <a:rPr lang="en" sz="800"/>
              <a:t>Approving a speaker does not reflect on the university</a:t>
            </a:r>
            <a:endParaRPr sz="800"/>
          </a:p>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Shape 10"/>
          <p:cNvGrpSpPr/>
          <p:nvPr/>
        </p:nvGrpSpPr>
        <p:grpSpPr>
          <a:xfrm>
            <a:off x="4350279" y="2855377"/>
            <a:ext cx="443589"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 name="Shape 14"/>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Shape 15"/>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Shape 1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600" cy="18906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Shape 1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Shape 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Shape 2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Shape 2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Shape 2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Shape 3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Shape 3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Shape 3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1" name="Shape 41"/>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Shape 42"/>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Shape 43"/>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Shape 4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accent3"/>
                </a:solidFill>
                <a:latin typeface="Average"/>
                <a:ea typeface="Average"/>
                <a:cs typeface="Average"/>
                <a:sym typeface="Average"/>
              </a:defRPr>
            </a:lvl1pPr>
            <a:lvl2pPr lvl="1" algn="r">
              <a:spcBef>
                <a:spcPts val="0"/>
              </a:spcBef>
              <a:buNone/>
              <a:defRPr sz="1000">
                <a:solidFill>
                  <a:schemeClr val="accent3"/>
                </a:solidFill>
                <a:latin typeface="Average"/>
                <a:ea typeface="Average"/>
                <a:cs typeface="Average"/>
                <a:sym typeface="Average"/>
              </a:defRPr>
            </a:lvl2pPr>
            <a:lvl3pPr lvl="2" algn="r">
              <a:spcBef>
                <a:spcPts val="0"/>
              </a:spcBef>
              <a:buNone/>
              <a:defRPr sz="1000">
                <a:solidFill>
                  <a:schemeClr val="accent3"/>
                </a:solidFill>
                <a:latin typeface="Average"/>
                <a:ea typeface="Average"/>
                <a:cs typeface="Average"/>
                <a:sym typeface="Average"/>
              </a:defRPr>
            </a:lvl3pPr>
            <a:lvl4pPr lvl="3" algn="r">
              <a:spcBef>
                <a:spcPts val="0"/>
              </a:spcBef>
              <a:buNone/>
              <a:defRPr sz="1000">
                <a:solidFill>
                  <a:schemeClr val="accent3"/>
                </a:solidFill>
                <a:latin typeface="Average"/>
                <a:ea typeface="Average"/>
                <a:cs typeface="Average"/>
                <a:sym typeface="Average"/>
              </a:defRPr>
            </a:lvl4pPr>
            <a:lvl5pPr lvl="4" algn="r">
              <a:spcBef>
                <a:spcPts val="0"/>
              </a:spcBef>
              <a:buNone/>
              <a:defRPr sz="1000">
                <a:solidFill>
                  <a:schemeClr val="accent3"/>
                </a:solidFill>
                <a:latin typeface="Average"/>
                <a:ea typeface="Average"/>
                <a:cs typeface="Average"/>
                <a:sym typeface="Average"/>
              </a:defRPr>
            </a:lvl5pPr>
            <a:lvl6pPr lvl="5" algn="r">
              <a:spcBef>
                <a:spcPts val="0"/>
              </a:spcBef>
              <a:buNone/>
              <a:defRPr sz="1000">
                <a:solidFill>
                  <a:schemeClr val="accent3"/>
                </a:solidFill>
                <a:latin typeface="Average"/>
                <a:ea typeface="Average"/>
                <a:cs typeface="Average"/>
                <a:sym typeface="Average"/>
              </a:defRPr>
            </a:lvl6pPr>
            <a:lvl7pPr lvl="6" algn="r">
              <a:spcBef>
                <a:spcPts val="0"/>
              </a:spcBef>
              <a:buNone/>
              <a:defRPr sz="1000">
                <a:solidFill>
                  <a:schemeClr val="accent3"/>
                </a:solidFill>
                <a:latin typeface="Average"/>
                <a:ea typeface="Average"/>
                <a:cs typeface="Average"/>
                <a:sym typeface="Average"/>
              </a:defRPr>
            </a:lvl7pPr>
            <a:lvl8pPr lvl="7" algn="r">
              <a:spcBef>
                <a:spcPts val="0"/>
              </a:spcBef>
              <a:buNone/>
              <a:defRPr sz="1000">
                <a:solidFill>
                  <a:schemeClr val="accent3"/>
                </a:solidFill>
                <a:latin typeface="Average"/>
                <a:ea typeface="Average"/>
                <a:cs typeface="Average"/>
                <a:sym typeface="Average"/>
              </a:defRPr>
            </a:lvl8pPr>
            <a:lvl9pPr lvl="8" algn="r">
              <a:spcBef>
                <a:spcPts val="0"/>
              </a:spcBef>
              <a:buNone/>
              <a:defRPr sz="1000">
                <a:solidFill>
                  <a:schemeClr val="accent3"/>
                </a:solidFill>
                <a:latin typeface="Average"/>
                <a:ea typeface="Average"/>
                <a:cs typeface="Average"/>
                <a:sym typeface="Average"/>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speechandexpression@metro.edu"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3.jpg"/><Relationship Id="rId5" Type="http://schemas.microsoft.com/office/2007/relationships/hdphoto" Target="../media/hdphoto1.wdp"/><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71258" y="679500"/>
            <a:ext cx="7801500" cy="17301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Free Speech on Campus</a:t>
            </a:r>
            <a:endParaRPr/>
          </a:p>
        </p:txBody>
      </p:sp>
      <p:sp>
        <p:nvSpPr>
          <p:cNvPr id="60" name="Shape 60"/>
          <p:cNvSpPr txBox="1">
            <a:spLocks noGrp="1"/>
          </p:cNvSpPr>
          <p:nvPr>
            <p:ph type="subTitle" idx="1"/>
          </p:nvPr>
        </p:nvSpPr>
        <p:spPr>
          <a:xfrm>
            <a:off x="671250" y="2257201"/>
            <a:ext cx="78015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StudentAffairs.com Case Study</a:t>
            </a:r>
            <a:endParaRPr/>
          </a:p>
        </p:txBody>
      </p:sp>
      <p:sp>
        <p:nvSpPr>
          <p:cNvPr id="61" name="Shape 61"/>
          <p:cNvSpPr txBox="1">
            <a:spLocks noGrp="1"/>
          </p:cNvSpPr>
          <p:nvPr>
            <p:ph type="subTitle" idx="1"/>
          </p:nvPr>
        </p:nvSpPr>
        <p:spPr>
          <a:xfrm>
            <a:off x="850375" y="3049801"/>
            <a:ext cx="78015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Team Leader: Sarah Hyunji Lim</a:t>
            </a:r>
            <a:endParaRPr/>
          </a:p>
          <a:p>
            <a:pPr marL="0" lvl="0" indent="0">
              <a:spcBef>
                <a:spcPts val="0"/>
              </a:spcBef>
              <a:spcAft>
                <a:spcPts val="0"/>
              </a:spcAft>
              <a:buNone/>
            </a:pPr>
            <a:r>
              <a:rPr lang="en"/>
              <a:t>Melanie Pflucker &amp; Quincy Kissack</a:t>
            </a:r>
            <a:endParaRPr/>
          </a:p>
          <a:p>
            <a:pPr marL="0" lvl="0" indent="0" rtl="0">
              <a:spcBef>
                <a:spcPts val="0"/>
              </a:spcBef>
              <a:spcAft>
                <a:spcPts val="0"/>
              </a:spcAft>
              <a:buNone/>
            </a:pPr>
            <a:r>
              <a:rPr lang="en"/>
              <a:t>University of Maryland - College Park</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445025"/>
            <a:ext cx="41307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Institutional trends</a:t>
            </a:r>
            <a:endParaRPr/>
          </a:p>
        </p:txBody>
      </p:sp>
      <p:sp>
        <p:nvSpPr>
          <p:cNvPr id="185" name="Shape 185"/>
          <p:cNvSpPr txBox="1">
            <a:spLocks noGrp="1"/>
          </p:cNvSpPr>
          <p:nvPr>
            <p:ph type="body" idx="1"/>
          </p:nvPr>
        </p:nvSpPr>
        <p:spPr>
          <a:xfrm>
            <a:off x="311700" y="1152475"/>
            <a:ext cx="4130700" cy="1497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100" b="1">
                <a:solidFill>
                  <a:schemeClr val="dk1"/>
                </a:solidFill>
              </a:rPr>
              <a:t>Purdue</a:t>
            </a:r>
            <a:endParaRPr sz="2100" b="1">
              <a:solidFill>
                <a:schemeClr val="dk1"/>
              </a:solidFill>
            </a:endParaRPr>
          </a:p>
          <a:p>
            <a:pPr marL="0" lvl="0" indent="0" rtl="0">
              <a:spcBef>
                <a:spcPts val="1600"/>
              </a:spcBef>
              <a:spcAft>
                <a:spcPts val="1600"/>
              </a:spcAft>
              <a:buNone/>
            </a:pPr>
            <a:r>
              <a:rPr lang="en" sz="1600"/>
              <a:t>It is not up to the university to take action, it is up to the individuals to contest all ideas.</a:t>
            </a:r>
            <a:endParaRPr sz="1600"/>
          </a:p>
        </p:txBody>
      </p:sp>
      <p:sp>
        <p:nvSpPr>
          <p:cNvPr id="186" name="Shape 186"/>
          <p:cNvSpPr txBox="1">
            <a:spLocks noGrp="1"/>
          </p:cNvSpPr>
          <p:nvPr>
            <p:ph type="body" idx="2"/>
          </p:nvPr>
        </p:nvSpPr>
        <p:spPr>
          <a:xfrm>
            <a:off x="4701600" y="238075"/>
            <a:ext cx="4263000" cy="1497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100" b="1">
                <a:solidFill>
                  <a:schemeClr val="dk1"/>
                </a:solidFill>
              </a:rPr>
              <a:t>University of Michigan</a:t>
            </a:r>
            <a:endParaRPr sz="2100" b="1">
              <a:solidFill>
                <a:schemeClr val="dk1"/>
              </a:solidFill>
            </a:endParaRPr>
          </a:p>
          <a:p>
            <a:pPr marL="0" lvl="0" indent="0" rtl="0">
              <a:spcBef>
                <a:spcPts val="1600"/>
              </a:spcBef>
              <a:spcAft>
                <a:spcPts val="1600"/>
              </a:spcAft>
              <a:buNone/>
            </a:pPr>
            <a:r>
              <a:rPr lang="en" sz="1600"/>
              <a:t>The University can decide whether speeches are hateful or not.</a:t>
            </a:r>
            <a:endParaRPr sz="1600"/>
          </a:p>
        </p:txBody>
      </p:sp>
      <p:sp>
        <p:nvSpPr>
          <p:cNvPr id="187" name="Shape 187"/>
          <p:cNvSpPr txBox="1">
            <a:spLocks noGrp="1"/>
          </p:cNvSpPr>
          <p:nvPr>
            <p:ph type="body" idx="2"/>
          </p:nvPr>
        </p:nvSpPr>
        <p:spPr>
          <a:xfrm>
            <a:off x="4701600" y="1594650"/>
            <a:ext cx="4263000" cy="1497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100" b="1">
                <a:solidFill>
                  <a:schemeClr val="dk1"/>
                </a:solidFill>
              </a:rPr>
              <a:t>University of Minnesota</a:t>
            </a:r>
            <a:endParaRPr sz="2100" b="1">
              <a:solidFill>
                <a:schemeClr val="dk1"/>
              </a:solidFill>
            </a:endParaRPr>
          </a:p>
          <a:p>
            <a:pPr marL="0" lvl="0" indent="0" rtl="0">
              <a:spcBef>
                <a:spcPts val="1600"/>
              </a:spcBef>
              <a:spcAft>
                <a:spcPts val="1600"/>
              </a:spcAft>
              <a:buNone/>
            </a:pPr>
            <a:r>
              <a:rPr lang="en" sz="1600"/>
              <a:t>If there are more than 100 people expected, the presentation/event is allowed with a permit.</a:t>
            </a:r>
            <a:endParaRPr sz="1600"/>
          </a:p>
        </p:txBody>
      </p:sp>
      <p:sp>
        <p:nvSpPr>
          <p:cNvPr id="188" name="Shape 188"/>
          <p:cNvSpPr txBox="1">
            <a:spLocks noGrp="1"/>
          </p:cNvSpPr>
          <p:nvPr>
            <p:ph type="body" idx="2"/>
          </p:nvPr>
        </p:nvSpPr>
        <p:spPr>
          <a:xfrm>
            <a:off x="377089" y="2649467"/>
            <a:ext cx="3999900" cy="2111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100" b="1">
                <a:solidFill>
                  <a:schemeClr val="dk1"/>
                </a:solidFill>
              </a:rPr>
              <a:t>Northwestern University</a:t>
            </a:r>
            <a:endParaRPr sz="2100" b="1">
              <a:solidFill>
                <a:schemeClr val="dk1"/>
              </a:solidFill>
            </a:endParaRPr>
          </a:p>
          <a:p>
            <a:pPr marL="0" lvl="0" indent="0">
              <a:spcBef>
                <a:spcPts val="1600"/>
              </a:spcBef>
              <a:spcAft>
                <a:spcPts val="0"/>
              </a:spcAft>
              <a:buNone/>
            </a:pPr>
            <a:r>
              <a:rPr lang="en" sz="1600"/>
              <a:t>Students can invite whoever they want and are free to assemble. </a:t>
            </a:r>
            <a:endParaRPr sz="1600"/>
          </a:p>
          <a:p>
            <a:pPr marL="0" lvl="0" indent="0" rtl="0">
              <a:spcBef>
                <a:spcPts val="1600"/>
              </a:spcBef>
              <a:spcAft>
                <a:spcPts val="1600"/>
              </a:spcAft>
              <a:buNone/>
            </a:pPr>
            <a:r>
              <a:rPr lang="en" sz="1600"/>
              <a:t>Speech that has a bias motive is considered a punishable offense.</a:t>
            </a:r>
            <a:endParaRPr sz="1600"/>
          </a:p>
        </p:txBody>
      </p:sp>
      <p:sp>
        <p:nvSpPr>
          <p:cNvPr id="189" name="Shape 189"/>
          <p:cNvSpPr txBox="1">
            <a:spLocks noGrp="1"/>
          </p:cNvSpPr>
          <p:nvPr>
            <p:ph type="body" idx="2"/>
          </p:nvPr>
        </p:nvSpPr>
        <p:spPr>
          <a:xfrm>
            <a:off x="4701600" y="3091650"/>
            <a:ext cx="4263000" cy="1497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100" b="1">
                <a:solidFill>
                  <a:schemeClr val="dk1"/>
                </a:solidFill>
              </a:rPr>
              <a:t>University of Illinois Urbana-Champaign</a:t>
            </a:r>
            <a:endParaRPr sz="2100" b="1">
              <a:solidFill>
                <a:schemeClr val="dk1"/>
              </a:solidFill>
            </a:endParaRPr>
          </a:p>
          <a:p>
            <a:pPr marL="0" lvl="0" indent="0" rtl="0">
              <a:spcBef>
                <a:spcPts val="1600"/>
              </a:spcBef>
              <a:spcAft>
                <a:spcPts val="1600"/>
              </a:spcAft>
              <a:buNone/>
            </a:pPr>
            <a:r>
              <a:rPr lang="en" sz="1600"/>
              <a:t>There is an approval process for guest speakers and other formal programs. Organizations must submit a Space Request Form. </a:t>
            </a:r>
            <a:endParaRPr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Proposed Policy Changes</a:t>
            </a:r>
            <a:endParaRPr/>
          </a:p>
        </p:txBody>
      </p:sp>
      <p:grpSp>
        <p:nvGrpSpPr>
          <p:cNvPr id="195" name="Shape 195"/>
          <p:cNvGrpSpPr/>
          <p:nvPr/>
        </p:nvGrpSpPr>
        <p:grpSpPr>
          <a:xfrm>
            <a:off x="424825" y="1634973"/>
            <a:ext cx="8294372" cy="799416"/>
            <a:chOff x="424813" y="1177875"/>
            <a:chExt cx="8294372" cy="849900"/>
          </a:xfrm>
        </p:grpSpPr>
        <p:sp>
          <p:nvSpPr>
            <p:cNvPr id="196" name="Shape 196"/>
            <p:cNvSpPr/>
            <p:nvPr/>
          </p:nvSpPr>
          <p:spPr>
            <a:xfrm>
              <a:off x="2927684" y="1177875"/>
              <a:ext cx="5791500" cy="849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 name="Shape 197"/>
            <p:cNvSpPr/>
            <p:nvPr/>
          </p:nvSpPr>
          <p:spPr>
            <a:xfrm>
              <a:off x="424813" y="1177875"/>
              <a:ext cx="3055800" cy="849900"/>
            </a:xfrm>
            <a:prstGeom prst="homePlate">
              <a:avLst>
                <a:gd name="adj" fmla="val 26719"/>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98" name="Shape 198"/>
          <p:cNvSpPr txBox="1">
            <a:spLocks noGrp="1"/>
          </p:cNvSpPr>
          <p:nvPr>
            <p:ph type="body" idx="4294967295"/>
          </p:nvPr>
        </p:nvSpPr>
        <p:spPr>
          <a:xfrm>
            <a:off x="539675" y="1635200"/>
            <a:ext cx="2422500" cy="799200"/>
          </a:xfrm>
          <a:prstGeom prst="rect">
            <a:avLst/>
          </a:prstGeom>
        </p:spPr>
        <p:txBody>
          <a:bodyPr spcFirstLastPara="1" wrap="square" lIns="91425" tIns="91425" rIns="91425" bIns="91425" anchor="ctr" anchorCtr="0">
            <a:noAutofit/>
          </a:bodyPr>
          <a:lstStyle/>
          <a:p>
            <a:pPr marL="0" lvl="0" indent="0">
              <a:lnSpc>
                <a:spcPct val="100000"/>
              </a:lnSpc>
              <a:spcBef>
                <a:spcPts val="0"/>
              </a:spcBef>
              <a:spcAft>
                <a:spcPts val="0"/>
              </a:spcAft>
              <a:buNone/>
            </a:pPr>
            <a:r>
              <a:rPr lang="en">
                <a:solidFill>
                  <a:schemeClr val="lt1"/>
                </a:solidFill>
              </a:rPr>
              <a:t># 1</a:t>
            </a:r>
            <a:endParaRPr>
              <a:solidFill>
                <a:schemeClr val="lt1"/>
              </a:solidFill>
            </a:endParaRPr>
          </a:p>
        </p:txBody>
      </p:sp>
      <p:sp>
        <p:nvSpPr>
          <p:cNvPr id="199" name="Shape 199"/>
          <p:cNvSpPr txBox="1">
            <a:spLocks noGrp="1"/>
          </p:cNvSpPr>
          <p:nvPr>
            <p:ph type="body" idx="4294967295"/>
          </p:nvPr>
        </p:nvSpPr>
        <p:spPr>
          <a:xfrm>
            <a:off x="3480453" y="1635158"/>
            <a:ext cx="5111700" cy="799200"/>
          </a:xfrm>
          <a:prstGeom prst="rect">
            <a:avLst/>
          </a:prstGeom>
        </p:spPr>
        <p:txBody>
          <a:bodyPr spcFirstLastPara="1" wrap="square" lIns="91425" tIns="91425" rIns="91425" bIns="91425" anchor="ctr" anchorCtr="0">
            <a:noAutofit/>
          </a:bodyPr>
          <a:lstStyle/>
          <a:p>
            <a:pPr marL="457200" lvl="0" indent="-342900">
              <a:spcBef>
                <a:spcPts val="0"/>
              </a:spcBef>
              <a:spcAft>
                <a:spcPts val="0"/>
              </a:spcAft>
              <a:buClr>
                <a:schemeClr val="lt1"/>
              </a:buClr>
              <a:buSzPts val="1800"/>
              <a:buChar char="●"/>
            </a:pPr>
            <a:r>
              <a:rPr lang="en">
                <a:solidFill>
                  <a:schemeClr val="lt1"/>
                </a:solidFill>
              </a:rPr>
              <a:t>Space Request Forms</a:t>
            </a:r>
            <a:endParaRPr>
              <a:solidFill>
                <a:schemeClr val="lt1"/>
              </a:solidFill>
            </a:endParaRPr>
          </a:p>
        </p:txBody>
      </p:sp>
      <p:grpSp>
        <p:nvGrpSpPr>
          <p:cNvPr id="200" name="Shape 200"/>
          <p:cNvGrpSpPr/>
          <p:nvPr/>
        </p:nvGrpSpPr>
        <p:grpSpPr>
          <a:xfrm>
            <a:off x="424825" y="2508339"/>
            <a:ext cx="8294360" cy="799416"/>
            <a:chOff x="424813" y="2075689"/>
            <a:chExt cx="8294360" cy="849900"/>
          </a:xfrm>
        </p:grpSpPr>
        <p:sp>
          <p:nvSpPr>
            <p:cNvPr id="201" name="Shape 201"/>
            <p:cNvSpPr/>
            <p:nvPr/>
          </p:nvSpPr>
          <p:spPr>
            <a:xfrm>
              <a:off x="2927672" y="2075689"/>
              <a:ext cx="5791500" cy="849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 name="Shape 202"/>
            <p:cNvSpPr/>
            <p:nvPr/>
          </p:nvSpPr>
          <p:spPr>
            <a:xfrm>
              <a:off x="424813" y="2075689"/>
              <a:ext cx="3055800" cy="849900"/>
            </a:xfrm>
            <a:prstGeom prst="homePlate">
              <a:avLst>
                <a:gd name="adj" fmla="val 26719"/>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03" name="Shape 203"/>
          <p:cNvSpPr txBox="1">
            <a:spLocks noGrp="1"/>
          </p:cNvSpPr>
          <p:nvPr>
            <p:ph type="body" idx="4294967295"/>
          </p:nvPr>
        </p:nvSpPr>
        <p:spPr>
          <a:xfrm>
            <a:off x="539675" y="2508450"/>
            <a:ext cx="2422500" cy="799200"/>
          </a:xfrm>
          <a:prstGeom prst="rect">
            <a:avLst/>
          </a:prstGeom>
        </p:spPr>
        <p:txBody>
          <a:bodyPr spcFirstLastPara="1" wrap="square" lIns="91425" tIns="91425" rIns="91425" bIns="91425" anchor="ctr" anchorCtr="0">
            <a:noAutofit/>
          </a:bodyPr>
          <a:lstStyle/>
          <a:p>
            <a:pPr marL="0" lvl="0" indent="0">
              <a:lnSpc>
                <a:spcPct val="100000"/>
              </a:lnSpc>
              <a:spcBef>
                <a:spcPts val="0"/>
              </a:spcBef>
              <a:spcAft>
                <a:spcPts val="0"/>
              </a:spcAft>
              <a:buNone/>
            </a:pPr>
            <a:r>
              <a:rPr lang="en">
                <a:solidFill>
                  <a:schemeClr val="lt1"/>
                </a:solidFill>
              </a:rPr>
              <a:t># 2</a:t>
            </a:r>
            <a:endParaRPr>
              <a:solidFill>
                <a:schemeClr val="lt1"/>
              </a:solidFill>
            </a:endParaRPr>
          </a:p>
        </p:txBody>
      </p:sp>
      <p:sp>
        <p:nvSpPr>
          <p:cNvPr id="204" name="Shape 204"/>
          <p:cNvSpPr txBox="1">
            <a:spLocks noGrp="1"/>
          </p:cNvSpPr>
          <p:nvPr>
            <p:ph type="body" idx="4294967295"/>
          </p:nvPr>
        </p:nvSpPr>
        <p:spPr>
          <a:xfrm>
            <a:off x="3480453" y="2508465"/>
            <a:ext cx="5111700" cy="799200"/>
          </a:xfrm>
          <a:prstGeom prst="rect">
            <a:avLst/>
          </a:prstGeom>
        </p:spPr>
        <p:txBody>
          <a:bodyPr spcFirstLastPara="1" wrap="square" lIns="91425" tIns="91425" rIns="91425" bIns="91425" anchor="ctr" anchorCtr="0">
            <a:noAutofit/>
          </a:bodyPr>
          <a:lstStyle/>
          <a:p>
            <a:pPr marL="457200" lvl="0" indent="-342900">
              <a:spcBef>
                <a:spcPts val="0"/>
              </a:spcBef>
              <a:spcAft>
                <a:spcPts val="0"/>
              </a:spcAft>
              <a:buClr>
                <a:schemeClr val="lt1"/>
              </a:buClr>
              <a:buSzPts val="1800"/>
              <a:buChar char="●"/>
            </a:pPr>
            <a:r>
              <a:rPr lang="en">
                <a:solidFill>
                  <a:schemeClr val="lt1"/>
                </a:solidFill>
              </a:rPr>
              <a:t>Training on free speech and policies</a:t>
            </a:r>
            <a:endParaRPr>
              <a:solidFill>
                <a:schemeClr val="lt1"/>
              </a:solidFill>
            </a:endParaRPr>
          </a:p>
        </p:txBody>
      </p:sp>
      <p:grpSp>
        <p:nvGrpSpPr>
          <p:cNvPr id="205" name="Shape 205"/>
          <p:cNvGrpSpPr/>
          <p:nvPr/>
        </p:nvGrpSpPr>
        <p:grpSpPr>
          <a:xfrm>
            <a:off x="424825" y="3381705"/>
            <a:ext cx="8294360" cy="799447"/>
            <a:chOff x="424813" y="2974405"/>
            <a:chExt cx="8294360" cy="849933"/>
          </a:xfrm>
        </p:grpSpPr>
        <p:sp>
          <p:nvSpPr>
            <p:cNvPr id="206" name="Shape 206"/>
            <p:cNvSpPr/>
            <p:nvPr/>
          </p:nvSpPr>
          <p:spPr>
            <a:xfrm>
              <a:off x="2927672" y="2974438"/>
              <a:ext cx="5791500" cy="849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 name="Shape 207"/>
            <p:cNvSpPr/>
            <p:nvPr/>
          </p:nvSpPr>
          <p:spPr>
            <a:xfrm>
              <a:off x="424813" y="2974405"/>
              <a:ext cx="3055800" cy="849900"/>
            </a:xfrm>
            <a:prstGeom prst="homePlate">
              <a:avLst>
                <a:gd name="adj" fmla="val 26719"/>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08" name="Shape 208"/>
          <p:cNvSpPr txBox="1">
            <a:spLocks noGrp="1"/>
          </p:cNvSpPr>
          <p:nvPr>
            <p:ph type="body" idx="4294967295"/>
          </p:nvPr>
        </p:nvSpPr>
        <p:spPr>
          <a:xfrm>
            <a:off x="539675" y="3381775"/>
            <a:ext cx="2422500" cy="799200"/>
          </a:xfrm>
          <a:prstGeom prst="rect">
            <a:avLst/>
          </a:prstGeom>
        </p:spPr>
        <p:txBody>
          <a:bodyPr spcFirstLastPara="1" wrap="square" lIns="91425" tIns="91425" rIns="91425" bIns="91425" anchor="ctr" anchorCtr="0">
            <a:noAutofit/>
          </a:bodyPr>
          <a:lstStyle/>
          <a:p>
            <a:pPr marL="0" lvl="0" indent="0">
              <a:lnSpc>
                <a:spcPct val="100000"/>
              </a:lnSpc>
              <a:spcBef>
                <a:spcPts val="0"/>
              </a:spcBef>
              <a:spcAft>
                <a:spcPts val="0"/>
              </a:spcAft>
              <a:buNone/>
            </a:pPr>
            <a:r>
              <a:rPr lang="en">
                <a:solidFill>
                  <a:schemeClr val="lt1"/>
                </a:solidFill>
              </a:rPr>
              <a:t># 3</a:t>
            </a:r>
            <a:endParaRPr>
              <a:solidFill>
                <a:schemeClr val="lt1"/>
              </a:solidFill>
            </a:endParaRPr>
          </a:p>
        </p:txBody>
      </p:sp>
      <p:sp>
        <p:nvSpPr>
          <p:cNvPr id="209" name="Shape 209"/>
          <p:cNvSpPr txBox="1">
            <a:spLocks noGrp="1"/>
          </p:cNvSpPr>
          <p:nvPr>
            <p:ph type="body" idx="4294967295"/>
          </p:nvPr>
        </p:nvSpPr>
        <p:spPr>
          <a:xfrm>
            <a:off x="3480453" y="3385317"/>
            <a:ext cx="5111700" cy="799200"/>
          </a:xfrm>
          <a:prstGeom prst="rect">
            <a:avLst/>
          </a:prstGeom>
        </p:spPr>
        <p:txBody>
          <a:bodyPr spcFirstLastPara="1" wrap="square" lIns="91425" tIns="91425" rIns="91425" bIns="91425" anchor="ctr" anchorCtr="0">
            <a:noAutofit/>
          </a:bodyPr>
          <a:lstStyle/>
          <a:p>
            <a:pPr marL="457200" lvl="0" indent="-342900">
              <a:spcBef>
                <a:spcPts val="0"/>
              </a:spcBef>
              <a:spcAft>
                <a:spcPts val="0"/>
              </a:spcAft>
              <a:buClr>
                <a:schemeClr val="lt1"/>
              </a:buClr>
              <a:buSzPts val="1800"/>
              <a:buChar char="●"/>
            </a:pPr>
            <a:r>
              <a:rPr lang="en">
                <a:solidFill>
                  <a:schemeClr val="lt1"/>
                </a:solidFill>
              </a:rPr>
              <a:t>Speech and Expression Committee</a:t>
            </a:r>
            <a:endParaRPr>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311700" y="40932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Space Request Forms</a:t>
            </a:r>
            <a:endParaRPr/>
          </a:p>
        </p:txBody>
      </p:sp>
      <p:sp>
        <p:nvSpPr>
          <p:cNvPr id="215" name="Shape 215"/>
          <p:cNvSpPr txBox="1">
            <a:spLocks noGrp="1"/>
          </p:cNvSpPr>
          <p:nvPr>
            <p:ph type="body" idx="1"/>
          </p:nvPr>
        </p:nvSpPr>
        <p:spPr>
          <a:xfrm>
            <a:off x="311700" y="1499200"/>
            <a:ext cx="8520600" cy="3371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Departments and organizations must always submit a </a:t>
            </a:r>
            <a:r>
              <a:rPr lang="en" b="1" u="sng">
                <a:solidFill>
                  <a:schemeClr val="accent5"/>
                </a:solidFill>
              </a:rPr>
              <a:t>Space Request Form</a:t>
            </a:r>
            <a:r>
              <a:rPr lang="en"/>
              <a:t> for all formal programs.</a:t>
            </a:r>
            <a:endParaRPr/>
          </a:p>
          <a:p>
            <a:pPr marL="0" lvl="0" indent="0">
              <a:spcBef>
                <a:spcPts val="1600"/>
              </a:spcBef>
              <a:spcAft>
                <a:spcPts val="1600"/>
              </a:spcAft>
              <a:buNone/>
            </a:pPr>
            <a:r>
              <a:rPr lang="en"/>
              <a:t>Demonstrations and events with an expected attendance of 100 people or more, or hosted in an inside or outside location with an occupancy of 100 people or more, are required to have an added </a:t>
            </a:r>
            <a:r>
              <a:rPr lang="en" b="1" u="sng">
                <a:solidFill>
                  <a:schemeClr val="accent5"/>
                </a:solidFill>
              </a:rPr>
              <a:t>Permit Form</a:t>
            </a:r>
            <a:r>
              <a:rPr lang="en"/>
              <a:t> before space is reserved.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311700" y="313620"/>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Space Request Forms </a:t>
            </a:r>
            <a:r>
              <a:rPr lang="en" sz="2400"/>
              <a:t>(Continued)</a:t>
            </a:r>
            <a:endParaRPr sz="2400"/>
          </a:p>
        </p:txBody>
      </p:sp>
      <p:sp>
        <p:nvSpPr>
          <p:cNvPr id="221" name="Shape 221"/>
          <p:cNvSpPr txBox="1">
            <a:spLocks noGrp="1"/>
          </p:cNvSpPr>
          <p:nvPr>
            <p:ph type="body" idx="1"/>
          </p:nvPr>
        </p:nvSpPr>
        <p:spPr>
          <a:xfrm>
            <a:off x="311700" y="758750"/>
            <a:ext cx="8520600" cy="4111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a:p>
            <a:pPr marL="0" lvl="0" indent="0" rtl="0">
              <a:spcBef>
                <a:spcPts val="1600"/>
              </a:spcBef>
              <a:spcAft>
                <a:spcPts val="0"/>
              </a:spcAft>
              <a:buNone/>
            </a:pPr>
            <a:r>
              <a:rPr lang="en"/>
              <a:t>The permit guarantees an implementation of all the </a:t>
            </a:r>
            <a:r>
              <a:rPr lang="en" b="1" u="sng">
                <a:solidFill>
                  <a:schemeClr val="accent5"/>
                </a:solidFill>
              </a:rPr>
              <a:t>extra expected logistical information</a:t>
            </a:r>
            <a:r>
              <a:rPr lang="en"/>
              <a:t>, such as Fire Safety, necessary presence of Campus Police, description of purpose of an outside speaker, and any other large event logistical information.</a:t>
            </a:r>
            <a:endParaRPr/>
          </a:p>
          <a:p>
            <a:pPr marL="0" lvl="0" indent="0" rtl="0">
              <a:spcBef>
                <a:spcPts val="1600"/>
              </a:spcBef>
              <a:spcAft>
                <a:spcPts val="1600"/>
              </a:spcAft>
              <a:buNone/>
            </a:pPr>
            <a:r>
              <a:rPr lang="en"/>
              <a:t>Permit requirement </a:t>
            </a:r>
            <a:r>
              <a:rPr lang="en" b="1" u="sng"/>
              <a:t>will not</a:t>
            </a:r>
            <a:r>
              <a:rPr lang="en"/>
              <a:t> be used to restrict any events, aside from those violating other campus policies and Harassment Policy, but rather be to ensure proper planning for the safety of all campus communities.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311700" y="44147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Free Speech and Policies Training</a:t>
            </a:r>
            <a:endParaRPr/>
          </a:p>
        </p:txBody>
      </p:sp>
      <p:sp>
        <p:nvSpPr>
          <p:cNvPr id="227" name="Shape 227"/>
          <p:cNvSpPr txBox="1">
            <a:spLocks noGrp="1"/>
          </p:cNvSpPr>
          <p:nvPr>
            <p:ph type="body" idx="1"/>
          </p:nvPr>
        </p:nvSpPr>
        <p:spPr>
          <a:xfrm>
            <a:off x="311700" y="1637425"/>
            <a:ext cx="8520600" cy="3213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Student Involvement Office and the Campus Events and Services Office will collaborate to create and facilitate the trainings. </a:t>
            </a:r>
            <a:endParaRPr/>
          </a:p>
          <a:p>
            <a:pPr marL="0" lvl="0" indent="0">
              <a:spcBef>
                <a:spcPts val="1600"/>
              </a:spcBef>
              <a:spcAft>
                <a:spcPts val="0"/>
              </a:spcAft>
              <a:buNone/>
            </a:pPr>
            <a:r>
              <a:rPr lang="en"/>
              <a:t>The trainings will cover an explanation of </a:t>
            </a:r>
            <a:r>
              <a:rPr lang="en" b="1" u="sng">
                <a:solidFill>
                  <a:schemeClr val="accent5"/>
                </a:solidFill>
              </a:rPr>
              <a:t>Metro University’s Free Speech and Expression Policy and any other relevant policies</a:t>
            </a:r>
            <a:r>
              <a:rPr lang="en"/>
              <a:t>. </a:t>
            </a:r>
            <a:endParaRPr/>
          </a:p>
          <a:p>
            <a:pPr marL="0" lvl="0" indent="0" rtl="0">
              <a:spcBef>
                <a:spcPts val="1600"/>
              </a:spcBef>
              <a:spcAft>
                <a:spcPts val="1600"/>
              </a:spcAft>
              <a:buNone/>
            </a:pPr>
            <a:r>
              <a:rPr lang="en"/>
              <a:t>The training will also offer guidance on how to address any free speech and expression issues that may arise during an event.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311700" y="452150"/>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Free Speech and Policies Training </a:t>
            </a:r>
            <a:r>
              <a:rPr lang="en" sz="2400"/>
              <a:t>(Continued)</a:t>
            </a:r>
            <a:endParaRPr sz="2400"/>
          </a:p>
        </p:txBody>
      </p:sp>
      <p:sp>
        <p:nvSpPr>
          <p:cNvPr id="233" name="Shape 233"/>
          <p:cNvSpPr txBox="1">
            <a:spLocks noGrp="1"/>
          </p:cNvSpPr>
          <p:nvPr>
            <p:ph type="body" idx="1"/>
          </p:nvPr>
        </p:nvSpPr>
        <p:spPr>
          <a:xfrm>
            <a:off x="311700" y="1637425"/>
            <a:ext cx="8520600" cy="3213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All campus organizations must have at least one representative attend a Free Speech and Expression and campus policies training </a:t>
            </a:r>
            <a:r>
              <a:rPr lang="en" b="1" u="sng">
                <a:solidFill>
                  <a:schemeClr val="accent5"/>
                </a:solidFill>
              </a:rPr>
              <a:t>at least once a year</a:t>
            </a:r>
            <a:r>
              <a:rPr lang="en"/>
              <a:t>. </a:t>
            </a:r>
            <a:endParaRPr/>
          </a:p>
          <a:p>
            <a:pPr marL="0" lvl="0" indent="0">
              <a:spcBef>
                <a:spcPts val="1600"/>
              </a:spcBef>
              <a:spcAft>
                <a:spcPts val="0"/>
              </a:spcAft>
              <a:buNone/>
            </a:pPr>
            <a:r>
              <a:rPr lang="en"/>
              <a:t>If a campus organization does not receive the mandatory training, any and all Event Request Forms </a:t>
            </a:r>
            <a:r>
              <a:rPr lang="en" b="1" u="sng"/>
              <a:t>will not</a:t>
            </a:r>
            <a:r>
              <a:rPr lang="en"/>
              <a:t> be approved until training is met. </a:t>
            </a:r>
            <a:endParaRPr/>
          </a:p>
          <a:p>
            <a:pPr marL="0" lvl="0" indent="0" rtl="0">
              <a:spcBef>
                <a:spcPts val="1600"/>
              </a:spcBef>
              <a:spcAft>
                <a:spcPts val="0"/>
              </a:spcAft>
              <a:buNone/>
            </a:pPr>
            <a:r>
              <a:rPr lang="en"/>
              <a:t>This will ensure all campus organizations are aware of the Metro University Free Speech and Expression and Campus Events policies before any event is held.</a:t>
            </a:r>
            <a:endParaRPr/>
          </a:p>
          <a:p>
            <a:pPr marL="0" lvl="0" indent="0" rtl="0">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507050"/>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Free Speech and Policies Training </a:t>
            </a:r>
            <a:r>
              <a:rPr lang="en" sz="2400"/>
              <a:t>(Continued)</a:t>
            </a:r>
            <a:endParaRPr/>
          </a:p>
        </p:txBody>
      </p:sp>
      <p:sp>
        <p:nvSpPr>
          <p:cNvPr id="239" name="Shape 239"/>
          <p:cNvSpPr txBox="1">
            <a:spLocks noGrp="1"/>
          </p:cNvSpPr>
          <p:nvPr>
            <p:ph type="body" idx="1"/>
          </p:nvPr>
        </p:nvSpPr>
        <p:spPr>
          <a:xfrm>
            <a:off x="311700" y="1594875"/>
            <a:ext cx="8520600" cy="3255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u="sng">
                <a:solidFill>
                  <a:schemeClr val="accent5"/>
                </a:solidFill>
              </a:rPr>
              <a:t>All Campus Police officials</a:t>
            </a:r>
            <a:r>
              <a:rPr lang="en"/>
              <a:t> that will serve as added security for large campus events must also undergo the Free Speech and Expression and campus policies training. </a:t>
            </a:r>
            <a:endParaRPr/>
          </a:p>
          <a:p>
            <a:pPr marL="0" lvl="0" indent="0" rtl="0">
              <a:spcBef>
                <a:spcPts val="1600"/>
              </a:spcBef>
              <a:spcAft>
                <a:spcPts val="1600"/>
              </a:spcAft>
              <a:buNone/>
            </a:pPr>
            <a:r>
              <a:rPr lang="en"/>
              <a:t>This will ensure all campus police officials will not engage in the obstruction of free speech and expression, unless any physical or verbal actions, or the event as a whole, violate policy.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11700" y="47337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Speech and Expression Committee</a:t>
            </a:r>
            <a:endParaRPr/>
          </a:p>
        </p:txBody>
      </p:sp>
      <p:sp>
        <p:nvSpPr>
          <p:cNvPr id="245" name="Shape 245"/>
          <p:cNvSpPr txBox="1">
            <a:spLocks noGrp="1"/>
          </p:cNvSpPr>
          <p:nvPr>
            <p:ph type="body" idx="1"/>
          </p:nvPr>
        </p:nvSpPr>
        <p:spPr>
          <a:xfrm>
            <a:off x="311700" y="1594875"/>
            <a:ext cx="8520600" cy="3255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Concerns related to free speech and expression can be reported via a form to </a:t>
            </a:r>
            <a:r>
              <a:rPr lang="en" u="sng">
                <a:solidFill>
                  <a:schemeClr val="hlink"/>
                </a:solidFill>
                <a:hlinkClick r:id="rId3"/>
              </a:rPr>
              <a:t>speechandexpression@metro.edu</a:t>
            </a:r>
            <a:r>
              <a:rPr lang="en"/>
              <a:t>. </a:t>
            </a:r>
            <a:endParaRPr/>
          </a:p>
          <a:p>
            <a:pPr marL="0" lvl="0" indent="0">
              <a:spcBef>
                <a:spcPts val="1600"/>
              </a:spcBef>
              <a:spcAft>
                <a:spcPts val="0"/>
              </a:spcAft>
              <a:buNone/>
            </a:pPr>
            <a:r>
              <a:rPr lang="en"/>
              <a:t>The Vice President for Student Affairs and the Free Speech and Expression Committee will review all </a:t>
            </a:r>
            <a:r>
              <a:rPr lang="en" b="1" u="sng">
                <a:solidFill>
                  <a:schemeClr val="accent5"/>
                </a:solidFill>
              </a:rPr>
              <a:t>complaints</a:t>
            </a:r>
            <a:r>
              <a:rPr lang="en"/>
              <a:t> and refer incidents to any and all appropriate offices. </a:t>
            </a:r>
            <a:endParaRPr/>
          </a:p>
          <a:p>
            <a:pPr marL="0" lvl="0" indent="0" rtl="0">
              <a:spcBef>
                <a:spcPts val="1600"/>
              </a:spcBef>
              <a:spcAft>
                <a:spcPts val="1600"/>
              </a:spcAft>
              <a:buNone/>
            </a:pPr>
            <a:r>
              <a:rPr lang="en"/>
              <a:t>The committee will also hear any </a:t>
            </a:r>
            <a:r>
              <a:rPr lang="en" b="1" u="sng">
                <a:solidFill>
                  <a:schemeClr val="accent5"/>
                </a:solidFill>
              </a:rPr>
              <a:t>appeals</a:t>
            </a:r>
            <a:r>
              <a:rPr lang="en"/>
              <a:t> regarding the enforcement of Metro University Free Speech and Expression policies.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311700" y="473400"/>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Speech and Expression Committee  </a:t>
            </a:r>
            <a:r>
              <a:rPr lang="en" sz="2400"/>
              <a:t>(Continued)</a:t>
            </a:r>
            <a:endParaRPr/>
          </a:p>
        </p:txBody>
      </p:sp>
      <p:sp>
        <p:nvSpPr>
          <p:cNvPr id="251" name="Shape 251"/>
          <p:cNvSpPr txBox="1">
            <a:spLocks noGrp="1"/>
          </p:cNvSpPr>
          <p:nvPr>
            <p:ph type="body" idx="1"/>
          </p:nvPr>
        </p:nvSpPr>
        <p:spPr>
          <a:xfrm>
            <a:off x="311700" y="1254650"/>
            <a:ext cx="8520600" cy="359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committee is composed of:  </a:t>
            </a:r>
            <a:br>
              <a:rPr lang="en"/>
            </a:br>
            <a:r>
              <a:rPr lang="en"/>
              <a:t>4 undergraduate students, 1 graduate student, 4 faculty or academic administrators and 2 representatives from the Division of Student Affairs. </a:t>
            </a:r>
            <a:endParaRPr/>
          </a:p>
          <a:p>
            <a:pPr marL="0" lvl="0" indent="0">
              <a:spcBef>
                <a:spcPts val="1600"/>
              </a:spcBef>
              <a:spcAft>
                <a:spcPts val="0"/>
              </a:spcAft>
              <a:buNone/>
            </a:pPr>
            <a:r>
              <a:rPr lang="en"/>
              <a:t>Committee members will be appointed as follows:  </a:t>
            </a:r>
            <a:br>
              <a:rPr lang="en"/>
            </a:br>
            <a:r>
              <a:rPr lang="en"/>
              <a:t>All student representatives will serve a one year term, with undergraduate students appointed through a campus-wide application process, and the graduate student appointed by the Graduate Student Organization. </a:t>
            </a:r>
            <a:br>
              <a:rPr lang="en"/>
            </a:br>
            <a:r>
              <a:rPr lang="en"/>
              <a:t>Faculty and Student Affairs representatives will be appointed for two-year terms.</a:t>
            </a:r>
            <a:endParaRPr/>
          </a:p>
          <a:p>
            <a:pPr marL="0" lvl="0" indent="0" rtl="0">
              <a:spcBef>
                <a:spcPts val="1600"/>
              </a:spcBef>
              <a:spcAft>
                <a:spcPts val="1600"/>
              </a:spcAft>
              <a:buNone/>
            </a:pPr>
            <a:r>
              <a:rPr lang="en"/>
              <a:t>All committee members </a:t>
            </a:r>
            <a:r>
              <a:rPr lang="en" b="1" u="sng">
                <a:solidFill>
                  <a:schemeClr val="accent5"/>
                </a:solidFill>
              </a:rPr>
              <a:t>must also receive Free Speech and Expression Training</a:t>
            </a:r>
            <a:r>
              <a:rPr lang="en"/>
              <a:t> at the start of their term.</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grpSp>
        <p:nvGrpSpPr>
          <p:cNvPr id="256" name="Shape 256"/>
          <p:cNvGrpSpPr/>
          <p:nvPr/>
        </p:nvGrpSpPr>
        <p:grpSpPr>
          <a:xfrm>
            <a:off x="424801" y="3640678"/>
            <a:ext cx="8294371" cy="1213997"/>
            <a:chOff x="424813" y="1177875"/>
            <a:chExt cx="8294371" cy="849900"/>
          </a:xfrm>
        </p:grpSpPr>
        <p:sp>
          <p:nvSpPr>
            <p:cNvPr id="257" name="Shape 257"/>
            <p:cNvSpPr/>
            <p:nvPr/>
          </p:nvSpPr>
          <p:spPr>
            <a:xfrm>
              <a:off x="2927684" y="1177875"/>
              <a:ext cx="5791500" cy="849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8" name="Shape 258"/>
            <p:cNvSpPr/>
            <p:nvPr/>
          </p:nvSpPr>
          <p:spPr>
            <a:xfrm>
              <a:off x="424813" y="1177875"/>
              <a:ext cx="3055800" cy="849900"/>
            </a:xfrm>
            <a:prstGeom prst="homePlate">
              <a:avLst>
                <a:gd name="adj" fmla="val 26719"/>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59" name="Shape 259"/>
          <p:cNvGrpSpPr/>
          <p:nvPr/>
        </p:nvGrpSpPr>
        <p:grpSpPr>
          <a:xfrm>
            <a:off x="424826" y="2302753"/>
            <a:ext cx="8294371" cy="1213997"/>
            <a:chOff x="424813" y="1177875"/>
            <a:chExt cx="8294371" cy="849900"/>
          </a:xfrm>
        </p:grpSpPr>
        <p:sp>
          <p:nvSpPr>
            <p:cNvPr id="260" name="Shape 260"/>
            <p:cNvSpPr/>
            <p:nvPr/>
          </p:nvSpPr>
          <p:spPr>
            <a:xfrm>
              <a:off x="2927684" y="1177875"/>
              <a:ext cx="5791500" cy="849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1" name="Shape 261"/>
            <p:cNvSpPr/>
            <p:nvPr/>
          </p:nvSpPr>
          <p:spPr>
            <a:xfrm>
              <a:off x="424813" y="1177875"/>
              <a:ext cx="3055800" cy="849900"/>
            </a:xfrm>
            <a:prstGeom prst="homePlate">
              <a:avLst>
                <a:gd name="adj" fmla="val 26719"/>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62" name="Shape 262"/>
          <p:cNvSpPr txBox="1">
            <a:spLocks noGrp="1"/>
          </p:cNvSpPr>
          <p:nvPr>
            <p:ph type="title"/>
          </p:nvPr>
        </p:nvSpPr>
        <p:spPr>
          <a:xfrm>
            <a:off x="311700" y="268200"/>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Proposed Policy Changes Timeline</a:t>
            </a:r>
            <a:endParaRPr/>
          </a:p>
        </p:txBody>
      </p:sp>
      <p:grpSp>
        <p:nvGrpSpPr>
          <p:cNvPr id="263" name="Shape 263"/>
          <p:cNvGrpSpPr/>
          <p:nvPr/>
        </p:nvGrpSpPr>
        <p:grpSpPr>
          <a:xfrm>
            <a:off x="424826" y="964828"/>
            <a:ext cx="8294371" cy="1213997"/>
            <a:chOff x="424813" y="1177875"/>
            <a:chExt cx="8294371" cy="849900"/>
          </a:xfrm>
        </p:grpSpPr>
        <p:sp>
          <p:nvSpPr>
            <p:cNvPr id="264" name="Shape 264"/>
            <p:cNvSpPr/>
            <p:nvPr/>
          </p:nvSpPr>
          <p:spPr>
            <a:xfrm>
              <a:off x="2927684" y="1177875"/>
              <a:ext cx="5791500" cy="849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5" name="Shape 265"/>
            <p:cNvSpPr/>
            <p:nvPr/>
          </p:nvSpPr>
          <p:spPr>
            <a:xfrm>
              <a:off x="424813" y="1177875"/>
              <a:ext cx="3055800" cy="849900"/>
            </a:xfrm>
            <a:prstGeom prst="homePlate">
              <a:avLst>
                <a:gd name="adj" fmla="val 26719"/>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66" name="Shape 266"/>
          <p:cNvSpPr txBox="1">
            <a:spLocks noGrp="1"/>
          </p:cNvSpPr>
          <p:nvPr>
            <p:ph type="body" idx="4294967295"/>
          </p:nvPr>
        </p:nvSpPr>
        <p:spPr>
          <a:xfrm>
            <a:off x="539663" y="965825"/>
            <a:ext cx="2713800" cy="799200"/>
          </a:xfrm>
          <a:prstGeom prst="rect">
            <a:avLst/>
          </a:prstGeom>
        </p:spPr>
        <p:txBody>
          <a:bodyPr spcFirstLastPara="1" wrap="square" lIns="91425" tIns="91425" rIns="91425" bIns="91425" anchor="ctr" anchorCtr="0">
            <a:noAutofit/>
          </a:bodyPr>
          <a:lstStyle/>
          <a:p>
            <a:pPr marL="0" lvl="0" indent="0" rtl="0">
              <a:lnSpc>
                <a:spcPct val="100000"/>
              </a:lnSpc>
              <a:spcBef>
                <a:spcPts val="0"/>
              </a:spcBef>
              <a:spcAft>
                <a:spcPts val="0"/>
              </a:spcAft>
              <a:buNone/>
            </a:pPr>
            <a:r>
              <a:rPr lang="en">
                <a:solidFill>
                  <a:schemeClr val="lt1"/>
                </a:solidFill>
              </a:rPr>
              <a:t># 1 Space Request Forms</a:t>
            </a:r>
            <a:endParaRPr>
              <a:solidFill>
                <a:schemeClr val="lt1"/>
              </a:solidFill>
            </a:endParaRPr>
          </a:p>
        </p:txBody>
      </p:sp>
      <p:sp>
        <p:nvSpPr>
          <p:cNvPr id="267" name="Shape 267"/>
          <p:cNvSpPr txBox="1">
            <a:spLocks noGrp="1"/>
          </p:cNvSpPr>
          <p:nvPr>
            <p:ph type="body" idx="4294967295"/>
          </p:nvPr>
        </p:nvSpPr>
        <p:spPr>
          <a:xfrm>
            <a:off x="3480450" y="965821"/>
            <a:ext cx="5111700" cy="1214100"/>
          </a:xfrm>
          <a:prstGeom prst="rect">
            <a:avLst/>
          </a:prstGeom>
        </p:spPr>
        <p:txBody>
          <a:bodyPr spcFirstLastPara="1" wrap="square" lIns="91425" tIns="91425" rIns="91425" bIns="91425" anchor="ctr" anchorCtr="0">
            <a:noAutofit/>
          </a:bodyPr>
          <a:lstStyle/>
          <a:p>
            <a:pPr marL="457200" lvl="0" indent="-317500" rtl="0">
              <a:spcBef>
                <a:spcPts val="0"/>
              </a:spcBef>
              <a:spcAft>
                <a:spcPts val="0"/>
              </a:spcAft>
              <a:buClr>
                <a:schemeClr val="lt1"/>
              </a:buClr>
              <a:buSzPts val="1400"/>
              <a:buChar char="●"/>
            </a:pPr>
            <a:r>
              <a:rPr lang="en" sz="1400">
                <a:solidFill>
                  <a:schemeClr val="lt1"/>
                </a:solidFill>
              </a:rPr>
              <a:t>Update Space Request Form and Permit Form on online system by the end of </a:t>
            </a:r>
            <a:r>
              <a:rPr lang="en" sz="1400" b="1">
                <a:solidFill>
                  <a:schemeClr val="lt1"/>
                </a:solidFill>
              </a:rPr>
              <a:t>April 2018</a:t>
            </a:r>
            <a:endParaRPr sz="1400" b="1">
              <a:solidFill>
                <a:schemeClr val="lt1"/>
              </a:solidFill>
            </a:endParaRPr>
          </a:p>
          <a:p>
            <a:pPr marL="457200" lvl="0" indent="-317500" rtl="0">
              <a:spcBef>
                <a:spcPts val="0"/>
              </a:spcBef>
              <a:spcAft>
                <a:spcPts val="0"/>
              </a:spcAft>
              <a:buClr>
                <a:schemeClr val="lt1"/>
              </a:buClr>
              <a:buSzPts val="1400"/>
              <a:buChar char="●"/>
            </a:pPr>
            <a:r>
              <a:rPr lang="en" sz="1400">
                <a:solidFill>
                  <a:schemeClr val="lt1"/>
                </a:solidFill>
              </a:rPr>
              <a:t>Implement during early space request period in </a:t>
            </a:r>
            <a:r>
              <a:rPr lang="en" sz="1400" b="1">
                <a:solidFill>
                  <a:schemeClr val="lt1"/>
                </a:solidFill>
              </a:rPr>
              <a:t>May 2018</a:t>
            </a:r>
            <a:r>
              <a:rPr lang="en" sz="1400">
                <a:solidFill>
                  <a:schemeClr val="lt1"/>
                </a:solidFill>
              </a:rPr>
              <a:t> and new academic year </a:t>
            </a:r>
            <a:r>
              <a:rPr lang="en" sz="1400" b="1">
                <a:solidFill>
                  <a:schemeClr val="lt1"/>
                </a:solidFill>
              </a:rPr>
              <a:t>August 2018</a:t>
            </a:r>
            <a:endParaRPr sz="1400" b="1">
              <a:solidFill>
                <a:schemeClr val="lt1"/>
              </a:solidFill>
            </a:endParaRPr>
          </a:p>
        </p:txBody>
      </p:sp>
      <p:sp>
        <p:nvSpPr>
          <p:cNvPr id="268" name="Shape 268"/>
          <p:cNvSpPr txBox="1">
            <a:spLocks noGrp="1"/>
          </p:cNvSpPr>
          <p:nvPr>
            <p:ph type="body" idx="4294967295"/>
          </p:nvPr>
        </p:nvSpPr>
        <p:spPr>
          <a:xfrm>
            <a:off x="539675" y="2381325"/>
            <a:ext cx="2713800" cy="799200"/>
          </a:xfrm>
          <a:prstGeom prst="rect">
            <a:avLst/>
          </a:prstGeom>
        </p:spPr>
        <p:txBody>
          <a:bodyPr spcFirstLastPara="1" wrap="square" lIns="91425" tIns="91425" rIns="91425" bIns="91425" anchor="ctr" anchorCtr="0">
            <a:noAutofit/>
          </a:bodyPr>
          <a:lstStyle/>
          <a:p>
            <a:pPr marL="0" lvl="0" indent="0" rtl="0">
              <a:lnSpc>
                <a:spcPct val="100000"/>
              </a:lnSpc>
              <a:spcBef>
                <a:spcPts val="0"/>
              </a:spcBef>
              <a:spcAft>
                <a:spcPts val="0"/>
              </a:spcAft>
              <a:buNone/>
            </a:pPr>
            <a:r>
              <a:rPr lang="en">
                <a:solidFill>
                  <a:schemeClr val="lt1"/>
                </a:solidFill>
              </a:rPr>
              <a:t># 2 Free Speech Training</a:t>
            </a:r>
            <a:endParaRPr>
              <a:solidFill>
                <a:schemeClr val="lt1"/>
              </a:solidFill>
            </a:endParaRPr>
          </a:p>
        </p:txBody>
      </p:sp>
      <p:sp>
        <p:nvSpPr>
          <p:cNvPr id="269" name="Shape 269"/>
          <p:cNvSpPr txBox="1">
            <a:spLocks noGrp="1"/>
          </p:cNvSpPr>
          <p:nvPr>
            <p:ph type="body" idx="4294967295"/>
          </p:nvPr>
        </p:nvSpPr>
        <p:spPr>
          <a:xfrm>
            <a:off x="3480450" y="2302749"/>
            <a:ext cx="5111700" cy="1214100"/>
          </a:xfrm>
          <a:prstGeom prst="rect">
            <a:avLst/>
          </a:prstGeom>
        </p:spPr>
        <p:txBody>
          <a:bodyPr spcFirstLastPara="1" wrap="square" lIns="91425" tIns="91425" rIns="91425" bIns="91425" anchor="ctr" anchorCtr="0">
            <a:noAutofit/>
          </a:bodyPr>
          <a:lstStyle/>
          <a:p>
            <a:pPr marL="457200" lvl="0" indent="-317500" rtl="0">
              <a:spcBef>
                <a:spcPts val="0"/>
              </a:spcBef>
              <a:spcAft>
                <a:spcPts val="0"/>
              </a:spcAft>
              <a:buClr>
                <a:schemeClr val="lt1"/>
              </a:buClr>
              <a:buSzPts val="1400"/>
              <a:buChar char="●"/>
            </a:pPr>
            <a:r>
              <a:rPr lang="en" sz="1400">
                <a:solidFill>
                  <a:schemeClr val="lt1"/>
                </a:solidFill>
              </a:rPr>
              <a:t>New Free Speech and Expression Training Workshops will be created by the end of </a:t>
            </a:r>
            <a:r>
              <a:rPr lang="en" sz="1400" b="1">
                <a:solidFill>
                  <a:schemeClr val="lt1"/>
                </a:solidFill>
              </a:rPr>
              <a:t>June 2018</a:t>
            </a:r>
            <a:endParaRPr sz="1400" b="1">
              <a:solidFill>
                <a:schemeClr val="lt1"/>
              </a:solidFill>
            </a:endParaRPr>
          </a:p>
          <a:p>
            <a:pPr marL="457200" lvl="0" indent="-317500" rtl="0">
              <a:spcBef>
                <a:spcPts val="0"/>
              </a:spcBef>
              <a:spcAft>
                <a:spcPts val="0"/>
              </a:spcAft>
              <a:buClr>
                <a:schemeClr val="lt1"/>
              </a:buClr>
              <a:buSzPts val="1400"/>
              <a:buChar char="●"/>
            </a:pPr>
            <a:r>
              <a:rPr lang="en" sz="1400">
                <a:solidFill>
                  <a:schemeClr val="lt1"/>
                </a:solidFill>
              </a:rPr>
              <a:t>Campus Police will receive training early </a:t>
            </a:r>
            <a:r>
              <a:rPr lang="en" sz="1400" b="1">
                <a:solidFill>
                  <a:schemeClr val="lt1"/>
                </a:solidFill>
              </a:rPr>
              <a:t>July 2018</a:t>
            </a:r>
            <a:endParaRPr sz="1400" b="1">
              <a:solidFill>
                <a:schemeClr val="lt1"/>
              </a:solidFill>
            </a:endParaRPr>
          </a:p>
          <a:p>
            <a:pPr marL="457200" lvl="0" indent="-317500" rtl="0">
              <a:spcBef>
                <a:spcPts val="0"/>
              </a:spcBef>
              <a:spcAft>
                <a:spcPts val="0"/>
              </a:spcAft>
              <a:buClr>
                <a:schemeClr val="lt1"/>
              </a:buClr>
              <a:buSzPts val="1400"/>
              <a:buChar char="●"/>
            </a:pPr>
            <a:r>
              <a:rPr lang="en" sz="1400">
                <a:solidFill>
                  <a:schemeClr val="lt1"/>
                </a:solidFill>
              </a:rPr>
              <a:t>Workshops for student orgs will begin end of </a:t>
            </a:r>
            <a:r>
              <a:rPr lang="en" sz="1400" b="1">
                <a:solidFill>
                  <a:schemeClr val="lt1"/>
                </a:solidFill>
              </a:rPr>
              <a:t>July 2018</a:t>
            </a:r>
            <a:r>
              <a:rPr lang="en" sz="1400">
                <a:solidFill>
                  <a:schemeClr val="lt1"/>
                </a:solidFill>
              </a:rPr>
              <a:t> </a:t>
            </a:r>
            <a:endParaRPr sz="1400">
              <a:solidFill>
                <a:schemeClr val="lt1"/>
              </a:solidFill>
            </a:endParaRPr>
          </a:p>
        </p:txBody>
      </p:sp>
      <p:sp>
        <p:nvSpPr>
          <p:cNvPr id="270" name="Shape 270"/>
          <p:cNvSpPr txBox="1">
            <a:spLocks noGrp="1"/>
          </p:cNvSpPr>
          <p:nvPr>
            <p:ph type="body" idx="4294967295"/>
          </p:nvPr>
        </p:nvSpPr>
        <p:spPr>
          <a:xfrm>
            <a:off x="539675" y="3796825"/>
            <a:ext cx="3054000" cy="799200"/>
          </a:xfrm>
          <a:prstGeom prst="rect">
            <a:avLst/>
          </a:prstGeom>
        </p:spPr>
        <p:txBody>
          <a:bodyPr spcFirstLastPara="1" wrap="square" lIns="91425" tIns="91425" rIns="91425" bIns="91425" anchor="ctr" anchorCtr="0">
            <a:noAutofit/>
          </a:bodyPr>
          <a:lstStyle/>
          <a:p>
            <a:pPr marL="0" lvl="0" indent="0" rtl="0">
              <a:lnSpc>
                <a:spcPct val="100000"/>
              </a:lnSpc>
              <a:spcBef>
                <a:spcPts val="0"/>
              </a:spcBef>
              <a:spcAft>
                <a:spcPts val="0"/>
              </a:spcAft>
              <a:buNone/>
            </a:pPr>
            <a:r>
              <a:rPr lang="en">
                <a:solidFill>
                  <a:schemeClr val="lt1"/>
                </a:solidFill>
              </a:rPr>
              <a:t># 3 Free Speech and </a:t>
            </a:r>
            <a:br>
              <a:rPr lang="en">
                <a:solidFill>
                  <a:schemeClr val="lt1"/>
                </a:solidFill>
              </a:rPr>
            </a:br>
            <a:r>
              <a:rPr lang="en">
                <a:solidFill>
                  <a:schemeClr val="lt1"/>
                </a:solidFill>
              </a:rPr>
              <a:t>      Expression Committee</a:t>
            </a:r>
            <a:endParaRPr>
              <a:solidFill>
                <a:schemeClr val="lt1"/>
              </a:solidFill>
            </a:endParaRPr>
          </a:p>
        </p:txBody>
      </p:sp>
      <p:sp>
        <p:nvSpPr>
          <p:cNvPr id="271" name="Shape 271"/>
          <p:cNvSpPr txBox="1">
            <a:spLocks noGrp="1"/>
          </p:cNvSpPr>
          <p:nvPr>
            <p:ph type="body" idx="4294967295"/>
          </p:nvPr>
        </p:nvSpPr>
        <p:spPr>
          <a:xfrm>
            <a:off x="3480475" y="3640675"/>
            <a:ext cx="5111700" cy="1214100"/>
          </a:xfrm>
          <a:prstGeom prst="rect">
            <a:avLst/>
          </a:prstGeom>
        </p:spPr>
        <p:txBody>
          <a:bodyPr spcFirstLastPara="1" wrap="square" lIns="91425" tIns="91425" rIns="91425" bIns="91425" anchor="ctr" anchorCtr="0">
            <a:noAutofit/>
          </a:bodyPr>
          <a:lstStyle/>
          <a:p>
            <a:pPr marL="457200" lvl="0" indent="-317500" rtl="0">
              <a:spcBef>
                <a:spcPts val="0"/>
              </a:spcBef>
              <a:spcAft>
                <a:spcPts val="0"/>
              </a:spcAft>
              <a:buClr>
                <a:schemeClr val="lt1"/>
              </a:buClr>
              <a:buSzPts val="1400"/>
              <a:buChar char="●"/>
            </a:pPr>
            <a:r>
              <a:rPr lang="en" sz="1400">
                <a:solidFill>
                  <a:schemeClr val="lt1"/>
                </a:solidFill>
              </a:rPr>
              <a:t>Student applications will be open during </a:t>
            </a:r>
            <a:r>
              <a:rPr lang="en" sz="1400" b="1">
                <a:solidFill>
                  <a:schemeClr val="lt1"/>
                </a:solidFill>
              </a:rPr>
              <a:t>April 2018</a:t>
            </a:r>
            <a:r>
              <a:rPr lang="en" sz="1400">
                <a:solidFill>
                  <a:schemeClr val="lt1"/>
                </a:solidFill>
              </a:rPr>
              <a:t> </a:t>
            </a:r>
            <a:endParaRPr sz="1400">
              <a:solidFill>
                <a:schemeClr val="lt1"/>
              </a:solidFill>
            </a:endParaRPr>
          </a:p>
          <a:p>
            <a:pPr marL="457200" lvl="0" indent="-317500" rtl="0">
              <a:spcBef>
                <a:spcPts val="0"/>
              </a:spcBef>
              <a:spcAft>
                <a:spcPts val="0"/>
              </a:spcAft>
              <a:buClr>
                <a:schemeClr val="lt1"/>
              </a:buClr>
              <a:buSzPts val="1400"/>
              <a:buChar char="●"/>
            </a:pPr>
            <a:r>
              <a:rPr lang="en" sz="1400">
                <a:solidFill>
                  <a:schemeClr val="lt1"/>
                </a:solidFill>
              </a:rPr>
              <a:t>All student, faculty and staff appointments will be made early </a:t>
            </a:r>
            <a:r>
              <a:rPr lang="en" sz="1400" b="1">
                <a:solidFill>
                  <a:schemeClr val="lt1"/>
                </a:solidFill>
              </a:rPr>
              <a:t>May 2018</a:t>
            </a:r>
            <a:endParaRPr sz="1400" b="1">
              <a:solidFill>
                <a:schemeClr val="lt1"/>
              </a:solidFill>
            </a:endParaRPr>
          </a:p>
          <a:p>
            <a:pPr marL="457200" lvl="0" indent="-317500" rtl="0">
              <a:spcBef>
                <a:spcPts val="0"/>
              </a:spcBef>
              <a:spcAft>
                <a:spcPts val="0"/>
              </a:spcAft>
              <a:buClr>
                <a:schemeClr val="lt1"/>
              </a:buClr>
              <a:buSzPts val="1400"/>
              <a:buChar char="●"/>
            </a:pPr>
            <a:r>
              <a:rPr lang="en" sz="1400">
                <a:solidFill>
                  <a:schemeClr val="lt1"/>
                </a:solidFill>
              </a:rPr>
              <a:t>Committee members will receive training </a:t>
            </a:r>
            <a:r>
              <a:rPr lang="en" sz="1400" b="1">
                <a:solidFill>
                  <a:schemeClr val="lt1"/>
                </a:solidFill>
              </a:rPr>
              <a:t>July 2018</a:t>
            </a:r>
            <a:endParaRPr sz="1400" b="1">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p:nvPr/>
        </p:nvSpPr>
        <p:spPr>
          <a:xfrm>
            <a:off x="0" y="0"/>
            <a:ext cx="9161100" cy="24846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txBox="1">
            <a:spLocks noGrp="1"/>
          </p:cNvSpPr>
          <p:nvPr>
            <p:ph type="title" idx="4294967295"/>
          </p:nvPr>
        </p:nvSpPr>
        <p:spPr>
          <a:xfrm>
            <a:off x="311700" y="372500"/>
            <a:ext cx="8520600" cy="7335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solidFill>
                  <a:schemeClr val="lt1"/>
                </a:solidFill>
              </a:rPr>
              <a:t>Meet the Committee!</a:t>
            </a:r>
            <a:endParaRPr>
              <a:solidFill>
                <a:schemeClr val="lt1"/>
              </a:solidFill>
            </a:endParaRPr>
          </a:p>
        </p:txBody>
      </p:sp>
      <p:sp>
        <p:nvSpPr>
          <p:cNvPr id="69" name="Shape 69"/>
          <p:cNvSpPr txBox="1">
            <a:spLocks noGrp="1"/>
          </p:cNvSpPr>
          <p:nvPr>
            <p:ph type="body" idx="4294967295"/>
          </p:nvPr>
        </p:nvSpPr>
        <p:spPr>
          <a:xfrm>
            <a:off x="657775" y="2956500"/>
            <a:ext cx="2177400" cy="436200"/>
          </a:xfrm>
          <a:prstGeom prst="rect">
            <a:avLst/>
          </a:prstGeom>
        </p:spPr>
        <p:txBody>
          <a:bodyPr spcFirstLastPara="1" wrap="square" lIns="91425" tIns="91425" rIns="91425" bIns="91425" anchor="t" anchorCtr="0">
            <a:noAutofit/>
          </a:bodyPr>
          <a:lstStyle/>
          <a:p>
            <a:pPr marL="0" lvl="0" indent="0" algn="ctr">
              <a:spcBef>
                <a:spcPts val="0"/>
              </a:spcBef>
              <a:spcAft>
                <a:spcPts val="1600"/>
              </a:spcAft>
              <a:buNone/>
            </a:pPr>
            <a:r>
              <a:rPr lang="en" sz="1700">
                <a:solidFill>
                  <a:schemeClr val="dk1"/>
                </a:solidFill>
              </a:rPr>
              <a:t>Quincy Kissack</a:t>
            </a:r>
            <a:endParaRPr sz="1700">
              <a:solidFill>
                <a:schemeClr val="dk1"/>
              </a:solidFill>
            </a:endParaRPr>
          </a:p>
        </p:txBody>
      </p:sp>
      <p:cxnSp>
        <p:nvCxnSpPr>
          <p:cNvPr id="70" name="Shape 70"/>
          <p:cNvCxnSpPr/>
          <p:nvPr/>
        </p:nvCxnSpPr>
        <p:spPr>
          <a:xfrm>
            <a:off x="1611025" y="3409538"/>
            <a:ext cx="270900" cy="0"/>
          </a:xfrm>
          <a:prstGeom prst="straightConnector1">
            <a:avLst/>
          </a:prstGeom>
          <a:noFill/>
          <a:ln w="9525" cap="flat" cmpd="sng">
            <a:solidFill>
              <a:schemeClr val="dk2"/>
            </a:solidFill>
            <a:prstDash val="solid"/>
            <a:round/>
            <a:headEnd type="none" w="sm" len="sm"/>
            <a:tailEnd type="none" w="sm" len="sm"/>
          </a:ln>
        </p:spPr>
      </p:cxnSp>
      <p:sp>
        <p:nvSpPr>
          <p:cNvPr id="71" name="Shape 71"/>
          <p:cNvSpPr txBox="1">
            <a:spLocks noGrp="1"/>
          </p:cNvSpPr>
          <p:nvPr>
            <p:ph type="body" idx="4294967295"/>
          </p:nvPr>
        </p:nvSpPr>
        <p:spPr>
          <a:xfrm>
            <a:off x="657775" y="3515046"/>
            <a:ext cx="2177400" cy="649500"/>
          </a:xfrm>
          <a:prstGeom prst="rect">
            <a:avLst/>
          </a:prstGeom>
        </p:spPr>
        <p:txBody>
          <a:bodyPr spcFirstLastPara="1" wrap="square" lIns="91425" tIns="91425" rIns="91425" bIns="91425" anchor="t" anchorCtr="0">
            <a:noAutofit/>
          </a:bodyPr>
          <a:lstStyle/>
          <a:p>
            <a:pPr marL="0" lvl="0" indent="0" algn="ctr">
              <a:spcBef>
                <a:spcPts val="0"/>
              </a:spcBef>
              <a:spcAft>
                <a:spcPts val="1600"/>
              </a:spcAft>
              <a:buNone/>
            </a:pPr>
            <a:r>
              <a:rPr lang="en" sz="1300" dirty="0"/>
              <a:t>Associate Director for Student Involvement</a:t>
            </a:r>
            <a:endParaRPr sz="1300" dirty="0"/>
          </a:p>
        </p:txBody>
      </p:sp>
      <p:pic>
        <p:nvPicPr>
          <p:cNvPr id="72" name="Shape 72"/>
          <p:cNvPicPr preferRelativeResize="0"/>
          <p:nvPr/>
        </p:nvPicPr>
        <p:blipFill rotWithShape="1">
          <a:blip r:embed="rId3">
            <a:alphaModFix/>
          </a:blip>
          <a:srcRect t="12507" b="12507"/>
          <a:stretch/>
        </p:blipFill>
        <p:spPr>
          <a:xfrm>
            <a:off x="3766721" y="1322375"/>
            <a:ext cx="1644300" cy="1644000"/>
          </a:xfrm>
          <a:prstGeom prst="ellipse">
            <a:avLst/>
          </a:prstGeom>
          <a:noFill/>
          <a:ln>
            <a:noFill/>
          </a:ln>
        </p:spPr>
      </p:pic>
      <p:sp>
        <p:nvSpPr>
          <p:cNvPr id="73" name="Shape 73"/>
          <p:cNvSpPr txBox="1">
            <a:spLocks noGrp="1"/>
          </p:cNvSpPr>
          <p:nvPr>
            <p:ph type="body" idx="4294967295"/>
          </p:nvPr>
        </p:nvSpPr>
        <p:spPr>
          <a:xfrm>
            <a:off x="3491859" y="2956500"/>
            <a:ext cx="2177400" cy="436200"/>
          </a:xfrm>
          <a:prstGeom prst="rect">
            <a:avLst/>
          </a:prstGeom>
        </p:spPr>
        <p:txBody>
          <a:bodyPr spcFirstLastPara="1" wrap="square" lIns="91425" tIns="91425" rIns="91425" bIns="91425" anchor="t" anchorCtr="0">
            <a:noAutofit/>
          </a:bodyPr>
          <a:lstStyle/>
          <a:p>
            <a:pPr marL="0" lvl="0" indent="0" algn="ctr">
              <a:spcBef>
                <a:spcPts val="0"/>
              </a:spcBef>
              <a:spcAft>
                <a:spcPts val="1600"/>
              </a:spcAft>
              <a:buNone/>
            </a:pPr>
            <a:r>
              <a:rPr lang="en" sz="1700">
                <a:solidFill>
                  <a:schemeClr val="dk1"/>
                </a:solidFill>
              </a:rPr>
              <a:t>Sarah Lim</a:t>
            </a:r>
            <a:endParaRPr sz="1700">
              <a:solidFill>
                <a:schemeClr val="dk1"/>
              </a:solidFill>
            </a:endParaRPr>
          </a:p>
        </p:txBody>
      </p:sp>
      <p:cxnSp>
        <p:nvCxnSpPr>
          <p:cNvPr id="74" name="Shape 74"/>
          <p:cNvCxnSpPr/>
          <p:nvPr/>
        </p:nvCxnSpPr>
        <p:spPr>
          <a:xfrm>
            <a:off x="4453425" y="3392688"/>
            <a:ext cx="270900" cy="0"/>
          </a:xfrm>
          <a:prstGeom prst="straightConnector1">
            <a:avLst/>
          </a:prstGeom>
          <a:noFill/>
          <a:ln w="9525" cap="flat" cmpd="sng">
            <a:solidFill>
              <a:schemeClr val="dk2"/>
            </a:solidFill>
            <a:prstDash val="solid"/>
            <a:round/>
            <a:headEnd type="none" w="sm" len="sm"/>
            <a:tailEnd type="none" w="sm" len="sm"/>
          </a:ln>
        </p:spPr>
      </p:cxnSp>
      <p:sp>
        <p:nvSpPr>
          <p:cNvPr id="75" name="Shape 75"/>
          <p:cNvSpPr txBox="1">
            <a:spLocks noGrp="1"/>
          </p:cNvSpPr>
          <p:nvPr>
            <p:ph type="body" idx="4294967295"/>
          </p:nvPr>
        </p:nvSpPr>
        <p:spPr>
          <a:xfrm>
            <a:off x="3491847" y="3489255"/>
            <a:ext cx="2177400" cy="649500"/>
          </a:xfrm>
          <a:prstGeom prst="rect">
            <a:avLst/>
          </a:prstGeom>
        </p:spPr>
        <p:txBody>
          <a:bodyPr spcFirstLastPara="1" wrap="square" lIns="91425" tIns="91425" rIns="91425" bIns="91425" anchor="t" anchorCtr="0">
            <a:noAutofit/>
          </a:bodyPr>
          <a:lstStyle/>
          <a:p>
            <a:pPr marL="0" lvl="0" indent="0" algn="ctr">
              <a:spcBef>
                <a:spcPts val="0"/>
              </a:spcBef>
              <a:spcAft>
                <a:spcPts val="1600"/>
              </a:spcAft>
              <a:buNone/>
            </a:pPr>
            <a:r>
              <a:rPr lang="en" sz="1300"/>
              <a:t>President of the University Student Association</a:t>
            </a:r>
            <a:endParaRPr sz="1300"/>
          </a:p>
        </p:txBody>
      </p:sp>
      <p:pic>
        <p:nvPicPr>
          <p:cNvPr id="76" name="Shape 76"/>
          <p:cNvPicPr preferRelativeResize="0"/>
          <p:nvPr/>
        </p:nvPicPr>
        <p:blipFill rotWithShape="1">
          <a:blip r:embed="rId4">
            <a:alphaModFix/>
            <a:extLst>
              <a:ext uri="{BEBA8EAE-BF5A-486C-A8C5-ECC9F3942E4B}">
                <a14:imgProps xmlns:a14="http://schemas.microsoft.com/office/drawing/2010/main">
                  <a14:imgLayer r:embed="rId5">
                    <a14:imgEffect>
                      <a14:sharpenSoften amount="80000"/>
                    </a14:imgEffect>
                    <a14:imgEffect>
                      <a14:brightnessContrast bright="5000" contrast="10000"/>
                    </a14:imgEffect>
                  </a14:imgLayer>
                </a14:imgProps>
              </a:ext>
            </a:extLst>
          </a:blip>
          <a:srcRect l="6404" t="10954" r="11059" b="5934"/>
          <a:stretch/>
        </p:blipFill>
        <p:spPr>
          <a:xfrm>
            <a:off x="6761725" y="1322675"/>
            <a:ext cx="1644300" cy="1644000"/>
          </a:xfrm>
          <a:prstGeom prst="ellipse">
            <a:avLst/>
          </a:prstGeom>
          <a:noFill/>
          <a:ln>
            <a:noFill/>
          </a:ln>
        </p:spPr>
      </p:pic>
      <p:sp>
        <p:nvSpPr>
          <p:cNvPr id="77" name="Shape 77"/>
          <p:cNvSpPr txBox="1">
            <a:spLocks noGrp="1"/>
          </p:cNvSpPr>
          <p:nvPr>
            <p:ph type="body" idx="4294967295"/>
          </p:nvPr>
        </p:nvSpPr>
        <p:spPr>
          <a:xfrm>
            <a:off x="6495030" y="2956500"/>
            <a:ext cx="2177400" cy="436200"/>
          </a:xfrm>
          <a:prstGeom prst="rect">
            <a:avLst/>
          </a:prstGeom>
        </p:spPr>
        <p:txBody>
          <a:bodyPr spcFirstLastPara="1" wrap="square" lIns="91425" tIns="91425" rIns="91425" bIns="91425" anchor="t" anchorCtr="0">
            <a:noAutofit/>
          </a:bodyPr>
          <a:lstStyle/>
          <a:p>
            <a:pPr marL="0" lvl="0" indent="0" algn="ctr">
              <a:spcBef>
                <a:spcPts val="0"/>
              </a:spcBef>
              <a:spcAft>
                <a:spcPts val="1600"/>
              </a:spcAft>
              <a:buNone/>
            </a:pPr>
            <a:r>
              <a:rPr lang="en" sz="1700">
                <a:solidFill>
                  <a:schemeClr val="dk1"/>
                </a:solidFill>
              </a:rPr>
              <a:t>Melanie Pflucker</a:t>
            </a:r>
            <a:endParaRPr sz="1700">
              <a:solidFill>
                <a:schemeClr val="dk1"/>
              </a:solidFill>
            </a:endParaRPr>
          </a:p>
        </p:txBody>
      </p:sp>
      <p:cxnSp>
        <p:nvCxnSpPr>
          <p:cNvPr id="78" name="Shape 78"/>
          <p:cNvCxnSpPr/>
          <p:nvPr/>
        </p:nvCxnSpPr>
        <p:spPr>
          <a:xfrm>
            <a:off x="7464925" y="3409538"/>
            <a:ext cx="270900" cy="0"/>
          </a:xfrm>
          <a:prstGeom prst="straightConnector1">
            <a:avLst/>
          </a:prstGeom>
          <a:noFill/>
          <a:ln w="9525" cap="flat" cmpd="sng">
            <a:solidFill>
              <a:schemeClr val="dk2"/>
            </a:solidFill>
            <a:prstDash val="solid"/>
            <a:round/>
            <a:headEnd type="none" w="sm" len="sm"/>
            <a:tailEnd type="none" w="sm" len="sm"/>
          </a:ln>
        </p:spPr>
      </p:cxnSp>
      <p:sp>
        <p:nvSpPr>
          <p:cNvPr id="79" name="Shape 79"/>
          <p:cNvSpPr txBox="1">
            <a:spLocks noGrp="1"/>
          </p:cNvSpPr>
          <p:nvPr>
            <p:ph type="body" idx="4294967295"/>
          </p:nvPr>
        </p:nvSpPr>
        <p:spPr>
          <a:xfrm>
            <a:off x="6495023" y="3489255"/>
            <a:ext cx="2177400" cy="6495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1300"/>
              <a:t>Associate Director of the Alumni Association</a:t>
            </a:r>
            <a:endParaRPr sz="1300"/>
          </a:p>
        </p:txBody>
      </p:sp>
      <p:sp>
        <p:nvSpPr>
          <p:cNvPr id="80" name="Shape 80"/>
          <p:cNvSpPr txBox="1">
            <a:spLocks noGrp="1"/>
          </p:cNvSpPr>
          <p:nvPr>
            <p:ph type="body" idx="4294967295"/>
          </p:nvPr>
        </p:nvSpPr>
        <p:spPr>
          <a:xfrm>
            <a:off x="419825" y="4334500"/>
            <a:ext cx="8520600" cy="780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300" dirty="0"/>
              <a:t>Other Committee Members: Dean of Students Ronald Granger, Legal Representative, Police Chief of Campus Safety, Chair of the Sociology Department, Associate Director of Campus Events and Services.</a:t>
            </a:r>
            <a:endParaRPr sz="1300" dirty="0"/>
          </a:p>
        </p:txBody>
      </p:sp>
      <p:sp>
        <p:nvSpPr>
          <p:cNvPr id="6" name="Rectangle 5"/>
          <p:cNvSpPr/>
          <p:nvPr/>
        </p:nvSpPr>
        <p:spPr>
          <a:xfrm>
            <a:off x="1981200" y="1047750"/>
            <a:ext cx="2707980" cy="307777"/>
          </a:xfrm>
          <a:prstGeom prst="rect">
            <a:avLst/>
          </a:prstGeom>
        </p:spPr>
        <p:txBody>
          <a:bodyPr wrap="square">
            <a:spAutoFit/>
          </a:bodyPr>
          <a:lstStyle/>
          <a:p>
            <a:r>
              <a:rPr lang="en-US" dirty="0"/>
              <a:t> </a:t>
            </a:r>
          </a:p>
        </p:txBody>
      </p:sp>
      <p:pic>
        <p:nvPicPr>
          <p:cNvPr id="23" name="Shape 76"/>
          <p:cNvPicPr preferRelativeResize="0"/>
          <p:nvPr/>
        </p:nvPicPr>
        <p:blipFill>
          <a:blip r:embed="rId6">
            <a:extLst>
              <a:ext uri="{28A0092B-C50C-407E-A947-70E740481C1C}">
                <a14:useLocalDpi xmlns:a14="http://schemas.microsoft.com/office/drawing/2010/main" val="0"/>
              </a:ext>
            </a:extLst>
          </a:blip>
          <a:stretch>
            <a:fillRect/>
          </a:stretch>
        </p:blipFill>
        <p:spPr>
          <a:xfrm>
            <a:off x="3766725" y="1332887"/>
            <a:ext cx="1644300" cy="1670722"/>
          </a:xfrm>
          <a:prstGeom prst="ellipse">
            <a:avLst/>
          </a:prstGeom>
          <a:noFill/>
          <a:ln>
            <a:noFill/>
          </a:ln>
        </p:spPr>
      </p:pic>
      <p:pic>
        <p:nvPicPr>
          <p:cNvPr id="25" name="Shape 76"/>
          <p:cNvPicPr preferRelativeResize="0"/>
          <p:nvPr/>
        </p:nvPicPr>
        <p:blipFill rotWithShape="1">
          <a:blip r:embed="rId7">
            <a:extLst>
              <a:ext uri="{28A0092B-C50C-407E-A947-70E740481C1C}">
                <a14:useLocalDpi xmlns:a14="http://schemas.microsoft.com/office/drawing/2010/main" val="0"/>
              </a:ext>
            </a:extLst>
          </a:blip>
          <a:srcRect l="2770" t="2825" r="2770" b="2825"/>
          <a:stretch/>
        </p:blipFill>
        <p:spPr>
          <a:xfrm>
            <a:off x="924327" y="1355527"/>
            <a:ext cx="1644296" cy="1648082"/>
          </a:xfrm>
          <a:prstGeom prst="ellipse">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Questions?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484200" y="327134"/>
            <a:ext cx="8175600" cy="798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4000" dirty="0"/>
              <a:t>Resources </a:t>
            </a:r>
            <a:r>
              <a:rPr lang="en" sz="4000" dirty="0" smtClean="0"/>
              <a:t>&amp; </a:t>
            </a:r>
            <a:r>
              <a:rPr lang="en" sz="4000" dirty="0"/>
              <a:t>References Used</a:t>
            </a:r>
            <a:endParaRPr sz="4000" dirty="0"/>
          </a:p>
        </p:txBody>
      </p:sp>
      <p:sp>
        <p:nvSpPr>
          <p:cNvPr id="282" name="Shape 282"/>
          <p:cNvSpPr txBox="1"/>
          <p:nvPr/>
        </p:nvSpPr>
        <p:spPr>
          <a:xfrm>
            <a:off x="484200" y="1276350"/>
            <a:ext cx="7989900" cy="361445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b="1" dirty="0"/>
              <a:t>PEN America on Campus Free Speech </a:t>
            </a:r>
            <a:r>
              <a:rPr lang="en" dirty="0"/>
              <a:t>https://pen.org/sites/default/files/PEN%20America%20Principles%20on%20Campus%20Free%20Speech.pdf</a:t>
            </a:r>
            <a:endParaRPr dirty="0"/>
          </a:p>
          <a:p>
            <a:pPr marL="0" lvl="0" indent="0" rtl="0">
              <a:lnSpc>
                <a:spcPct val="115000"/>
              </a:lnSpc>
              <a:spcBef>
                <a:spcPts val="0"/>
              </a:spcBef>
              <a:spcAft>
                <a:spcPts val="0"/>
              </a:spcAft>
              <a:buNone/>
            </a:pPr>
            <a:r>
              <a:rPr lang="en" b="1" dirty="0"/>
              <a:t>University of Chicago </a:t>
            </a:r>
            <a:r>
              <a:rPr lang="en" dirty="0"/>
              <a:t>https://provost.uchicago.edu/sites/default/files/documents/reports/FOECommitteeReport.pdf</a:t>
            </a:r>
            <a:endParaRPr dirty="0"/>
          </a:p>
          <a:p>
            <a:pPr marL="0" lvl="0" indent="0" rtl="0">
              <a:lnSpc>
                <a:spcPct val="115000"/>
              </a:lnSpc>
              <a:spcBef>
                <a:spcPts val="0"/>
              </a:spcBef>
              <a:spcAft>
                <a:spcPts val="0"/>
              </a:spcAft>
              <a:buNone/>
            </a:pPr>
            <a:r>
              <a:rPr lang="en" b="1" dirty="0"/>
              <a:t>Georgetown University Speech and Expression Policies</a:t>
            </a:r>
            <a:endParaRPr b="1" dirty="0"/>
          </a:p>
          <a:p>
            <a:pPr marL="0" lvl="0" indent="0" rtl="0">
              <a:lnSpc>
                <a:spcPct val="115000"/>
              </a:lnSpc>
              <a:spcBef>
                <a:spcPts val="0"/>
              </a:spcBef>
              <a:spcAft>
                <a:spcPts val="0"/>
              </a:spcAft>
              <a:buNone/>
            </a:pPr>
            <a:r>
              <a:rPr lang="en" dirty="0"/>
              <a:t>https://studentaffairs.georgetown.edu/policies/speech-expression</a:t>
            </a:r>
            <a:endParaRPr dirty="0"/>
          </a:p>
          <a:p>
            <a:pPr marL="0" lvl="0" indent="0" rtl="0">
              <a:lnSpc>
                <a:spcPct val="115000"/>
              </a:lnSpc>
              <a:spcBef>
                <a:spcPts val="0"/>
              </a:spcBef>
              <a:spcAft>
                <a:spcPts val="0"/>
              </a:spcAft>
              <a:buNone/>
            </a:pPr>
            <a:r>
              <a:rPr lang="en" b="1" dirty="0"/>
              <a:t>Benchmarking</a:t>
            </a:r>
            <a:endParaRPr b="1" dirty="0"/>
          </a:p>
          <a:p>
            <a:pPr marL="0" lvl="0" indent="0" rtl="0">
              <a:lnSpc>
                <a:spcPct val="115000"/>
              </a:lnSpc>
              <a:spcBef>
                <a:spcPts val="0"/>
              </a:spcBef>
              <a:spcAft>
                <a:spcPts val="0"/>
              </a:spcAft>
              <a:buNone/>
            </a:pPr>
            <a:r>
              <a:rPr lang="en" dirty="0"/>
              <a:t>https://www.thefire.org/fire_speech-codes/purdue-antiharassment/</a:t>
            </a:r>
            <a:endParaRPr dirty="0"/>
          </a:p>
          <a:p>
            <a:pPr marL="0" lvl="0" indent="0" rtl="0">
              <a:lnSpc>
                <a:spcPct val="115000"/>
              </a:lnSpc>
              <a:spcBef>
                <a:spcPts val="0"/>
              </a:spcBef>
              <a:spcAft>
                <a:spcPts val="0"/>
              </a:spcAft>
              <a:buNone/>
            </a:pPr>
            <a:r>
              <a:rPr lang="en" dirty="0"/>
              <a:t>https://www.thefire.org/schools/university-of-michigan-ann-arbor/</a:t>
            </a:r>
            <a:endParaRPr dirty="0"/>
          </a:p>
          <a:p>
            <a:pPr marL="0" lvl="0" indent="0" rtl="0">
              <a:lnSpc>
                <a:spcPct val="115000"/>
              </a:lnSpc>
              <a:spcBef>
                <a:spcPts val="0"/>
              </a:spcBef>
              <a:spcAft>
                <a:spcPts val="0"/>
              </a:spcAft>
              <a:buNone/>
            </a:pPr>
            <a:r>
              <a:rPr lang="en" dirty="0"/>
              <a:t>https://www.thefire.org/schools/michigan-state-university/</a:t>
            </a:r>
            <a:endParaRPr dirty="0"/>
          </a:p>
          <a:p>
            <a:pPr marL="0" lvl="0" indent="0" rtl="0">
              <a:lnSpc>
                <a:spcPct val="115000"/>
              </a:lnSpc>
              <a:spcBef>
                <a:spcPts val="0"/>
              </a:spcBef>
              <a:spcAft>
                <a:spcPts val="0"/>
              </a:spcAft>
              <a:buNone/>
            </a:pPr>
            <a:r>
              <a:rPr lang="en" dirty="0"/>
              <a:t>https://www.thefire.org/schools/university-of-minnesota-twin-cities/</a:t>
            </a:r>
            <a:endParaRPr dirty="0"/>
          </a:p>
          <a:p>
            <a:pPr marL="0" lvl="0" indent="0" rtl="0">
              <a:lnSpc>
                <a:spcPct val="115000"/>
              </a:lnSpc>
              <a:spcBef>
                <a:spcPts val="0"/>
              </a:spcBef>
              <a:spcAft>
                <a:spcPts val="0"/>
              </a:spcAft>
              <a:buNone/>
            </a:pPr>
            <a:r>
              <a:rPr lang="en" dirty="0"/>
              <a:t>https://www.thefire.org/schools/northwestern-university/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2355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Issue and Objective Overview</a:t>
            </a:r>
            <a:endParaRPr/>
          </a:p>
        </p:txBody>
      </p:sp>
      <p:sp>
        <p:nvSpPr>
          <p:cNvPr id="86" name="Shape 86"/>
          <p:cNvSpPr txBox="1">
            <a:spLocks noGrp="1"/>
          </p:cNvSpPr>
          <p:nvPr>
            <p:ph type="body" idx="1"/>
          </p:nvPr>
        </p:nvSpPr>
        <p:spPr>
          <a:xfrm>
            <a:off x="311700" y="1663450"/>
            <a:ext cx="8520600" cy="2905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Issue: Free speech and campus safety issues for controversial forums, speakers, protests and other events.</a:t>
            </a:r>
            <a:endParaRPr/>
          </a:p>
          <a:p>
            <a:pPr marL="0" lvl="0" indent="0">
              <a:spcBef>
                <a:spcPts val="1600"/>
              </a:spcBef>
              <a:spcAft>
                <a:spcPts val="0"/>
              </a:spcAft>
              <a:buNone/>
            </a:pPr>
            <a:endParaRPr/>
          </a:p>
          <a:p>
            <a:pPr marL="0" lvl="0" indent="0" rtl="0">
              <a:spcBef>
                <a:spcPts val="1600"/>
              </a:spcBef>
              <a:spcAft>
                <a:spcPts val="1600"/>
              </a:spcAft>
              <a:buNone/>
            </a:pPr>
            <a:r>
              <a:rPr lang="en"/>
              <a:t>Objective: Guidelines for outside speakers and events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2355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Metro University Overview</a:t>
            </a:r>
            <a:endParaRPr/>
          </a:p>
        </p:txBody>
      </p:sp>
      <p:sp>
        <p:nvSpPr>
          <p:cNvPr id="92" name="Shape 9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Secular private university</a:t>
            </a:r>
            <a:endParaRPr/>
          </a:p>
          <a:p>
            <a:pPr marL="0" lvl="0" indent="0">
              <a:spcBef>
                <a:spcPts val="1600"/>
              </a:spcBef>
              <a:spcAft>
                <a:spcPts val="0"/>
              </a:spcAft>
              <a:buNone/>
            </a:pPr>
            <a:r>
              <a:rPr lang="en"/>
              <a:t>Mid-size university </a:t>
            </a:r>
            <a:endParaRPr/>
          </a:p>
          <a:p>
            <a:pPr marL="0" lvl="0" indent="0">
              <a:spcBef>
                <a:spcPts val="1600"/>
              </a:spcBef>
              <a:spcAft>
                <a:spcPts val="0"/>
              </a:spcAft>
              <a:buNone/>
            </a:pPr>
            <a:r>
              <a:rPr lang="en"/>
              <a:t>In a large metropolitan area in the East coast</a:t>
            </a:r>
            <a:endParaRPr/>
          </a:p>
          <a:p>
            <a:pPr marL="0" lvl="0" indent="0" rtl="0">
              <a:spcBef>
                <a:spcPts val="1600"/>
              </a:spcBef>
              <a:spcAft>
                <a:spcPts val="1600"/>
              </a:spcAft>
              <a:buNone/>
            </a:pPr>
            <a:r>
              <a:rPr lang="en"/>
              <a:t>Metro University believes a university is defined by discourse, discussion, and debate, all carried out communally by speaking and listening openly and candidly with courtesy. Thus, the university leads with example; a university that sends contrary signals betrays its mission.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2926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Current Free Speech Policies</a:t>
            </a:r>
            <a:endParaRPr/>
          </a:p>
        </p:txBody>
      </p:sp>
      <p:grpSp>
        <p:nvGrpSpPr>
          <p:cNvPr id="98" name="Shape 98"/>
          <p:cNvGrpSpPr/>
          <p:nvPr/>
        </p:nvGrpSpPr>
        <p:grpSpPr>
          <a:xfrm>
            <a:off x="431925" y="1076283"/>
            <a:ext cx="2628925" cy="3692445"/>
            <a:chOff x="431925" y="1304875"/>
            <a:chExt cx="2628925" cy="3416400"/>
          </a:xfrm>
        </p:grpSpPr>
        <p:sp>
          <p:nvSpPr>
            <p:cNvPr id="99" name="Shape 99"/>
            <p:cNvSpPr txBox="1"/>
            <p:nvPr/>
          </p:nvSpPr>
          <p:spPr>
            <a:xfrm>
              <a:off x="431925"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p:nvPr/>
          </p:nvSpPr>
          <p:spPr>
            <a:xfrm>
              <a:off x="4319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01" name="Shape 101"/>
          <p:cNvSpPr txBox="1">
            <a:spLocks noGrp="1"/>
          </p:cNvSpPr>
          <p:nvPr>
            <p:ph type="body" idx="4294967295"/>
          </p:nvPr>
        </p:nvSpPr>
        <p:spPr>
          <a:xfrm>
            <a:off x="508325" y="1665767"/>
            <a:ext cx="2478600" cy="3020700"/>
          </a:xfrm>
          <a:prstGeom prst="rect">
            <a:avLst/>
          </a:prstGeom>
        </p:spPr>
        <p:txBody>
          <a:bodyPr spcFirstLastPara="1" wrap="square" lIns="91425" tIns="91425" rIns="91425" bIns="91425" anchor="t" anchorCtr="0">
            <a:noAutofit/>
          </a:bodyPr>
          <a:lstStyle/>
          <a:p>
            <a:pPr marL="457200" lvl="0" indent="-330200">
              <a:spcBef>
                <a:spcPts val="0"/>
              </a:spcBef>
              <a:spcAft>
                <a:spcPts val="0"/>
              </a:spcAft>
              <a:buSzPts val="1600"/>
              <a:buChar char="●"/>
            </a:pPr>
            <a:r>
              <a:rPr lang="en" sz="1600"/>
              <a:t>We encourage all faculty, students and staff to speak, write, listen, challenge and learn. </a:t>
            </a:r>
            <a:endParaRPr sz="1600"/>
          </a:p>
        </p:txBody>
      </p:sp>
      <p:grpSp>
        <p:nvGrpSpPr>
          <p:cNvPr id="102" name="Shape 102"/>
          <p:cNvGrpSpPr/>
          <p:nvPr/>
        </p:nvGrpSpPr>
        <p:grpSpPr>
          <a:xfrm>
            <a:off x="3320450" y="1076283"/>
            <a:ext cx="2632500" cy="3692445"/>
            <a:chOff x="3320450" y="1304875"/>
            <a:chExt cx="2632500" cy="3416400"/>
          </a:xfrm>
        </p:grpSpPr>
        <p:sp>
          <p:nvSpPr>
            <p:cNvPr id="103" name="Shape 103"/>
            <p:cNvSpPr txBox="1"/>
            <p:nvPr/>
          </p:nvSpPr>
          <p:spPr>
            <a:xfrm>
              <a:off x="3324050"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 name="Shape 104"/>
            <p:cNvSpPr/>
            <p:nvPr/>
          </p:nvSpPr>
          <p:spPr>
            <a:xfrm>
              <a:off x="33204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05" name="Shape 105"/>
          <p:cNvSpPr txBox="1">
            <a:spLocks noGrp="1"/>
          </p:cNvSpPr>
          <p:nvPr>
            <p:ph type="body" idx="4294967295"/>
          </p:nvPr>
        </p:nvSpPr>
        <p:spPr>
          <a:xfrm>
            <a:off x="3320450" y="1621700"/>
            <a:ext cx="2554800" cy="2794800"/>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SzPts val="1600"/>
              <a:buChar char="●"/>
            </a:pPr>
            <a:r>
              <a:rPr lang="en" sz="1600"/>
              <a:t>Metro University will not insulate individuals from ideas and opinions they find unwelcome, disagreeable, or deeply offensive.</a:t>
            </a:r>
            <a:endParaRPr sz="1600"/>
          </a:p>
          <a:p>
            <a:pPr marL="457200" lvl="0" indent="-330200">
              <a:spcBef>
                <a:spcPts val="0"/>
              </a:spcBef>
              <a:spcAft>
                <a:spcPts val="0"/>
              </a:spcAft>
              <a:buSzPts val="1600"/>
              <a:buChar char="●"/>
            </a:pPr>
            <a:r>
              <a:rPr lang="en" sz="1600"/>
              <a:t>Deliberation or debate may not be suppressed.</a:t>
            </a:r>
            <a:endParaRPr sz="1600"/>
          </a:p>
        </p:txBody>
      </p:sp>
      <p:grpSp>
        <p:nvGrpSpPr>
          <p:cNvPr id="106" name="Shape 106"/>
          <p:cNvGrpSpPr/>
          <p:nvPr/>
        </p:nvGrpSpPr>
        <p:grpSpPr>
          <a:xfrm>
            <a:off x="6212550" y="1076283"/>
            <a:ext cx="2632500" cy="3692445"/>
            <a:chOff x="6212550" y="1304875"/>
            <a:chExt cx="2632500" cy="3416400"/>
          </a:xfrm>
        </p:grpSpPr>
        <p:sp>
          <p:nvSpPr>
            <p:cNvPr id="107" name="Shape 107"/>
            <p:cNvSpPr/>
            <p:nvPr/>
          </p:nvSpPr>
          <p:spPr>
            <a:xfrm>
              <a:off x="621540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txBox="1"/>
            <p:nvPr/>
          </p:nvSpPr>
          <p:spPr>
            <a:xfrm>
              <a:off x="6212550" y="1304875"/>
              <a:ext cx="26325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09" name="Shape 109"/>
          <p:cNvSpPr txBox="1">
            <a:spLocks noGrp="1"/>
          </p:cNvSpPr>
          <p:nvPr>
            <p:ph type="body" idx="4294967295"/>
          </p:nvPr>
        </p:nvSpPr>
        <p:spPr>
          <a:xfrm>
            <a:off x="6286400" y="1621700"/>
            <a:ext cx="2478600" cy="2794800"/>
          </a:xfrm>
          <a:prstGeom prst="rect">
            <a:avLst/>
          </a:prstGeom>
        </p:spPr>
        <p:txBody>
          <a:bodyPr spcFirstLastPara="1" wrap="square" lIns="91425" tIns="91425" rIns="91425" bIns="91425" anchor="t" anchorCtr="0">
            <a:noAutofit/>
          </a:bodyPr>
          <a:lstStyle/>
          <a:p>
            <a:pPr marL="457200" lvl="0" indent="-317500">
              <a:spcBef>
                <a:spcPts val="0"/>
              </a:spcBef>
              <a:spcAft>
                <a:spcPts val="0"/>
              </a:spcAft>
              <a:buSzPts val="1400"/>
              <a:buChar char="●"/>
            </a:pPr>
            <a:r>
              <a:rPr lang="en" sz="1600"/>
              <a:t>It is the role of individual members of the university to openly and vigorously contest the arguments and ideas they oppose</a:t>
            </a:r>
            <a:r>
              <a:rPr lang="en"/>
              <a:t>.</a:t>
            </a:r>
            <a:r>
              <a:rPr lang="en" sz="1400"/>
              <a:t> </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292625"/>
            <a:ext cx="86799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Current Policies for Marketing, Events, </a:t>
            </a:r>
            <a:r>
              <a:rPr lang="en" dirty="0" smtClean="0"/>
              <a:t>&amp; </a:t>
            </a:r>
            <a:r>
              <a:rPr lang="en" dirty="0"/>
              <a:t>Protests</a:t>
            </a:r>
            <a:endParaRPr dirty="0"/>
          </a:p>
        </p:txBody>
      </p:sp>
      <p:grpSp>
        <p:nvGrpSpPr>
          <p:cNvPr id="115" name="Shape 115"/>
          <p:cNvGrpSpPr/>
          <p:nvPr/>
        </p:nvGrpSpPr>
        <p:grpSpPr>
          <a:xfrm>
            <a:off x="431925" y="1071850"/>
            <a:ext cx="2628925" cy="3838667"/>
            <a:chOff x="431925" y="1304875"/>
            <a:chExt cx="2628925" cy="3416400"/>
          </a:xfrm>
        </p:grpSpPr>
        <p:sp>
          <p:nvSpPr>
            <p:cNvPr id="116" name="Shape 116"/>
            <p:cNvSpPr txBox="1"/>
            <p:nvPr/>
          </p:nvSpPr>
          <p:spPr>
            <a:xfrm>
              <a:off x="431925"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4319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18" name="Shape 118"/>
          <p:cNvSpPr txBox="1">
            <a:spLocks noGrp="1"/>
          </p:cNvSpPr>
          <p:nvPr>
            <p:ph type="body" idx="4294967295"/>
          </p:nvPr>
        </p:nvSpPr>
        <p:spPr>
          <a:xfrm>
            <a:off x="506425" y="1076275"/>
            <a:ext cx="2494500" cy="461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Marketing</a:t>
            </a:r>
            <a:endParaRPr>
              <a:solidFill>
                <a:schemeClr val="lt1"/>
              </a:solidFill>
            </a:endParaRPr>
          </a:p>
        </p:txBody>
      </p:sp>
      <p:sp>
        <p:nvSpPr>
          <p:cNvPr id="119" name="Shape 119"/>
          <p:cNvSpPr txBox="1">
            <a:spLocks noGrp="1"/>
          </p:cNvSpPr>
          <p:nvPr>
            <p:ph type="body" idx="4294967295"/>
          </p:nvPr>
        </p:nvSpPr>
        <p:spPr>
          <a:xfrm>
            <a:off x="508325" y="1621700"/>
            <a:ext cx="2478600" cy="27948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Only members of the University community may post marketing materials or have a tabling event.</a:t>
            </a:r>
            <a:endParaRPr sz="1400"/>
          </a:p>
          <a:p>
            <a:pPr marL="457200" lvl="0" indent="-317500" rtl="0">
              <a:spcBef>
                <a:spcPts val="0"/>
              </a:spcBef>
              <a:spcAft>
                <a:spcPts val="0"/>
              </a:spcAft>
              <a:buSzPts val="1400"/>
              <a:buChar char="●"/>
            </a:pPr>
            <a:r>
              <a:rPr lang="en" sz="1400"/>
              <a:t>Campus media will not be censored but should adhere to University values.</a:t>
            </a:r>
            <a:endParaRPr sz="1400"/>
          </a:p>
        </p:txBody>
      </p:sp>
      <p:grpSp>
        <p:nvGrpSpPr>
          <p:cNvPr id="120" name="Shape 120"/>
          <p:cNvGrpSpPr/>
          <p:nvPr/>
        </p:nvGrpSpPr>
        <p:grpSpPr>
          <a:xfrm>
            <a:off x="3320450" y="1073061"/>
            <a:ext cx="2632500" cy="3838667"/>
            <a:chOff x="3320450" y="1304875"/>
            <a:chExt cx="2632500" cy="3416400"/>
          </a:xfrm>
        </p:grpSpPr>
        <p:sp>
          <p:nvSpPr>
            <p:cNvPr id="121" name="Shape 121"/>
            <p:cNvSpPr txBox="1"/>
            <p:nvPr/>
          </p:nvSpPr>
          <p:spPr>
            <a:xfrm>
              <a:off x="3324050"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p:nvPr/>
          </p:nvSpPr>
          <p:spPr>
            <a:xfrm>
              <a:off x="33204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23" name="Shape 123"/>
          <p:cNvSpPr txBox="1">
            <a:spLocks noGrp="1"/>
          </p:cNvSpPr>
          <p:nvPr>
            <p:ph type="body" idx="4294967295"/>
          </p:nvPr>
        </p:nvSpPr>
        <p:spPr>
          <a:xfrm>
            <a:off x="3389450" y="1076275"/>
            <a:ext cx="2494500" cy="461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Events</a:t>
            </a:r>
            <a:endParaRPr>
              <a:solidFill>
                <a:schemeClr val="lt1"/>
              </a:solidFill>
            </a:endParaRPr>
          </a:p>
        </p:txBody>
      </p:sp>
      <p:sp>
        <p:nvSpPr>
          <p:cNvPr id="124" name="Shape 124"/>
          <p:cNvSpPr txBox="1">
            <a:spLocks noGrp="1"/>
          </p:cNvSpPr>
          <p:nvPr>
            <p:ph type="body" idx="4294967295"/>
          </p:nvPr>
        </p:nvSpPr>
        <p:spPr>
          <a:xfrm>
            <a:off x="3258363" y="1621700"/>
            <a:ext cx="2762400" cy="32901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Members of the University community can invite anyone to speak at event.</a:t>
            </a:r>
            <a:endParaRPr sz="1400"/>
          </a:p>
          <a:p>
            <a:pPr marL="457200" lvl="0" indent="-317500" rtl="0">
              <a:spcBef>
                <a:spcPts val="0"/>
              </a:spcBef>
              <a:spcAft>
                <a:spcPts val="0"/>
              </a:spcAft>
              <a:buSzPts val="1400"/>
              <a:buChar char="●"/>
            </a:pPr>
            <a:r>
              <a:rPr lang="en" sz="1400"/>
              <a:t>Requests to host external groups/speakers in classrooms are subject to review and consideration; </a:t>
            </a:r>
            <a:endParaRPr sz="1400"/>
          </a:p>
          <a:p>
            <a:pPr marL="457200" lvl="0" indent="-317500" rtl="0">
              <a:spcBef>
                <a:spcPts val="0"/>
              </a:spcBef>
              <a:spcAft>
                <a:spcPts val="0"/>
              </a:spcAft>
              <a:buSzPts val="1400"/>
              <a:buChar char="●"/>
            </a:pPr>
            <a:r>
              <a:rPr lang="en" sz="1400"/>
              <a:t>All events must be sponsored by university department or org with access to benefits</a:t>
            </a:r>
            <a:endParaRPr sz="1400"/>
          </a:p>
        </p:txBody>
      </p:sp>
      <p:grpSp>
        <p:nvGrpSpPr>
          <p:cNvPr id="125" name="Shape 125"/>
          <p:cNvGrpSpPr/>
          <p:nvPr/>
        </p:nvGrpSpPr>
        <p:grpSpPr>
          <a:xfrm>
            <a:off x="6212550" y="1076762"/>
            <a:ext cx="2632500" cy="3838667"/>
            <a:chOff x="6212550" y="1304875"/>
            <a:chExt cx="2632500" cy="3416400"/>
          </a:xfrm>
        </p:grpSpPr>
        <p:sp>
          <p:nvSpPr>
            <p:cNvPr id="126" name="Shape 126"/>
            <p:cNvSpPr/>
            <p:nvPr/>
          </p:nvSpPr>
          <p:spPr>
            <a:xfrm>
              <a:off x="621540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 name="Shape 127"/>
            <p:cNvSpPr txBox="1"/>
            <p:nvPr/>
          </p:nvSpPr>
          <p:spPr>
            <a:xfrm>
              <a:off x="6212550" y="1304875"/>
              <a:ext cx="26325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28" name="Shape 128"/>
          <p:cNvSpPr txBox="1">
            <a:spLocks noGrp="1"/>
          </p:cNvSpPr>
          <p:nvPr>
            <p:ph type="body" idx="4294967295"/>
          </p:nvPr>
        </p:nvSpPr>
        <p:spPr>
          <a:xfrm>
            <a:off x="6272475" y="1076275"/>
            <a:ext cx="2710200" cy="545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Protests</a:t>
            </a:r>
            <a:endParaRPr>
              <a:solidFill>
                <a:schemeClr val="lt1"/>
              </a:solidFill>
            </a:endParaRPr>
          </a:p>
        </p:txBody>
      </p:sp>
      <p:sp>
        <p:nvSpPr>
          <p:cNvPr id="129" name="Shape 129"/>
          <p:cNvSpPr txBox="1">
            <a:spLocks noGrp="1"/>
          </p:cNvSpPr>
          <p:nvPr>
            <p:ph type="body" idx="4294967295"/>
          </p:nvPr>
        </p:nvSpPr>
        <p:spPr>
          <a:xfrm>
            <a:off x="6286400" y="1621700"/>
            <a:ext cx="2478600" cy="22590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Protests are a form of free speech. </a:t>
            </a:r>
            <a:endParaRPr sz="1400"/>
          </a:p>
          <a:p>
            <a:pPr marL="457200" lvl="0" indent="-317500" rtl="0">
              <a:spcBef>
                <a:spcPts val="0"/>
              </a:spcBef>
              <a:spcAft>
                <a:spcPts val="0"/>
              </a:spcAft>
              <a:buSzPts val="1400"/>
              <a:buChar char="●"/>
            </a:pPr>
            <a:r>
              <a:rPr lang="en" sz="1400"/>
              <a:t>Anyone may protest an event as long as they do not violate the speaker’s right to free speech and the audience’s right to see/hear the speaker</a:t>
            </a: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11700" y="2926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Current Policy for Violations</a:t>
            </a:r>
            <a:endParaRPr/>
          </a:p>
        </p:txBody>
      </p:sp>
      <p:grpSp>
        <p:nvGrpSpPr>
          <p:cNvPr id="135" name="Shape 135"/>
          <p:cNvGrpSpPr/>
          <p:nvPr/>
        </p:nvGrpSpPr>
        <p:grpSpPr>
          <a:xfrm>
            <a:off x="431925" y="1071850"/>
            <a:ext cx="2628925" cy="3838667"/>
            <a:chOff x="431925" y="1304875"/>
            <a:chExt cx="2628925" cy="3416400"/>
          </a:xfrm>
        </p:grpSpPr>
        <p:sp>
          <p:nvSpPr>
            <p:cNvPr id="136" name="Shape 136"/>
            <p:cNvSpPr txBox="1"/>
            <p:nvPr/>
          </p:nvSpPr>
          <p:spPr>
            <a:xfrm>
              <a:off x="431925"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 name="Shape 137"/>
            <p:cNvSpPr/>
            <p:nvPr/>
          </p:nvSpPr>
          <p:spPr>
            <a:xfrm>
              <a:off x="4319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38" name="Shape 138"/>
          <p:cNvSpPr txBox="1">
            <a:spLocks noGrp="1"/>
          </p:cNvSpPr>
          <p:nvPr>
            <p:ph type="body" idx="4294967295"/>
          </p:nvPr>
        </p:nvSpPr>
        <p:spPr>
          <a:xfrm>
            <a:off x="506425" y="1076275"/>
            <a:ext cx="2494500" cy="461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Examples</a:t>
            </a:r>
            <a:endParaRPr>
              <a:solidFill>
                <a:schemeClr val="lt1"/>
              </a:solidFill>
            </a:endParaRPr>
          </a:p>
        </p:txBody>
      </p:sp>
      <p:sp>
        <p:nvSpPr>
          <p:cNvPr id="139" name="Shape 139"/>
          <p:cNvSpPr txBox="1">
            <a:spLocks noGrp="1"/>
          </p:cNvSpPr>
          <p:nvPr>
            <p:ph type="body" idx="4294967295"/>
          </p:nvPr>
        </p:nvSpPr>
        <p:spPr>
          <a:xfrm>
            <a:off x="508325" y="1621700"/>
            <a:ext cx="2478600" cy="27948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Removing flyers or other materials.</a:t>
            </a:r>
            <a:endParaRPr sz="1400"/>
          </a:p>
          <a:p>
            <a:pPr marL="457200" lvl="0" indent="-317500" rtl="0">
              <a:spcBef>
                <a:spcPts val="0"/>
              </a:spcBef>
              <a:spcAft>
                <a:spcPts val="0"/>
              </a:spcAft>
              <a:buSzPts val="1400"/>
              <a:buChar char="●"/>
            </a:pPr>
            <a:r>
              <a:rPr lang="en" sz="1400"/>
              <a:t>Limiting the ability to express a view or perspective.</a:t>
            </a:r>
            <a:endParaRPr sz="1400"/>
          </a:p>
          <a:p>
            <a:pPr marL="457200" lvl="0" indent="-317500" rtl="0">
              <a:spcBef>
                <a:spcPts val="0"/>
              </a:spcBef>
              <a:spcAft>
                <a:spcPts val="0"/>
              </a:spcAft>
              <a:buSzPts val="1400"/>
              <a:buChar char="●"/>
            </a:pPr>
            <a:r>
              <a:rPr lang="en" sz="1400"/>
              <a:t>Expression that violates the law, falsely defames a specific individual, constitutes a threat or violates the University Harassment Policy</a:t>
            </a:r>
            <a:endParaRPr sz="1400"/>
          </a:p>
        </p:txBody>
      </p:sp>
      <p:grpSp>
        <p:nvGrpSpPr>
          <p:cNvPr id="140" name="Shape 140"/>
          <p:cNvGrpSpPr/>
          <p:nvPr/>
        </p:nvGrpSpPr>
        <p:grpSpPr>
          <a:xfrm>
            <a:off x="3320450" y="1073061"/>
            <a:ext cx="2632500" cy="3838667"/>
            <a:chOff x="3320450" y="1304875"/>
            <a:chExt cx="2632500" cy="3416400"/>
          </a:xfrm>
        </p:grpSpPr>
        <p:sp>
          <p:nvSpPr>
            <p:cNvPr id="141" name="Shape 141"/>
            <p:cNvSpPr txBox="1"/>
            <p:nvPr/>
          </p:nvSpPr>
          <p:spPr>
            <a:xfrm>
              <a:off x="3324050"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 name="Shape 142"/>
            <p:cNvSpPr/>
            <p:nvPr/>
          </p:nvSpPr>
          <p:spPr>
            <a:xfrm>
              <a:off x="33204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3" name="Shape 143"/>
          <p:cNvSpPr txBox="1">
            <a:spLocks noGrp="1"/>
          </p:cNvSpPr>
          <p:nvPr>
            <p:ph type="body" idx="4294967295"/>
          </p:nvPr>
        </p:nvSpPr>
        <p:spPr>
          <a:xfrm>
            <a:off x="3389450" y="1076275"/>
            <a:ext cx="2494500" cy="461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solidFill>
                  <a:schemeClr val="lt1"/>
                </a:solidFill>
              </a:rPr>
              <a:t>Harassment Policy</a:t>
            </a:r>
            <a:endParaRPr dirty="0">
              <a:solidFill>
                <a:schemeClr val="lt1"/>
              </a:solidFill>
            </a:endParaRPr>
          </a:p>
        </p:txBody>
      </p:sp>
      <p:sp>
        <p:nvSpPr>
          <p:cNvPr id="144" name="Shape 144"/>
          <p:cNvSpPr txBox="1">
            <a:spLocks noGrp="1"/>
          </p:cNvSpPr>
          <p:nvPr>
            <p:ph type="body" idx="4294967295"/>
          </p:nvPr>
        </p:nvSpPr>
        <p:spPr>
          <a:xfrm>
            <a:off x="3246450" y="1621700"/>
            <a:ext cx="2710200" cy="20379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dirty="0"/>
              <a:t>Verbal/physical conduct that denigrates/shows hostility to an individual   b/c of Protected Category </a:t>
            </a:r>
            <a:endParaRPr sz="1400" dirty="0"/>
          </a:p>
          <a:p>
            <a:pPr marL="457200" lvl="0" indent="-317500" rtl="0">
              <a:spcBef>
                <a:spcPts val="0"/>
              </a:spcBef>
              <a:spcAft>
                <a:spcPts val="0"/>
              </a:spcAft>
              <a:buSzPts val="1400"/>
              <a:buChar char="●"/>
            </a:pPr>
            <a:r>
              <a:rPr lang="en" sz="1400" dirty="0"/>
              <a:t>Has the purpose/effect of: interfering with an individual or third party’s academic/work performance; creating an intimidating, hostile or offensive environment; or affecting academic or employment opportunities.</a:t>
            </a:r>
            <a:endParaRPr sz="1400" dirty="0"/>
          </a:p>
        </p:txBody>
      </p:sp>
      <p:grpSp>
        <p:nvGrpSpPr>
          <p:cNvPr id="145" name="Shape 145"/>
          <p:cNvGrpSpPr/>
          <p:nvPr/>
        </p:nvGrpSpPr>
        <p:grpSpPr>
          <a:xfrm>
            <a:off x="6212550" y="1076762"/>
            <a:ext cx="2632500" cy="3838667"/>
            <a:chOff x="6212550" y="1304875"/>
            <a:chExt cx="2632500" cy="3416400"/>
          </a:xfrm>
        </p:grpSpPr>
        <p:sp>
          <p:nvSpPr>
            <p:cNvPr id="146" name="Shape 146"/>
            <p:cNvSpPr/>
            <p:nvPr/>
          </p:nvSpPr>
          <p:spPr>
            <a:xfrm>
              <a:off x="621540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 name="Shape 147"/>
            <p:cNvSpPr txBox="1"/>
            <p:nvPr/>
          </p:nvSpPr>
          <p:spPr>
            <a:xfrm>
              <a:off x="6212550" y="1304875"/>
              <a:ext cx="26325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8" name="Shape 148"/>
          <p:cNvSpPr txBox="1">
            <a:spLocks noGrp="1"/>
          </p:cNvSpPr>
          <p:nvPr>
            <p:ph type="body" idx="4294967295"/>
          </p:nvPr>
        </p:nvSpPr>
        <p:spPr>
          <a:xfrm>
            <a:off x="6272475" y="1076275"/>
            <a:ext cx="2710200" cy="545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Protected Categories</a:t>
            </a:r>
            <a:endParaRPr>
              <a:solidFill>
                <a:schemeClr val="lt1"/>
              </a:solidFill>
            </a:endParaRPr>
          </a:p>
        </p:txBody>
      </p:sp>
      <p:sp>
        <p:nvSpPr>
          <p:cNvPr id="149" name="Shape 149"/>
          <p:cNvSpPr txBox="1">
            <a:spLocks noGrp="1"/>
          </p:cNvSpPr>
          <p:nvPr>
            <p:ph type="body" idx="4294967295"/>
          </p:nvPr>
        </p:nvSpPr>
        <p:spPr>
          <a:xfrm>
            <a:off x="6054800" y="1621700"/>
            <a:ext cx="2710200" cy="22590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On the basis of age, color, disability, family responsibilities, gender identity and expression, genetic information, marital status, national origin and accent, personal appearance, political affiliation, pregnancy, race, religion, sex, sexual orientation, source of income, veteran status, or other factors.</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304800" y="292625"/>
            <a:ext cx="87630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Current Policy for Reporting </a:t>
            </a:r>
            <a:r>
              <a:rPr lang="en" dirty="0" smtClean="0"/>
              <a:t>&amp; </a:t>
            </a:r>
            <a:r>
              <a:rPr lang="en" dirty="0"/>
              <a:t>Disciplinary Action</a:t>
            </a:r>
            <a:endParaRPr dirty="0"/>
          </a:p>
        </p:txBody>
      </p:sp>
      <p:grpSp>
        <p:nvGrpSpPr>
          <p:cNvPr id="155" name="Shape 155"/>
          <p:cNvGrpSpPr/>
          <p:nvPr/>
        </p:nvGrpSpPr>
        <p:grpSpPr>
          <a:xfrm>
            <a:off x="431925" y="1071850"/>
            <a:ext cx="2628925" cy="3838667"/>
            <a:chOff x="431925" y="1304875"/>
            <a:chExt cx="2628925" cy="3416400"/>
          </a:xfrm>
        </p:grpSpPr>
        <p:sp>
          <p:nvSpPr>
            <p:cNvPr id="156" name="Shape 156"/>
            <p:cNvSpPr txBox="1"/>
            <p:nvPr/>
          </p:nvSpPr>
          <p:spPr>
            <a:xfrm>
              <a:off x="431925"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 name="Shape 157"/>
            <p:cNvSpPr/>
            <p:nvPr/>
          </p:nvSpPr>
          <p:spPr>
            <a:xfrm>
              <a:off x="4319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58" name="Shape 158"/>
          <p:cNvSpPr txBox="1">
            <a:spLocks noGrp="1"/>
          </p:cNvSpPr>
          <p:nvPr>
            <p:ph type="body" idx="4294967295"/>
          </p:nvPr>
        </p:nvSpPr>
        <p:spPr>
          <a:xfrm>
            <a:off x="506425" y="1076275"/>
            <a:ext cx="2494500" cy="461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Reporting</a:t>
            </a:r>
            <a:endParaRPr>
              <a:solidFill>
                <a:schemeClr val="lt1"/>
              </a:solidFill>
            </a:endParaRPr>
          </a:p>
        </p:txBody>
      </p:sp>
      <p:sp>
        <p:nvSpPr>
          <p:cNvPr id="159" name="Shape 159"/>
          <p:cNvSpPr txBox="1">
            <a:spLocks noGrp="1"/>
          </p:cNvSpPr>
          <p:nvPr>
            <p:ph type="body" idx="4294967295"/>
          </p:nvPr>
        </p:nvSpPr>
        <p:spPr>
          <a:xfrm>
            <a:off x="508325" y="1621700"/>
            <a:ext cx="2478600" cy="27948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Concerns related to a violation of free speech and expression can be reported to the Office of the Vice President for Student Affairs by emailing:  speechandexpression@metro.edu</a:t>
            </a:r>
            <a:endParaRPr sz="1400"/>
          </a:p>
        </p:txBody>
      </p:sp>
      <p:grpSp>
        <p:nvGrpSpPr>
          <p:cNvPr id="160" name="Shape 160"/>
          <p:cNvGrpSpPr/>
          <p:nvPr/>
        </p:nvGrpSpPr>
        <p:grpSpPr>
          <a:xfrm>
            <a:off x="3320450" y="1073061"/>
            <a:ext cx="2632500" cy="3838667"/>
            <a:chOff x="3320450" y="1304875"/>
            <a:chExt cx="2632500" cy="3416400"/>
          </a:xfrm>
        </p:grpSpPr>
        <p:sp>
          <p:nvSpPr>
            <p:cNvPr id="161" name="Shape 161"/>
            <p:cNvSpPr txBox="1"/>
            <p:nvPr/>
          </p:nvSpPr>
          <p:spPr>
            <a:xfrm>
              <a:off x="3324050" y="1304875"/>
              <a:ext cx="26289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 name="Shape 162"/>
            <p:cNvSpPr/>
            <p:nvPr/>
          </p:nvSpPr>
          <p:spPr>
            <a:xfrm>
              <a:off x="332045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63" name="Shape 163"/>
          <p:cNvSpPr txBox="1">
            <a:spLocks noGrp="1"/>
          </p:cNvSpPr>
          <p:nvPr>
            <p:ph type="body" idx="4294967295"/>
          </p:nvPr>
        </p:nvSpPr>
        <p:spPr>
          <a:xfrm>
            <a:off x="3389450" y="1076275"/>
            <a:ext cx="2494500" cy="461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Follow Up</a:t>
            </a:r>
            <a:endParaRPr>
              <a:solidFill>
                <a:schemeClr val="lt1"/>
              </a:solidFill>
            </a:endParaRPr>
          </a:p>
        </p:txBody>
      </p:sp>
      <p:sp>
        <p:nvSpPr>
          <p:cNvPr id="164" name="Shape 164"/>
          <p:cNvSpPr txBox="1">
            <a:spLocks noGrp="1"/>
          </p:cNvSpPr>
          <p:nvPr>
            <p:ph type="body" idx="4294967295"/>
          </p:nvPr>
        </p:nvSpPr>
        <p:spPr>
          <a:xfrm>
            <a:off x="3462150" y="1621700"/>
            <a:ext cx="2478600" cy="20379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A response will be given within 2 business days.</a:t>
            </a:r>
            <a:endParaRPr sz="1400"/>
          </a:p>
          <a:p>
            <a:pPr marL="457200" lvl="0" indent="-317500" rtl="0">
              <a:spcBef>
                <a:spcPts val="0"/>
              </a:spcBef>
              <a:spcAft>
                <a:spcPts val="0"/>
              </a:spcAft>
              <a:buSzPts val="1400"/>
              <a:buChar char="●"/>
            </a:pPr>
            <a:r>
              <a:rPr lang="en" sz="1400"/>
              <a:t>The VPSA will review and refer incidents to appropriate offices to follow up..</a:t>
            </a:r>
            <a:endParaRPr sz="1400"/>
          </a:p>
        </p:txBody>
      </p:sp>
      <p:grpSp>
        <p:nvGrpSpPr>
          <p:cNvPr id="165" name="Shape 165"/>
          <p:cNvGrpSpPr/>
          <p:nvPr/>
        </p:nvGrpSpPr>
        <p:grpSpPr>
          <a:xfrm>
            <a:off x="6212550" y="1076762"/>
            <a:ext cx="2632500" cy="3838667"/>
            <a:chOff x="6212550" y="1304875"/>
            <a:chExt cx="2632500" cy="3416400"/>
          </a:xfrm>
        </p:grpSpPr>
        <p:sp>
          <p:nvSpPr>
            <p:cNvPr id="166" name="Shape 166"/>
            <p:cNvSpPr/>
            <p:nvPr/>
          </p:nvSpPr>
          <p:spPr>
            <a:xfrm>
              <a:off x="6215400" y="1304875"/>
              <a:ext cx="2628900" cy="3416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 name="Shape 167"/>
            <p:cNvSpPr txBox="1"/>
            <p:nvPr/>
          </p:nvSpPr>
          <p:spPr>
            <a:xfrm>
              <a:off x="6212550" y="1304875"/>
              <a:ext cx="2632500" cy="4641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68" name="Shape 168"/>
          <p:cNvSpPr txBox="1">
            <a:spLocks noGrp="1"/>
          </p:cNvSpPr>
          <p:nvPr>
            <p:ph type="body" idx="4294967295"/>
          </p:nvPr>
        </p:nvSpPr>
        <p:spPr>
          <a:xfrm>
            <a:off x="6272475" y="1076275"/>
            <a:ext cx="2710200" cy="545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chemeClr val="lt1"/>
                </a:solidFill>
              </a:rPr>
              <a:t>Disciplinary Action</a:t>
            </a:r>
            <a:endParaRPr>
              <a:solidFill>
                <a:schemeClr val="lt1"/>
              </a:solidFill>
            </a:endParaRPr>
          </a:p>
        </p:txBody>
      </p:sp>
      <p:sp>
        <p:nvSpPr>
          <p:cNvPr id="169" name="Shape 169"/>
          <p:cNvSpPr txBox="1">
            <a:spLocks noGrp="1"/>
          </p:cNvSpPr>
          <p:nvPr>
            <p:ph type="body" idx="4294967295"/>
          </p:nvPr>
        </p:nvSpPr>
        <p:spPr>
          <a:xfrm>
            <a:off x="6286400" y="1621700"/>
            <a:ext cx="2478600" cy="22590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a:t>Violations by students will be handled through the Office of Student Conduct</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94100" y="347056"/>
            <a:ext cx="8155800" cy="1157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4200" b="1"/>
              <a:t>Benchmarking: </a:t>
            </a:r>
            <a:r>
              <a:rPr lang="en" sz="3600"/>
              <a:t>selected public institutions</a:t>
            </a:r>
            <a:endParaRPr sz="3600"/>
          </a:p>
        </p:txBody>
      </p:sp>
      <p:sp>
        <p:nvSpPr>
          <p:cNvPr id="175" name="Shape 175"/>
          <p:cNvSpPr txBox="1"/>
          <p:nvPr/>
        </p:nvSpPr>
        <p:spPr>
          <a:xfrm>
            <a:off x="914400" y="1728400"/>
            <a:ext cx="3089700" cy="853500"/>
          </a:xfrm>
          <a:prstGeom prst="rect">
            <a:avLst/>
          </a:prstGeom>
          <a:solidFill>
            <a:schemeClr val="accent5"/>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a:spcBef>
                <a:spcPts val="0"/>
              </a:spcBef>
              <a:spcAft>
                <a:spcPts val="0"/>
              </a:spcAft>
              <a:buNone/>
            </a:pPr>
            <a:r>
              <a:rPr lang="en" sz="2400" b="1">
                <a:solidFill>
                  <a:schemeClr val="accent1"/>
                </a:solidFill>
              </a:rPr>
              <a:t>PURDUE </a:t>
            </a:r>
            <a:endParaRPr sz="2400" b="1">
              <a:solidFill>
                <a:schemeClr val="accent1"/>
              </a:solidFill>
            </a:endParaRPr>
          </a:p>
        </p:txBody>
      </p:sp>
      <p:sp>
        <p:nvSpPr>
          <p:cNvPr id="176" name="Shape 176"/>
          <p:cNvSpPr txBox="1"/>
          <p:nvPr/>
        </p:nvSpPr>
        <p:spPr>
          <a:xfrm>
            <a:off x="1982100" y="2806113"/>
            <a:ext cx="5179800" cy="853500"/>
          </a:xfrm>
          <a:prstGeom prst="rect">
            <a:avLst/>
          </a:prstGeom>
          <a:solidFill>
            <a:schemeClr val="accent5"/>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b="1">
                <a:solidFill>
                  <a:schemeClr val="accent1"/>
                </a:solidFill>
              </a:rPr>
              <a:t>UNIVERSITY OF ILLINOIS URBANA-CHAMPAIGN </a:t>
            </a:r>
            <a:endParaRPr sz="2400" b="1">
              <a:solidFill>
                <a:schemeClr val="accent1"/>
              </a:solidFill>
            </a:endParaRPr>
          </a:p>
        </p:txBody>
      </p:sp>
      <p:sp>
        <p:nvSpPr>
          <p:cNvPr id="177" name="Shape 177"/>
          <p:cNvSpPr txBox="1"/>
          <p:nvPr/>
        </p:nvSpPr>
        <p:spPr>
          <a:xfrm>
            <a:off x="914400" y="3865375"/>
            <a:ext cx="3089700" cy="853500"/>
          </a:xfrm>
          <a:prstGeom prst="rect">
            <a:avLst/>
          </a:prstGeom>
          <a:solidFill>
            <a:schemeClr val="accent5"/>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b="1">
                <a:solidFill>
                  <a:schemeClr val="accent1"/>
                </a:solidFill>
              </a:rPr>
              <a:t>UNIVERSITY OF MINNESOTA </a:t>
            </a:r>
            <a:endParaRPr sz="2400" b="1">
              <a:solidFill>
                <a:schemeClr val="accent1"/>
              </a:solidFill>
            </a:endParaRPr>
          </a:p>
        </p:txBody>
      </p:sp>
      <p:sp>
        <p:nvSpPr>
          <p:cNvPr id="178" name="Shape 178"/>
          <p:cNvSpPr txBox="1"/>
          <p:nvPr/>
        </p:nvSpPr>
        <p:spPr>
          <a:xfrm>
            <a:off x="5209675" y="3865375"/>
            <a:ext cx="3089700" cy="853500"/>
          </a:xfrm>
          <a:prstGeom prst="rect">
            <a:avLst/>
          </a:prstGeom>
          <a:solidFill>
            <a:schemeClr val="accent5"/>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b="1">
                <a:solidFill>
                  <a:schemeClr val="accent1"/>
                </a:solidFill>
              </a:rPr>
              <a:t>NORTHWESTERN UNIVERSITY </a:t>
            </a:r>
            <a:endParaRPr sz="2400" b="1">
              <a:solidFill>
                <a:schemeClr val="accent1"/>
              </a:solidFill>
            </a:endParaRPr>
          </a:p>
        </p:txBody>
      </p:sp>
      <p:sp>
        <p:nvSpPr>
          <p:cNvPr id="179" name="Shape 179"/>
          <p:cNvSpPr txBox="1"/>
          <p:nvPr/>
        </p:nvSpPr>
        <p:spPr>
          <a:xfrm>
            <a:off x="5209675" y="1728388"/>
            <a:ext cx="3089700" cy="853500"/>
          </a:xfrm>
          <a:prstGeom prst="rect">
            <a:avLst/>
          </a:prstGeom>
          <a:solidFill>
            <a:schemeClr val="accent5"/>
          </a:solid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400" b="1">
                <a:solidFill>
                  <a:schemeClr val="accent1"/>
                </a:solidFill>
              </a:rPr>
              <a:t>UNIVERSITY OF MICHIGAN </a:t>
            </a:r>
            <a:endParaRPr sz="2400" b="1">
              <a:solidFill>
                <a:schemeClr val="accent1"/>
              </a:solidFill>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2281</Words>
  <Application>Microsoft Office PowerPoint</Application>
  <PresentationFormat>On-screen Show (16:9)</PresentationFormat>
  <Paragraphs>171</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Average</vt:lpstr>
      <vt:lpstr>Oswald</vt:lpstr>
      <vt:lpstr>Slate</vt:lpstr>
      <vt:lpstr>Free Speech on Campus</vt:lpstr>
      <vt:lpstr>Meet the Committee!</vt:lpstr>
      <vt:lpstr>Issue and Objective Overview</vt:lpstr>
      <vt:lpstr>Metro University Overview</vt:lpstr>
      <vt:lpstr>Current Free Speech Policies</vt:lpstr>
      <vt:lpstr>Current Policies for Marketing, Events, &amp; Protests</vt:lpstr>
      <vt:lpstr>Current Policy for Violations</vt:lpstr>
      <vt:lpstr>Current Policy for Reporting &amp; Disciplinary Action</vt:lpstr>
      <vt:lpstr>Benchmarking: selected public institutions</vt:lpstr>
      <vt:lpstr>Institutional trends</vt:lpstr>
      <vt:lpstr>Proposed Policy Changes</vt:lpstr>
      <vt:lpstr>Space Request Forms</vt:lpstr>
      <vt:lpstr>Space Request Forms (Continued)</vt:lpstr>
      <vt:lpstr>Free Speech and Policies Training</vt:lpstr>
      <vt:lpstr>Free Speech and Policies Training (Continued)</vt:lpstr>
      <vt:lpstr>Free Speech and Policies Training (Continued)</vt:lpstr>
      <vt:lpstr>Speech and Expression Committee</vt:lpstr>
      <vt:lpstr>Speech and Expression Committee  (Continued)</vt:lpstr>
      <vt:lpstr>Proposed Policy Changes Timeline</vt:lpstr>
      <vt:lpstr>Questions?</vt:lpstr>
      <vt:lpstr>Resources &amp; References Used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Speech on Campus</dc:title>
  <dc:creator>Melanie Lucia Pflucker</dc:creator>
  <cp:lastModifiedBy>Melanie Lucia Pflucker</cp:lastModifiedBy>
  <cp:revision>3</cp:revision>
  <dcterms:modified xsi:type="dcterms:W3CDTF">2018-02-19T15:36:50Z</dcterms:modified>
</cp:coreProperties>
</file>