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y="5143500" cx="9144000"/>
  <p:notesSz cx="6858000" cy="9144000"/>
  <p:embeddedFontLst>
    <p:embeddedFont>
      <p:font typeface="Montserrat"/>
      <p:regular r:id="rId21"/>
      <p:bold r:id="rId22"/>
      <p:italic r:id="rId23"/>
      <p:boldItalic r:id="rId24"/>
    </p:embeddedFont>
    <p:embeddedFont>
      <p:font typeface="Lato"/>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font" Target="fonts/Montserrat-bold.fntdata"/><Relationship Id="rId21" Type="http://schemas.openxmlformats.org/officeDocument/2006/relationships/font" Target="fonts/Montserrat-regular.fntdata"/><Relationship Id="rId24" Type="http://schemas.openxmlformats.org/officeDocument/2006/relationships/font" Target="fonts/Montserrat-boldItalic.fntdata"/><Relationship Id="rId23" Type="http://schemas.openxmlformats.org/officeDocument/2006/relationships/font" Target="fonts/Montserrat-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Lato-bold.fntdata"/><Relationship Id="rId25" Type="http://schemas.openxmlformats.org/officeDocument/2006/relationships/font" Target="fonts/Lato-regular.fntdata"/><Relationship Id="rId28" Type="http://schemas.openxmlformats.org/officeDocument/2006/relationships/font" Target="fonts/Lato-boldItalic.fntdata"/><Relationship Id="rId27" Type="http://schemas.openxmlformats.org/officeDocument/2006/relationships/font" Target="fonts/Lato-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132" name="Shape 13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8" name="Shape 1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457200" lvl="0" marL="0" rtl="0">
              <a:lnSpc>
                <a:spcPct val="200000"/>
              </a:lnSpc>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Shape 1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0" name="Shape 20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200000"/>
              </a:lnSpc>
              <a:spcBef>
                <a:spcPts val="0"/>
              </a:spcBef>
              <a:spcAft>
                <a:spcPts val="0"/>
              </a:spcAft>
              <a:buNone/>
            </a:pPr>
            <a:r>
              <a:rPr lang="en" sz="1200">
                <a:latin typeface="Times New Roman"/>
                <a:ea typeface="Times New Roman"/>
                <a:cs typeface="Times New Roman"/>
                <a:sym typeface="Times New Roman"/>
              </a:rPr>
              <a:t>As the committee, we consider rectifying the situation and avoiding future events such as the recent incident by creating guidelines that require students to go through a strict proposal process when they want to have an event on campus. Through this proposal process, every student group that wants to host an event on campus would have to come up with a 10 minute presentation on why their event would be beneficial to the student body. They would also need to present on what steps they planned on taking to make the event inclusive, safe, and respectful towards all populations on campus. An advantage of this type of process would be the likely elimination of violent outbreaks at events on campus by prohibiting programs the administration believes may be too controversial. However, this could have a chilling effect on several organizations’ abilities to think creatively and share diverse perspectives, as well as take an enormous amount of daily working time away from administrators and staff who would need to listen to numerous program proposals.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Shape 2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7" name="Shape 20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457200" lvl="0" marL="457200" rtl="0">
              <a:lnSpc>
                <a:spcPct val="200000"/>
              </a:lnSpc>
              <a:spcBef>
                <a:spcPts val="0"/>
              </a:spcBef>
              <a:spcAft>
                <a:spcPts val="0"/>
              </a:spcAft>
              <a:buNone/>
            </a:pPr>
            <a:r>
              <a:rPr lang="en" sz="1200">
                <a:highlight>
                  <a:srgbClr val="FFFFFF"/>
                </a:highlight>
                <a:latin typeface="Times New Roman"/>
                <a:ea typeface="Times New Roman"/>
                <a:cs typeface="Times New Roman"/>
                <a:sym typeface="Times New Roman"/>
              </a:rPr>
              <a:t>Griffin, K. A. &amp; Hurtado, S. (2011). Institutional variety in American higher education. In J. H. Schuh, S. R. Jones, S. R. Harper, &amp; Associates. (Eds.), </a:t>
            </a:r>
            <a:r>
              <a:rPr i="1" lang="en" sz="1200">
                <a:highlight>
                  <a:srgbClr val="FFFFFF"/>
                </a:highlight>
                <a:latin typeface="Times New Roman"/>
                <a:ea typeface="Times New Roman"/>
                <a:cs typeface="Times New Roman"/>
                <a:sym typeface="Times New Roman"/>
              </a:rPr>
              <a:t>Student Services: A Handbook for the Profession</a:t>
            </a:r>
            <a:r>
              <a:rPr lang="en" sz="1200">
                <a:highlight>
                  <a:srgbClr val="FFFFFF"/>
                </a:highlight>
                <a:latin typeface="Times New Roman"/>
                <a:ea typeface="Times New Roman"/>
                <a:cs typeface="Times New Roman"/>
                <a:sym typeface="Times New Roman"/>
              </a:rPr>
              <a:t> (24-42). San Francisco, CA: Jossey-Bass.</a:t>
            </a:r>
            <a:endParaRPr sz="1200">
              <a:highlight>
                <a:srgbClr val="FFFFFF"/>
              </a:highlight>
              <a:latin typeface="Times New Roman"/>
              <a:ea typeface="Times New Roman"/>
              <a:cs typeface="Times New Roman"/>
              <a:sym typeface="Times New Roman"/>
            </a:endParaRPr>
          </a:p>
          <a:p>
            <a:pPr indent="-457200" lvl="0" marL="457200" rtl="0">
              <a:lnSpc>
                <a:spcPct val="200000"/>
              </a:lnSpc>
              <a:spcBef>
                <a:spcPts val="0"/>
              </a:spcBef>
              <a:spcAft>
                <a:spcPts val="0"/>
              </a:spcAft>
              <a:buNone/>
            </a:pPr>
            <a:r>
              <a:rPr lang="en" sz="1200">
                <a:highlight>
                  <a:srgbClr val="FFFFFF"/>
                </a:highlight>
                <a:latin typeface="Times New Roman"/>
                <a:ea typeface="Times New Roman"/>
                <a:cs typeface="Times New Roman"/>
                <a:sym typeface="Times New Roman"/>
              </a:rPr>
              <a:t>Haskell, J. E., Cyr, L. F., &amp; McPhail, G. (2017). </a:t>
            </a:r>
            <a:r>
              <a:rPr i="1" lang="en" sz="1200">
                <a:highlight>
                  <a:srgbClr val="FFFFFF"/>
                </a:highlight>
                <a:latin typeface="Times New Roman"/>
                <a:ea typeface="Times New Roman"/>
                <a:cs typeface="Times New Roman"/>
                <a:sym typeface="Times New Roman"/>
              </a:rPr>
              <a:t>Facilitation skills - Level 1</a:t>
            </a:r>
            <a:r>
              <a:rPr lang="en" sz="1200">
                <a:highlight>
                  <a:srgbClr val="FFFFFF"/>
                </a:highlight>
                <a:latin typeface="Times New Roman"/>
                <a:ea typeface="Times New Roman"/>
                <a:cs typeface="Times New Roman"/>
                <a:sym typeface="Times New Roman"/>
              </a:rPr>
              <a:t>. Orono, ME: University of Maine.</a:t>
            </a:r>
            <a:endParaRPr sz="1200">
              <a:highlight>
                <a:srgbClr val="FFFFFF"/>
              </a:highlight>
              <a:latin typeface="Times New Roman"/>
              <a:ea typeface="Times New Roman"/>
              <a:cs typeface="Times New Roman"/>
              <a:sym typeface="Times New Roman"/>
            </a:endParaRPr>
          </a:p>
          <a:p>
            <a:pPr indent="-457200" lvl="0" marL="457200" rtl="0">
              <a:lnSpc>
                <a:spcPct val="200000"/>
              </a:lnSpc>
              <a:spcBef>
                <a:spcPts val="0"/>
              </a:spcBef>
              <a:spcAft>
                <a:spcPts val="0"/>
              </a:spcAft>
              <a:buNone/>
            </a:pPr>
            <a:r>
              <a:rPr lang="en" sz="1200">
                <a:highlight>
                  <a:srgbClr val="FFFFFF"/>
                </a:highlight>
                <a:latin typeface="Times New Roman"/>
                <a:ea typeface="Times New Roman"/>
                <a:cs typeface="Times New Roman"/>
                <a:sym typeface="Times New Roman"/>
              </a:rPr>
              <a:t>Hirt, J. B. &amp; Robbins C. K. (2016). The importance of institutional mission. In G. S. McClellan, J. Stringer, &amp; Associates (Eds.), </a:t>
            </a:r>
            <a:r>
              <a:rPr i="1" lang="en" sz="1200">
                <a:highlight>
                  <a:srgbClr val="FFFFFF"/>
                </a:highlight>
                <a:latin typeface="Times New Roman"/>
                <a:ea typeface="Times New Roman"/>
                <a:cs typeface="Times New Roman"/>
                <a:sym typeface="Times New Roman"/>
              </a:rPr>
              <a:t>The Handbook of Student Affairs Administration</a:t>
            </a:r>
            <a:r>
              <a:rPr lang="en" sz="1200">
                <a:highlight>
                  <a:srgbClr val="FFFFFF"/>
                </a:highlight>
                <a:latin typeface="Times New Roman"/>
                <a:ea typeface="Times New Roman"/>
                <a:cs typeface="Times New Roman"/>
                <a:sym typeface="Times New Roman"/>
              </a:rPr>
              <a:t> (25-47). San Francisco, CA: Josey-Bass.</a:t>
            </a:r>
            <a:endParaRPr sz="1200">
              <a:highlight>
                <a:srgbClr val="FFFFFF"/>
              </a:highlight>
              <a:latin typeface="Times New Roman"/>
              <a:ea typeface="Times New Roman"/>
              <a:cs typeface="Times New Roman"/>
              <a:sym typeface="Times New Roman"/>
            </a:endParaRPr>
          </a:p>
          <a:p>
            <a:pPr indent="-457200" lvl="0" marL="457200" rtl="0">
              <a:lnSpc>
                <a:spcPct val="200000"/>
              </a:lnSpc>
              <a:spcBef>
                <a:spcPts val="0"/>
              </a:spcBef>
              <a:spcAft>
                <a:spcPts val="0"/>
              </a:spcAft>
              <a:buNone/>
            </a:pPr>
            <a:r>
              <a:rPr lang="en" sz="1200">
                <a:latin typeface="Times New Roman"/>
                <a:ea typeface="Times New Roman"/>
                <a:cs typeface="Times New Roman"/>
                <a:sym typeface="Times New Roman"/>
              </a:rPr>
              <a:t>Kaplin, W. and Lee, B.A. (2014). </a:t>
            </a:r>
            <a:r>
              <a:rPr i="1" lang="en" sz="1200">
                <a:latin typeface="Times New Roman"/>
                <a:ea typeface="Times New Roman"/>
                <a:cs typeface="Times New Roman"/>
                <a:sym typeface="Times New Roman"/>
              </a:rPr>
              <a:t>The law of higher education</a:t>
            </a:r>
            <a:r>
              <a:rPr lang="en" sz="1200">
                <a:latin typeface="Times New Roman"/>
                <a:ea typeface="Times New Roman"/>
                <a:cs typeface="Times New Roman"/>
                <a:sym typeface="Times New Roman"/>
              </a:rPr>
              <a:t> (5th ed.), San Francisco: Jossey Bass (A Wiley Imprint). </a:t>
            </a:r>
            <a:endParaRPr sz="1200">
              <a:latin typeface="Times New Roman"/>
              <a:ea typeface="Times New Roman"/>
              <a:cs typeface="Times New Roman"/>
              <a:sym typeface="Times New Roman"/>
            </a:endParaRPr>
          </a:p>
          <a:p>
            <a:pPr indent="-457200" lvl="0" marL="457200" rtl="0">
              <a:lnSpc>
                <a:spcPct val="200000"/>
              </a:lnSpc>
              <a:spcBef>
                <a:spcPts val="0"/>
              </a:spcBef>
              <a:spcAft>
                <a:spcPts val="0"/>
              </a:spcAft>
              <a:buNone/>
            </a:pPr>
            <a:r>
              <a:rPr lang="en" sz="1200">
                <a:highlight>
                  <a:srgbClr val="FFFFFF"/>
                </a:highlight>
                <a:latin typeface="Times New Roman"/>
                <a:ea typeface="Times New Roman"/>
                <a:cs typeface="Times New Roman"/>
                <a:sym typeface="Times New Roman"/>
              </a:rPr>
              <a:t>Komives, S. R., Lucas, N., &amp; McMahon, T. (2013). </a:t>
            </a:r>
            <a:r>
              <a:rPr i="1" lang="en" sz="1200">
                <a:highlight>
                  <a:srgbClr val="FFFFFF"/>
                </a:highlight>
                <a:latin typeface="Times New Roman"/>
                <a:ea typeface="Times New Roman"/>
                <a:cs typeface="Times New Roman"/>
                <a:sym typeface="Times New Roman"/>
              </a:rPr>
              <a:t>Exploring leadership</a:t>
            </a:r>
            <a:r>
              <a:rPr lang="en" sz="1200">
                <a:highlight>
                  <a:srgbClr val="FFFFFF"/>
                </a:highlight>
                <a:latin typeface="Times New Roman"/>
                <a:ea typeface="Times New Roman"/>
                <a:cs typeface="Times New Roman"/>
                <a:sym typeface="Times New Roman"/>
              </a:rPr>
              <a:t> (3rd ed.). San Francisco, CA: Jossey-Bass.</a:t>
            </a:r>
            <a:endParaRPr sz="1200">
              <a:highlight>
                <a:srgbClr val="FFFFFF"/>
              </a:highlight>
              <a:latin typeface="Times New Roman"/>
              <a:ea typeface="Times New Roman"/>
              <a:cs typeface="Times New Roman"/>
              <a:sym typeface="Times New Roman"/>
            </a:endParaRPr>
          </a:p>
          <a:p>
            <a:pPr indent="-457200" lvl="0" marL="457200" rtl="0">
              <a:lnSpc>
                <a:spcPct val="200000"/>
              </a:lnSpc>
              <a:spcBef>
                <a:spcPts val="0"/>
              </a:spcBef>
              <a:spcAft>
                <a:spcPts val="0"/>
              </a:spcAft>
              <a:buNone/>
            </a:pPr>
            <a:r>
              <a:rPr lang="en" sz="1200">
                <a:latin typeface="Times New Roman"/>
                <a:ea typeface="Times New Roman"/>
                <a:cs typeface="Times New Roman"/>
                <a:sym typeface="Times New Roman"/>
              </a:rPr>
              <a:t>Lenhart, A., Purcell, L., Smith, A., &amp; Zickuhr, K. (2010). </a:t>
            </a:r>
            <a:r>
              <a:rPr i="1" lang="en" sz="1200">
                <a:latin typeface="Times New Roman"/>
                <a:ea typeface="Times New Roman"/>
                <a:cs typeface="Times New Roman"/>
                <a:sym typeface="Times New Roman"/>
              </a:rPr>
              <a:t>Social media and young adults</a:t>
            </a:r>
            <a:r>
              <a:rPr lang="en" sz="1200">
                <a:latin typeface="Times New Roman"/>
                <a:ea typeface="Times New Roman"/>
                <a:cs typeface="Times New Roman"/>
                <a:sym typeface="Times New Roman"/>
              </a:rPr>
              <a:t>. Pew Internet and American Life Project. Retrieved from http://www.pewinternet.org/Reports/2010/Social-Media-and-Young-Adults.aspx</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1" name="Shape 211"/>
        <p:cNvGrpSpPr/>
        <p:nvPr/>
      </p:nvGrpSpPr>
      <p:grpSpPr>
        <a:xfrm>
          <a:off x="0" y="0"/>
          <a:ext cx="0" cy="0"/>
          <a:chOff x="0" y="0"/>
          <a:chExt cx="0" cy="0"/>
        </a:xfrm>
      </p:grpSpPr>
      <p:sp>
        <p:nvSpPr>
          <p:cNvPr id="212" name="Shape 21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3" name="Shape 21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200000"/>
              </a:lnSpc>
              <a:spcBef>
                <a:spcPts val="0"/>
              </a:spcBef>
              <a:spcAft>
                <a:spcPts val="0"/>
              </a:spcAft>
              <a:buNone/>
            </a:pPr>
            <a:r>
              <a:rPr lang="en" sz="1200">
                <a:latin typeface="Times New Roman"/>
                <a:ea typeface="Times New Roman"/>
                <a:cs typeface="Times New Roman"/>
                <a:sym typeface="Times New Roman"/>
              </a:rPr>
              <a:t>Keeping in mind our knowledge on facilitation skills, we recognize that creating guidelines will take time, so we make sure to have a working contract among the committee and remain open to ideas (Haskell, Cyr, &amp; McPhail, 2007). As a committee, we decide on three final new guidelines. The first requires specific designation of areas on campus that are considered public, limited public, or private forums, in an attempt to moderate event audiences. Additionally, our committee creates specific limitations on sound amplification during events, including regulations regarding the time of day and areas in which amplification is allowed. Finally, there will be a formally enforced registration process for hosting events prior to the event date, in which students will have to book a space in advance. With this solution, students will be able to exercise their right to host creative events on campus and exchange new ideas and perspectives, as well as have their rights and responsibilities made clear to them. However, we worry about the long-term effects of these changes in regards to how we will effectively make students aware of these new guidelines in an accessible way.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8" name="Shape 218"/>
        <p:cNvGrpSpPr/>
        <p:nvPr/>
      </p:nvGrpSpPr>
      <p:grpSpPr>
        <a:xfrm>
          <a:off x="0" y="0"/>
          <a:ext cx="0" cy="0"/>
          <a:chOff x="0" y="0"/>
          <a:chExt cx="0" cy="0"/>
        </a:xfrm>
      </p:grpSpPr>
      <p:sp>
        <p:nvSpPr>
          <p:cNvPr id="219" name="Shape 21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0" name="Shape 22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200000"/>
              </a:lnSpc>
              <a:spcBef>
                <a:spcPts val="0"/>
              </a:spcBef>
              <a:spcAft>
                <a:spcPts val="0"/>
              </a:spcAft>
              <a:buNone/>
            </a:pPr>
            <a:r>
              <a:rPr lang="en" sz="1200">
                <a:latin typeface="Times New Roman"/>
                <a:ea typeface="Times New Roman"/>
                <a:cs typeface="Times New Roman"/>
                <a:sym typeface="Times New Roman"/>
              </a:rPr>
              <a:t>In thinking about how to reach the largest amount of people possible in a short time, we consider making an optional New Student Orientation session dedicated to explaining these new event guidelines. This way, incoming students would immediately be given access to the rules on programming and events so they could keep them in mind when deciding to join student clubs and organizations. It also would place an emphasis on the importance of student involvement on campus, and could encourage new students to get involved quickly. On the other hand, we recognize that new students may not be the audience we need to target with these new guidelines, and that existing organizations more desperately need to have them readily available so they can incorporate the guidelines into their program planning.</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5" name="Shape 225"/>
        <p:cNvGrpSpPr/>
        <p:nvPr/>
      </p:nvGrpSpPr>
      <p:grpSpPr>
        <a:xfrm>
          <a:off x="0" y="0"/>
          <a:ext cx="0" cy="0"/>
          <a:chOff x="0" y="0"/>
          <a:chExt cx="0" cy="0"/>
        </a:xfrm>
      </p:grpSpPr>
      <p:sp>
        <p:nvSpPr>
          <p:cNvPr id="226" name="Shape 22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7" name="Shape 22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200000"/>
              </a:lnSpc>
              <a:spcBef>
                <a:spcPts val="0"/>
              </a:spcBef>
              <a:spcAft>
                <a:spcPts val="0"/>
              </a:spcAft>
              <a:buNone/>
            </a:pPr>
            <a:r>
              <a:rPr lang="en" sz="1200">
                <a:latin typeface="Times New Roman"/>
                <a:ea typeface="Times New Roman"/>
                <a:cs typeface="Times New Roman"/>
                <a:sym typeface="Times New Roman"/>
              </a:rPr>
              <a:t>Using some facilitation techniques including active listening, brainstorming, and gathering outside information (Haskell et al., 2007), we, as a committee, do some research and realize that university students are very likely to utilize the internet in their everyday lives (Lenhart, Purcell, Smith, &amp; Zickuhr, 2010). We decide on sending an email out to all students to let them know that new programming and event guidelines will be posted on the University’s website, complete with an interactive map that allows for clicking on certain parts of campus and seeing what type of forum it is labeled as (public, limited public, or nonpublic). This way, students will be able to plan their event spaces in advance before registering. While this solution will take a bit of time to go into full effect, our ultimate long term goal is to disseminate the guidelines in a highly accessible way. Every student has access to the internet via the library’s public computers in addition to any personal devices they may have, so we decide having the guidelines and interactive forum map in an online format is ultimately the best option.</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Shape 1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4" name="Shape 14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457200" lvl="0" marL="0" rtl="0">
              <a:lnSpc>
                <a:spcPct val="200000"/>
              </a:lnSpc>
              <a:spcBef>
                <a:spcPts val="0"/>
              </a:spcBef>
              <a:spcAft>
                <a:spcPts val="0"/>
              </a:spcAft>
              <a:buNone/>
            </a:pPr>
            <a:r>
              <a:rPr lang="en" sz="1200">
                <a:latin typeface="Times New Roman"/>
                <a:ea typeface="Times New Roman"/>
                <a:cs typeface="Times New Roman"/>
                <a:sym typeface="Times New Roman"/>
              </a:rPr>
              <a:t>Last evening, Competition University experienced an incident involving a violent clash between several groups of stakeholders that has left students feeling scared and angry. Luna Lupin, a female-identifying student, serves as President of the student organization Does for Life, which is composed of women that identify with a diverse pool of identities and backgrounds, but all believe in pro-life ideals. Does for Life is formally recognized by the University and receives funding via student activity fees from the Student Programming Office on campus. Last night, Does for Life invited the local Family Planning Clinic to speak about abstinence-only education and pro-life beliefs on campus. Does for Life did not publicly advertise this event nor informed the Student Programming Office about their intention to invite the Family Planning Clinic to campus, which is not currently required under the event planning guidelines at the University. The Family Planning Clinic arrived around 6PM on campus, and set up in an outdoor quad area that is surrounded by several large residence halls. The Family Planning Clinic set up a large Fender sound system and microphone, which reached volume levels that were able to be heard within the residence halls surrounding the quad. </a:t>
            </a:r>
            <a:endParaRPr sz="1200">
              <a:latin typeface="Times New Roman"/>
              <a:ea typeface="Times New Roman"/>
              <a:cs typeface="Times New Roman"/>
              <a:sym typeface="Times New Roman"/>
            </a:endParaRPr>
          </a:p>
          <a:p>
            <a:pPr indent="457200" lvl="0" marL="0" rtl="0">
              <a:lnSpc>
                <a:spcPct val="200000"/>
              </a:lnSpc>
              <a:spcBef>
                <a:spcPts val="0"/>
              </a:spcBef>
              <a:spcAft>
                <a:spcPts val="0"/>
              </a:spcAft>
              <a:buNone/>
            </a:pPr>
            <a:r>
              <a:rPr lang="en" sz="1200">
                <a:latin typeface="Times New Roman"/>
                <a:ea typeface="Times New Roman"/>
                <a:cs typeface="Times New Roman"/>
                <a:sym typeface="Times New Roman"/>
              </a:rPr>
              <a:t>  Hermione Potter, President of the Women’s Resource Center, an officially-recognized and funded student organization that provides material resources, a lending library, and sponsors femme-positive events on campus, was walking back to her dorm around 9:00PM when she encountered the Family Planning Clinic representatives speaking into the microphone about the potential medical complications of abortion. Hermione ran back to the Women’s Resource Center office and announced to the students still sitting in the space that the Family Planning Clinic was speaking in the quad. The students in the Women’s Resource Center quickly mobilized and rushed out the door behind Hermione, who grabbed a megaphone from the office and dashed back to the quad. As the representatives from the Women’s Resource Center continued to speak into the microphone, Hermione turned her megaphone to the highest volume level and started chanting that the Family Planning Clinic was spreading false information. This caused the Family Planning Clinic to turn the volume of their sound system to the maximum level, which resulted in a “volume battle” and caused several students to leave their nearby residence halls and express their concerns of trying to do homework or get ready for bed. Members of Does for Life and members of the Women’s Resource Center then began to move towards each other and started screaming in the faces of one another, and soon, the whole crowd on the quad had devolved into angry shouting and shoving. Campus Police were dispatched to the scene via a student resident phone call and were thankfully able to de-escalate the incident without arrests or injuries. </a:t>
            </a:r>
            <a:endParaRPr sz="1200">
              <a:latin typeface="Times New Roman"/>
              <a:ea typeface="Times New Roman"/>
              <a:cs typeface="Times New Roman"/>
              <a:sym typeface="Times New Roman"/>
            </a:endParaRPr>
          </a:p>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Shape 1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0" name="Shape 15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200000"/>
              </a:lnSpc>
              <a:spcBef>
                <a:spcPts val="0"/>
              </a:spcBef>
              <a:spcAft>
                <a:spcPts val="0"/>
              </a:spcAft>
              <a:buNone/>
            </a:pPr>
            <a:r>
              <a:rPr lang="en" sz="1200">
                <a:latin typeface="Times New Roman"/>
                <a:ea typeface="Times New Roman"/>
                <a:cs typeface="Times New Roman"/>
                <a:sym typeface="Times New Roman"/>
              </a:rPr>
              <a:t>As a newly-formed committee charged with determining how to prevent unchecked conflict between students and community members when a controversial speaker(s) arrives at Competition University, there are both short-term and long-term decision issues to consider. In the short-term, the committee must deliberate and decide upon new guidelines for planning and hosting events on campus. How can we, as the committee, create effective guidelines for event planning at Competition University that simultaneously protect stakeholders’ safety while preserving their right to free speech? In the long-term, all stakeholders need to be properly informed of the new guidelines so they can accurately follow and/or enforce them. How can we, as the committee, disseminate the new guidelines for event hosting on campus to stakeholders in an accessible way?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Shape 15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6" name="Shape 15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200000"/>
              </a:lnSpc>
              <a:spcBef>
                <a:spcPts val="0"/>
              </a:spcBef>
              <a:spcAft>
                <a:spcPts val="0"/>
              </a:spcAft>
              <a:buNone/>
            </a:pPr>
            <a:r>
              <a:rPr lang="en" sz="1200">
                <a:latin typeface="Times New Roman"/>
                <a:ea typeface="Times New Roman"/>
                <a:cs typeface="Times New Roman"/>
                <a:sym typeface="Times New Roman"/>
              </a:rPr>
              <a:t>The committee has many essential facts to consider when faced with the aforementioned decision issues. Firstly, the event held sponsored by Does for Life took place in an outdoor quad in a residential area of campus, which is currently considered to be an open, public forum. This is relevant to the committee when considering how to regulate which physical areas of campus are open to be booked for events and/or the expression of free speech. Another essential fact is that, in this particular incident, Does for Life did not not book the quad space ahead of time, which suggests that the committee must consider implementing a record-keeping system that allows campus officials to be aware of upcoming events on-campus. Additionally, the Family Planning Clinic brought a large, powerful sound system with them to broadcast their information, which was what sparked Hermione Potter and the other students in the Women’s Resource Center to respond using megaphones, leading to a volume battle situation. The committee will need to consider this fact as they determine what types of sound-producing devices are allowed to be used at Competition University, particularly in what spaces and at what hours of the day. Finally, it is crucial to contemplate that both Does for Life and the Women’s Resource Center receive funding via mandatory student activity fees that are dispersed by the University’s Student Programming Office, which means they will need to abide by the guidelines the committee puts forward in order to continue to receive funding. This suggests that we, as the committee, will need to carefully plan how they will disseminate the new event planning guidelines to student groups and other stakeholders, in order to make sure they are as accessible as possible.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Shape 16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3" name="Shape 16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Shape 1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0" name="Shape 17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Shape 1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6" name="Shape 17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457200" lvl="0" marL="0" rtl="0">
              <a:lnSpc>
                <a:spcPct val="200000"/>
              </a:lnSpc>
              <a:spcBef>
                <a:spcPts val="0"/>
              </a:spcBef>
              <a:spcAft>
                <a:spcPts val="0"/>
              </a:spcAft>
              <a:buNone/>
            </a:pPr>
            <a:r>
              <a:rPr lang="en" sz="1200">
                <a:latin typeface="Times New Roman"/>
                <a:ea typeface="Times New Roman"/>
                <a:cs typeface="Times New Roman"/>
                <a:sym typeface="Times New Roman"/>
              </a:rPr>
              <a:t>In the originally presented scenario, we are given small hints to establish the type of institution that the case takes place at: having a Dean of Student Life reporting to the Vice President of Student Affairs (VPSA), and reference to protecting students’ free speech. According to Hirt and Robbins (2016) and Griffin and Hurtado (2011), research and doctoral granting universities are often the largest institutions (average enrollments over 20,000) and have complex systems. In the original case, having the Dean of Student Life reporting to the VPSA indicates that the institution has a robust hierarchy with a large enough student body to necessitate specialized deans within the Division of Student Affairs. For these reasons, we designated the institution as a research university with 22,000 students. Hirt and Robbins (2016) explain that a notable characteristic of research universities is that their missions highlight the importance of research and the pursuit of new knowledge. On a related note, Komives, </a:t>
            </a:r>
            <a:r>
              <a:rPr lang="en" sz="1200">
                <a:highlight>
                  <a:srgbClr val="FFFFFF"/>
                </a:highlight>
                <a:latin typeface="Times New Roman"/>
                <a:ea typeface="Times New Roman"/>
                <a:cs typeface="Times New Roman"/>
                <a:sym typeface="Times New Roman"/>
              </a:rPr>
              <a:t>Lucas, and McMahon</a:t>
            </a:r>
            <a:r>
              <a:rPr lang="en" sz="1200">
                <a:latin typeface="Times New Roman"/>
                <a:ea typeface="Times New Roman"/>
                <a:cs typeface="Times New Roman"/>
                <a:sym typeface="Times New Roman"/>
              </a:rPr>
              <a:t> (2013) discuss the importance of having followers participate and think critically in order for them to be effective followers. If, in this scenario, Competition University is the leader and the students are followers, then encouraging students to be engaged with new ideas in open forums allows them to be effective followers of the University mission while pursuing new knowledge. The other important piece of establishing our institution was choosing whether it was public or private. In the original case, we are told that there is concern for preserving students’ right to free speech. Kaplin and Lee (2014) state that public institutions have a stronger adherence to the United States Constitution as actors of the State. That is why we made our institution public. The same literature also informed our solutions.</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Shape 1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2" name="Shape 1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457200" lvl="0" marL="0" rtl="0">
              <a:lnSpc>
                <a:spcPct val="200000"/>
              </a:lnSpc>
              <a:spcBef>
                <a:spcPts val="0"/>
              </a:spcBef>
              <a:spcAft>
                <a:spcPts val="0"/>
              </a:spcAft>
              <a:buNone/>
            </a:pPr>
            <a:r>
              <a:rPr lang="en" sz="1200">
                <a:latin typeface="Times New Roman"/>
                <a:ea typeface="Times New Roman"/>
                <a:cs typeface="Times New Roman"/>
                <a:sym typeface="Times New Roman"/>
              </a:rPr>
              <a:t>Even though the Constitution protects free speech, it is not an absolute protection. There are three types of forum properties: traditional public forums, which are typically open to everyone for every topic; designated public forums, which may be open or limited to specific topics or class of speakers, each intentionally created by the governing body; and nonpublic forums, which are open “on a selective basis for individual speakers” (Kaplin and Lee, 2014, pp. 606-607). Each of those forum types may have reasonable, viewpoint neutral restrictions on time, place, or manner (Kaplin and Lee, 2014). Competition University could re-classify each space to appropriate forum types while respecting students’ free speech. </a:t>
            </a:r>
            <a:endParaRPr/>
          </a:p>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11" name="Shape 11"/>
          <p:cNvGrpSpPr/>
          <p:nvPr/>
        </p:nvGrpSpPr>
        <p:grpSpPr>
          <a:xfrm>
            <a:off x="0" y="490"/>
            <a:ext cx="5153705" cy="5134399"/>
            <a:chOff x="0" y="75"/>
            <a:chExt cx="5153705" cy="5152950"/>
          </a:xfrm>
        </p:grpSpPr>
        <p:sp>
          <p:nvSpPr>
            <p:cNvPr id="12" name="Shape 1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3" name="Shape 13"/>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4" name="Shape 14"/>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5" name="Shape 15"/>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16" name="Shape 16"/>
          <p:cNvSpPr txBox="1"/>
          <p:nvPr>
            <p:ph type="ctrTitle"/>
          </p:nvPr>
        </p:nvSpPr>
        <p:spPr>
          <a:xfrm>
            <a:off x="3537150" y="1578400"/>
            <a:ext cx="5017500" cy="1578900"/>
          </a:xfrm>
          <a:prstGeom prst="rect">
            <a:avLst/>
          </a:prstGeom>
        </p:spPr>
        <p:txBody>
          <a:bodyPr anchorCtr="0" anchor="t" bIns="91425" lIns="91425" spcFirstLastPara="1" rIns="91425" wrap="square" tIns="91425"/>
          <a:lstStyle>
            <a:lvl1pPr lvl="0" rtl="0">
              <a:spcBef>
                <a:spcPts val="0"/>
              </a:spcBef>
              <a:spcAft>
                <a:spcPts val="0"/>
              </a:spcAft>
              <a:buSzPts val="4000"/>
              <a:buNone/>
              <a:defRPr sz="4000"/>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sp>
        <p:nvSpPr>
          <p:cNvPr id="17" name="Shape 17"/>
          <p:cNvSpPr txBox="1"/>
          <p:nvPr>
            <p:ph idx="1" type="subTitle"/>
          </p:nvPr>
        </p:nvSpPr>
        <p:spPr>
          <a:xfrm>
            <a:off x="5083950" y="3924925"/>
            <a:ext cx="3470700" cy="506100"/>
          </a:xfrm>
          <a:prstGeom prst="rect">
            <a:avLst/>
          </a:prstGeom>
        </p:spPr>
        <p:txBody>
          <a:bodyPr anchorCtr="0" anchor="t" bIns="91425" lIns="91425" spcFirstLastPara="1" rIns="91425" wrap="square" tIns="91425"/>
          <a:lstStyle>
            <a:lvl1pPr lvl="0" rtl="0">
              <a:lnSpc>
                <a:spcPct val="100000"/>
              </a:lnSpc>
              <a:spcBef>
                <a:spcPts val="0"/>
              </a:spcBef>
              <a:spcAft>
                <a:spcPts val="0"/>
              </a:spcAft>
              <a:buSzPts val="1300"/>
              <a:buNone/>
              <a:defRPr/>
            </a:lvl1pPr>
            <a:lvl2pPr lvl="1" rtl="0">
              <a:lnSpc>
                <a:spcPct val="100000"/>
              </a:lnSpc>
              <a:spcBef>
                <a:spcPts val="0"/>
              </a:spcBef>
              <a:spcAft>
                <a:spcPts val="0"/>
              </a:spcAft>
              <a:buSzPts val="1300"/>
              <a:buNone/>
              <a:defRPr sz="1300"/>
            </a:lvl2pPr>
            <a:lvl3pPr lvl="2" rtl="0">
              <a:lnSpc>
                <a:spcPct val="100000"/>
              </a:lnSpc>
              <a:spcBef>
                <a:spcPts val="0"/>
              </a:spcBef>
              <a:spcAft>
                <a:spcPts val="0"/>
              </a:spcAft>
              <a:buSzPts val="1300"/>
              <a:buNone/>
              <a:defRPr sz="1300"/>
            </a:lvl3pPr>
            <a:lvl4pPr lvl="3" rtl="0">
              <a:lnSpc>
                <a:spcPct val="100000"/>
              </a:lnSpc>
              <a:spcBef>
                <a:spcPts val="0"/>
              </a:spcBef>
              <a:spcAft>
                <a:spcPts val="0"/>
              </a:spcAft>
              <a:buSzPts val="1300"/>
              <a:buNone/>
              <a:defRPr sz="1300"/>
            </a:lvl4pPr>
            <a:lvl5pPr lvl="4" rtl="0">
              <a:lnSpc>
                <a:spcPct val="100000"/>
              </a:lnSpc>
              <a:spcBef>
                <a:spcPts val="0"/>
              </a:spcBef>
              <a:spcAft>
                <a:spcPts val="0"/>
              </a:spcAft>
              <a:buSzPts val="1300"/>
              <a:buNone/>
              <a:defRPr sz="1300"/>
            </a:lvl5pPr>
            <a:lvl6pPr lvl="5" rtl="0">
              <a:lnSpc>
                <a:spcPct val="100000"/>
              </a:lnSpc>
              <a:spcBef>
                <a:spcPts val="0"/>
              </a:spcBef>
              <a:spcAft>
                <a:spcPts val="0"/>
              </a:spcAft>
              <a:buSzPts val="1300"/>
              <a:buNone/>
              <a:defRPr sz="1300"/>
            </a:lvl6pPr>
            <a:lvl7pPr lvl="6" rtl="0">
              <a:lnSpc>
                <a:spcPct val="100000"/>
              </a:lnSpc>
              <a:spcBef>
                <a:spcPts val="0"/>
              </a:spcBef>
              <a:spcAft>
                <a:spcPts val="0"/>
              </a:spcAft>
              <a:buSzPts val="1300"/>
              <a:buNone/>
              <a:defRPr sz="1300"/>
            </a:lvl7pPr>
            <a:lvl8pPr lvl="7" rtl="0">
              <a:lnSpc>
                <a:spcPct val="100000"/>
              </a:lnSpc>
              <a:spcBef>
                <a:spcPts val="0"/>
              </a:spcBef>
              <a:spcAft>
                <a:spcPts val="0"/>
              </a:spcAft>
              <a:buSzPts val="1300"/>
              <a:buNone/>
              <a:defRPr sz="1300"/>
            </a:lvl8pPr>
            <a:lvl9pPr lvl="8" rtl="0">
              <a:lnSpc>
                <a:spcPct val="100000"/>
              </a:lnSpc>
              <a:spcBef>
                <a:spcPts val="0"/>
              </a:spcBef>
              <a:spcAft>
                <a:spcPts val="0"/>
              </a:spcAft>
              <a:buSzPts val="1300"/>
              <a:buNone/>
              <a:defRPr sz="1300"/>
            </a:lvl9pPr>
          </a:lstStyle>
          <a:p/>
        </p:txBody>
      </p:sp>
      <p:sp>
        <p:nvSpPr>
          <p:cNvPr id="18" name="Shape 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105" name="Shape 105"/>
        <p:cNvGrpSpPr/>
        <p:nvPr/>
      </p:nvGrpSpPr>
      <p:grpSpPr>
        <a:xfrm>
          <a:off x="0" y="0"/>
          <a:ext cx="0" cy="0"/>
          <a:chOff x="0" y="0"/>
          <a:chExt cx="0" cy="0"/>
        </a:xfrm>
      </p:grpSpPr>
      <p:grpSp>
        <p:nvGrpSpPr>
          <p:cNvPr id="106" name="Shape 106"/>
          <p:cNvGrpSpPr/>
          <p:nvPr/>
        </p:nvGrpSpPr>
        <p:grpSpPr>
          <a:xfrm>
            <a:off x="4406400" y="0"/>
            <a:ext cx="4737600" cy="5143065"/>
            <a:chOff x="4406400" y="0"/>
            <a:chExt cx="4737600" cy="5143065"/>
          </a:xfrm>
        </p:grpSpPr>
        <p:sp>
          <p:nvSpPr>
            <p:cNvPr id="107" name="Shape 107"/>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8" name="Shape 108"/>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9" name="Shape 109"/>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0" name="Shape 110"/>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1" name="Shape 1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2" name="Shape 112"/>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3" name="Shape 11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4" name="Shape 114"/>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5" name="Shape 115"/>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6" name="Shape 116"/>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7" name="Shape 117"/>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8" name="Shape 118"/>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9" name="Shape 119"/>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20" name="Shape 120"/>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21" name="Shape 12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22" name="Shape 122"/>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23" name="Shape 12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24" name="Shape 124"/>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125" name="Shape 125"/>
          <p:cNvSpPr txBox="1"/>
          <p:nvPr>
            <p:ph type="title"/>
          </p:nvPr>
        </p:nvSpPr>
        <p:spPr>
          <a:xfrm>
            <a:off x="823850" y="1284675"/>
            <a:ext cx="4776000" cy="1300800"/>
          </a:xfrm>
          <a:prstGeom prst="rect">
            <a:avLst/>
          </a:prstGeom>
        </p:spPr>
        <p:txBody>
          <a:bodyPr anchorCtr="0" anchor="t" bIns="91425" lIns="91425" spcFirstLastPara="1" rIns="91425" wrap="square" tIns="91425"/>
          <a:lstStyle>
            <a:lvl1pPr lvl="0" rtl="0">
              <a:spcBef>
                <a:spcPts val="0"/>
              </a:spcBef>
              <a:spcAft>
                <a:spcPts val="0"/>
              </a:spcAft>
              <a:buSzPts val="8000"/>
              <a:buNone/>
              <a:defRPr sz="8000"/>
            </a:lvl1pPr>
            <a:lvl2pPr lvl="1" rtl="0">
              <a:spcBef>
                <a:spcPts val="0"/>
              </a:spcBef>
              <a:spcAft>
                <a:spcPts val="0"/>
              </a:spcAft>
              <a:buSzPts val="8000"/>
              <a:buNone/>
              <a:defRPr sz="8000"/>
            </a:lvl2pPr>
            <a:lvl3pPr lvl="2" rtl="0">
              <a:spcBef>
                <a:spcPts val="0"/>
              </a:spcBef>
              <a:spcAft>
                <a:spcPts val="0"/>
              </a:spcAft>
              <a:buSzPts val="8000"/>
              <a:buNone/>
              <a:defRPr sz="8000"/>
            </a:lvl3pPr>
            <a:lvl4pPr lvl="3" rtl="0">
              <a:spcBef>
                <a:spcPts val="0"/>
              </a:spcBef>
              <a:spcAft>
                <a:spcPts val="0"/>
              </a:spcAft>
              <a:buSzPts val="8000"/>
              <a:buNone/>
              <a:defRPr sz="8000"/>
            </a:lvl4pPr>
            <a:lvl5pPr lvl="4" rtl="0">
              <a:spcBef>
                <a:spcPts val="0"/>
              </a:spcBef>
              <a:spcAft>
                <a:spcPts val="0"/>
              </a:spcAft>
              <a:buSzPts val="8000"/>
              <a:buNone/>
              <a:defRPr sz="8000"/>
            </a:lvl5pPr>
            <a:lvl6pPr lvl="5" rtl="0">
              <a:spcBef>
                <a:spcPts val="0"/>
              </a:spcBef>
              <a:spcAft>
                <a:spcPts val="0"/>
              </a:spcAft>
              <a:buSzPts val="8000"/>
              <a:buNone/>
              <a:defRPr sz="8000"/>
            </a:lvl6pPr>
            <a:lvl7pPr lvl="6" rtl="0">
              <a:spcBef>
                <a:spcPts val="0"/>
              </a:spcBef>
              <a:spcAft>
                <a:spcPts val="0"/>
              </a:spcAft>
              <a:buSzPts val="8000"/>
              <a:buNone/>
              <a:defRPr sz="8000"/>
            </a:lvl7pPr>
            <a:lvl8pPr lvl="7" rtl="0">
              <a:spcBef>
                <a:spcPts val="0"/>
              </a:spcBef>
              <a:spcAft>
                <a:spcPts val="0"/>
              </a:spcAft>
              <a:buSzPts val="8000"/>
              <a:buNone/>
              <a:defRPr sz="8000"/>
            </a:lvl8pPr>
            <a:lvl9pPr lvl="8" rtl="0">
              <a:spcBef>
                <a:spcPts val="0"/>
              </a:spcBef>
              <a:spcAft>
                <a:spcPts val="0"/>
              </a:spcAft>
              <a:buSzPts val="8000"/>
              <a:buNone/>
              <a:defRPr sz="8000"/>
            </a:lvl9pPr>
          </a:lstStyle>
          <a:p/>
        </p:txBody>
      </p:sp>
      <p:sp>
        <p:nvSpPr>
          <p:cNvPr id="126" name="Shape 126"/>
          <p:cNvSpPr txBox="1"/>
          <p:nvPr>
            <p:ph idx="1" type="body"/>
          </p:nvPr>
        </p:nvSpPr>
        <p:spPr>
          <a:xfrm>
            <a:off x="823850" y="2643124"/>
            <a:ext cx="4776000" cy="1218900"/>
          </a:xfrm>
          <a:prstGeom prst="rect">
            <a:avLst/>
          </a:prstGeom>
        </p:spPr>
        <p:txBody>
          <a:bodyPr anchorCtr="0" anchor="t" bIns="91425" lIns="91425" spcFirstLastPara="1" rIns="91425" wrap="square" tIns="91425"/>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127" name="Shape 1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8" name="Shape 128"/>
        <p:cNvGrpSpPr/>
        <p:nvPr/>
      </p:nvGrpSpPr>
      <p:grpSpPr>
        <a:xfrm>
          <a:off x="0" y="0"/>
          <a:ext cx="0" cy="0"/>
          <a:chOff x="0" y="0"/>
          <a:chExt cx="0" cy="0"/>
        </a:xfrm>
      </p:grpSpPr>
      <p:sp>
        <p:nvSpPr>
          <p:cNvPr id="129" name="Shape 1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9" name="Shape 19"/>
        <p:cNvGrpSpPr/>
        <p:nvPr/>
      </p:nvGrpSpPr>
      <p:grpSpPr>
        <a:xfrm>
          <a:off x="0" y="0"/>
          <a:ext cx="0" cy="0"/>
          <a:chOff x="0" y="0"/>
          <a:chExt cx="0" cy="0"/>
        </a:xfrm>
      </p:grpSpPr>
      <p:grpSp>
        <p:nvGrpSpPr>
          <p:cNvPr id="20" name="Shape 20"/>
          <p:cNvGrpSpPr/>
          <p:nvPr/>
        </p:nvGrpSpPr>
        <p:grpSpPr>
          <a:xfrm>
            <a:off x="4406400" y="0"/>
            <a:ext cx="4737600" cy="5143065"/>
            <a:chOff x="4406400" y="0"/>
            <a:chExt cx="4737600" cy="5143065"/>
          </a:xfrm>
        </p:grpSpPr>
        <p:sp>
          <p:nvSpPr>
            <p:cNvPr id="21" name="Shape 2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 name="Shape 22"/>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3" name="Shape 2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4" name="Shape 24"/>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5" name="Shape 25"/>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6" name="Shape 26"/>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7" name="Shape 27"/>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8" name="Shape 28"/>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9" name="Shape 29"/>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0" name="Shape 30"/>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1" name="Shape 3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2" name="Shape 32"/>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3" name="Shape 3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4" name="Shape 34"/>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5" name="Shape 35"/>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6" name="Shape 36"/>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 name="Shape 37"/>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8" name="Shape 38"/>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39" name="Shape 39"/>
          <p:cNvSpPr txBox="1"/>
          <p:nvPr>
            <p:ph type="title"/>
          </p:nvPr>
        </p:nvSpPr>
        <p:spPr>
          <a:xfrm>
            <a:off x="823850" y="2053000"/>
            <a:ext cx="4587000" cy="1148700"/>
          </a:xfrm>
          <a:prstGeom prst="rect">
            <a:avLst/>
          </a:prstGeom>
        </p:spPr>
        <p:txBody>
          <a:bodyPr anchorCtr="0" anchor="ctr" bIns="91425" lIns="91425" spcFirstLastPara="1" rIns="91425" wrap="square" tIns="91425"/>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41" name="Shape 41"/>
        <p:cNvGrpSpPr/>
        <p:nvPr/>
      </p:nvGrpSpPr>
      <p:grpSpPr>
        <a:xfrm>
          <a:off x="0" y="0"/>
          <a:ext cx="0" cy="0"/>
          <a:chOff x="0" y="0"/>
          <a:chExt cx="0" cy="0"/>
        </a:xfrm>
      </p:grpSpPr>
      <p:grpSp>
        <p:nvGrpSpPr>
          <p:cNvPr id="42" name="Shape 42"/>
          <p:cNvGrpSpPr/>
          <p:nvPr/>
        </p:nvGrpSpPr>
        <p:grpSpPr>
          <a:xfrm>
            <a:off x="0" y="381001"/>
            <a:ext cx="1037850" cy="1016287"/>
            <a:chOff x="0" y="381001"/>
            <a:chExt cx="1037850" cy="1016287"/>
          </a:xfrm>
        </p:grpSpPr>
        <p:sp>
          <p:nvSpPr>
            <p:cNvPr id="43" name="Shape 43"/>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4" name="Shape 4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45" name="Shape 45"/>
          <p:cNvSpPr txBox="1"/>
          <p:nvPr>
            <p:ph type="title"/>
          </p:nvPr>
        </p:nvSpPr>
        <p:spPr>
          <a:xfrm>
            <a:off x="1297500" y="393750"/>
            <a:ext cx="7038900" cy="914100"/>
          </a:xfrm>
          <a:prstGeom prst="rect">
            <a:avLst/>
          </a:prstGeom>
        </p:spPr>
        <p:txBody>
          <a:bodyPr anchorCtr="0" anchor="t" bIns="91425" lIns="91425" spcFirstLastPara="1" rIns="91425" wrap="square" tIns="91425"/>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46" name="Shape 46"/>
          <p:cNvSpPr txBox="1"/>
          <p:nvPr>
            <p:ph idx="1" type="body"/>
          </p:nvPr>
        </p:nvSpPr>
        <p:spPr>
          <a:xfrm>
            <a:off x="1297500" y="1567550"/>
            <a:ext cx="7038900" cy="2911200"/>
          </a:xfrm>
          <a:prstGeom prst="rect">
            <a:avLst/>
          </a:prstGeom>
        </p:spPr>
        <p:txBody>
          <a:bodyPr anchorCtr="0" anchor="t" bIns="91425" lIns="91425" spcFirstLastPara="1" rIns="91425" wrap="square" tIns="91425"/>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48" name="Shape 48"/>
        <p:cNvGrpSpPr/>
        <p:nvPr/>
      </p:nvGrpSpPr>
      <p:grpSpPr>
        <a:xfrm>
          <a:off x="0" y="0"/>
          <a:ext cx="0" cy="0"/>
          <a:chOff x="0" y="0"/>
          <a:chExt cx="0" cy="0"/>
        </a:xfrm>
      </p:grpSpPr>
      <p:grpSp>
        <p:nvGrpSpPr>
          <p:cNvPr id="49" name="Shape 49"/>
          <p:cNvGrpSpPr/>
          <p:nvPr/>
        </p:nvGrpSpPr>
        <p:grpSpPr>
          <a:xfrm>
            <a:off x="0" y="381001"/>
            <a:ext cx="1037850" cy="1016287"/>
            <a:chOff x="0" y="381001"/>
            <a:chExt cx="1037850" cy="1016287"/>
          </a:xfrm>
        </p:grpSpPr>
        <p:sp>
          <p:nvSpPr>
            <p:cNvPr id="50" name="Shape 50"/>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1" name="Shape 51"/>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52" name="Shape 52"/>
          <p:cNvSpPr txBox="1"/>
          <p:nvPr>
            <p:ph type="title"/>
          </p:nvPr>
        </p:nvSpPr>
        <p:spPr>
          <a:xfrm>
            <a:off x="1297500" y="393750"/>
            <a:ext cx="7038900" cy="914100"/>
          </a:xfrm>
          <a:prstGeom prst="rect">
            <a:avLst/>
          </a:prstGeom>
        </p:spPr>
        <p:txBody>
          <a:bodyPr anchorCtr="0" anchor="t" bIns="91425" lIns="91425" spcFirstLastPara="1" rIns="91425" wrap="square" tIns="91425"/>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53" name="Shape 53"/>
          <p:cNvSpPr txBox="1"/>
          <p:nvPr>
            <p:ph idx="1" type="body"/>
          </p:nvPr>
        </p:nvSpPr>
        <p:spPr>
          <a:xfrm>
            <a:off x="1297500" y="1567550"/>
            <a:ext cx="3403200" cy="2911200"/>
          </a:xfrm>
          <a:prstGeom prst="rect">
            <a:avLst/>
          </a:prstGeom>
        </p:spPr>
        <p:txBody>
          <a:bodyPr anchorCtr="0" anchor="t" bIns="91425" lIns="91425" spcFirstLastPara="1" rIns="91425" wrap="square" tIns="91425"/>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54" name="Shape 54"/>
          <p:cNvSpPr txBox="1"/>
          <p:nvPr>
            <p:ph idx="2" type="body"/>
          </p:nvPr>
        </p:nvSpPr>
        <p:spPr>
          <a:xfrm>
            <a:off x="4933221" y="1567550"/>
            <a:ext cx="3403200" cy="2911200"/>
          </a:xfrm>
          <a:prstGeom prst="rect">
            <a:avLst/>
          </a:prstGeom>
        </p:spPr>
        <p:txBody>
          <a:bodyPr anchorCtr="0" anchor="t" bIns="91425" lIns="91425" spcFirstLastPara="1" rIns="91425" wrap="square" tIns="91425"/>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6" name="Shape 56"/>
        <p:cNvGrpSpPr/>
        <p:nvPr/>
      </p:nvGrpSpPr>
      <p:grpSpPr>
        <a:xfrm>
          <a:off x="0" y="0"/>
          <a:ext cx="0" cy="0"/>
          <a:chOff x="0" y="0"/>
          <a:chExt cx="0" cy="0"/>
        </a:xfrm>
      </p:grpSpPr>
      <p:grpSp>
        <p:nvGrpSpPr>
          <p:cNvPr id="57" name="Shape 57"/>
          <p:cNvGrpSpPr/>
          <p:nvPr/>
        </p:nvGrpSpPr>
        <p:grpSpPr>
          <a:xfrm>
            <a:off x="0" y="381001"/>
            <a:ext cx="1037850" cy="1016287"/>
            <a:chOff x="0" y="381001"/>
            <a:chExt cx="1037850" cy="1016287"/>
          </a:xfrm>
        </p:grpSpPr>
        <p:sp>
          <p:nvSpPr>
            <p:cNvPr id="58" name="Shape 58"/>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9" name="Shape 5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60" name="Shape 60"/>
          <p:cNvSpPr txBox="1"/>
          <p:nvPr>
            <p:ph type="title"/>
          </p:nvPr>
        </p:nvSpPr>
        <p:spPr>
          <a:xfrm>
            <a:off x="1297500" y="393750"/>
            <a:ext cx="7038900" cy="914100"/>
          </a:xfrm>
          <a:prstGeom prst="rect">
            <a:avLst/>
          </a:prstGeom>
        </p:spPr>
        <p:txBody>
          <a:bodyPr anchorCtr="0" anchor="t" bIns="91425" lIns="91425" spcFirstLastPara="1" rIns="91425" wrap="square" tIns="91425"/>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61" name="Shape 6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62" name="Shape 62"/>
        <p:cNvGrpSpPr/>
        <p:nvPr/>
      </p:nvGrpSpPr>
      <p:grpSpPr>
        <a:xfrm>
          <a:off x="0" y="0"/>
          <a:ext cx="0" cy="0"/>
          <a:chOff x="0" y="0"/>
          <a:chExt cx="0" cy="0"/>
        </a:xfrm>
      </p:grpSpPr>
      <p:grpSp>
        <p:nvGrpSpPr>
          <p:cNvPr id="63" name="Shape 63"/>
          <p:cNvGrpSpPr/>
          <p:nvPr/>
        </p:nvGrpSpPr>
        <p:grpSpPr>
          <a:xfrm>
            <a:off x="0" y="381001"/>
            <a:ext cx="1037850" cy="1016287"/>
            <a:chOff x="0" y="381001"/>
            <a:chExt cx="1037850" cy="1016287"/>
          </a:xfrm>
        </p:grpSpPr>
        <p:sp>
          <p:nvSpPr>
            <p:cNvPr id="64" name="Shape 6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5" name="Shape 6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66" name="Shape 66"/>
          <p:cNvSpPr txBox="1"/>
          <p:nvPr>
            <p:ph type="title"/>
          </p:nvPr>
        </p:nvSpPr>
        <p:spPr>
          <a:xfrm>
            <a:off x="1297500" y="393750"/>
            <a:ext cx="3798900" cy="1493100"/>
          </a:xfrm>
          <a:prstGeom prst="rect">
            <a:avLst/>
          </a:prstGeom>
        </p:spPr>
        <p:txBody>
          <a:bodyPr anchorCtr="0" anchor="t" bIns="91425" lIns="91425" spcFirstLastPara="1" rIns="91425" wrap="square" tIns="91425"/>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67" name="Shape 67"/>
          <p:cNvSpPr txBox="1"/>
          <p:nvPr>
            <p:ph idx="1" type="body"/>
          </p:nvPr>
        </p:nvSpPr>
        <p:spPr>
          <a:xfrm>
            <a:off x="1297500" y="1972550"/>
            <a:ext cx="3798900" cy="2415900"/>
          </a:xfrm>
          <a:prstGeom prst="rect">
            <a:avLst/>
          </a:prstGeom>
        </p:spPr>
        <p:txBody>
          <a:bodyPr anchorCtr="0" anchor="t" bIns="91425" lIns="91425" spcFirstLastPara="1" rIns="91425" wrap="square" tIns="91425"/>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68" name="Shape 6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69" name="Shape 69"/>
        <p:cNvGrpSpPr/>
        <p:nvPr/>
      </p:nvGrpSpPr>
      <p:grpSpPr>
        <a:xfrm>
          <a:off x="0" y="0"/>
          <a:ext cx="0" cy="0"/>
          <a:chOff x="0" y="0"/>
          <a:chExt cx="0" cy="0"/>
        </a:xfrm>
      </p:grpSpPr>
      <p:grpSp>
        <p:nvGrpSpPr>
          <p:cNvPr id="70" name="Shape 70"/>
          <p:cNvGrpSpPr/>
          <p:nvPr/>
        </p:nvGrpSpPr>
        <p:grpSpPr>
          <a:xfrm>
            <a:off x="4406400" y="0"/>
            <a:ext cx="4737600" cy="5143500"/>
            <a:chOff x="4406400" y="0"/>
            <a:chExt cx="4737600" cy="5143500"/>
          </a:xfrm>
        </p:grpSpPr>
        <p:sp>
          <p:nvSpPr>
            <p:cNvPr id="71" name="Shape 71"/>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2" name="Shape 72"/>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3" name="Shape 73"/>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4" name="Shape 74"/>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5" name="Shape 75"/>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6" name="Shape 76"/>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7" name="Shape 77"/>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8" name="Shape 7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9" name="Shape 79"/>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0" name="Shape 80"/>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1" name="Shape 81"/>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2" name="Shape 82"/>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3" name="Shape 83"/>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4" name="Shape 84"/>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5" name="Shape 85"/>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6" name="Shape 86"/>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7" name="Shape 87"/>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8" name="Shape 8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89" name="Shape 89"/>
          <p:cNvSpPr txBox="1"/>
          <p:nvPr>
            <p:ph type="title"/>
          </p:nvPr>
        </p:nvSpPr>
        <p:spPr>
          <a:xfrm>
            <a:off x="823850" y="866775"/>
            <a:ext cx="4587000" cy="3521100"/>
          </a:xfrm>
          <a:prstGeom prst="rect">
            <a:avLst/>
          </a:prstGeom>
        </p:spPr>
        <p:txBody>
          <a:bodyPr anchorCtr="0" anchor="ctr" bIns="91425" lIns="91425" spcFirstLastPara="1" rIns="91425" wrap="square" tIns="91425"/>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90" name="Shape 9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91" name="Shape 91"/>
        <p:cNvGrpSpPr/>
        <p:nvPr/>
      </p:nvGrpSpPr>
      <p:grpSpPr>
        <a:xfrm>
          <a:off x="0" y="0"/>
          <a:ext cx="0" cy="0"/>
          <a:chOff x="0" y="0"/>
          <a:chExt cx="0" cy="0"/>
        </a:xfrm>
      </p:grpSpPr>
      <p:grpSp>
        <p:nvGrpSpPr>
          <p:cNvPr id="92" name="Shape 92"/>
          <p:cNvGrpSpPr/>
          <p:nvPr/>
        </p:nvGrpSpPr>
        <p:grpSpPr>
          <a:xfrm>
            <a:off x="0" y="381001"/>
            <a:ext cx="1037850" cy="1016287"/>
            <a:chOff x="0" y="381001"/>
            <a:chExt cx="1037850" cy="1016287"/>
          </a:xfrm>
        </p:grpSpPr>
        <p:sp>
          <p:nvSpPr>
            <p:cNvPr id="93" name="Shape 93"/>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94" name="Shape 9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95" name="Shape 95"/>
          <p:cNvSpPr txBox="1"/>
          <p:nvPr>
            <p:ph type="title"/>
          </p:nvPr>
        </p:nvSpPr>
        <p:spPr>
          <a:xfrm>
            <a:off x="1297500" y="1658325"/>
            <a:ext cx="3036300" cy="1751700"/>
          </a:xfrm>
          <a:prstGeom prst="rect">
            <a:avLst/>
          </a:prstGeom>
        </p:spPr>
        <p:txBody>
          <a:bodyPr anchorCtr="0" anchor="t" bIns="91425" lIns="91425" spcFirstLastPara="1" rIns="91425" wrap="square" tIns="91425"/>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96" name="Shape 96"/>
          <p:cNvSpPr txBox="1"/>
          <p:nvPr>
            <p:ph idx="1" type="subTitle"/>
          </p:nvPr>
        </p:nvSpPr>
        <p:spPr>
          <a:xfrm>
            <a:off x="1297500" y="3538000"/>
            <a:ext cx="3036300" cy="506100"/>
          </a:xfrm>
          <a:prstGeom prst="rect">
            <a:avLst/>
          </a:prstGeom>
        </p:spPr>
        <p:txBody>
          <a:bodyPr anchorCtr="0" anchor="t" bIns="91425" lIns="91425" spcFirstLastPara="1" rIns="91425" wrap="square" tIns="91425"/>
          <a:lstStyle>
            <a:lvl1pPr lvl="0" rtl="0">
              <a:lnSpc>
                <a:spcPct val="100000"/>
              </a:lnSpc>
              <a:spcBef>
                <a:spcPts val="0"/>
              </a:spcBef>
              <a:spcAft>
                <a:spcPts val="0"/>
              </a:spcAft>
              <a:buSzPts val="1300"/>
              <a:buNone/>
              <a:defRPr/>
            </a:lvl1pPr>
            <a:lvl2pPr lvl="1" rtl="0">
              <a:lnSpc>
                <a:spcPct val="100000"/>
              </a:lnSpc>
              <a:spcBef>
                <a:spcPts val="0"/>
              </a:spcBef>
              <a:spcAft>
                <a:spcPts val="0"/>
              </a:spcAft>
              <a:buSzPts val="1300"/>
              <a:buNone/>
              <a:defRPr sz="1300"/>
            </a:lvl2pPr>
            <a:lvl3pPr lvl="2" rtl="0">
              <a:lnSpc>
                <a:spcPct val="100000"/>
              </a:lnSpc>
              <a:spcBef>
                <a:spcPts val="0"/>
              </a:spcBef>
              <a:spcAft>
                <a:spcPts val="0"/>
              </a:spcAft>
              <a:buSzPts val="1300"/>
              <a:buNone/>
              <a:defRPr sz="1300"/>
            </a:lvl3pPr>
            <a:lvl4pPr lvl="3" rtl="0">
              <a:lnSpc>
                <a:spcPct val="100000"/>
              </a:lnSpc>
              <a:spcBef>
                <a:spcPts val="0"/>
              </a:spcBef>
              <a:spcAft>
                <a:spcPts val="0"/>
              </a:spcAft>
              <a:buSzPts val="1300"/>
              <a:buNone/>
              <a:defRPr sz="1300"/>
            </a:lvl4pPr>
            <a:lvl5pPr lvl="4" rtl="0">
              <a:lnSpc>
                <a:spcPct val="100000"/>
              </a:lnSpc>
              <a:spcBef>
                <a:spcPts val="0"/>
              </a:spcBef>
              <a:spcAft>
                <a:spcPts val="0"/>
              </a:spcAft>
              <a:buSzPts val="1300"/>
              <a:buNone/>
              <a:defRPr sz="1300"/>
            </a:lvl5pPr>
            <a:lvl6pPr lvl="5" rtl="0">
              <a:lnSpc>
                <a:spcPct val="100000"/>
              </a:lnSpc>
              <a:spcBef>
                <a:spcPts val="0"/>
              </a:spcBef>
              <a:spcAft>
                <a:spcPts val="0"/>
              </a:spcAft>
              <a:buSzPts val="1300"/>
              <a:buNone/>
              <a:defRPr sz="1300"/>
            </a:lvl6pPr>
            <a:lvl7pPr lvl="6" rtl="0">
              <a:lnSpc>
                <a:spcPct val="100000"/>
              </a:lnSpc>
              <a:spcBef>
                <a:spcPts val="0"/>
              </a:spcBef>
              <a:spcAft>
                <a:spcPts val="0"/>
              </a:spcAft>
              <a:buSzPts val="1300"/>
              <a:buNone/>
              <a:defRPr sz="1300"/>
            </a:lvl7pPr>
            <a:lvl8pPr lvl="7" rtl="0">
              <a:lnSpc>
                <a:spcPct val="100000"/>
              </a:lnSpc>
              <a:spcBef>
                <a:spcPts val="0"/>
              </a:spcBef>
              <a:spcAft>
                <a:spcPts val="0"/>
              </a:spcAft>
              <a:buSzPts val="1300"/>
              <a:buNone/>
              <a:defRPr sz="1300"/>
            </a:lvl8pPr>
            <a:lvl9pPr lvl="8" rtl="0">
              <a:lnSpc>
                <a:spcPct val="100000"/>
              </a:lnSpc>
              <a:spcBef>
                <a:spcPts val="0"/>
              </a:spcBef>
              <a:spcAft>
                <a:spcPts val="0"/>
              </a:spcAft>
              <a:buSzPts val="1300"/>
              <a:buNone/>
              <a:defRPr sz="1300"/>
            </a:lvl9pPr>
          </a:lstStyle>
          <a:p/>
        </p:txBody>
      </p:sp>
      <p:sp>
        <p:nvSpPr>
          <p:cNvPr id="97" name="Shape 97"/>
          <p:cNvSpPr txBox="1"/>
          <p:nvPr>
            <p:ph idx="2" type="body"/>
          </p:nvPr>
        </p:nvSpPr>
        <p:spPr>
          <a:xfrm>
            <a:off x="4648200" y="1696600"/>
            <a:ext cx="3676800" cy="2347500"/>
          </a:xfrm>
          <a:prstGeom prst="rect">
            <a:avLst/>
          </a:prstGeom>
        </p:spPr>
        <p:txBody>
          <a:bodyPr anchorCtr="0" anchor="t" bIns="91425" lIns="91425" spcFirstLastPara="1" rIns="91425" wrap="square" tIns="91425"/>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98" name="Shape 9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99" name="Shape 99"/>
        <p:cNvGrpSpPr/>
        <p:nvPr/>
      </p:nvGrpSpPr>
      <p:grpSpPr>
        <a:xfrm>
          <a:off x="0" y="0"/>
          <a:ext cx="0" cy="0"/>
          <a:chOff x="0" y="0"/>
          <a:chExt cx="0" cy="0"/>
        </a:xfrm>
      </p:grpSpPr>
      <p:grpSp>
        <p:nvGrpSpPr>
          <p:cNvPr id="100" name="Shape 100"/>
          <p:cNvGrpSpPr/>
          <p:nvPr/>
        </p:nvGrpSpPr>
        <p:grpSpPr>
          <a:xfrm>
            <a:off x="0" y="4128572"/>
            <a:ext cx="698925" cy="684657"/>
            <a:chOff x="0" y="3785672"/>
            <a:chExt cx="698925" cy="684657"/>
          </a:xfrm>
        </p:grpSpPr>
        <p:sp>
          <p:nvSpPr>
            <p:cNvPr id="101" name="Shape 101"/>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02" name="Shape 102"/>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103" name="Shape 103"/>
          <p:cNvSpPr txBox="1"/>
          <p:nvPr>
            <p:ph idx="1" type="body"/>
          </p:nvPr>
        </p:nvSpPr>
        <p:spPr>
          <a:xfrm>
            <a:off x="812725" y="4305375"/>
            <a:ext cx="6936000" cy="523800"/>
          </a:xfrm>
          <a:prstGeom prst="rect">
            <a:avLst/>
          </a:prstGeom>
        </p:spPr>
        <p:txBody>
          <a:bodyPr anchorCtr="0" anchor="ctr" bIns="91425" lIns="91425" spcFirstLastPara="1" rIns="91425" wrap="square" tIns="91425"/>
          <a:lstStyle>
            <a:lvl1pPr indent="-228600" lvl="0" marL="457200" rtl="0">
              <a:lnSpc>
                <a:spcPct val="100000"/>
              </a:lnSpc>
              <a:spcBef>
                <a:spcPts val="0"/>
              </a:spcBef>
              <a:spcAft>
                <a:spcPts val="0"/>
              </a:spcAft>
              <a:buSzPts val="1300"/>
              <a:buNone/>
              <a:defRPr/>
            </a:lvl1pPr>
          </a:lstStyle>
          <a:p/>
        </p:txBody>
      </p:sp>
      <p:sp>
        <p:nvSpPr>
          <p:cNvPr id="104" name="Shape 10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focus">
    <p:bg>
      <p:bgPr>
        <a:solidFill>
          <a:srgbClr val="5B0F00"/>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rt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rt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rt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rt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rt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rt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rt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rt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rt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11150" lvl="0" marL="457200" rtl="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rtl="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rtl="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rtl="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rtl="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rtl="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rtl="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rtl="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rtl="0">
              <a:lnSpc>
                <a:spcPct val="115000"/>
              </a:lnSpc>
              <a:spcBef>
                <a:spcPts val="1600"/>
              </a:spcBef>
              <a:spcAft>
                <a:spcPts val="160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spcBef>
                <a:spcPts val="0"/>
              </a:spcBef>
              <a:buNone/>
              <a:defRPr sz="1000">
                <a:solidFill>
                  <a:schemeClr val="lt1"/>
                </a:solidFill>
                <a:latin typeface="Lato"/>
                <a:ea typeface="Lato"/>
                <a:cs typeface="Lato"/>
                <a:sym typeface="Lato"/>
              </a:defRPr>
            </a:lvl1pPr>
            <a:lvl2pPr lvl="1" rtl="0" algn="r">
              <a:spcBef>
                <a:spcPts val="0"/>
              </a:spcBef>
              <a:buNone/>
              <a:defRPr sz="1000">
                <a:solidFill>
                  <a:schemeClr val="lt1"/>
                </a:solidFill>
                <a:latin typeface="Lato"/>
                <a:ea typeface="Lato"/>
                <a:cs typeface="Lato"/>
                <a:sym typeface="Lato"/>
              </a:defRPr>
            </a:lvl2pPr>
            <a:lvl3pPr lvl="2" rtl="0" algn="r">
              <a:spcBef>
                <a:spcPts val="0"/>
              </a:spcBef>
              <a:buNone/>
              <a:defRPr sz="1000">
                <a:solidFill>
                  <a:schemeClr val="lt1"/>
                </a:solidFill>
                <a:latin typeface="Lato"/>
                <a:ea typeface="Lato"/>
                <a:cs typeface="Lato"/>
                <a:sym typeface="Lato"/>
              </a:defRPr>
            </a:lvl3pPr>
            <a:lvl4pPr lvl="3" rtl="0" algn="r">
              <a:spcBef>
                <a:spcPts val="0"/>
              </a:spcBef>
              <a:buNone/>
              <a:defRPr sz="1000">
                <a:solidFill>
                  <a:schemeClr val="lt1"/>
                </a:solidFill>
                <a:latin typeface="Lato"/>
                <a:ea typeface="Lato"/>
                <a:cs typeface="Lato"/>
                <a:sym typeface="Lato"/>
              </a:defRPr>
            </a:lvl4pPr>
            <a:lvl5pPr lvl="4" rtl="0" algn="r">
              <a:spcBef>
                <a:spcPts val="0"/>
              </a:spcBef>
              <a:buNone/>
              <a:defRPr sz="1000">
                <a:solidFill>
                  <a:schemeClr val="lt1"/>
                </a:solidFill>
                <a:latin typeface="Lato"/>
                <a:ea typeface="Lato"/>
                <a:cs typeface="Lato"/>
                <a:sym typeface="Lato"/>
              </a:defRPr>
            </a:lvl5pPr>
            <a:lvl6pPr lvl="5" rtl="0" algn="r">
              <a:spcBef>
                <a:spcPts val="0"/>
              </a:spcBef>
              <a:buNone/>
              <a:defRPr sz="1000">
                <a:solidFill>
                  <a:schemeClr val="lt1"/>
                </a:solidFill>
                <a:latin typeface="Lato"/>
                <a:ea typeface="Lato"/>
                <a:cs typeface="Lato"/>
                <a:sym typeface="Lato"/>
              </a:defRPr>
            </a:lvl6pPr>
            <a:lvl7pPr lvl="6" rtl="0" algn="r">
              <a:spcBef>
                <a:spcPts val="0"/>
              </a:spcBef>
              <a:buNone/>
              <a:defRPr sz="1000">
                <a:solidFill>
                  <a:schemeClr val="lt1"/>
                </a:solidFill>
                <a:latin typeface="Lato"/>
                <a:ea typeface="Lato"/>
                <a:cs typeface="Lato"/>
                <a:sym typeface="Lato"/>
              </a:defRPr>
            </a:lvl7pPr>
            <a:lvl8pPr lvl="7" rtl="0" algn="r">
              <a:spcBef>
                <a:spcPts val="0"/>
              </a:spcBef>
              <a:buNone/>
              <a:defRPr sz="1000">
                <a:solidFill>
                  <a:schemeClr val="lt1"/>
                </a:solidFill>
                <a:latin typeface="Lato"/>
                <a:ea typeface="Lato"/>
                <a:cs typeface="Lato"/>
                <a:sym typeface="Lato"/>
              </a:defRPr>
            </a:lvl8pPr>
            <a:lvl9pPr lvl="8" rtl="0" algn="r">
              <a:spcBef>
                <a:spcPts val="0"/>
              </a:spcBef>
              <a:buNone/>
              <a:defRPr sz="1000">
                <a:solidFill>
                  <a:schemeClr val="lt1"/>
                </a:solidFill>
                <a:latin typeface="Lato"/>
                <a:ea typeface="Lato"/>
                <a:cs typeface="Lato"/>
                <a:sym typeface="La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Shape 134"/>
          <p:cNvSpPr txBox="1"/>
          <p:nvPr>
            <p:ph type="ctrTitle"/>
          </p:nvPr>
        </p:nvSpPr>
        <p:spPr>
          <a:xfrm>
            <a:off x="3047025" y="1578400"/>
            <a:ext cx="5507700" cy="15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 Battle of Volume at Competition University</a:t>
            </a:r>
            <a:endParaRPr/>
          </a:p>
        </p:txBody>
      </p:sp>
      <p:sp>
        <p:nvSpPr>
          <p:cNvPr id="135" name="Shape 135"/>
          <p:cNvSpPr txBox="1"/>
          <p:nvPr>
            <p:ph idx="1" type="subTitle"/>
          </p:nvPr>
        </p:nvSpPr>
        <p:spPr>
          <a:xfrm>
            <a:off x="5083950" y="3924925"/>
            <a:ext cx="3470700" cy="5061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1400"/>
              <a:t>Hannah Halsey</a:t>
            </a:r>
            <a:endParaRPr sz="1400"/>
          </a:p>
          <a:p>
            <a:pPr indent="0" lvl="0" marL="0">
              <a:spcBef>
                <a:spcPts val="0"/>
              </a:spcBef>
              <a:spcAft>
                <a:spcPts val="0"/>
              </a:spcAft>
              <a:buNone/>
            </a:pPr>
            <a:r>
              <a:rPr lang="en" sz="1400"/>
              <a:t>Molly Hodgkins </a:t>
            </a:r>
            <a:endParaRPr sz="1400"/>
          </a:p>
          <a:p>
            <a:pPr indent="0" lvl="0" marL="0">
              <a:spcBef>
                <a:spcPts val="0"/>
              </a:spcBef>
              <a:spcAft>
                <a:spcPts val="0"/>
              </a:spcAft>
              <a:buNone/>
            </a:pPr>
            <a:r>
              <a:rPr lang="en" sz="1400"/>
              <a:t>Josh Rosa </a:t>
            </a:r>
            <a:endParaRPr sz="1400"/>
          </a:p>
          <a:p>
            <a:pPr indent="0" lvl="0" marL="0">
              <a:spcBef>
                <a:spcPts val="0"/>
              </a:spcBef>
              <a:spcAft>
                <a:spcPts val="0"/>
              </a:spcAft>
              <a:buNone/>
            </a:pPr>
            <a:r>
              <a:t/>
            </a:r>
            <a:endParaRPr sz="14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Shape 190"/>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Komive</a:t>
            </a:r>
            <a:r>
              <a:rPr lang="en"/>
              <a:t>s, Lucas, and McMahon (20</a:t>
            </a:r>
            <a:r>
              <a:rPr lang="en"/>
              <a:t>13) </a:t>
            </a:r>
            <a:endParaRPr/>
          </a:p>
        </p:txBody>
      </p:sp>
      <p:pic>
        <p:nvPicPr>
          <p:cNvPr descr="Screen%20Shot%202018-01-27%20at%204.44.28%20PM.png" id="191" name="Shape 191"/>
          <p:cNvPicPr preferRelativeResize="0"/>
          <p:nvPr/>
        </p:nvPicPr>
        <p:blipFill>
          <a:blip r:embed="rId3">
            <a:alphaModFix/>
          </a:blip>
          <a:stretch>
            <a:fillRect/>
          </a:stretch>
        </p:blipFill>
        <p:spPr>
          <a:xfrm>
            <a:off x="1813225" y="1463600"/>
            <a:ext cx="5517550" cy="30407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Solutions </a:t>
            </a:r>
            <a:endParaRPr/>
          </a:p>
        </p:txBody>
      </p:sp>
      <p:sp>
        <p:nvSpPr>
          <p:cNvPr id="197" name="Shape 197"/>
          <p:cNvSpPr txBox="1"/>
          <p:nvPr>
            <p:ph idx="1" type="body"/>
          </p:nvPr>
        </p:nvSpPr>
        <p:spPr>
          <a:xfrm>
            <a:off x="1297500" y="1437000"/>
            <a:ext cx="7038900" cy="2911200"/>
          </a:xfrm>
          <a:prstGeom prst="rect">
            <a:avLst/>
          </a:prstGeom>
        </p:spPr>
        <p:txBody>
          <a:bodyPr anchorCtr="0" anchor="t" bIns="91425" lIns="91425" spcFirstLastPara="1" rIns="91425" wrap="square" tIns="91425">
            <a:noAutofit/>
          </a:bodyPr>
          <a:lstStyle/>
          <a:p>
            <a:pPr indent="0" lvl="0" marL="0" rtl="0">
              <a:lnSpc>
                <a:spcPct val="200000"/>
              </a:lnSpc>
              <a:spcBef>
                <a:spcPts val="0"/>
              </a:spcBef>
              <a:spcAft>
                <a:spcPts val="0"/>
              </a:spcAft>
              <a:buNone/>
            </a:pPr>
            <a:r>
              <a:rPr lang="en" sz="1600">
                <a:solidFill>
                  <a:srgbClr val="FFFFFF"/>
                </a:solidFill>
              </a:rPr>
              <a:t>Our committee has created a selection of potential solutions to address the following: </a:t>
            </a:r>
            <a:endParaRPr sz="1600">
              <a:solidFill>
                <a:srgbClr val="FFFFFF"/>
              </a:solidFill>
            </a:endParaRPr>
          </a:p>
          <a:p>
            <a:pPr indent="-330200" lvl="0" marL="457200" rtl="0">
              <a:lnSpc>
                <a:spcPct val="200000"/>
              </a:lnSpc>
              <a:spcBef>
                <a:spcPts val="0"/>
              </a:spcBef>
              <a:spcAft>
                <a:spcPts val="0"/>
              </a:spcAft>
              <a:buClr>
                <a:srgbClr val="FFFFFF"/>
              </a:buClr>
              <a:buSzPts val="1600"/>
              <a:buChar char="●"/>
            </a:pPr>
            <a:r>
              <a:rPr lang="en" sz="1600">
                <a:solidFill>
                  <a:srgbClr val="FFFFFF"/>
                </a:solidFill>
              </a:rPr>
              <a:t>Short Term: Create effective guidelines for event planning that simultaneously protect stakeholders’ safety while preserving their right to free speech</a:t>
            </a:r>
            <a:endParaRPr sz="1600">
              <a:solidFill>
                <a:srgbClr val="FFFFFF"/>
              </a:solidFill>
            </a:endParaRPr>
          </a:p>
          <a:p>
            <a:pPr indent="-330200" lvl="0" marL="457200" rtl="0">
              <a:lnSpc>
                <a:spcPct val="200000"/>
              </a:lnSpc>
              <a:spcBef>
                <a:spcPts val="0"/>
              </a:spcBef>
              <a:spcAft>
                <a:spcPts val="0"/>
              </a:spcAft>
              <a:buClr>
                <a:srgbClr val="FFFFFF"/>
              </a:buClr>
              <a:buSzPts val="1600"/>
              <a:buChar char="●"/>
            </a:pPr>
            <a:r>
              <a:rPr lang="en" sz="1600">
                <a:solidFill>
                  <a:srgbClr val="FFFFFF"/>
                </a:solidFill>
              </a:rPr>
              <a:t>Long Term: find a way to most effectively disseminate those guidelines.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xEl>
                                              <p:pRg end="0" st="0"/>
                                            </p:txEl>
                                          </p:spTgt>
                                        </p:tgtEl>
                                        <p:attrNameLst>
                                          <p:attrName>style.visibility</p:attrName>
                                        </p:attrNameLst>
                                      </p:cBhvr>
                                      <p:to>
                                        <p:strVal val="visible"/>
                                      </p:to>
                                    </p:set>
                                    <p:animEffect filter="fade" transition="in">
                                      <p:cBhvr>
                                        <p:cTn dur="1000"/>
                                        <p:tgtEl>
                                          <p:spTgt spid="19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xEl>
                                              <p:pRg end="1" st="1"/>
                                            </p:txEl>
                                          </p:spTgt>
                                        </p:tgtEl>
                                        <p:attrNameLst>
                                          <p:attrName>style.visibility</p:attrName>
                                        </p:attrNameLst>
                                      </p:cBhvr>
                                      <p:to>
                                        <p:strVal val="visible"/>
                                      </p:to>
                                    </p:set>
                                    <p:animEffect filter="fade" transition="in">
                                      <p:cBhvr>
                                        <p:cTn dur="1000"/>
                                        <p:tgtEl>
                                          <p:spTgt spid="19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xEl>
                                              <p:pRg end="2" st="2"/>
                                            </p:txEl>
                                          </p:spTgt>
                                        </p:tgtEl>
                                        <p:attrNameLst>
                                          <p:attrName>style.visibility</p:attrName>
                                        </p:attrNameLst>
                                      </p:cBhvr>
                                      <p:to>
                                        <p:strVal val="visible"/>
                                      </p:to>
                                    </p:set>
                                    <p:animEffect filter="fade" transition="in">
                                      <p:cBhvr>
                                        <p:cTn dur="1000"/>
                                        <p:tgtEl>
                                          <p:spTgt spid="197">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Shape 202"/>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Short Term Solutions </a:t>
            </a:r>
            <a:endParaRPr/>
          </a:p>
        </p:txBody>
      </p:sp>
      <p:sp>
        <p:nvSpPr>
          <p:cNvPr id="203" name="Shape 203"/>
          <p:cNvSpPr txBox="1"/>
          <p:nvPr/>
        </p:nvSpPr>
        <p:spPr>
          <a:xfrm>
            <a:off x="430800" y="1451150"/>
            <a:ext cx="4177500" cy="2911200"/>
          </a:xfrm>
          <a:prstGeom prst="rect">
            <a:avLst/>
          </a:prstGeom>
          <a:noFill/>
          <a:ln>
            <a:noFill/>
          </a:ln>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500">
                <a:solidFill>
                  <a:srgbClr val="FFFFFF"/>
                </a:solidFill>
                <a:latin typeface="Lato"/>
                <a:ea typeface="Lato"/>
                <a:cs typeface="Lato"/>
                <a:sym typeface="Lato"/>
              </a:rPr>
              <a:t>Alternative Solution</a:t>
            </a:r>
            <a:endParaRPr sz="1500">
              <a:solidFill>
                <a:srgbClr val="FFFFFF"/>
              </a:solidFill>
              <a:latin typeface="Lato"/>
              <a:ea typeface="Lato"/>
              <a:cs typeface="Lato"/>
              <a:sym typeface="Lato"/>
            </a:endParaRPr>
          </a:p>
          <a:p>
            <a:pPr indent="-323850" lvl="0" marL="457200" rtl="0">
              <a:lnSpc>
                <a:spcPct val="115000"/>
              </a:lnSpc>
              <a:spcBef>
                <a:spcPts val="1600"/>
              </a:spcBef>
              <a:spcAft>
                <a:spcPts val="0"/>
              </a:spcAft>
              <a:buClr>
                <a:srgbClr val="FFFFFF"/>
              </a:buClr>
              <a:buSzPts val="1500"/>
              <a:buFont typeface="Lato"/>
              <a:buChar char="●"/>
            </a:pPr>
            <a:r>
              <a:rPr lang="en" sz="1500">
                <a:solidFill>
                  <a:srgbClr val="FFFFFF"/>
                </a:solidFill>
                <a:latin typeface="Lato"/>
                <a:ea typeface="Lato"/>
                <a:cs typeface="Lato"/>
                <a:sym typeface="Lato"/>
              </a:rPr>
              <a:t>Create guidelines that prevent student organizations from hosting any type of program or event on campus without proposing a ten minute presentation on what the event will be, why it is beneficial to the student body, and how they plan to make it safe and respectful for all populations. </a:t>
            </a:r>
            <a:endParaRPr sz="1500">
              <a:solidFill>
                <a:srgbClr val="FFFFFF"/>
              </a:solidFill>
              <a:latin typeface="Lato"/>
              <a:ea typeface="Lato"/>
              <a:cs typeface="Lato"/>
              <a:sym typeface="Lato"/>
            </a:endParaRPr>
          </a:p>
        </p:txBody>
      </p:sp>
      <p:sp>
        <p:nvSpPr>
          <p:cNvPr id="204" name="Shape 204"/>
          <p:cNvSpPr txBox="1"/>
          <p:nvPr/>
        </p:nvSpPr>
        <p:spPr>
          <a:xfrm>
            <a:off x="5169575" y="1451150"/>
            <a:ext cx="3590100" cy="27948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FFFFFF"/>
                </a:solidFill>
                <a:latin typeface="Lato"/>
                <a:ea typeface="Lato"/>
                <a:cs typeface="Lato"/>
                <a:sym typeface="Lato"/>
              </a:rPr>
              <a:t>A</a:t>
            </a:r>
            <a:r>
              <a:rPr lang="en" sz="1500">
                <a:solidFill>
                  <a:srgbClr val="FFFFFF"/>
                </a:solidFill>
                <a:latin typeface="Lato"/>
                <a:ea typeface="Lato"/>
                <a:cs typeface="Lato"/>
                <a:sym typeface="Lato"/>
              </a:rPr>
              <a:t>dvantages</a:t>
            </a:r>
            <a:endParaRPr sz="1500">
              <a:solidFill>
                <a:srgbClr val="FFFFFF"/>
              </a:solidFill>
              <a:latin typeface="Lato"/>
              <a:ea typeface="Lato"/>
              <a:cs typeface="Lato"/>
              <a:sym typeface="Lato"/>
            </a:endParaRPr>
          </a:p>
          <a:p>
            <a:pPr indent="0" lvl="0" marL="0" rtl="0">
              <a:spcBef>
                <a:spcPts val="0"/>
              </a:spcBef>
              <a:spcAft>
                <a:spcPts val="0"/>
              </a:spcAft>
              <a:buNone/>
            </a:pPr>
            <a:r>
              <a:t/>
            </a:r>
            <a:endParaRPr sz="1500">
              <a:solidFill>
                <a:srgbClr val="FFFFFF"/>
              </a:solidFill>
              <a:latin typeface="Lato"/>
              <a:ea typeface="Lato"/>
              <a:cs typeface="Lato"/>
              <a:sym typeface="Lato"/>
            </a:endParaRPr>
          </a:p>
          <a:p>
            <a:pPr indent="-323850" lvl="0" marL="457200" rtl="0">
              <a:spcBef>
                <a:spcPts val="0"/>
              </a:spcBef>
              <a:spcAft>
                <a:spcPts val="0"/>
              </a:spcAft>
              <a:buClr>
                <a:srgbClr val="FFFFFF"/>
              </a:buClr>
              <a:buSzPts val="1500"/>
              <a:buFont typeface="Lato"/>
              <a:buChar char="●"/>
            </a:pPr>
            <a:r>
              <a:rPr lang="en" sz="1500">
                <a:solidFill>
                  <a:srgbClr val="FFFFFF"/>
                </a:solidFill>
                <a:latin typeface="Lato"/>
                <a:ea typeface="Lato"/>
                <a:cs typeface="Lato"/>
                <a:sym typeface="Lato"/>
              </a:rPr>
              <a:t>Eliminate the chance of violent outbreaks at events on campus by requiring administration approval beforehand </a:t>
            </a:r>
            <a:endParaRPr sz="1500">
              <a:solidFill>
                <a:srgbClr val="FFFFFF"/>
              </a:solidFill>
              <a:latin typeface="Lato"/>
              <a:ea typeface="Lato"/>
              <a:cs typeface="Lato"/>
              <a:sym typeface="Lato"/>
            </a:endParaRPr>
          </a:p>
          <a:p>
            <a:pPr indent="0" lvl="0" marL="0" rtl="0">
              <a:spcBef>
                <a:spcPts val="0"/>
              </a:spcBef>
              <a:spcAft>
                <a:spcPts val="0"/>
              </a:spcAft>
              <a:buNone/>
            </a:pPr>
            <a:r>
              <a:t/>
            </a:r>
            <a:endParaRPr sz="1500">
              <a:solidFill>
                <a:srgbClr val="FFFFFF"/>
              </a:solidFill>
              <a:latin typeface="Lato"/>
              <a:ea typeface="Lato"/>
              <a:cs typeface="Lato"/>
              <a:sym typeface="Lato"/>
            </a:endParaRPr>
          </a:p>
          <a:p>
            <a:pPr indent="0" lvl="0" marL="0" rtl="0">
              <a:spcBef>
                <a:spcPts val="0"/>
              </a:spcBef>
              <a:spcAft>
                <a:spcPts val="0"/>
              </a:spcAft>
              <a:buNone/>
            </a:pPr>
            <a:r>
              <a:rPr lang="en" sz="1500">
                <a:solidFill>
                  <a:srgbClr val="FFFFFF"/>
                </a:solidFill>
                <a:latin typeface="Lato"/>
                <a:ea typeface="Lato"/>
                <a:cs typeface="Lato"/>
                <a:sym typeface="Lato"/>
              </a:rPr>
              <a:t>Disadvantages</a:t>
            </a:r>
            <a:endParaRPr sz="1500">
              <a:solidFill>
                <a:srgbClr val="FFFFFF"/>
              </a:solidFill>
              <a:latin typeface="Lato"/>
              <a:ea typeface="Lato"/>
              <a:cs typeface="Lato"/>
              <a:sym typeface="Lato"/>
            </a:endParaRPr>
          </a:p>
          <a:p>
            <a:pPr indent="0" lvl="0" marL="0" rtl="0">
              <a:spcBef>
                <a:spcPts val="0"/>
              </a:spcBef>
              <a:spcAft>
                <a:spcPts val="0"/>
              </a:spcAft>
              <a:buNone/>
            </a:pPr>
            <a:r>
              <a:t/>
            </a:r>
            <a:endParaRPr sz="1500">
              <a:solidFill>
                <a:srgbClr val="FFFFFF"/>
              </a:solidFill>
              <a:latin typeface="Lato"/>
              <a:ea typeface="Lato"/>
              <a:cs typeface="Lato"/>
              <a:sym typeface="Lato"/>
            </a:endParaRPr>
          </a:p>
          <a:p>
            <a:pPr indent="-323850" lvl="0" marL="457200" rtl="0">
              <a:spcBef>
                <a:spcPts val="0"/>
              </a:spcBef>
              <a:spcAft>
                <a:spcPts val="0"/>
              </a:spcAft>
              <a:buClr>
                <a:srgbClr val="FFFFFF"/>
              </a:buClr>
              <a:buSzPts val="1500"/>
              <a:buFont typeface="Lato"/>
              <a:buChar char="●"/>
            </a:pPr>
            <a:r>
              <a:rPr lang="en" sz="1500">
                <a:solidFill>
                  <a:srgbClr val="FFFFFF"/>
                </a:solidFill>
                <a:latin typeface="Lato"/>
                <a:ea typeface="Lato"/>
                <a:cs typeface="Lato"/>
                <a:sym typeface="Lato"/>
              </a:rPr>
              <a:t>Requires an enormous amount of administrators’ time</a:t>
            </a:r>
            <a:endParaRPr sz="1500">
              <a:solidFill>
                <a:srgbClr val="FFFFFF"/>
              </a:solidFill>
              <a:latin typeface="Lato"/>
              <a:ea typeface="Lato"/>
              <a:cs typeface="Lato"/>
              <a:sym typeface="Lato"/>
            </a:endParaRPr>
          </a:p>
          <a:p>
            <a:pPr indent="-323850" lvl="0" marL="457200" rtl="0">
              <a:spcBef>
                <a:spcPts val="0"/>
              </a:spcBef>
              <a:spcAft>
                <a:spcPts val="0"/>
              </a:spcAft>
              <a:buClr>
                <a:srgbClr val="FFFFFF"/>
              </a:buClr>
              <a:buSzPts val="1500"/>
              <a:buFont typeface="Lato"/>
              <a:buChar char="●"/>
            </a:pPr>
            <a:r>
              <a:rPr lang="en" sz="1500">
                <a:solidFill>
                  <a:srgbClr val="FFFFFF"/>
                </a:solidFill>
                <a:latin typeface="Lato"/>
                <a:ea typeface="Lato"/>
                <a:cs typeface="Lato"/>
                <a:sym typeface="Lato"/>
              </a:rPr>
              <a:t>Could restricts students’ ability to express creative ideas and diverse perspectives on campus </a:t>
            </a:r>
            <a:endParaRPr sz="1500">
              <a:solidFill>
                <a:srgbClr val="FFFFFF"/>
              </a:solidFill>
              <a:latin typeface="Lato"/>
              <a:ea typeface="Lato"/>
              <a:cs typeface="Lato"/>
              <a:sym typeface="Lato"/>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0" st="0"/>
                                            </p:txEl>
                                          </p:spTgt>
                                        </p:tgtEl>
                                        <p:attrNameLst>
                                          <p:attrName>style.visibility</p:attrName>
                                        </p:attrNameLst>
                                      </p:cBhvr>
                                      <p:to>
                                        <p:strVal val="visible"/>
                                      </p:to>
                                    </p:set>
                                    <p:animEffect filter="fade" transition="in">
                                      <p:cBhvr>
                                        <p:cTn dur="1000"/>
                                        <p:tgtEl>
                                          <p:spTgt spid="20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1" st="1"/>
                                            </p:txEl>
                                          </p:spTgt>
                                        </p:tgtEl>
                                        <p:attrNameLst>
                                          <p:attrName>style.visibility</p:attrName>
                                        </p:attrNameLst>
                                      </p:cBhvr>
                                      <p:to>
                                        <p:strVal val="visible"/>
                                      </p:to>
                                    </p:set>
                                    <p:animEffect filter="fade" transition="in">
                                      <p:cBhvr>
                                        <p:cTn dur="1000"/>
                                        <p:tgtEl>
                                          <p:spTgt spid="20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xEl>
                                              <p:pRg end="0" st="0"/>
                                            </p:txEl>
                                          </p:spTgt>
                                        </p:tgtEl>
                                        <p:attrNameLst>
                                          <p:attrName>style.visibility</p:attrName>
                                        </p:attrNameLst>
                                      </p:cBhvr>
                                      <p:to>
                                        <p:strVal val="visible"/>
                                      </p:to>
                                    </p:set>
                                    <p:animEffect filter="fade" transition="in">
                                      <p:cBhvr>
                                        <p:cTn dur="1000"/>
                                        <p:tgtEl>
                                          <p:spTgt spid="20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xEl>
                                              <p:pRg end="1" st="1"/>
                                            </p:txEl>
                                          </p:spTgt>
                                        </p:tgtEl>
                                        <p:attrNameLst>
                                          <p:attrName>style.visibility</p:attrName>
                                        </p:attrNameLst>
                                      </p:cBhvr>
                                      <p:to>
                                        <p:strVal val="visible"/>
                                      </p:to>
                                    </p:set>
                                    <p:animEffect filter="fade" transition="in">
                                      <p:cBhvr>
                                        <p:cTn dur="1000"/>
                                        <p:tgtEl>
                                          <p:spTgt spid="20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xEl>
                                              <p:pRg end="2" st="2"/>
                                            </p:txEl>
                                          </p:spTgt>
                                        </p:tgtEl>
                                        <p:attrNameLst>
                                          <p:attrName>style.visibility</p:attrName>
                                        </p:attrNameLst>
                                      </p:cBhvr>
                                      <p:to>
                                        <p:strVal val="visible"/>
                                      </p:to>
                                    </p:set>
                                    <p:animEffect filter="fade" transition="in">
                                      <p:cBhvr>
                                        <p:cTn dur="1000"/>
                                        <p:tgtEl>
                                          <p:spTgt spid="20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xEl>
                                              <p:pRg end="3" st="3"/>
                                            </p:txEl>
                                          </p:spTgt>
                                        </p:tgtEl>
                                        <p:attrNameLst>
                                          <p:attrName>style.visibility</p:attrName>
                                        </p:attrNameLst>
                                      </p:cBhvr>
                                      <p:to>
                                        <p:strVal val="visible"/>
                                      </p:to>
                                    </p:set>
                                    <p:animEffect filter="fade" transition="in">
                                      <p:cBhvr>
                                        <p:cTn dur="1000"/>
                                        <p:tgtEl>
                                          <p:spTgt spid="20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xEl>
                                              <p:pRg end="4" st="4"/>
                                            </p:txEl>
                                          </p:spTgt>
                                        </p:tgtEl>
                                        <p:attrNameLst>
                                          <p:attrName>style.visibility</p:attrName>
                                        </p:attrNameLst>
                                      </p:cBhvr>
                                      <p:to>
                                        <p:strVal val="visible"/>
                                      </p:to>
                                    </p:set>
                                    <p:animEffect filter="fade" transition="in">
                                      <p:cBhvr>
                                        <p:cTn dur="1000"/>
                                        <p:tgtEl>
                                          <p:spTgt spid="204">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xEl>
                                              <p:pRg end="5" st="5"/>
                                            </p:txEl>
                                          </p:spTgt>
                                        </p:tgtEl>
                                        <p:attrNameLst>
                                          <p:attrName>style.visibility</p:attrName>
                                        </p:attrNameLst>
                                      </p:cBhvr>
                                      <p:to>
                                        <p:strVal val="visible"/>
                                      </p:to>
                                    </p:set>
                                    <p:animEffect filter="fade" transition="in">
                                      <p:cBhvr>
                                        <p:cTn dur="1000"/>
                                        <p:tgtEl>
                                          <p:spTgt spid="204">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xEl>
                                              <p:pRg end="6" st="6"/>
                                            </p:txEl>
                                          </p:spTgt>
                                        </p:tgtEl>
                                        <p:attrNameLst>
                                          <p:attrName>style.visibility</p:attrName>
                                        </p:attrNameLst>
                                      </p:cBhvr>
                                      <p:to>
                                        <p:strVal val="visible"/>
                                      </p:to>
                                    </p:set>
                                    <p:animEffect filter="fade" transition="in">
                                      <p:cBhvr>
                                        <p:cTn dur="1000"/>
                                        <p:tgtEl>
                                          <p:spTgt spid="204">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xEl>
                                              <p:pRg end="7" st="7"/>
                                            </p:txEl>
                                          </p:spTgt>
                                        </p:tgtEl>
                                        <p:attrNameLst>
                                          <p:attrName>style.visibility</p:attrName>
                                        </p:attrNameLst>
                                      </p:cBhvr>
                                      <p:to>
                                        <p:strVal val="visible"/>
                                      </p:to>
                                    </p:set>
                                    <p:animEffect filter="fade" transition="in">
                                      <p:cBhvr>
                                        <p:cTn dur="1000"/>
                                        <p:tgtEl>
                                          <p:spTgt spid="204">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Shape 209"/>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References </a:t>
            </a:r>
            <a:endParaRPr/>
          </a:p>
        </p:txBody>
      </p:sp>
      <p:sp>
        <p:nvSpPr>
          <p:cNvPr id="210" name="Shape 210"/>
          <p:cNvSpPr txBox="1"/>
          <p:nvPr>
            <p:ph idx="1" type="body"/>
          </p:nvPr>
        </p:nvSpPr>
        <p:spPr>
          <a:xfrm>
            <a:off x="1117825" y="1116150"/>
            <a:ext cx="7038900" cy="2911200"/>
          </a:xfrm>
          <a:prstGeom prst="rect">
            <a:avLst/>
          </a:prstGeom>
        </p:spPr>
        <p:txBody>
          <a:bodyPr anchorCtr="0" anchor="t" bIns="91425" lIns="91425" spcFirstLastPara="1" rIns="91425" wrap="square" tIns="91425">
            <a:noAutofit/>
          </a:bodyPr>
          <a:lstStyle/>
          <a:p>
            <a:pPr indent="-457200" lvl="0" marL="457200" rtl="0">
              <a:lnSpc>
                <a:spcPct val="100000"/>
              </a:lnSpc>
              <a:spcBef>
                <a:spcPts val="0"/>
              </a:spcBef>
              <a:spcAft>
                <a:spcPts val="0"/>
              </a:spcAft>
              <a:buNone/>
            </a:pPr>
            <a:r>
              <a:rPr lang="en" sz="1200">
                <a:solidFill>
                  <a:srgbClr val="FFFFFF"/>
                </a:solidFill>
              </a:rPr>
              <a:t>Griffin, K. A. &amp; Hurtado, S. (2011). Institutional variety in American higher education. In J. H. Schuh, S. R. Jones, S. R. Harper, &amp; Associates. (Eds.), </a:t>
            </a:r>
            <a:r>
              <a:rPr i="1" lang="en" sz="1200">
                <a:solidFill>
                  <a:srgbClr val="FFFFFF"/>
                </a:solidFill>
              </a:rPr>
              <a:t>Student Services: A Handbook for the Profession </a:t>
            </a:r>
            <a:r>
              <a:rPr lang="en" sz="1200">
                <a:solidFill>
                  <a:srgbClr val="FFFFFF"/>
                </a:solidFill>
              </a:rPr>
              <a:t>(24-42). San Francisco, CA: Jossey-Bass.</a:t>
            </a:r>
            <a:endParaRPr sz="1200">
              <a:solidFill>
                <a:srgbClr val="FFFFFF"/>
              </a:solidFill>
            </a:endParaRPr>
          </a:p>
          <a:p>
            <a:pPr indent="-457200" lvl="0" marL="457200" rtl="0">
              <a:lnSpc>
                <a:spcPct val="100000"/>
              </a:lnSpc>
              <a:spcBef>
                <a:spcPts val="0"/>
              </a:spcBef>
              <a:spcAft>
                <a:spcPts val="0"/>
              </a:spcAft>
              <a:buNone/>
            </a:pPr>
            <a:r>
              <a:t/>
            </a:r>
            <a:endParaRPr sz="1200">
              <a:solidFill>
                <a:srgbClr val="FFFFFF"/>
              </a:solidFill>
            </a:endParaRPr>
          </a:p>
          <a:p>
            <a:pPr indent="-457200" lvl="0" marL="457200" rtl="0">
              <a:lnSpc>
                <a:spcPct val="100000"/>
              </a:lnSpc>
              <a:spcBef>
                <a:spcPts val="0"/>
              </a:spcBef>
              <a:spcAft>
                <a:spcPts val="0"/>
              </a:spcAft>
              <a:buNone/>
            </a:pPr>
            <a:r>
              <a:rPr lang="en" sz="1200">
                <a:solidFill>
                  <a:srgbClr val="FFFFFF"/>
                </a:solidFill>
              </a:rPr>
              <a:t>Haskell, J. E., Cyr, L. F., &amp; McPhail, G. (2017). Facilitation skills - Level 1. Orono, ME: University of Maine.</a:t>
            </a:r>
            <a:endParaRPr sz="1200">
              <a:solidFill>
                <a:srgbClr val="FFFFFF"/>
              </a:solidFill>
            </a:endParaRPr>
          </a:p>
          <a:p>
            <a:pPr indent="-457200" lvl="0" marL="457200" rtl="0">
              <a:lnSpc>
                <a:spcPct val="100000"/>
              </a:lnSpc>
              <a:spcBef>
                <a:spcPts val="0"/>
              </a:spcBef>
              <a:spcAft>
                <a:spcPts val="0"/>
              </a:spcAft>
              <a:buNone/>
            </a:pPr>
            <a:r>
              <a:t/>
            </a:r>
            <a:endParaRPr sz="1200">
              <a:solidFill>
                <a:srgbClr val="FFFFFF"/>
              </a:solidFill>
            </a:endParaRPr>
          </a:p>
          <a:p>
            <a:pPr indent="-457200" lvl="0" marL="457200" rtl="0">
              <a:lnSpc>
                <a:spcPct val="100000"/>
              </a:lnSpc>
              <a:spcBef>
                <a:spcPts val="0"/>
              </a:spcBef>
              <a:spcAft>
                <a:spcPts val="0"/>
              </a:spcAft>
              <a:buNone/>
            </a:pPr>
            <a:r>
              <a:rPr lang="en" sz="1200">
                <a:solidFill>
                  <a:srgbClr val="FFFFFF"/>
                </a:solidFill>
              </a:rPr>
              <a:t>Hirt, J. B. &amp; Robbins C. K. (2016). The importance of institutional mission. In G. S. McClellan, J. Stringer, &amp; Associates (Eds.), </a:t>
            </a:r>
            <a:r>
              <a:rPr i="1" lang="en" sz="1200">
                <a:solidFill>
                  <a:srgbClr val="FFFFFF"/>
                </a:solidFill>
              </a:rPr>
              <a:t>The Handbook of Student Affairs Administration</a:t>
            </a:r>
            <a:r>
              <a:rPr lang="en" sz="1200">
                <a:solidFill>
                  <a:srgbClr val="FFFFFF"/>
                </a:solidFill>
              </a:rPr>
              <a:t> (25-47). San Francisco, CA: Jossey-Bass.</a:t>
            </a:r>
            <a:endParaRPr sz="1200">
              <a:solidFill>
                <a:srgbClr val="FFFFFF"/>
              </a:solidFill>
            </a:endParaRPr>
          </a:p>
          <a:p>
            <a:pPr indent="-457200" lvl="0" marL="457200" rtl="0">
              <a:lnSpc>
                <a:spcPct val="100000"/>
              </a:lnSpc>
              <a:spcBef>
                <a:spcPts val="0"/>
              </a:spcBef>
              <a:spcAft>
                <a:spcPts val="0"/>
              </a:spcAft>
              <a:buNone/>
            </a:pPr>
            <a:r>
              <a:t/>
            </a:r>
            <a:endParaRPr sz="1200">
              <a:solidFill>
                <a:srgbClr val="FFFFFF"/>
              </a:solidFill>
            </a:endParaRPr>
          </a:p>
          <a:p>
            <a:pPr indent="-457200" lvl="0" marL="457200" rtl="0">
              <a:lnSpc>
                <a:spcPct val="100000"/>
              </a:lnSpc>
              <a:spcBef>
                <a:spcPts val="0"/>
              </a:spcBef>
              <a:spcAft>
                <a:spcPts val="0"/>
              </a:spcAft>
              <a:buNone/>
            </a:pPr>
            <a:r>
              <a:rPr lang="en" sz="1200">
                <a:solidFill>
                  <a:srgbClr val="FFFFFF"/>
                </a:solidFill>
              </a:rPr>
              <a:t>Kaplin, W. and Lee, B.A. (2014). </a:t>
            </a:r>
            <a:r>
              <a:rPr i="1" lang="en" sz="1200">
                <a:solidFill>
                  <a:srgbClr val="FFFFFF"/>
                </a:solidFill>
              </a:rPr>
              <a:t>The law of higher education</a:t>
            </a:r>
            <a:r>
              <a:rPr lang="en" sz="1200">
                <a:solidFill>
                  <a:srgbClr val="FFFFFF"/>
                </a:solidFill>
              </a:rPr>
              <a:t> (5th ed.), San Francisco: Jossey Bass (A Wiley Imprint). </a:t>
            </a:r>
            <a:endParaRPr sz="1200">
              <a:solidFill>
                <a:srgbClr val="FFFFFF"/>
              </a:solidFill>
            </a:endParaRPr>
          </a:p>
          <a:p>
            <a:pPr indent="-457200" lvl="0" marL="457200" rtl="0">
              <a:lnSpc>
                <a:spcPct val="100000"/>
              </a:lnSpc>
              <a:spcBef>
                <a:spcPts val="0"/>
              </a:spcBef>
              <a:spcAft>
                <a:spcPts val="0"/>
              </a:spcAft>
              <a:buNone/>
            </a:pPr>
            <a:r>
              <a:t/>
            </a:r>
            <a:endParaRPr sz="1200">
              <a:solidFill>
                <a:srgbClr val="FFFFFF"/>
              </a:solidFill>
            </a:endParaRPr>
          </a:p>
          <a:p>
            <a:pPr indent="-457200" lvl="0" marL="457200" rtl="0">
              <a:lnSpc>
                <a:spcPct val="100000"/>
              </a:lnSpc>
              <a:spcBef>
                <a:spcPts val="0"/>
              </a:spcBef>
              <a:spcAft>
                <a:spcPts val="0"/>
              </a:spcAft>
              <a:buNone/>
            </a:pPr>
            <a:r>
              <a:rPr lang="en" sz="1200">
                <a:solidFill>
                  <a:srgbClr val="FFFFFF"/>
                </a:solidFill>
              </a:rPr>
              <a:t>Komives, S. R., Lucas, N., &amp; McMahon, T. (2013). </a:t>
            </a:r>
            <a:r>
              <a:rPr i="1" lang="en" sz="1200">
                <a:solidFill>
                  <a:srgbClr val="FFFFFF"/>
                </a:solidFill>
              </a:rPr>
              <a:t>Exploring leadership</a:t>
            </a:r>
            <a:r>
              <a:rPr lang="en" sz="1200">
                <a:solidFill>
                  <a:srgbClr val="FFFFFF"/>
                </a:solidFill>
              </a:rPr>
              <a:t> (3rd ed.). San Francisco, CA: Jossey-Bass.</a:t>
            </a:r>
            <a:endParaRPr sz="1200">
              <a:solidFill>
                <a:srgbClr val="FFFFFF"/>
              </a:solidFill>
            </a:endParaRPr>
          </a:p>
          <a:p>
            <a:pPr indent="-457200" lvl="0" marL="457200" rtl="0">
              <a:lnSpc>
                <a:spcPct val="100000"/>
              </a:lnSpc>
              <a:spcBef>
                <a:spcPts val="0"/>
              </a:spcBef>
              <a:spcAft>
                <a:spcPts val="0"/>
              </a:spcAft>
              <a:buNone/>
            </a:pPr>
            <a:r>
              <a:t/>
            </a:r>
            <a:endParaRPr sz="1200">
              <a:solidFill>
                <a:srgbClr val="FFFFFF"/>
              </a:solidFill>
            </a:endParaRPr>
          </a:p>
          <a:p>
            <a:pPr indent="-457200" lvl="0" marL="457200" rtl="0">
              <a:lnSpc>
                <a:spcPct val="100000"/>
              </a:lnSpc>
              <a:spcBef>
                <a:spcPts val="0"/>
              </a:spcBef>
              <a:spcAft>
                <a:spcPts val="0"/>
              </a:spcAft>
              <a:buNone/>
            </a:pPr>
            <a:r>
              <a:rPr lang="en" sz="1200">
                <a:solidFill>
                  <a:srgbClr val="FFFFFF"/>
                </a:solidFill>
              </a:rPr>
              <a:t>Lenhart, A., Purcell, L., Smith, A., &amp; Zickuhr, K. (2010). Social media and young adults. Pew Internet and American Life Project. Retrieved from http://www.pewinternet.org/Reports/2010/Social-Media-and-Young-Adults.aspx</a:t>
            </a:r>
            <a:endParaRPr sz="1200">
              <a:solidFill>
                <a:srgbClr val="FFFFFF"/>
              </a:solidFill>
            </a:endParaRPr>
          </a:p>
          <a:p>
            <a:pPr indent="-457200" lvl="0" marL="457200" rtl="0">
              <a:lnSpc>
                <a:spcPct val="100000"/>
              </a:lnSpc>
              <a:spcBef>
                <a:spcPts val="0"/>
              </a:spcBef>
              <a:spcAft>
                <a:spcPts val="0"/>
              </a:spcAft>
              <a:buNone/>
            </a:pPr>
            <a:r>
              <a:t/>
            </a:r>
            <a:endParaRPr sz="1200">
              <a:solidFill>
                <a:srgbClr val="FFFFFF"/>
              </a:solidFill>
            </a:endParaRPr>
          </a:p>
          <a:p>
            <a:pPr indent="-457200" lvl="0" marL="457200" rtl="0">
              <a:lnSpc>
                <a:spcPct val="200000"/>
              </a:lnSpc>
              <a:spcBef>
                <a:spcPts val="0"/>
              </a:spcBef>
              <a:spcAft>
                <a:spcPts val="0"/>
              </a:spcAft>
              <a:buNone/>
            </a:pPr>
            <a:r>
              <a:t/>
            </a:r>
            <a:endParaRPr sz="1200">
              <a:solidFill>
                <a:srgbClr val="FFFF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4" name="Shape 214"/>
        <p:cNvGrpSpPr/>
        <p:nvPr/>
      </p:nvGrpSpPr>
      <p:grpSpPr>
        <a:xfrm>
          <a:off x="0" y="0"/>
          <a:ext cx="0" cy="0"/>
          <a:chOff x="0" y="0"/>
          <a:chExt cx="0" cy="0"/>
        </a:xfrm>
      </p:grpSpPr>
      <p:sp>
        <p:nvSpPr>
          <p:cNvPr id="215" name="Shape 215"/>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Short Term Solutions </a:t>
            </a:r>
            <a:endParaRPr/>
          </a:p>
        </p:txBody>
      </p:sp>
      <p:sp>
        <p:nvSpPr>
          <p:cNvPr id="216" name="Shape 216"/>
          <p:cNvSpPr txBox="1"/>
          <p:nvPr/>
        </p:nvSpPr>
        <p:spPr>
          <a:xfrm>
            <a:off x="383675" y="1541450"/>
            <a:ext cx="4159200" cy="2911200"/>
          </a:xfrm>
          <a:prstGeom prst="rect">
            <a:avLst/>
          </a:prstGeom>
          <a:noFill/>
          <a:ln>
            <a:noFill/>
          </a:ln>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500">
                <a:solidFill>
                  <a:srgbClr val="FFFFFF"/>
                </a:solidFill>
                <a:latin typeface="Lato"/>
                <a:ea typeface="Lato"/>
                <a:cs typeface="Lato"/>
                <a:sym typeface="Lato"/>
              </a:rPr>
              <a:t>Respectful and Reasonable Guidelines </a:t>
            </a:r>
            <a:endParaRPr sz="1500">
              <a:solidFill>
                <a:srgbClr val="FFFFFF"/>
              </a:solidFill>
              <a:latin typeface="Lato"/>
              <a:ea typeface="Lato"/>
              <a:cs typeface="Lato"/>
              <a:sym typeface="Lato"/>
            </a:endParaRPr>
          </a:p>
          <a:p>
            <a:pPr indent="-323850" lvl="0" marL="457200" rtl="0">
              <a:lnSpc>
                <a:spcPct val="115000"/>
              </a:lnSpc>
              <a:spcBef>
                <a:spcPts val="1600"/>
              </a:spcBef>
              <a:spcAft>
                <a:spcPts val="0"/>
              </a:spcAft>
              <a:buClr>
                <a:srgbClr val="FFFFFF"/>
              </a:buClr>
              <a:buSzPts val="1500"/>
              <a:buFont typeface="Lato"/>
              <a:buChar char="●"/>
            </a:pPr>
            <a:r>
              <a:rPr lang="en" sz="1500">
                <a:solidFill>
                  <a:srgbClr val="FFFFFF"/>
                </a:solidFill>
                <a:latin typeface="Lato"/>
                <a:ea typeface="Lato"/>
                <a:cs typeface="Lato"/>
                <a:sym typeface="Lato"/>
              </a:rPr>
              <a:t>Create new guidelines for students to follow:</a:t>
            </a:r>
            <a:endParaRPr sz="1500">
              <a:solidFill>
                <a:srgbClr val="FFFFFF"/>
              </a:solidFill>
              <a:latin typeface="Lato"/>
              <a:ea typeface="Lato"/>
              <a:cs typeface="Lato"/>
              <a:sym typeface="Lato"/>
            </a:endParaRPr>
          </a:p>
          <a:p>
            <a:pPr indent="-323850" lvl="0" marL="914400" rtl="0">
              <a:lnSpc>
                <a:spcPct val="115000"/>
              </a:lnSpc>
              <a:spcBef>
                <a:spcPts val="0"/>
              </a:spcBef>
              <a:spcAft>
                <a:spcPts val="0"/>
              </a:spcAft>
              <a:buClr>
                <a:srgbClr val="FFFFFF"/>
              </a:buClr>
              <a:buSzPts val="1500"/>
              <a:buFont typeface="Lato"/>
              <a:buAutoNum type="arabicPeriod"/>
            </a:pPr>
            <a:r>
              <a:rPr lang="en" sz="1500">
                <a:solidFill>
                  <a:srgbClr val="FFFFFF"/>
                </a:solidFill>
                <a:latin typeface="Lato"/>
                <a:ea typeface="Lato"/>
                <a:cs typeface="Lato"/>
                <a:sym typeface="Lato"/>
              </a:rPr>
              <a:t>Campus area-specific forum designation </a:t>
            </a:r>
            <a:endParaRPr sz="1500">
              <a:solidFill>
                <a:srgbClr val="FFFFFF"/>
              </a:solidFill>
              <a:latin typeface="Lato"/>
              <a:ea typeface="Lato"/>
              <a:cs typeface="Lato"/>
              <a:sym typeface="Lato"/>
            </a:endParaRPr>
          </a:p>
          <a:p>
            <a:pPr indent="-323850" lvl="0" marL="914400" rtl="0">
              <a:lnSpc>
                <a:spcPct val="115000"/>
              </a:lnSpc>
              <a:spcBef>
                <a:spcPts val="0"/>
              </a:spcBef>
              <a:spcAft>
                <a:spcPts val="0"/>
              </a:spcAft>
              <a:buClr>
                <a:srgbClr val="FFFFFF"/>
              </a:buClr>
              <a:buSzPts val="1500"/>
              <a:buFont typeface="Lato"/>
              <a:buAutoNum type="arabicPeriod"/>
            </a:pPr>
            <a:r>
              <a:rPr lang="en" sz="1500">
                <a:solidFill>
                  <a:srgbClr val="FFFFFF"/>
                </a:solidFill>
                <a:latin typeface="Lato"/>
                <a:ea typeface="Lato"/>
                <a:cs typeface="Lato"/>
                <a:sym typeface="Lato"/>
              </a:rPr>
              <a:t>Limits on amplifications during events and programs </a:t>
            </a:r>
            <a:endParaRPr sz="1500">
              <a:solidFill>
                <a:srgbClr val="FFFFFF"/>
              </a:solidFill>
              <a:latin typeface="Lato"/>
              <a:ea typeface="Lato"/>
              <a:cs typeface="Lato"/>
              <a:sym typeface="Lato"/>
            </a:endParaRPr>
          </a:p>
          <a:p>
            <a:pPr indent="-323850" lvl="0" marL="914400" rtl="0">
              <a:lnSpc>
                <a:spcPct val="115000"/>
              </a:lnSpc>
              <a:spcBef>
                <a:spcPts val="0"/>
              </a:spcBef>
              <a:spcAft>
                <a:spcPts val="0"/>
              </a:spcAft>
              <a:buClr>
                <a:srgbClr val="FFFFFF"/>
              </a:buClr>
              <a:buSzPts val="1500"/>
              <a:buFont typeface="Lato"/>
              <a:buAutoNum type="arabicPeriod"/>
            </a:pPr>
            <a:r>
              <a:rPr lang="en" sz="1500">
                <a:solidFill>
                  <a:srgbClr val="FFFFFF"/>
                </a:solidFill>
                <a:latin typeface="Lato"/>
                <a:ea typeface="Lato"/>
                <a:cs typeface="Lato"/>
                <a:sym typeface="Lato"/>
              </a:rPr>
              <a:t>Registration process prior to events and programs where students must book a space ahead of time </a:t>
            </a:r>
            <a:endParaRPr sz="1500">
              <a:solidFill>
                <a:srgbClr val="FFFFFF"/>
              </a:solidFill>
              <a:latin typeface="Lato"/>
              <a:ea typeface="Lato"/>
              <a:cs typeface="Lato"/>
              <a:sym typeface="Lato"/>
            </a:endParaRPr>
          </a:p>
          <a:p>
            <a:pPr indent="0" lvl="0" marL="0" rtl="0">
              <a:lnSpc>
                <a:spcPct val="115000"/>
              </a:lnSpc>
              <a:spcBef>
                <a:spcPts val="1600"/>
              </a:spcBef>
              <a:spcAft>
                <a:spcPts val="1600"/>
              </a:spcAft>
              <a:buNone/>
            </a:pPr>
            <a:r>
              <a:t/>
            </a:r>
            <a:endParaRPr>
              <a:solidFill>
                <a:srgbClr val="FFFFFF"/>
              </a:solidFill>
              <a:latin typeface="Montserrat"/>
              <a:ea typeface="Montserrat"/>
              <a:cs typeface="Montserrat"/>
              <a:sym typeface="Montserrat"/>
            </a:endParaRPr>
          </a:p>
        </p:txBody>
      </p:sp>
      <p:sp>
        <p:nvSpPr>
          <p:cNvPr id="217" name="Shape 217"/>
          <p:cNvSpPr txBox="1"/>
          <p:nvPr/>
        </p:nvSpPr>
        <p:spPr>
          <a:xfrm>
            <a:off x="5012950" y="1541450"/>
            <a:ext cx="3873000" cy="2911200"/>
          </a:xfrm>
          <a:prstGeom prst="rect">
            <a:avLst/>
          </a:prstGeom>
          <a:noFill/>
          <a:ln>
            <a:noFill/>
          </a:ln>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500">
                <a:solidFill>
                  <a:srgbClr val="FFFFFF"/>
                </a:solidFill>
                <a:latin typeface="Lato"/>
                <a:ea typeface="Lato"/>
                <a:cs typeface="Lato"/>
                <a:sym typeface="Lato"/>
              </a:rPr>
              <a:t>Advantages</a:t>
            </a:r>
            <a:endParaRPr sz="1500">
              <a:solidFill>
                <a:srgbClr val="FFFFFF"/>
              </a:solidFill>
              <a:latin typeface="Lato"/>
              <a:ea typeface="Lato"/>
              <a:cs typeface="Lato"/>
              <a:sym typeface="Lato"/>
            </a:endParaRPr>
          </a:p>
          <a:p>
            <a:pPr indent="-323850" lvl="0" marL="457200" rtl="0">
              <a:lnSpc>
                <a:spcPct val="115000"/>
              </a:lnSpc>
              <a:spcBef>
                <a:spcPts val="1600"/>
              </a:spcBef>
              <a:spcAft>
                <a:spcPts val="0"/>
              </a:spcAft>
              <a:buClr>
                <a:srgbClr val="FFFFFF"/>
              </a:buClr>
              <a:buSzPts val="1500"/>
              <a:buFont typeface="Lato"/>
              <a:buChar char="●"/>
            </a:pPr>
            <a:r>
              <a:rPr lang="en" sz="1500">
                <a:solidFill>
                  <a:srgbClr val="FFFFFF"/>
                </a:solidFill>
                <a:latin typeface="Lato"/>
                <a:ea typeface="Lato"/>
                <a:cs typeface="Lato"/>
                <a:sym typeface="Lato"/>
              </a:rPr>
              <a:t>Students can exercise their right to host creative events on campus and have their responsibilities and restrictions clearly stated. </a:t>
            </a:r>
            <a:endParaRPr sz="1500">
              <a:solidFill>
                <a:srgbClr val="FFFFFF"/>
              </a:solidFill>
              <a:latin typeface="Lato"/>
              <a:ea typeface="Lato"/>
              <a:cs typeface="Lato"/>
              <a:sym typeface="Lato"/>
            </a:endParaRPr>
          </a:p>
          <a:p>
            <a:pPr indent="0" lvl="0" marL="0" rtl="0">
              <a:lnSpc>
                <a:spcPct val="115000"/>
              </a:lnSpc>
              <a:spcBef>
                <a:spcPts val="1600"/>
              </a:spcBef>
              <a:spcAft>
                <a:spcPts val="0"/>
              </a:spcAft>
              <a:buNone/>
            </a:pPr>
            <a:r>
              <a:rPr lang="en" sz="1500">
                <a:solidFill>
                  <a:srgbClr val="FFFFFF"/>
                </a:solidFill>
                <a:latin typeface="Lato"/>
                <a:ea typeface="Lato"/>
                <a:cs typeface="Lato"/>
                <a:sym typeface="Lato"/>
              </a:rPr>
              <a:t>Disadvantages</a:t>
            </a:r>
            <a:endParaRPr sz="1500">
              <a:solidFill>
                <a:srgbClr val="FFFFFF"/>
              </a:solidFill>
              <a:latin typeface="Lato"/>
              <a:ea typeface="Lato"/>
              <a:cs typeface="Lato"/>
              <a:sym typeface="Lato"/>
            </a:endParaRPr>
          </a:p>
          <a:p>
            <a:pPr indent="-323850" lvl="0" marL="457200" rtl="0">
              <a:lnSpc>
                <a:spcPct val="115000"/>
              </a:lnSpc>
              <a:spcBef>
                <a:spcPts val="1600"/>
              </a:spcBef>
              <a:spcAft>
                <a:spcPts val="0"/>
              </a:spcAft>
              <a:buClr>
                <a:srgbClr val="FFFFFF"/>
              </a:buClr>
              <a:buSzPts val="1500"/>
              <a:buFont typeface="Lato"/>
              <a:buChar char="●"/>
            </a:pPr>
            <a:r>
              <a:rPr lang="en" sz="1500">
                <a:solidFill>
                  <a:srgbClr val="FFFFFF"/>
                </a:solidFill>
                <a:latin typeface="Lato"/>
                <a:ea typeface="Lato"/>
                <a:cs typeface="Lato"/>
                <a:sym typeface="Lato"/>
              </a:rPr>
              <a:t>Deciding the most effective way to get the new guidelines distributed to student organizations </a:t>
            </a:r>
            <a:endParaRPr sz="1500">
              <a:solidFill>
                <a:srgbClr val="FFFFFF"/>
              </a:solidFill>
              <a:latin typeface="Lato"/>
              <a:ea typeface="Lato"/>
              <a:cs typeface="Lato"/>
              <a:sym typeface="Lato"/>
            </a:endParaRPr>
          </a:p>
          <a:p>
            <a:pPr indent="0" lvl="0" marL="0" rtl="0">
              <a:lnSpc>
                <a:spcPct val="115000"/>
              </a:lnSpc>
              <a:spcBef>
                <a:spcPts val="1600"/>
              </a:spcBef>
              <a:spcAft>
                <a:spcPts val="1600"/>
              </a:spcAft>
              <a:buNone/>
            </a:pPr>
            <a:r>
              <a:t/>
            </a:r>
            <a:endParaRPr sz="1500">
              <a:solidFill>
                <a:srgbClr val="FFFFFF"/>
              </a:solidFill>
              <a:latin typeface="Lato"/>
              <a:ea typeface="Lato"/>
              <a:cs typeface="Lato"/>
              <a:sym typeface="Lato"/>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xEl>
                                              <p:pRg end="0" st="0"/>
                                            </p:txEl>
                                          </p:spTgt>
                                        </p:tgtEl>
                                        <p:attrNameLst>
                                          <p:attrName>style.visibility</p:attrName>
                                        </p:attrNameLst>
                                      </p:cBhvr>
                                      <p:to>
                                        <p:strVal val="visible"/>
                                      </p:to>
                                    </p:set>
                                    <p:animEffect filter="fade" transition="in">
                                      <p:cBhvr>
                                        <p:cTn dur="1000"/>
                                        <p:tgtEl>
                                          <p:spTgt spid="21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xEl>
                                              <p:pRg end="1" st="1"/>
                                            </p:txEl>
                                          </p:spTgt>
                                        </p:tgtEl>
                                        <p:attrNameLst>
                                          <p:attrName>style.visibility</p:attrName>
                                        </p:attrNameLst>
                                      </p:cBhvr>
                                      <p:to>
                                        <p:strVal val="visible"/>
                                      </p:to>
                                    </p:set>
                                    <p:animEffect filter="fade" transition="in">
                                      <p:cBhvr>
                                        <p:cTn dur="1000"/>
                                        <p:tgtEl>
                                          <p:spTgt spid="21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xEl>
                                              <p:pRg end="2" st="2"/>
                                            </p:txEl>
                                          </p:spTgt>
                                        </p:tgtEl>
                                        <p:attrNameLst>
                                          <p:attrName>style.visibility</p:attrName>
                                        </p:attrNameLst>
                                      </p:cBhvr>
                                      <p:to>
                                        <p:strVal val="visible"/>
                                      </p:to>
                                    </p:set>
                                    <p:animEffect filter="fade" transition="in">
                                      <p:cBhvr>
                                        <p:cTn dur="1000"/>
                                        <p:tgtEl>
                                          <p:spTgt spid="21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xEl>
                                              <p:pRg end="3" st="3"/>
                                            </p:txEl>
                                          </p:spTgt>
                                        </p:tgtEl>
                                        <p:attrNameLst>
                                          <p:attrName>style.visibility</p:attrName>
                                        </p:attrNameLst>
                                      </p:cBhvr>
                                      <p:to>
                                        <p:strVal val="visible"/>
                                      </p:to>
                                    </p:set>
                                    <p:animEffect filter="fade" transition="in">
                                      <p:cBhvr>
                                        <p:cTn dur="1000"/>
                                        <p:tgtEl>
                                          <p:spTgt spid="21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xEl>
                                              <p:pRg end="4" st="4"/>
                                            </p:txEl>
                                          </p:spTgt>
                                        </p:tgtEl>
                                        <p:attrNameLst>
                                          <p:attrName>style.visibility</p:attrName>
                                        </p:attrNameLst>
                                      </p:cBhvr>
                                      <p:to>
                                        <p:strVal val="visible"/>
                                      </p:to>
                                    </p:set>
                                    <p:animEffect filter="fade" transition="in">
                                      <p:cBhvr>
                                        <p:cTn dur="1000"/>
                                        <p:tgtEl>
                                          <p:spTgt spid="21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xEl>
                                              <p:pRg end="5" st="5"/>
                                            </p:txEl>
                                          </p:spTgt>
                                        </p:tgtEl>
                                        <p:attrNameLst>
                                          <p:attrName>style.visibility</p:attrName>
                                        </p:attrNameLst>
                                      </p:cBhvr>
                                      <p:to>
                                        <p:strVal val="visible"/>
                                      </p:to>
                                    </p:set>
                                    <p:animEffect filter="fade" transition="in">
                                      <p:cBhvr>
                                        <p:cTn dur="1000"/>
                                        <p:tgtEl>
                                          <p:spTgt spid="216">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0" st="0"/>
                                            </p:txEl>
                                          </p:spTgt>
                                        </p:tgtEl>
                                        <p:attrNameLst>
                                          <p:attrName>style.visibility</p:attrName>
                                        </p:attrNameLst>
                                      </p:cBhvr>
                                      <p:to>
                                        <p:strVal val="visible"/>
                                      </p:to>
                                    </p:set>
                                    <p:animEffect filter="fade" transition="in">
                                      <p:cBhvr>
                                        <p:cTn dur="1000"/>
                                        <p:tgtEl>
                                          <p:spTgt spid="21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 st="1"/>
                                            </p:txEl>
                                          </p:spTgt>
                                        </p:tgtEl>
                                        <p:attrNameLst>
                                          <p:attrName>style.visibility</p:attrName>
                                        </p:attrNameLst>
                                      </p:cBhvr>
                                      <p:to>
                                        <p:strVal val="visible"/>
                                      </p:to>
                                    </p:set>
                                    <p:animEffect filter="fade" transition="in">
                                      <p:cBhvr>
                                        <p:cTn dur="1000"/>
                                        <p:tgtEl>
                                          <p:spTgt spid="21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 st="2"/>
                                            </p:txEl>
                                          </p:spTgt>
                                        </p:tgtEl>
                                        <p:attrNameLst>
                                          <p:attrName>style.visibility</p:attrName>
                                        </p:attrNameLst>
                                      </p:cBhvr>
                                      <p:to>
                                        <p:strVal val="visible"/>
                                      </p:to>
                                    </p:set>
                                    <p:animEffect filter="fade" transition="in">
                                      <p:cBhvr>
                                        <p:cTn dur="1000"/>
                                        <p:tgtEl>
                                          <p:spTgt spid="21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3" st="3"/>
                                            </p:txEl>
                                          </p:spTgt>
                                        </p:tgtEl>
                                        <p:attrNameLst>
                                          <p:attrName>style.visibility</p:attrName>
                                        </p:attrNameLst>
                                      </p:cBhvr>
                                      <p:to>
                                        <p:strVal val="visible"/>
                                      </p:to>
                                    </p:set>
                                    <p:animEffect filter="fade" transition="in">
                                      <p:cBhvr>
                                        <p:cTn dur="1000"/>
                                        <p:tgtEl>
                                          <p:spTgt spid="21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4" st="4"/>
                                            </p:txEl>
                                          </p:spTgt>
                                        </p:tgtEl>
                                        <p:attrNameLst>
                                          <p:attrName>style.visibility</p:attrName>
                                        </p:attrNameLst>
                                      </p:cBhvr>
                                      <p:to>
                                        <p:strVal val="visible"/>
                                      </p:to>
                                    </p:set>
                                    <p:animEffect filter="fade" transition="in">
                                      <p:cBhvr>
                                        <p:cTn dur="1000"/>
                                        <p:tgtEl>
                                          <p:spTgt spid="217">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1" name="Shape 221"/>
        <p:cNvGrpSpPr/>
        <p:nvPr/>
      </p:nvGrpSpPr>
      <p:grpSpPr>
        <a:xfrm>
          <a:off x="0" y="0"/>
          <a:ext cx="0" cy="0"/>
          <a:chOff x="0" y="0"/>
          <a:chExt cx="0" cy="0"/>
        </a:xfrm>
      </p:grpSpPr>
      <p:sp>
        <p:nvSpPr>
          <p:cNvPr id="222" name="Shape 222"/>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Long Term Solutions </a:t>
            </a:r>
            <a:endParaRPr/>
          </a:p>
        </p:txBody>
      </p:sp>
      <p:sp>
        <p:nvSpPr>
          <p:cNvPr id="223" name="Shape 223"/>
          <p:cNvSpPr txBox="1"/>
          <p:nvPr/>
        </p:nvSpPr>
        <p:spPr>
          <a:xfrm>
            <a:off x="435900" y="1476150"/>
            <a:ext cx="3493500" cy="2911200"/>
          </a:xfrm>
          <a:prstGeom prst="rect">
            <a:avLst/>
          </a:prstGeom>
          <a:noFill/>
          <a:ln>
            <a:noFill/>
          </a:ln>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500">
                <a:solidFill>
                  <a:srgbClr val="FFFFFF"/>
                </a:solidFill>
                <a:latin typeface="Lato"/>
                <a:ea typeface="Lato"/>
                <a:cs typeface="Lato"/>
                <a:sym typeface="Lato"/>
              </a:rPr>
              <a:t>Alternative Solution</a:t>
            </a:r>
            <a:endParaRPr sz="1500">
              <a:solidFill>
                <a:srgbClr val="FFFFFF"/>
              </a:solidFill>
              <a:latin typeface="Lato"/>
              <a:ea typeface="Lato"/>
              <a:cs typeface="Lato"/>
              <a:sym typeface="Lato"/>
            </a:endParaRPr>
          </a:p>
          <a:p>
            <a:pPr indent="-323850" lvl="0" marL="457200" rtl="0">
              <a:lnSpc>
                <a:spcPct val="115000"/>
              </a:lnSpc>
              <a:spcBef>
                <a:spcPts val="1600"/>
              </a:spcBef>
              <a:spcAft>
                <a:spcPts val="0"/>
              </a:spcAft>
              <a:buClr>
                <a:srgbClr val="FFFFFF"/>
              </a:buClr>
              <a:buSzPts val="1500"/>
              <a:buFont typeface="Lato"/>
              <a:buChar char="●"/>
            </a:pPr>
            <a:r>
              <a:rPr lang="en" sz="1500">
                <a:solidFill>
                  <a:srgbClr val="FFFFFF"/>
                </a:solidFill>
                <a:latin typeface="Lato"/>
                <a:ea typeface="Lato"/>
                <a:cs typeface="Lato"/>
                <a:sym typeface="Lato"/>
              </a:rPr>
              <a:t>Create an optional session at New Student Orientation for students to attend that would address the new guidelines regarding restrictions on forums and events on campus. </a:t>
            </a:r>
            <a:endParaRPr sz="1500">
              <a:solidFill>
                <a:srgbClr val="FFFFFF"/>
              </a:solidFill>
              <a:latin typeface="Lato"/>
              <a:ea typeface="Lato"/>
              <a:cs typeface="Lato"/>
              <a:sym typeface="Lato"/>
            </a:endParaRPr>
          </a:p>
        </p:txBody>
      </p:sp>
      <p:sp>
        <p:nvSpPr>
          <p:cNvPr id="224" name="Shape 224"/>
          <p:cNvSpPr txBox="1"/>
          <p:nvPr/>
        </p:nvSpPr>
        <p:spPr>
          <a:xfrm>
            <a:off x="4687450" y="1410900"/>
            <a:ext cx="3928500" cy="2911200"/>
          </a:xfrm>
          <a:prstGeom prst="rect">
            <a:avLst/>
          </a:prstGeom>
          <a:noFill/>
          <a:ln>
            <a:noFill/>
          </a:ln>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500">
                <a:solidFill>
                  <a:srgbClr val="FFFFFF"/>
                </a:solidFill>
                <a:latin typeface="Lato"/>
                <a:ea typeface="Lato"/>
                <a:cs typeface="Lato"/>
                <a:sym typeface="Lato"/>
              </a:rPr>
              <a:t>Advantages</a:t>
            </a:r>
            <a:endParaRPr sz="1500">
              <a:solidFill>
                <a:srgbClr val="FFFFFF"/>
              </a:solidFill>
              <a:latin typeface="Lato"/>
              <a:ea typeface="Lato"/>
              <a:cs typeface="Lato"/>
              <a:sym typeface="Lato"/>
            </a:endParaRPr>
          </a:p>
          <a:p>
            <a:pPr indent="-323850" lvl="0" marL="457200" rtl="0">
              <a:lnSpc>
                <a:spcPct val="115000"/>
              </a:lnSpc>
              <a:spcBef>
                <a:spcPts val="1600"/>
              </a:spcBef>
              <a:spcAft>
                <a:spcPts val="0"/>
              </a:spcAft>
              <a:buClr>
                <a:srgbClr val="FFFFFF"/>
              </a:buClr>
              <a:buSzPts val="1500"/>
              <a:buFont typeface="Lato"/>
              <a:buChar char="●"/>
            </a:pPr>
            <a:r>
              <a:rPr lang="en" sz="1500">
                <a:solidFill>
                  <a:srgbClr val="FFFFFF"/>
                </a:solidFill>
                <a:latin typeface="Lato"/>
                <a:ea typeface="Lato"/>
                <a:cs typeface="Lato"/>
                <a:sym typeface="Lato"/>
              </a:rPr>
              <a:t>Address a large amount of people quickly</a:t>
            </a:r>
            <a:endParaRPr sz="1500">
              <a:solidFill>
                <a:srgbClr val="FFFFFF"/>
              </a:solidFill>
              <a:latin typeface="Lato"/>
              <a:ea typeface="Lato"/>
              <a:cs typeface="Lato"/>
              <a:sym typeface="Lato"/>
            </a:endParaRPr>
          </a:p>
          <a:p>
            <a:pPr indent="-323850" lvl="0" marL="457200" rtl="0">
              <a:lnSpc>
                <a:spcPct val="115000"/>
              </a:lnSpc>
              <a:spcBef>
                <a:spcPts val="0"/>
              </a:spcBef>
              <a:spcAft>
                <a:spcPts val="0"/>
              </a:spcAft>
              <a:buClr>
                <a:srgbClr val="FFFFFF"/>
              </a:buClr>
              <a:buSzPts val="1500"/>
              <a:buFont typeface="Lato"/>
              <a:buChar char="●"/>
            </a:pPr>
            <a:r>
              <a:rPr lang="en" sz="1500">
                <a:solidFill>
                  <a:srgbClr val="FFFFFF"/>
                </a:solidFill>
                <a:latin typeface="Lato"/>
                <a:ea typeface="Lato"/>
                <a:cs typeface="Lato"/>
                <a:sym typeface="Lato"/>
              </a:rPr>
              <a:t>Place a high importance on student involvement </a:t>
            </a:r>
            <a:endParaRPr sz="1500">
              <a:solidFill>
                <a:srgbClr val="FFFFFF"/>
              </a:solidFill>
              <a:latin typeface="Lato"/>
              <a:ea typeface="Lato"/>
              <a:cs typeface="Lato"/>
              <a:sym typeface="Lato"/>
            </a:endParaRPr>
          </a:p>
          <a:p>
            <a:pPr indent="0" lvl="0" marL="0" rtl="0">
              <a:lnSpc>
                <a:spcPct val="115000"/>
              </a:lnSpc>
              <a:spcBef>
                <a:spcPts val="1600"/>
              </a:spcBef>
              <a:spcAft>
                <a:spcPts val="0"/>
              </a:spcAft>
              <a:buNone/>
            </a:pPr>
            <a:r>
              <a:rPr lang="en" sz="1500">
                <a:solidFill>
                  <a:srgbClr val="FFFFFF"/>
                </a:solidFill>
                <a:latin typeface="Lato"/>
                <a:ea typeface="Lato"/>
                <a:cs typeface="Lato"/>
                <a:sym typeface="Lato"/>
              </a:rPr>
              <a:t>Disadvantages</a:t>
            </a:r>
            <a:endParaRPr sz="1500">
              <a:solidFill>
                <a:srgbClr val="FFFFFF"/>
              </a:solidFill>
              <a:latin typeface="Lato"/>
              <a:ea typeface="Lato"/>
              <a:cs typeface="Lato"/>
              <a:sym typeface="Lato"/>
            </a:endParaRPr>
          </a:p>
          <a:p>
            <a:pPr indent="-323850" lvl="0" marL="457200" rtl="0">
              <a:lnSpc>
                <a:spcPct val="115000"/>
              </a:lnSpc>
              <a:spcBef>
                <a:spcPts val="1600"/>
              </a:spcBef>
              <a:spcAft>
                <a:spcPts val="0"/>
              </a:spcAft>
              <a:buClr>
                <a:srgbClr val="FFFFFF"/>
              </a:buClr>
              <a:buSzPts val="1500"/>
              <a:buFont typeface="Lato"/>
              <a:buChar char="●"/>
            </a:pPr>
            <a:r>
              <a:rPr lang="en" sz="1500">
                <a:solidFill>
                  <a:srgbClr val="FFFFFF"/>
                </a:solidFill>
                <a:latin typeface="Lato"/>
                <a:ea typeface="Lato"/>
                <a:cs typeface="Lato"/>
                <a:sym typeface="Lato"/>
              </a:rPr>
              <a:t>Incoming first years and transfers may not be familiar with campus; existing members of organizations may be your target audience.</a:t>
            </a:r>
            <a:endParaRPr sz="1500">
              <a:solidFill>
                <a:srgbClr val="FFFFFF"/>
              </a:solidFill>
              <a:latin typeface="Lato"/>
              <a:ea typeface="Lato"/>
              <a:cs typeface="Lato"/>
              <a:sym typeface="Lato"/>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3">
                                            <p:txEl>
                                              <p:pRg end="0" st="0"/>
                                            </p:txEl>
                                          </p:spTgt>
                                        </p:tgtEl>
                                        <p:attrNameLst>
                                          <p:attrName>style.visibility</p:attrName>
                                        </p:attrNameLst>
                                      </p:cBhvr>
                                      <p:to>
                                        <p:strVal val="visible"/>
                                      </p:to>
                                    </p:set>
                                    <p:animEffect filter="fade" transition="in">
                                      <p:cBhvr>
                                        <p:cTn dur="1000"/>
                                        <p:tgtEl>
                                          <p:spTgt spid="22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3">
                                            <p:txEl>
                                              <p:pRg end="1" st="1"/>
                                            </p:txEl>
                                          </p:spTgt>
                                        </p:tgtEl>
                                        <p:attrNameLst>
                                          <p:attrName>style.visibility</p:attrName>
                                        </p:attrNameLst>
                                      </p:cBhvr>
                                      <p:to>
                                        <p:strVal val="visible"/>
                                      </p:to>
                                    </p:set>
                                    <p:animEffect filter="fade" transition="in">
                                      <p:cBhvr>
                                        <p:cTn dur="1000"/>
                                        <p:tgtEl>
                                          <p:spTgt spid="22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4">
                                            <p:txEl>
                                              <p:pRg end="0" st="0"/>
                                            </p:txEl>
                                          </p:spTgt>
                                        </p:tgtEl>
                                        <p:attrNameLst>
                                          <p:attrName>style.visibility</p:attrName>
                                        </p:attrNameLst>
                                      </p:cBhvr>
                                      <p:to>
                                        <p:strVal val="visible"/>
                                      </p:to>
                                    </p:set>
                                    <p:animEffect filter="fade" transition="in">
                                      <p:cBhvr>
                                        <p:cTn dur="1000"/>
                                        <p:tgtEl>
                                          <p:spTgt spid="22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4">
                                            <p:txEl>
                                              <p:pRg end="1" st="1"/>
                                            </p:txEl>
                                          </p:spTgt>
                                        </p:tgtEl>
                                        <p:attrNameLst>
                                          <p:attrName>style.visibility</p:attrName>
                                        </p:attrNameLst>
                                      </p:cBhvr>
                                      <p:to>
                                        <p:strVal val="visible"/>
                                      </p:to>
                                    </p:set>
                                    <p:animEffect filter="fade" transition="in">
                                      <p:cBhvr>
                                        <p:cTn dur="1000"/>
                                        <p:tgtEl>
                                          <p:spTgt spid="22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4">
                                            <p:txEl>
                                              <p:pRg end="2" st="2"/>
                                            </p:txEl>
                                          </p:spTgt>
                                        </p:tgtEl>
                                        <p:attrNameLst>
                                          <p:attrName>style.visibility</p:attrName>
                                        </p:attrNameLst>
                                      </p:cBhvr>
                                      <p:to>
                                        <p:strVal val="visible"/>
                                      </p:to>
                                    </p:set>
                                    <p:animEffect filter="fade" transition="in">
                                      <p:cBhvr>
                                        <p:cTn dur="1000"/>
                                        <p:tgtEl>
                                          <p:spTgt spid="22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4">
                                            <p:txEl>
                                              <p:pRg end="3" st="3"/>
                                            </p:txEl>
                                          </p:spTgt>
                                        </p:tgtEl>
                                        <p:attrNameLst>
                                          <p:attrName>style.visibility</p:attrName>
                                        </p:attrNameLst>
                                      </p:cBhvr>
                                      <p:to>
                                        <p:strVal val="visible"/>
                                      </p:to>
                                    </p:set>
                                    <p:animEffect filter="fade" transition="in">
                                      <p:cBhvr>
                                        <p:cTn dur="1000"/>
                                        <p:tgtEl>
                                          <p:spTgt spid="22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4">
                                            <p:txEl>
                                              <p:pRg end="4" st="4"/>
                                            </p:txEl>
                                          </p:spTgt>
                                        </p:tgtEl>
                                        <p:attrNameLst>
                                          <p:attrName>style.visibility</p:attrName>
                                        </p:attrNameLst>
                                      </p:cBhvr>
                                      <p:to>
                                        <p:strVal val="visible"/>
                                      </p:to>
                                    </p:set>
                                    <p:animEffect filter="fade" transition="in">
                                      <p:cBhvr>
                                        <p:cTn dur="1000"/>
                                        <p:tgtEl>
                                          <p:spTgt spid="224">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8" name="Shape 228"/>
        <p:cNvGrpSpPr/>
        <p:nvPr/>
      </p:nvGrpSpPr>
      <p:grpSpPr>
        <a:xfrm>
          <a:off x="0" y="0"/>
          <a:ext cx="0" cy="0"/>
          <a:chOff x="0" y="0"/>
          <a:chExt cx="0" cy="0"/>
        </a:xfrm>
      </p:grpSpPr>
      <p:sp>
        <p:nvSpPr>
          <p:cNvPr id="229" name="Shape 229"/>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Long Term Solutions </a:t>
            </a:r>
            <a:endParaRPr/>
          </a:p>
        </p:txBody>
      </p:sp>
      <p:sp>
        <p:nvSpPr>
          <p:cNvPr id="230" name="Shape 230"/>
          <p:cNvSpPr txBox="1"/>
          <p:nvPr/>
        </p:nvSpPr>
        <p:spPr>
          <a:xfrm>
            <a:off x="357600" y="1502300"/>
            <a:ext cx="4146300" cy="3301800"/>
          </a:xfrm>
          <a:prstGeom prst="rect">
            <a:avLst/>
          </a:prstGeom>
          <a:noFill/>
          <a:ln>
            <a:noFill/>
          </a:ln>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500">
                <a:solidFill>
                  <a:srgbClr val="FFFFFF"/>
                </a:solidFill>
                <a:latin typeface="Lato"/>
                <a:ea typeface="Lato"/>
                <a:cs typeface="Lato"/>
                <a:sym typeface="Lato"/>
              </a:rPr>
              <a:t>Virtual Dissemination</a:t>
            </a:r>
            <a:endParaRPr sz="1500">
              <a:solidFill>
                <a:srgbClr val="FFFFFF"/>
              </a:solidFill>
              <a:latin typeface="Lato"/>
              <a:ea typeface="Lato"/>
              <a:cs typeface="Lato"/>
              <a:sym typeface="Lato"/>
            </a:endParaRPr>
          </a:p>
          <a:p>
            <a:pPr indent="-323850" lvl="0" marL="457200" rtl="0">
              <a:lnSpc>
                <a:spcPct val="115000"/>
              </a:lnSpc>
              <a:spcBef>
                <a:spcPts val="1600"/>
              </a:spcBef>
              <a:spcAft>
                <a:spcPts val="0"/>
              </a:spcAft>
              <a:buClr>
                <a:srgbClr val="FFFFFF"/>
              </a:buClr>
              <a:buSzPts val="1500"/>
              <a:buFont typeface="Lato"/>
              <a:buChar char="●"/>
            </a:pPr>
            <a:r>
              <a:rPr lang="en" sz="1500">
                <a:solidFill>
                  <a:srgbClr val="FFFFFF"/>
                </a:solidFill>
                <a:latin typeface="Lato"/>
                <a:ea typeface="Lato"/>
                <a:cs typeface="Lato"/>
                <a:sym typeface="Lato"/>
              </a:rPr>
              <a:t>You decide that in order to most effectively reach the students, you will send a campus wide email directing them to the campus web page where the put the guidelines reside along with a virtual map of campus they can click on to see which spaces are what type of forum (public, limited public, or private) before scheduling a space for events and programs.  </a:t>
            </a:r>
            <a:endParaRPr sz="1500">
              <a:solidFill>
                <a:srgbClr val="FFFFFF"/>
              </a:solidFill>
              <a:latin typeface="Lato"/>
              <a:ea typeface="Lato"/>
              <a:cs typeface="Lato"/>
              <a:sym typeface="Lato"/>
            </a:endParaRPr>
          </a:p>
        </p:txBody>
      </p:sp>
      <p:sp>
        <p:nvSpPr>
          <p:cNvPr id="231" name="Shape 231"/>
          <p:cNvSpPr txBox="1"/>
          <p:nvPr/>
        </p:nvSpPr>
        <p:spPr>
          <a:xfrm>
            <a:off x="4752725" y="1502300"/>
            <a:ext cx="4146300" cy="3301800"/>
          </a:xfrm>
          <a:prstGeom prst="rect">
            <a:avLst/>
          </a:prstGeom>
          <a:noFill/>
          <a:ln>
            <a:noFill/>
          </a:ln>
        </p:spPr>
        <p:txBody>
          <a:bodyPr anchorCtr="0" anchor="t" bIns="91425" lIns="91425" spcFirstLastPara="1" rIns="91425" wrap="square" tIns="91425">
            <a:noAutofit/>
          </a:bodyPr>
          <a:lstStyle/>
          <a:p>
            <a:pPr indent="0" lvl="0" marL="0" rtl="0">
              <a:lnSpc>
                <a:spcPct val="115000"/>
              </a:lnSpc>
              <a:spcBef>
                <a:spcPts val="0"/>
              </a:spcBef>
              <a:spcAft>
                <a:spcPts val="0"/>
              </a:spcAft>
              <a:buNone/>
            </a:pPr>
            <a:r>
              <a:rPr lang="en" sz="1500">
                <a:solidFill>
                  <a:srgbClr val="FFFFFF"/>
                </a:solidFill>
                <a:latin typeface="Lato"/>
                <a:ea typeface="Lato"/>
                <a:cs typeface="Lato"/>
                <a:sym typeface="Lato"/>
              </a:rPr>
              <a:t>Advantages</a:t>
            </a:r>
            <a:endParaRPr sz="1500">
              <a:solidFill>
                <a:srgbClr val="FFFFFF"/>
              </a:solidFill>
              <a:latin typeface="Lato"/>
              <a:ea typeface="Lato"/>
              <a:cs typeface="Lato"/>
              <a:sym typeface="Lato"/>
            </a:endParaRPr>
          </a:p>
          <a:p>
            <a:pPr indent="-323850" lvl="0" marL="457200" rtl="0">
              <a:lnSpc>
                <a:spcPct val="115000"/>
              </a:lnSpc>
              <a:spcBef>
                <a:spcPts val="1600"/>
              </a:spcBef>
              <a:spcAft>
                <a:spcPts val="0"/>
              </a:spcAft>
              <a:buClr>
                <a:srgbClr val="FFFFFF"/>
              </a:buClr>
              <a:buSzPts val="1500"/>
              <a:buFont typeface="Lato"/>
              <a:buChar char="●"/>
            </a:pPr>
            <a:r>
              <a:rPr lang="en" sz="1500">
                <a:solidFill>
                  <a:srgbClr val="FFFFFF"/>
                </a:solidFill>
                <a:latin typeface="Lato"/>
                <a:ea typeface="Lato"/>
                <a:cs typeface="Lato"/>
                <a:sym typeface="Lato"/>
              </a:rPr>
              <a:t>Every student has access to a computer via the library’s public computer space along with any personal devices, so you achieve the accessible factor of your long term goal </a:t>
            </a:r>
            <a:endParaRPr sz="1500">
              <a:solidFill>
                <a:srgbClr val="FFFFFF"/>
              </a:solidFill>
              <a:latin typeface="Lato"/>
              <a:ea typeface="Lato"/>
              <a:cs typeface="Lato"/>
              <a:sym typeface="Lato"/>
            </a:endParaRPr>
          </a:p>
          <a:p>
            <a:pPr indent="0" lvl="0" marL="0" rtl="0">
              <a:lnSpc>
                <a:spcPct val="115000"/>
              </a:lnSpc>
              <a:spcBef>
                <a:spcPts val="1600"/>
              </a:spcBef>
              <a:spcAft>
                <a:spcPts val="0"/>
              </a:spcAft>
              <a:buNone/>
            </a:pPr>
            <a:r>
              <a:rPr lang="en" sz="1500">
                <a:solidFill>
                  <a:srgbClr val="FFFFFF"/>
                </a:solidFill>
                <a:latin typeface="Lato"/>
                <a:ea typeface="Lato"/>
                <a:cs typeface="Lato"/>
                <a:sym typeface="Lato"/>
              </a:rPr>
              <a:t>Disadvantages: </a:t>
            </a:r>
            <a:endParaRPr sz="1500">
              <a:solidFill>
                <a:srgbClr val="FFFFFF"/>
              </a:solidFill>
              <a:latin typeface="Lato"/>
              <a:ea typeface="Lato"/>
              <a:cs typeface="Lato"/>
              <a:sym typeface="Lato"/>
            </a:endParaRPr>
          </a:p>
          <a:p>
            <a:pPr indent="-323850" lvl="0" marL="457200" rtl="0">
              <a:lnSpc>
                <a:spcPct val="115000"/>
              </a:lnSpc>
              <a:spcBef>
                <a:spcPts val="1600"/>
              </a:spcBef>
              <a:spcAft>
                <a:spcPts val="0"/>
              </a:spcAft>
              <a:buClr>
                <a:srgbClr val="FFFFFF"/>
              </a:buClr>
              <a:buSzPts val="1500"/>
              <a:buFont typeface="Lato"/>
              <a:buChar char="●"/>
            </a:pPr>
            <a:r>
              <a:rPr lang="en" sz="1500">
                <a:solidFill>
                  <a:srgbClr val="FFFFFF"/>
                </a:solidFill>
                <a:latin typeface="Lato"/>
                <a:ea typeface="Lato"/>
                <a:cs typeface="Lato"/>
                <a:sym typeface="Lato"/>
              </a:rPr>
              <a:t>It may take some time to come into full effect where all organizations are aware of the new guidelines </a:t>
            </a:r>
            <a:endParaRPr sz="1500">
              <a:solidFill>
                <a:srgbClr val="FFFFFF"/>
              </a:solidFill>
              <a:latin typeface="Lato"/>
              <a:ea typeface="Lato"/>
              <a:cs typeface="Lato"/>
              <a:sym typeface="Lato"/>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0">
                                            <p:txEl>
                                              <p:pRg end="0" st="0"/>
                                            </p:txEl>
                                          </p:spTgt>
                                        </p:tgtEl>
                                        <p:attrNameLst>
                                          <p:attrName>style.visibility</p:attrName>
                                        </p:attrNameLst>
                                      </p:cBhvr>
                                      <p:to>
                                        <p:strVal val="visible"/>
                                      </p:to>
                                    </p:set>
                                    <p:animEffect filter="fade" transition="in">
                                      <p:cBhvr>
                                        <p:cTn dur="1000"/>
                                        <p:tgtEl>
                                          <p:spTgt spid="23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0">
                                            <p:txEl>
                                              <p:pRg end="1" st="1"/>
                                            </p:txEl>
                                          </p:spTgt>
                                        </p:tgtEl>
                                        <p:attrNameLst>
                                          <p:attrName>style.visibility</p:attrName>
                                        </p:attrNameLst>
                                      </p:cBhvr>
                                      <p:to>
                                        <p:strVal val="visible"/>
                                      </p:to>
                                    </p:set>
                                    <p:animEffect filter="fade" transition="in">
                                      <p:cBhvr>
                                        <p:cTn dur="1000"/>
                                        <p:tgtEl>
                                          <p:spTgt spid="23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1">
                                            <p:txEl>
                                              <p:pRg end="0" st="0"/>
                                            </p:txEl>
                                          </p:spTgt>
                                        </p:tgtEl>
                                        <p:attrNameLst>
                                          <p:attrName>style.visibility</p:attrName>
                                        </p:attrNameLst>
                                      </p:cBhvr>
                                      <p:to>
                                        <p:strVal val="visible"/>
                                      </p:to>
                                    </p:set>
                                    <p:animEffect filter="fade" transition="in">
                                      <p:cBhvr>
                                        <p:cTn dur="1000"/>
                                        <p:tgtEl>
                                          <p:spTgt spid="23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1">
                                            <p:txEl>
                                              <p:pRg end="1" st="1"/>
                                            </p:txEl>
                                          </p:spTgt>
                                        </p:tgtEl>
                                        <p:attrNameLst>
                                          <p:attrName>style.visibility</p:attrName>
                                        </p:attrNameLst>
                                      </p:cBhvr>
                                      <p:to>
                                        <p:strVal val="visible"/>
                                      </p:to>
                                    </p:set>
                                    <p:animEffect filter="fade" transition="in">
                                      <p:cBhvr>
                                        <p:cTn dur="1000"/>
                                        <p:tgtEl>
                                          <p:spTgt spid="23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1">
                                            <p:txEl>
                                              <p:pRg end="2" st="2"/>
                                            </p:txEl>
                                          </p:spTgt>
                                        </p:tgtEl>
                                        <p:attrNameLst>
                                          <p:attrName>style.visibility</p:attrName>
                                        </p:attrNameLst>
                                      </p:cBhvr>
                                      <p:to>
                                        <p:strVal val="visible"/>
                                      </p:to>
                                    </p:set>
                                    <p:animEffect filter="fade" transition="in">
                                      <p:cBhvr>
                                        <p:cTn dur="1000"/>
                                        <p:tgtEl>
                                          <p:spTgt spid="23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1">
                                            <p:txEl>
                                              <p:pRg end="3" st="3"/>
                                            </p:txEl>
                                          </p:spTgt>
                                        </p:tgtEl>
                                        <p:attrNameLst>
                                          <p:attrName>style.visibility</p:attrName>
                                        </p:attrNameLst>
                                      </p:cBhvr>
                                      <p:to>
                                        <p:strVal val="visible"/>
                                      </p:to>
                                    </p:set>
                                    <p:animEffect filter="fade" transition="in">
                                      <p:cBhvr>
                                        <p:cTn dur="1000"/>
                                        <p:tgtEl>
                                          <p:spTgt spid="231">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idx="1" type="body"/>
          </p:nvPr>
        </p:nvSpPr>
        <p:spPr>
          <a:xfrm>
            <a:off x="1310550" y="2232300"/>
            <a:ext cx="7038900" cy="29112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 sz="1800"/>
              <a:t>Public doctoral/research university in New England</a:t>
            </a:r>
            <a:endParaRPr sz="1800"/>
          </a:p>
          <a:p>
            <a:pPr indent="-342900" lvl="0" marL="457200" rtl="0">
              <a:spcBef>
                <a:spcPts val="0"/>
              </a:spcBef>
              <a:spcAft>
                <a:spcPts val="0"/>
              </a:spcAft>
              <a:buSzPts val="1800"/>
              <a:buChar char="●"/>
            </a:pPr>
            <a:r>
              <a:rPr lang="en" sz="1800"/>
              <a:t>22,000 students</a:t>
            </a:r>
            <a:endParaRPr sz="1800"/>
          </a:p>
          <a:p>
            <a:pPr indent="-342900" lvl="0" marL="457200" rtl="0">
              <a:spcBef>
                <a:spcPts val="0"/>
              </a:spcBef>
              <a:spcAft>
                <a:spcPts val="0"/>
              </a:spcAft>
              <a:buSzPts val="1800"/>
              <a:buChar char="●"/>
            </a:pPr>
            <a:r>
              <a:rPr lang="en" sz="1800"/>
              <a:t>Mascots: Danny Deer and Dosie Doe</a:t>
            </a:r>
            <a:endParaRPr sz="1800"/>
          </a:p>
          <a:p>
            <a:pPr indent="-342900" lvl="0" marL="457200" rtl="0">
              <a:spcBef>
                <a:spcPts val="0"/>
              </a:spcBef>
              <a:spcAft>
                <a:spcPts val="0"/>
              </a:spcAft>
              <a:buSzPts val="1800"/>
              <a:buChar char="●"/>
            </a:pPr>
            <a:r>
              <a:rPr lang="en" sz="1800"/>
              <a:t>Robust hierarchical organization </a:t>
            </a:r>
            <a:endParaRPr sz="1800"/>
          </a:p>
        </p:txBody>
      </p:sp>
      <p:pic>
        <p:nvPicPr>
          <p:cNvPr id="141" name="Shape 141"/>
          <p:cNvPicPr preferRelativeResize="0"/>
          <p:nvPr/>
        </p:nvPicPr>
        <p:blipFill>
          <a:blip r:embed="rId3">
            <a:alphaModFix/>
          </a:blip>
          <a:stretch>
            <a:fillRect/>
          </a:stretch>
        </p:blipFill>
        <p:spPr>
          <a:xfrm>
            <a:off x="2519350" y="611425"/>
            <a:ext cx="4105275" cy="11811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1000"/>
                                        <p:tgtEl>
                                          <p:spTgt spid="14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0" st="0"/>
                                            </p:txEl>
                                          </p:spTgt>
                                        </p:tgtEl>
                                        <p:attrNameLst>
                                          <p:attrName>style.visibility</p:attrName>
                                        </p:attrNameLst>
                                      </p:cBhvr>
                                      <p:to>
                                        <p:strVal val="visible"/>
                                      </p:to>
                                    </p:set>
                                    <p:animEffect filter="fade" transition="in">
                                      <p:cBhvr>
                                        <p:cTn dur="1000"/>
                                        <p:tgtEl>
                                          <p:spTgt spid="14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1" st="1"/>
                                            </p:txEl>
                                          </p:spTgt>
                                        </p:tgtEl>
                                        <p:attrNameLst>
                                          <p:attrName>style.visibility</p:attrName>
                                        </p:attrNameLst>
                                      </p:cBhvr>
                                      <p:to>
                                        <p:strVal val="visible"/>
                                      </p:to>
                                    </p:set>
                                    <p:animEffect filter="fade" transition="in">
                                      <p:cBhvr>
                                        <p:cTn dur="1000"/>
                                        <p:tgtEl>
                                          <p:spTgt spid="14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2" st="2"/>
                                            </p:txEl>
                                          </p:spTgt>
                                        </p:tgtEl>
                                        <p:attrNameLst>
                                          <p:attrName>style.visibility</p:attrName>
                                        </p:attrNameLst>
                                      </p:cBhvr>
                                      <p:to>
                                        <p:strVal val="visible"/>
                                      </p:to>
                                    </p:set>
                                    <p:animEffect filter="fade" transition="in">
                                      <p:cBhvr>
                                        <p:cTn dur="1000"/>
                                        <p:tgtEl>
                                          <p:spTgt spid="14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xEl>
                                              <p:pRg end="3" st="3"/>
                                            </p:txEl>
                                          </p:spTgt>
                                        </p:tgtEl>
                                        <p:attrNameLst>
                                          <p:attrName>style.visibility</p:attrName>
                                        </p:attrNameLst>
                                      </p:cBhvr>
                                      <p:to>
                                        <p:strVal val="visible"/>
                                      </p:to>
                                    </p:set>
                                    <p:animEffect filter="fade" transition="in">
                                      <p:cBhvr>
                                        <p:cTn dur="1000"/>
                                        <p:tgtEl>
                                          <p:spTgt spid="140">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Shape 146"/>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Background/Intro</a:t>
            </a:r>
            <a:endParaRPr/>
          </a:p>
        </p:txBody>
      </p:sp>
      <p:sp>
        <p:nvSpPr>
          <p:cNvPr id="147" name="Shape 147"/>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 sz="1800"/>
              <a:t>Does for Life held a pro-life event with Family Planning Clinic as speakers</a:t>
            </a:r>
            <a:endParaRPr sz="1800"/>
          </a:p>
          <a:p>
            <a:pPr indent="-342900" lvl="1" marL="914400" rtl="0">
              <a:spcBef>
                <a:spcPts val="0"/>
              </a:spcBef>
              <a:spcAft>
                <a:spcPts val="0"/>
              </a:spcAft>
              <a:buSzPts val="1800"/>
              <a:buChar char="○"/>
            </a:pPr>
            <a:r>
              <a:rPr lang="en" sz="1800"/>
              <a:t>In quad beside residence halls</a:t>
            </a:r>
            <a:endParaRPr sz="1800"/>
          </a:p>
          <a:p>
            <a:pPr indent="-342900" lvl="1" marL="914400" rtl="0">
              <a:spcBef>
                <a:spcPts val="0"/>
              </a:spcBef>
              <a:spcAft>
                <a:spcPts val="0"/>
              </a:spcAft>
              <a:buSzPts val="1800"/>
              <a:buChar char="○"/>
            </a:pPr>
            <a:r>
              <a:rPr lang="en" sz="1800"/>
              <a:t>Sound system used</a:t>
            </a:r>
            <a:endParaRPr sz="1800"/>
          </a:p>
          <a:p>
            <a:pPr indent="-342900" lvl="1" marL="914400" rtl="0">
              <a:spcBef>
                <a:spcPts val="0"/>
              </a:spcBef>
              <a:spcAft>
                <a:spcPts val="0"/>
              </a:spcAft>
              <a:buSzPts val="1800"/>
              <a:buChar char="○"/>
            </a:pPr>
            <a:r>
              <a:rPr lang="en" sz="1800"/>
              <a:t>Women’s Resource Center protest with megaphones</a:t>
            </a:r>
            <a:endParaRPr sz="1800"/>
          </a:p>
          <a:p>
            <a:pPr indent="-342900" lvl="0" marL="457200" rtl="0">
              <a:spcBef>
                <a:spcPts val="0"/>
              </a:spcBef>
              <a:spcAft>
                <a:spcPts val="0"/>
              </a:spcAft>
              <a:buSzPts val="1800"/>
              <a:buChar char="●"/>
            </a:pPr>
            <a:r>
              <a:rPr lang="en" sz="1800"/>
              <a:t>Currently no formal designation of forum areas</a:t>
            </a:r>
            <a:endParaRPr sz="1800"/>
          </a:p>
          <a:p>
            <a:pPr indent="-342900" lvl="0" marL="457200" rtl="0">
              <a:spcBef>
                <a:spcPts val="0"/>
              </a:spcBef>
              <a:spcAft>
                <a:spcPts val="0"/>
              </a:spcAft>
              <a:buSzPts val="1800"/>
              <a:buChar char="●"/>
            </a:pPr>
            <a:r>
              <a:rPr lang="en" sz="1800"/>
              <a:t>No event registration process</a:t>
            </a:r>
            <a:endParaRPr sz="1800"/>
          </a:p>
          <a:p>
            <a:pPr indent="-342900" lvl="0" marL="457200">
              <a:spcBef>
                <a:spcPts val="0"/>
              </a:spcBef>
              <a:spcAft>
                <a:spcPts val="0"/>
              </a:spcAft>
              <a:buSzPts val="1800"/>
              <a:buChar char="●"/>
            </a:pPr>
            <a:r>
              <a:rPr lang="en" sz="1800"/>
              <a:t>Committee formed to recommend new policies</a:t>
            </a:r>
            <a:endParaRPr sz="18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0" st="0"/>
                                            </p:txEl>
                                          </p:spTgt>
                                        </p:tgtEl>
                                        <p:attrNameLst>
                                          <p:attrName>style.visibility</p:attrName>
                                        </p:attrNameLst>
                                      </p:cBhvr>
                                      <p:to>
                                        <p:strVal val="visible"/>
                                      </p:to>
                                    </p:set>
                                    <p:animEffect filter="fade" transition="in">
                                      <p:cBhvr>
                                        <p:cTn dur="1000"/>
                                        <p:tgtEl>
                                          <p:spTgt spid="14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1" st="1"/>
                                            </p:txEl>
                                          </p:spTgt>
                                        </p:tgtEl>
                                        <p:attrNameLst>
                                          <p:attrName>style.visibility</p:attrName>
                                        </p:attrNameLst>
                                      </p:cBhvr>
                                      <p:to>
                                        <p:strVal val="visible"/>
                                      </p:to>
                                    </p:set>
                                    <p:animEffect filter="fade" transition="in">
                                      <p:cBhvr>
                                        <p:cTn dur="1000"/>
                                        <p:tgtEl>
                                          <p:spTgt spid="14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2" st="2"/>
                                            </p:txEl>
                                          </p:spTgt>
                                        </p:tgtEl>
                                        <p:attrNameLst>
                                          <p:attrName>style.visibility</p:attrName>
                                        </p:attrNameLst>
                                      </p:cBhvr>
                                      <p:to>
                                        <p:strVal val="visible"/>
                                      </p:to>
                                    </p:set>
                                    <p:animEffect filter="fade" transition="in">
                                      <p:cBhvr>
                                        <p:cTn dur="1000"/>
                                        <p:tgtEl>
                                          <p:spTgt spid="14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3" st="3"/>
                                            </p:txEl>
                                          </p:spTgt>
                                        </p:tgtEl>
                                        <p:attrNameLst>
                                          <p:attrName>style.visibility</p:attrName>
                                        </p:attrNameLst>
                                      </p:cBhvr>
                                      <p:to>
                                        <p:strVal val="visible"/>
                                      </p:to>
                                    </p:set>
                                    <p:animEffect filter="fade" transition="in">
                                      <p:cBhvr>
                                        <p:cTn dur="1000"/>
                                        <p:tgtEl>
                                          <p:spTgt spid="14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4" st="4"/>
                                            </p:txEl>
                                          </p:spTgt>
                                        </p:tgtEl>
                                        <p:attrNameLst>
                                          <p:attrName>style.visibility</p:attrName>
                                        </p:attrNameLst>
                                      </p:cBhvr>
                                      <p:to>
                                        <p:strVal val="visible"/>
                                      </p:to>
                                    </p:set>
                                    <p:animEffect filter="fade" transition="in">
                                      <p:cBhvr>
                                        <p:cTn dur="1000"/>
                                        <p:tgtEl>
                                          <p:spTgt spid="14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5" st="5"/>
                                            </p:txEl>
                                          </p:spTgt>
                                        </p:tgtEl>
                                        <p:attrNameLst>
                                          <p:attrName>style.visibility</p:attrName>
                                        </p:attrNameLst>
                                      </p:cBhvr>
                                      <p:to>
                                        <p:strVal val="visible"/>
                                      </p:to>
                                    </p:set>
                                    <p:animEffect filter="fade" transition="in">
                                      <p:cBhvr>
                                        <p:cTn dur="1000"/>
                                        <p:tgtEl>
                                          <p:spTgt spid="147">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6" st="6"/>
                                            </p:txEl>
                                          </p:spTgt>
                                        </p:tgtEl>
                                        <p:attrNameLst>
                                          <p:attrName>style.visibility</p:attrName>
                                        </p:attrNameLst>
                                      </p:cBhvr>
                                      <p:to>
                                        <p:strVal val="visible"/>
                                      </p:to>
                                    </p:set>
                                    <p:animEffect filter="fade" transition="in">
                                      <p:cBhvr>
                                        <p:cTn dur="1000"/>
                                        <p:tgtEl>
                                          <p:spTgt spid="147">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Shape 152"/>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Decision Issues</a:t>
            </a:r>
            <a:endParaRPr/>
          </a:p>
        </p:txBody>
      </p:sp>
      <p:sp>
        <p:nvSpPr>
          <p:cNvPr id="153" name="Shape 153"/>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AutoNum type="arabicPeriod"/>
            </a:pPr>
            <a:r>
              <a:rPr lang="en" sz="1800"/>
              <a:t>How can we, as the committee, create effective guidelines for event planning at Competition University that simultaneously protect stakeholders’ safety while preserving their right to free speech?</a:t>
            </a:r>
            <a:endParaRPr sz="1800"/>
          </a:p>
          <a:p>
            <a:pPr indent="-342900" lvl="0" marL="457200" rtl="0">
              <a:spcBef>
                <a:spcPts val="0"/>
              </a:spcBef>
              <a:spcAft>
                <a:spcPts val="0"/>
              </a:spcAft>
              <a:buSzPts val="1800"/>
              <a:buAutoNum type="arabicPeriod"/>
            </a:pPr>
            <a:r>
              <a:rPr lang="en" sz="1800"/>
              <a:t>How can we, as the committee, disseminate the new guidelines for event hosting on campus to stakeholders in an accessible way?</a:t>
            </a:r>
            <a:endParaRPr sz="18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xEl>
                                              <p:pRg end="0" st="0"/>
                                            </p:txEl>
                                          </p:spTgt>
                                        </p:tgtEl>
                                        <p:attrNameLst>
                                          <p:attrName>style.visibility</p:attrName>
                                        </p:attrNameLst>
                                      </p:cBhvr>
                                      <p:to>
                                        <p:strVal val="visible"/>
                                      </p:to>
                                    </p:set>
                                    <p:animEffect filter="fade" transition="in">
                                      <p:cBhvr>
                                        <p:cTn dur="1000"/>
                                        <p:tgtEl>
                                          <p:spTgt spid="15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xEl>
                                              <p:pRg end="1" st="1"/>
                                            </p:txEl>
                                          </p:spTgt>
                                        </p:tgtEl>
                                        <p:attrNameLst>
                                          <p:attrName>style.visibility</p:attrName>
                                        </p:attrNameLst>
                                      </p:cBhvr>
                                      <p:to>
                                        <p:strVal val="visible"/>
                                      </p:to>
                                    </p:set>
                                    <p:animEffect filter="fade" transition="in">
                                      <p:cBhvr>
                                        <p:cTn dur="1000"/>
                                        <p:tgtEl>
                                          <p:spTgt spid="153">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Shape 158"/>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Essential Facts</a:t>
            </a:r>
            <a:endParaRPr/>
          </a:p>
        </p:txBody>
      </p:sp>
      <p:sp>
        <p:nvSpPr>
          <p:cNvPr id="159" name="Shape 159"/>
          <p:cNvSpPr txBox="1"/>
          <p:nvPr>
            <p:ph idx="1" type="body"/>
          </p:nvPr>
        </p:nvSpPr>
        <p:spPr>
          <a:xfrm>
            <a:off x="757175" y="1567550"/>
            <a:ext cx="3943500" cy="29112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 sz="1800"/>
              <a:t>Event took place in a quad that is currently considered an open forum</a:t>
            </a:r>
            <a:endParaRPr sz="1800"/>
          </a:p>
          <a:p>
            <a:pPr indent="-342900" lvl="0" marL="457200" rtl="0">
              <a:spcBef>
                <a:spcPts val="0"/>
              </a:spcBef>
              <a:spcAft>
                <a:spcPts val="0"/>
              </a:spcAft>
              <a:buSzPts val="1800"/>
              <a:buChar char="●"/>
            </a:pPr>
            <a:r>
              <a:rPr lang="en" sz="1800"/>
              <a:t>Does for Life did not book the quad space ahead of time</a:t>
            </a:r>
            <a:endParaRPr sz="1800"/>
          </a:p>
          <a:p>
            <a:pPr indent="-342900" lvl="0" marL="457200">
              <a:spcBef>
                <a:spcPts val="0"/>
              </a:spcBef>
              <a:spcAft>
                <a:spcPts val="0"/>
              </a:spcAft>
              <a:buSzPts val="1800"/>
              <a:buChar char="●"/>
            </a:pPr>
            <a:r>
              <a:rPr lang="en" sz="1800"/>
              <a:t>The Family Planning Clinic brought a large sound system with them and turned it up to full volume</a:t>
            </a:r>
            <a:endParaRPr sz="1800"/>
          </a:p>
        </p:txBody>
      </p:sp>
      <p:sp>
        <p:nvSpPr>
          <p:cNvPr id="160" name="Shape 160"/>
          <p:cNvSpPr txBox="1"/>
          <p:nvPr>
            <p:ph idx="2" type="body"/>
          </p:nvPr>
        </p:nvSpPr>
        <p:spPr>
          <a:xfrm>
            <a:off x="4933221" y="1567550"/>
            <a:ext cx="3403200" cy="29112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 sz="1800"/>
              <a:t>Hermione Potter had a megaphone with her and turned it to up to full volume</a:t>
            </a:r>
            <a:endParaRPr sz="1800"/>
          </a:p>
          <a:p>
            <a:pPr indent="-342900" lvl="0" marL="457200">
              <a:spcBef>
                <a:spcPts val="0"/>
              </a:spcBef>
              <a:spcAft>
                <a:spcPts val="0"/>
              </a:spcAft>
              <a:buSzPts val="1800"/>
              <a:buChar char="●"/>
            </a:pPr>
            <a:r>
              <a:rPr lang="en" sz="1800"/>
              <a:t>Both Does for Life and the Women’s Resource Center are officially-recognized student groups and receive University funding</a:t>
            </a:r>
            <a:endParaRPr sz="18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0" st="0"/>
                                            </p:txEl>
                                          </p:spTgt>
                                        </p:tgtEl>
                                        <p:attrNameLst>
                                          <p:attrName>style.visibility</p:attrName>
                                        </p:attrNameLst>
                                      </p:cBhvr>
                                      <p:to>
                                        <p:strVal val="visible"/>
                                      </p:to>
                                    </p:set>
                                    <p:animEffect filter="fade" transition="in">
                                      <p:cBhvr>
                                        <p:cTn dur="1000"/>
                                        <p:tgtEl>
                                          <p:spTgt spid="15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1" st="1"/>
                                            </p:txEl>
                                          </p:spTgt>
                                        </p:tgtEl>
                                        <p:attrNameLst>
                                          <p:attrName>style.visibility</p:attrName>
                                        </p:attrNameLst>
                                      </p:cBhvr>
                                      <p:to>
                                        <p:strVal val="visible"/>
                                      </p:to>
                                    </p:set>
                                    <p:animEffect filter="fade" transition="in">
                                      <p:cBhvr>
                                        <p:cTn dur="1000"/>
                                        <p:tgtEl>
                                          <p:spTgt spid="15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xEl>
                                              <p:pRg end="2" st="2"/>
                                            </p:txEl>
                                          </p:spTgt>
                                        </p:tgtEl>
                                        <p:attrNameLst>
                                          <p:attrName>style.visibility</p:attrName>
                                        </p:attrNameLst>
                                      </p:cBhvr>
                                      <p:to>
                                        <p:strVal val="visible"/>
                                      </p:to>
                                    </p:set>
                                    <p:animEffect filter="fade" transition="in">
                                      <p:cBhvr>
                                        <p:cTn dur="1000"/>
                                        <p:tgtEl>
                                          <p:spTgt spid="15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xEl>
                                              <p:pRg end="0" st="0"/>
                                            </p:txEl>
                                          </p:spTgt>
                                        </p:tgtEl>
                                        <p:attrNameLst>
                                          <p:attrName>style.visibility</p:attrName>
                                        </p:attrNameLst>
                                      </p:cBhvr>
                                      <p:to>
                                        <p:strVal val="visible"/>
                                      </p:to>
                                    </p:set>
                                    <p:animEffect filter="fade" transition="in">
                                      <p:cBhvr>
                                        <p:cTn dur="1500"/>
                                        <p:tgtEl>
                                          <p:spTgt spid="16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xEl>
                                              <p:pRg end="1" st="1"/>
                                            </p:txEl>
                                          </p:spTgt>
                                        </p:tgtEl>
                                        <p:attrNameLst>
                                          <p:attrName>style.visibility</p:attrName>
                                        </p:attrNameLst>
                                      </p:cBhvr>
                                      <p:to>
                                        <p:strVal val="visible"/>
                                      </p:to>
                                    </p:set>
                                    <p:animEffect filter="fade" transition="in">
                                      <p:cBhvr>
                                        <p:cTn dur="1500"/>
                                        <p:tgtEl>
                                          <p:spTgt spid="160">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sp>
        <p:nvSpPr>
          <p:cNvPr id="165" name="Shape 165"/>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Key Stakeholders</a:t>
            </a:r>
            <a:endParaRPr/>
          </a:p>
        </p:txBody>
      </p:sp>
      <p:sp>
        <p:nvSpPr>
          <p:cNvPr id="166" name="Shape 166"/>
          <p:cNvSpPr txBox="1"/>
          <p:nvPr>
            <p:ph idx="1" type="body"/>
          </p:nvPr>
        </p:nvSpPr>
        <p:spPr>
          <a:xfrm>
            <a:off x="4647425" y="1412275"/>
            <a:ext cx="4059900" cy="29112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1800"/>
              <a:t>Stakeholders</a:t>
            </a:r>
            <a:endParaRPr sz="1800"/>
          </a:p>
          <a:p>
            <a:pPr indent="-342900" lvl="1" marL="914400" rtl="0">
              <a:spcBef>
                <a:spcPts val="1600"/>
              </a:spcBef>
              <a:spcAft>
                <a:spcPts val="0"/>
              </a:spcAft>
              <a:buSzPts val="1800"/>
              <a:buChar char="○"/>
            </a:pPr>
            <a:r>
              <a:rPr lang="en" sz="1800"/>
              <a:t>Luna Lupin</a:t>
            </a:r>
            <a:endParaRPr sz="1800"/>
          </a:p>
          <a:p>
            <a:pPr indent="-342900" lvl="1" marL="914400" rtl="0">
              <a:spcBef>
                <a:spcPts val="0"/>
              </a:spcBef>
              <a:spcAft>
                <a:spcPts val="0"/>
              </a:spcAft>
              <a:buSzPts val="1800"/>
              <a:buChar char="○"/>
            </a:pPr>
            <a:r>
              <a:rPr lang="en" sz="1800"/>
              <a:t>Hermione Potter</a:t>
            </a:r>
            <a:endParaRPr sz="1800"/>
          </a:p>
          <a:p>
            <a:pPr indent="-342900" lvl="1" marL="914400" rtl="0">
              <a:spcBef>
                <a:spcPts val="0"/>
              </a:spcBef>
              <a:spcAft>
                <a:spcPts val="0"/>
              </a:spcAft>
              <a:buSzPts val="1800"/>
              <a:buChar char="○"/>
            </a:pPr>
            <a:r>
              <a:rPr lang="en" sz="1800"/>
              <a:t>Minerva Lockhart</a:t>
            </a:r>
            <a:endParaRPr sz="1800"/>
          </a:p>
          <a:p>
            <a:pPr indent="-342900" lvl="1" marL="914400" rtl="0">
              <a:spcBef>
                <a:spcPts val="0"/>
              </a:spcBef>
              <a:spcAft>
                <a:spcPts val="0"/>
              </a:spcAft>
              <a:buSzPts val="1800"/>
              <a:buChar char="○"/>
            </a:pPr>
            <a:r>
              <a:rPr lang="en" sz="1800"/>
              <a:t>Officially recognized and funded student groups</a:t>
            </a:r>
            <a:endParaRPr sz="1800"/>
          </a:p>
          <a:p>
            <a:pPr indent="-342900" lvl="1" marL="914400" rtl="0">
              <a:spcBef>
                <a:spcPts val="0"/>
              </a:spcBef>
              <a:spcAft>
                <a:spcPts val="0"/>
              </a:spcAft>
              <a:buSzPts val="1800"/>
              <a:buChar char="○"/>
            </a:pPr>
            <a:r>
              <a:rPr lang="en" sz="1800"/>
              <a:t>Anyone who plans to exercise their free speech rights on Competition’s campus</a:t>
            </a:r>
            <a:endParaRPr sz="1800"/>
          </a:p>
        </p:txBody>
      </p:sp>
      <p:sp>
        <p:nvSpPr>
          <p:cNvPr id="167" name="Shape 167"/>
          <p:cNvSpPr txBox="1"/>
          <p:nvPr/>
        </p:nvSpPr>
        <p:spPr>
          <a:xfrm>
            <a:off x="522175" y="1176175"/>
            <a:ext cx="3590100" cy="3000000"/>
          </a:xfrm>
          <a:prstGeom prst="rect">
            <a:avLst/>
          </a:prstGeom>
          <a:noFill/>
          <a:ln>
            <a:noFill/>
          </a:ln>
        </p:spPr>
        <p:txBody>
          <a:bodyPr anchorCtr="0" anchor="ctr" bIns="91425" lIns="91425" spcFirstLastPara="1" rIns="91425" wrap="square" tIns="91425">
            <a:noAutofit/>
          </a:bodyPr>
          <a:lstStyle/>
          <a:p>
            <a:pPr indent="0" lvl="0" marL="0" rtl="0">
              <a:lnSpc>
                <a:spcPct val="115000"/>
              </a:lnSpc>
              <a:spcBef>
                <a:spcPts val="0"/>
              </a:spcBef>
              <a:spcAft>
                <a:spcPts val="0"/>
              </a:spcAft>
              <a:buNone/>
            </a:pPr>
            <a:r>
              <a:rPr lang="en" sz="1800">
                <a:solidFill>
                  <a:schemeClr val="lt1"/>
                </a:solidFill>
                <a:latin typeface="Lato"/>
                <a:ea typeface="Lato"/>
                <a:cs typeface="Lato"/>
                <a:sym typeface="Lato"/>
              </a:rPr>
              <a:t>Principle Decision Makers (</a:t>
            </a:r>
            <a:r>
              <a:rPr lang="en" sz="1800">
                <a:solidFill>
                  <a:schemeClr val="lt1"/>
                </a:solidFill>
                <a:latin typeface="Lato"/>
                <a:ea typeface="Lato"/>
                <a:cs typeface="Lato"/>
                <a:sym typeface="Lato"/>
              </a:rPr>
              <a:t>PDMs)</a:t>
            </a:r>
            <a:endParaRPr sz="1800">
              <a:solidFill>
                <a:schemeClr val="lt1"/>
              </a:solidFill>
              <a:latin typeface="Lato"/>
              <a:ea typeface="Lato"/>
              <a:cs typeface="Lato"/>
              <a:sym typeface="Lato"/>
            </a:endParaRPr>
          </a:p>
          <a:p>
            <a:pPr indent="-342900" lvl="1" marL="914400" rtl="0">
              <a:lnSpc>
                <a:spcPct val="115000"/>
              </a:lnSpc>
              <a:spcBef>
                <a:spcPts val="1600"/>
              </a:spcBef>
              <a:spcAft>
                <a:spcPts val="0"/>
              </a:spcAft>
              <a:buClr>
                <a:schemeClr val="lt1"/>
              </a:buClr>
              <a:buSzPts val="1800"/>
              <a:buFont typeface="Lato"/>
              <a:buChar char="○"/>
            </a:pPr>
            <a:r>
              <a:rPr lang="en" sz="1800">
                <a:solidFill>
                  <a:schemeClr val="lt1"/>
                </a:solidFill>
                <a:latin typeface="Lato"/>
                <a:ea typeface="Lato"/>
                <a:cs typeface="Lato"/>
                <a:sym typeface="Lato"/>
              </a:rPr>
              <a:t>The committee</a:t>
            </a:r>
            <a:endParaRPr sz="1800">
              <a:solidFill>
                <a:schemeClr val="lt1"/>
              </a:solidFill>
              <a:latin typeface="Lato"/>
              <a:ea typeface="Lato"/>
              <a:cs typeface="Lato"/>
              <a:sym typeface="Lato"/>
            </a:endParaRPr>
          </a:p>
          <a:p>
            <a:pPr indent="-342900" lvl="1" marL="914400" rtl="0">
              <a:lnSpc>
                <a:spcPct val="115000"/>
              </a:lnSpc>
              <a:spcBef>
                <a:spcPts val="0"/>
              </a:spcBef>
              <a:spcAft>
                <a:spcPts val="0"/>
              </a:spcAft>
              <a:buClr>
                <a:schemeClr val="lt1"/>
              </a:buClr>
              <a:buSzPts val="1800"/>
              <a:buFont typeface="Lato"/>
              <a:buChar char="○"/>
            </a:pPr>
            <a:r>
              <a:rPr lang="en" sz="1800">
                <a:solidFill>
                  <a:schemeClr val="lt1"/>
                </a:solidFill>
                <a:latin typeface="Lato"/>
                <a:ea typeface="Lato"/>
                <a:cs typeface="Lato"/>
                <a:sym typeface="Lato"/>
              </a:rPr>
              <a:t>Dean of Students Ronald Granger</a:t>
            </a:r>
            <a:endParaRPr sz="1800">
              <a:solidFill>
                <a:schemeClr val="lt1"/>
              </a:solidFill>
              <a:latin typeface="Lato"/>
              <a:ea typeface="Lato"/>
              <a:cs typeface="Lato"/>
              <a:sym typeface="Lato"/>
            </a:endParaRPr>
          </a:p>
          <a:p>
            <a:pPr indent="-342900" lvl="1" marL="914400" rtl="0">
              <a:lnSpc>
                <a:spcPct val="115000"/>
              </a:lnSpc>
              <a:spcBef>
                <a:spcPts val="0"/>
              </a:spcBef>
              <a:spcAft>
                <a:spcPts val="0"/>
              </a:spcAft>
              <a:buClr>
                <a:schemeClr val="lt1"/>
              </a:buClr>
              <a:buSzPts val="1800"/>
              <a:buFont typeface="Lato"/>
              <a:buChar char="○"/>
            </a:pPr>
            <a:r>
              <a:rPr lang="en" sz="1800">
                <a:solidFill>
                  <a:schemeClr val="lt1"/>
                </a:solidFill>
                <a:latin typeface="Lato"/>
                <a:ea typeface="Lato"/>
                <a:cs typeface="Lato"/>
                <a:sym typeface="Lato"/>
              </a:rPr>
              <a:t>VP of Student Affairs Albus Longbottom</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xEl>
                                              <p:pRg end="0" st="0"/>
                                            </p:txEl>
                                          </p:spTgt>
                                        </p:tgtEl>
                                        <p:attrNameLst>
                                          <p:attrName>style.visibility</p:attrName>
                                        </p:attrNameLst>
                                      </p:cBhvr>
                                      <p:to>
                                        <p:strVal val="visible"/>
                                      </p:to>
                                    </p:set>
                                    <p:animEffect filter="fade" transition="in">
                                      <p:cBhvr>
                                        <p:cTn dur="1000"/>
                                        <p:tgtEl>
                                          <p:spTgt spid="16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xEl>
                                              <p:pRg end="1" st="1"/>
                                            </p:txEl>
                                          </p:spTgt>
                                        </p:tgtEl>
                                        <p:attrNameLst>
                                          <p:attrName>style.visibility</p:attrName>
                                        </p:attrNameLst>
                                      </p:cBhvr>
                                      <p:to>
                                        <p:strVal val="visible"/>
                                      </p:to>
                                    </p:set>
                                    <p:animEffect filter="fade" transition="in">
                                      <p:cBhvr>
                                        <p:cTn dur="1000"/>
                                        <p:tgtEl>
                                          <p:spTgt spid="16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xEl>
                                              <p:pRg end="2" st="2"/>
                                            </p:txEl>
                                          </p:spTgt>
                                        </p:tgtEl>
                                        <p:attrNameLst>
                                          <p:attrName>style.visibility</p:attrName>
                                        </p:attrNameLst>
                                      </p:cBhvr>
                                      <p:to>
                                        <p:strVal val="visible"/>
                                      </p:to>
                                    </p:set>
                                    <p:animEffect filter="fade" transition="in">
                                      <p:cBhvr>
                                        <p:cTn dur="1000"/>
                                        <p:tgtEl>
                                          <p:spTgt spid="16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7">
                                            <p:txEl>
                                              <p:pRg end="3" st="3"/>
                                            </p:txEl>
                                          </p:spTgt>
                                        </p:tgtEl>
                                        <p:attrNameLst>
                                          <p:attrName>style.visibility</p:attrName>
                                        </p:attrNameLst>
                                      </p:cBhvr>
                                      <p:to>
                                        <p:strVal val="visible"/>
                                      </p:to>
                                    </p:set>
                                    <p:animEffect filter="fade" transition="in">
                                      <p:cBhvr>
                                        <p:cTn dur="1000"/>
                                        <p:tgtEl>
                                          <p:spTgt spid="16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xEl>
                                              <p:pRg end="0" st="0"/>
                                            </p:txEl>
                                          </p:spTgt>
                                        </p:tgtEl>
                                        <p:attrNameLst>
                                          <p:attrName>style.visibility</p:attrName>
                                        </p:attrNameLst>
                                      </p:cBhvr>
                                      <p:to>
                                        <p:strVal val="visible"/>
                                      </p:to>
                                    </p:set>
                                    <p:animEffect filter="fade" transition="in">
                                      <p:cBhvr>
                                        <p:cTn dur="1000"/>
                                        <p:tgtEl>
                                          <p:spTgt spid="16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xEl>
                                              <p:pRg end="1" st="1"/>
                                            </p:txEl>
                                          </p:spTgt>
                                        </p:tgtEl>
                                        <p:attrNameLst>
                                          <p:attrName>style.visibility</p:attrName>
                                        </p:attrNameLst>
                                      </p:cBhvr>
                                      <p:to>
                                        <p:strVal val="visible"/>
                                      </p:to>
                                    </p:set>
                                    <p:animEffect filter="fade" transition="in">
                                      <p:cBhvr>
                                        <p:cTn dur="1000"/>
                                        <p:tgtEl>
                                          <p:spTgt spid="16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xEl>
                                              <p:pRg end="2" st="2"/>
                                            </p:txEl>
                                          </p:spTgt>
                                        </p:tgtEl>
                                        <p:attrNameLst>
                                          <p:attrName>style.visibility</p:attrName>
                                        </p:attrNameLst>
                                      </p:cBhvr>
                                      <p:to>
                                        <p:strVal val="visible"/>
                                      </p:to>
                                    </p:set>
                                    <p:animEffect filter="fade" transition="in">
                                      <p:cBhvr>
                                        <p:cTn dur="1000"/>
                                        <p:tgtEl>
                                          <p:spTgt spid="16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xEl>
                                              <p:pRg end="3" st="3"/>
                                            </p:txEl>
                                          </p:spTgt>
                                        </p:tgtEl>
                                        <p:attrNameLst>
                                          <p:attrName>style.visibility</p:attrName>
                                        </p:attrNameLst>
                                      </p:cBhvr>
                                      <p:to>
                                        <p:strVal val="visible"/>
                                      </p:to>
                                    </p:set>
                                    <p:animEffect filter="fade" transition="in">
                                      <p:cBhvr>
                                        <p:cTn dur="1000"/>
                                        <p:tgtEl>
                                          <p:spTgt spid="16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xEl>
                                              <p:pRg end="4" st="4"/>
                                            </p:txEl>
                                          </p:spTgt>
                                        </p:tgtEl>
                                        <p:attrNameLst>
                                          <p:attrName>style.visibility</p:attrName>
                                        </p:attrNameLst>
                                      </p:cBhvr>
                                      <p:to>
                                        <p:strVal val="visible"/>
                                      </p:to>
                                    </p:set>
                                    <p:animEffect filter="fade" transition="in">
                                      <p:cBhvr>
                                        <p:cTn dur="1000"/>
                                        <p:tgtEl>
                                          <p:spTgt spid="16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xEl>
                                              <p:pRg end="5" st="5"/>
                                            </p:txEl>
                                          </p:spTgt>
                                        </p:tgtEl>
                                        <p:attrNameLst>
                                          <p:attrName>style.visibility</p:attrName>
                                        </p:attrNameLst>
                                      </p:cBhvr>
                                      <p:to>
                                        <p:strVal val="visible"/>
                                      </p:to>
                                    </p:set>
                                    <p:animEffect filter="fade" transition="in">
                                      <p:cBhvr>
                                        <p:cTn dur="1000"/>
                                        <p:tgtEl>
                                          <p:spTgt spid="166">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Shape 172"/>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Mission Statement of Competition University</a:t>
            </a:r>
            <a:endParaRPr/>
          </a:p>
        </p:txBody>
      </p:sp>
      <p:sp>
        <p:nvSpPr>
          <p:cNvPr id="173" name="Shape 173"/>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sz="1800"/>
              <a:t>Competition University is dedicated to the pursuit of knowledge and discovery. Our Does and Deer celebrate diversity in all forms and understand that interactions with new ideas and practices are a necessary element of growth of knowledge. The Competition community welcomes members from diverse backgrounds, identities, and experiences and celebrates and supports all members of the community. It is our mission to provide the highest quality education and to prepare our students to be active, engaged global-citizens. </a:t>
            </a:r>
            <a:endParaRPr sz="1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Shape 178"/>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Creating a University</a:t>
            </a:r>
            <a:endParaRPr/>
          </a:p>
        </p:txBody>
      </p:sp>
      <p:sp>
        <p:nvSpPr>
          <p:cNvPr id="179" name="Shape 179"/>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342900" lvl="0" marL="457200" rtl="0">
              <a:lnSpc>
                <a:spcPct val="200000"/>
              </a:lnSpc>
              <a:spcBef>
                <a:spcPts val="0"/>
              </a:spcBef>
              <a:spcAft>
                <a:spcPts val="0"/>
              </a:spcAft>
              <a:buSzPts val="1800"/>
              <a:buChar char="●"/>
            </a:pPr>
            <a:r>
              <a:rPr lang="en" sz="1800"/>
              <a:t>Griffin &amp; Hurtado (2011): Institutional variety in American higher education. </a:t>
            </a:r>
            <a:endParaRPr sz="1800"/>
          </a:p>
          <a:p>
            <a:pPr indent="-342900" lvl="0" marL="457200" rtl="0">
              <a:lnSpc>
                <a:spcPct val="200000"/>
              </a:lnSpc>
              <a:spcBef>
                <a:spcPts val="0"/>
              </a:spcBef>
              <a:spcAft>
                <a:spcPts val="0"/>
              </a:spcAft>
              <a:buSzPts val="1800"/>
              <a:buChar char="●"/>
            </a:pPr>
            <a:r>
              <a:rPr lang="en" sz="1800"/>
              <a:t>Hirt &amp; Robbins (2016): The importance of institutional mission. </a:t>
            </a:r>
            <a:endParaRPr sz="1800"/>
          </a:p>
          <a:p>
            <a:pPr indent="-342900" lvl="0" marL="457200" rtl="0">
              <a:lnSpc>
                <a:spcPct val="200000"/>
              </a:lnSpc>
              <a:spcBef>
                <a:spcPts val="0"/>
              </a:spcBef>
              <a:spcAft>
                <a:spcPts val="0"/>
              </a:spcAft>
              <a:buSzPts val="1800"/>
              <a:buChar char="●"/>
            </a:pPr>
            <a:r>
              <a:rPr lang="en" sz="1800"/>
              <a:t>Kaplin &amp; Lee (2014)</a:t>
            </a:r>
            <a:endParaRPr sz="18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3" name="Shape 183"/>
        <p:cNvGrpSpPr/>
        <p:nvPr/>
      </p:nvGrpSpPr>
      <p:grpSpPr>
        <a:xfrm>
          <a:off x="0" y="0"/>
          <a:ext cx="0" cy="0"/>
          <a:chOff x="0" y="0"/>
          <a:chExt cx="0" cy="0"/>
        </a:xfrm>
      </p:grpSpPr>
      <p:sp>
        <p:nvSpPr>
          <p:cNvPr id="184" name="Shape 184"/>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Legal Literature (Kaplin &amp; Lee, 2014)</a:t>
            </a:r>
            <a:endParaRPr/>
          </a:p>
        </p:txBody>
      </p:sp>
      <p:sp>
        <p:nvSpPr>
          <p:cNvPr id="185" name="Shape 185"/>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 sz="1800"/>
              <a:t>Three forum properties</a:t>
            </a:r>
            <a:endParaRPr sz="1800"/>
          </a:p>
          <a:p>
            <a:pPr indent="-342900" lvl="1" marL="914400" rtl="0">
              <a:spcBef>
                <a:spcPts val="0"/>
              </a:spcBef>
              <a:spcAft>
                <a:spcPts val="0"/>
              </a:spcAft>
              <a:buSzPts val="1800"/>
              <a:buChar char="○"/>
            </a:pPr>
            <a:r>
              <a:rPr lang="en" sz="1800"/>
              <a:t>Traditional forum</a:t>
            </a:r>
            <a:endParaRPr sz="1800"/>
          </a:p>
          <a:p>
            <a:pPr indent="-342900" lvl="1" marL="914400" rtl="0">
              <a:spcBef>
                <a:spcPts val="0"/>
              </a:spcBef>
              <a:spcAft>
                <a:spcPts val="0"/>
              </a:spcAft>
              <a:buSzPts val="1800"/>
              <a:buChar char="○"/>
            </a:pPr>
            <a:r>
              <a:rPr lang="en" sz="1800"/>
              <a:t>Designated public forum</a:t>
            </a:r>
            <a:endParaRPr sz="1800"/>
          </a:p>
          <a:p>
            <a:pPr indent="-342900" lvl="1" marL="914400" rtl="0">
              <a:spcBef>
                <a:spcPts val="0"/>
              </a:spcBef>
              <a:spcAft>
                <a:spcPts val="0"/>
              </a:spcAft>
              <a:buSzPts val="1800"/>
              <a:buChar char="○"/>
            </a:pPr>
            <a:r>
              <a:rPr lang="en" sz="1800"/>
              <a:t>N</a:t>
            </a:r>
            <a:r>
              <a:rPr lang="en" sz="1800"/>
              <a:t>onpublic forum</a:t>
            </a:r>
            <a:endParaRPr sz="1800"/>
          </a:p>
          <a:p>
            <a:pPr indent="-342900" lvl="0" marL="457200" rtl="0">
              <a:lnSpc>
                <a:spcPct val="200000"/>
              </a:lnSpc>
              <a:spcBef>
                <a:spcPts val="0"/>
              </a:spcBef>
              <a:spcAft>
                <a:spcPts val="0"/>
              </a:spcAft>
              <a:buSzPts val="1800"/>
              <a:buChar char="●"/>
            </a:pPr>
            <a:r>
              <a:rPr lang="en" sz="1800"/>
              <a:t>Reasonable, viewpoint neutral restrictions</a:t>
            </a:r>
            <a:endParaRPr sz="18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0" st="0"/>
                                            </p:txEl>
                                          </p:spTgt>
                                        </p:tgtEl>
                                        <p:attrNameLst>
                                          <p:attrName>style.visibility</p:attrName>
                                        </p:attrNameLst>
                                      </p:cBhvr>
                                      <p:to>
                                        <p:strVal val="visible"/>
                                      </p:to>
                                    </p:set>
                                    <p:animEffect filter="fade" transition="in">
                                      <p:cBhvr>
                                        <p:cTn dur="1000"/>
                                        <p:tgtEl>
                                          <p:spTgt spid="18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1" st="1"/>
                                            </p:txEl>
                                          </p:spTgt>
                                        </p:tgtEl>
                                        <p:attrNameLst>
                                          <p:attrName>style.visibility</p:attrName>
                                        </p:attrNameLst>
                                      </p:cBhvr>
                                      <p:to>
                                        <p:strVal val="visible"/>
                                      </p:to>
                                    </p:set>
                                    <p:animEffect filter="fade" transition="in">
                                      <p:cBhvr>
                                        <p:cTn dur="1000"/>
                                        <p:tgtEl>
                                          <p:spTgt spid="18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2" st="2"/>
                                            </p:txEl>
                                          </p:spTgt>
                                        </p:tgtEl>
                                        <p:attrNameLst>
                                          <p:attrName>style.visibility</p:attrName>
                                        </p:attrNameLst>
                                      </p:cBhvr>
                                      <p:to>
                                        <p:strVal val="visible"/>
                                      </p:to>
                                    </p:set>
                                    <p:animEffect filter="fade" transition="in">
                                      <p:cBhvr>
                                        <p:cTn dur="1000"/>
                                        <p:tgtEl>
                                          <p:spTgt spid="18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3" st="3"/>
                                            </p:txEl>
                                          </p:spTgt>
                                        </p:tgtEl>
                                        <p:attrNameLst>
                                          <p:attrName>style.visibility</p:attrName>
                                        </p:attrNameLst>
                                      </p:cBhvr>
                                      <p:to>
                                        <p:strVal val="visible"/>
                                      </p:to>
                                    </p:set>
                                    <p:animEffect filter="fade" transition="in">
                                      <p:cBhvr>
                                        <p:cTn dur="1000"/>
                                        <p:tgtEl>
                                          <p:spTgt spid="18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4" st="4"/>
                                            </p:txEl>
                                          </p:spTgt>
                                        </p:tgtEl>
                                        <p:attrNameLst>
                                          <p:attrName>style.visibility</p:attrName>
                                        </p:attrNameLst>
                                      </p:cBhvr>
                                      <p:to>
                                        <p:strVal val="visible"/>
                                      </p:to>
                                    </p:set>
                                    <p:animEffect filter="fade" transition="in">
                                      <p:cBhvr>
                                        <p:cTn dur="1000"/>
                                        <p:tgtEl>
                                          <p:spTgt spid="185">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