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Shape 11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9" name="Shape 11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3" name="Shape 1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Shape 1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9" name="Shape 14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Shape 15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5" name="Shape 15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Our case takes place at HogBarts University, a public, mid-sized research institution in the north-east. HogBarts is known locally for its horticultural and agricultural programs, and the campus works with many local businesses in these industries. The campus plays an integral part in available cultural options in this rural region. A recent student sponsored forum erupted into a campus safety issue, prompting action from the student affairs administration to recruit help amongst their division to set a more desirable future precedent for events open to the wider community.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5" name="Shape 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1" name="Shape 1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Shape 54"/>
          <p:cNvSpPr txBox="1"/>
          <p:nvPr>
            <p:ph type="ctrTitle"/>
          </p:nvPr>
        </p:nvSpPr>
        <p:spPr>
          <a:xfrm>
            <a:off x="356975" y="264250"/>
            <a:ext cx="8520600" cy="2411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solidFill>
                  <a:schemeClr val="lt1"/>
                </a:solidFill>
              </a:rPr>
              <a:t>A New Campus Events Policy at HogBarts University</a:t>
            </a:r>
            <a:endParaRPr>
              <a:solidFill>
                <a:schemeClr val="lt1"/>
              </a:solidFill>
            </a:endParaRPr>
          </a:p>
        </p:txBody>
      </p:sp>
      <p:sp>
        <p:nvSpPr>
          <p:cNvPr id="55" name="Shape 55"/>
          <p:cNvSpPr txBox="1"/>
          <p:nvPr>
            <p:ph idx="1" type="subTitle"/>
          </p:nvPr>
        </p:nvSpPr>
        <p:spPr>
          <a:xfrm>
            <a:off x="311700" y="3846950"/>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solidFill>
                  <a:schemeClr val="lt1"/>
                </a:solidFill>
              </a:rPr>
              <a:t>Lisa Applegate, Jess Devou, and Ben Bucklin</a:t>
            </a:r>
            <a:endParaRPr>
              <a:solidFill>
                <a:schemeClr val="lt1"/>
              </a:solidFill>
            </a:endParaRPr>
          </a:p>
        </p:txBody>
      </p:sp>
      <p:sp>
        <p:nvSpPr>
          <p:cNvPr id="56" name="Shape 56"/>
          <p:cNvSpPr txBox="1"/>
          <p:nvPr>
            <p:ph idx="1" type="subTitle"/>
          </p:nvPr>
        </p:nvSpPr>
        <p:spPr>
          <a:xfrm>
            <a:off x="311700" y="2904600"/>
            <a:ext cx="8520600" cy="7926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solidFill>
                  <a:schemeClr val="lt1"/>
                </a:solidFill>
              </a:rPr>
              <a:t>University of Maine</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title"/>
          </p:nvPr>
        </p:nvSpPr>
        <p:spPr>
          <a:xfrm>
            <a:off x="311700" y="445025"/>
            <a:ext cx="8520600" cy="935700"/>
          </a:xfrm>
          <a:prstGeom prst="rect">
            <a:avLst/>
          </a:prstGeom>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n"/>
              <a:t>Short Term Action Item 3: </a:t>
            </a:r>
            <a:endParaRPr/>
          </a:p>
          <a:p>
            <a:pPr indent="0" lvl="0" marL="0" rtl="0">
              <a:spcBef>
                <a:spcPts val="0"/>
              </a:spcBef>
              <a:spcAft>
                <a:spcPts val="0"/>
              </a:spcAft>
              <a:buClr>
                <a:schemeClr val="dk1"/>
              </a:buClr>
              <a:buSzPts val="1100"/>
              <a:buFont typeface="Arial"/>
              <a:buNone/>
            </a:pPr>
            <a:r>
              <a:rPr lang="en"/>
              <a:t>Create new campus event application form.</a:t>
            </a:r>
            <a:endParaRPr/>
          </a:p>
        </p:txBody>
      </p:sp>
      <p:sp>
        <p:nvSpPr>
          <p:cNvPr id="110" name="Shape 110"/>
          <p:cNvSpPr txBox="1"/>
          <p:nvPr>
            <p:ph idx="1" type="body"/>
          </p:nvPr>
        </p:nvSpPr>
        <p:spPr>
          <a:xfrm>
            <a:off x="311700" y="1485900"/>
            <a:ext cx="8520600" cy="30831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a:t>Online form would be added to Campus Activities website for student groups to register their event</a:t>
            </a:r>
            <a:endParaRPr/>
          </a:p>
          <a:p>
            <a:pPr indent="0" lvl="0" marL="0" rtl="0">
              <a:spcBef>
                <a:spcPts val="1600"/>
              </a:spcBef>
              <a:spcAft>
                <a:spcPts val="0"/>
              </a:spcAft>
              <a:buNone/>
            </a:pPr>
            <a:r>
              <a:t/>
            </a:r>
            <a:endParaRPr/>
          </a:p>
          <a:p>
            <a:pPr indent="-342900" lvl="0" marL="457200">
              <a:spcBef>
                <a:spcPts val="1600"/>
              </a:spcBef>
              <a:spcAft>
                <a:spcPts val="0"/>
              </a:spcAft>
              <a:buSzPts val="1800"/>
              <a:buAutoNum type="arabicPeriod"/>
            </a:pPr>
            <a:r>
              <a:rPr lang="en"/>
              <a:t>A rubric for review would help assess each event submission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Shape 1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2400"/>
              <a:t>Resources Needed to Complete Short Term Action Items:</a:t>
            </a:r>
            <a:endParaRPr sz="2400"/>
          </a:p>
        </p:txBody>
      </p:sp>
      <p:sp>
        <p:nvSpPr>
          <p:cNvPr id="116" name="Shape 1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a:t>Four hours each month of time given to staff members of the review board to create an online form and add it to the Campus Activities website.</a:t>
            </a:r>
            <a:endParaRPr/>
          </a:p>
          <a:p>
            <a:pPr indent="0" lvl="0" marL="0" rtl="0">
              <a:spcBef>
                <a:spcPts val="1600"/>
              </a:spcBef>
              <a:spcAft>
                <a:spcPts val="0"/>
              </a:spcAft>
              <a:buNone/>
            </a:pPr>
            <a:r>
              <a:t/>
            </a:r>
            <a:endParaRPr/>
          </a:p>
          <a:p>
            <a:pPr indent="-342900" lvl="0" marL="457200">
              <a:spcBef>
                <a:spcPts val="1600"/>
              </a:spcBef>
              <a:spcAft>
                <a:spcPts val="0"/>
              </a:spcAft>
              <a:buSzPts val="1800"/>
              <a:buAutoNum type="arabicPeriod"/>
            </a:pPr>
            <a:r>
              <a:rPr lang="en"/>
              <a:t>A rubric that will be used to assess each of the events that are submitted to be held on campus by student organizations.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Shape 1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Course of Action: Mid-Term</a:t>
            </a:r>
            <a:endParaRPr/>
          </a:p>
        </p:txBody>
      </p:sp>
      <p:sp>
        <p:nvSpPr>
          <p:cNvPr id="122" name="Shape 1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a:t>
            </a:r>
            <a:r>
              <a:rPr lang="en"/>
              <a:t>ask the Campus Review Board in the creation of a pre- and/or post-event forum, that would allow for informal, safe discussion of an upcoming “controversial” event.</a:t>
            </a:r>
            <a:endParaRPr/>
          </a:p>
          <a:p>
            <a:pPr indent="-317500" lvl="0" marL="457200" rtl="0">
              <a:spcBef>
                <a:spcPts val="1600"/>
              </a:spcBef>
              <a:spcAft>
                <a:spcPts val="0"/>
              </a:spcAft>
              <a:buSzPts val="1400"/>
              <a:buChar char="●"/>
            </a:pPr>
            <a:r>
              <a:rPr lang="en" sz="1400"/>
              <a:t>To allow for informal, safe discussion of an upcoming or recent “controversial” event on campus. </a:t>
            </a:r>
            <a:endParaRPr sz="1400"/>
          </a:p>
          <a:p>
            <a:pPr indent="-317500" lvl="0" marL="457200" rtl="0">
              <a:spcBef>
                <a:spcPts val="0"/>
              </a:spcBef>
              <a:spcAft>
                <a:spcPts val="0"/>
              </a:spcAft>
              <a:buSzPts val="1400"/>
              <a:buChar char="●"/>
            </a:pPr>
            <a:r>
              <a:rPr lang="en" sz="1400"/>
              <a:t>In action, this forum would be an informal discussion on the topic to be discussed at the event, open to all viewpoints, with a facilitator.</a:t>
            </a:r>
            <a:endParaRPr sz="1400"/>
          </a:p>
          <a:p>
            <a:pPr indent="-317500" lvl="0" marL="457200" rtl="0">
              <a:spcBef>
                <a:spcPts val="0"/>
              </a:spcBef>
              <a:spcAft>
                <a:spcPts val="0"/>
              </a:spcAft>
              <a:buSzPts val="1400"/>
              <a:buChar char="●"/>
            </a:pPr>
            <a:r>
              <a:rPr lang="en" sz="1400"/>
              <a:t>The purpose of these informal sessions would be to create an open, safe space where campus members can debrief from events on campus and encourage dialogue along the spectrum of ideas on the topic of the event. </a:t>
            </a:r>
            <a:endParaRPr sz="1400"/>
          </a:p>
          <a:p>
            <a:pPr indent="-317500" lvl="1" marL="914400" rtl="0">
              <a:spcBef>
                <a:spcPts val="0"/>
              </a:spcBef>
              <a:spcAft>
                <a:spcPts val="0"/>
              </a:spcAft>
              <a:buSzPts val="1400"/>
              <a:buChar char="○"/>
            </a:pPr>
            <a:r>
              <a:rPr lang="en" sz="1400"/>
              <a:t>This would be of particular advantage to students and student groups as learning opportunities for listening and responding to opposing viewpoints in a constructive and respectful manner. </a:t>
            </a:r>
            <a:endParaRPr sz="1400"/>
          </a:p>
          <a:p>
            <a:pPr indent="-317500" lvl="0" marL="457200">
              <a:spcBef>
                <a:spcPts val="0"/>
              </a:spcBef>
              <a:spcAft>
                <a:spcPts val="0"/>
              </a:spcAft>
              <a:buSzPts val="1400"/>
              <a:buChar char="●"/>
            </a:pPr>
            <a:r>
              <a:rPr lang="en" sz="1400"/>
              <a:t>The ultimate goal of these sessions would be to foster a campus environment of acceptance, free expression, and respectful dialogue. </a:t>
            </a:r>
            <a:br>
              <a:rPr lang="en" sz="1400"/>
            </a:br>
            <a:endParaRPr sz="1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2400"/>
              <a:t>Resources Needed to Complete Mid-Term Action Items: </a:t>
            </a:r>
            <a:endParaRPr sz="2400"/>
          </a:p>
        </p:txBody>
      </p:sp>
      <p:sp>
        <p:nvSpPr>
          <p:cNvPr id="128" name="Shape 1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a:t>HR staff member to deliver the facilitator trainings on a semi-annual basis.</a:t>
            </a:r>
            <a:endParaRPr/>
          </a:p>
          <a:p>
            <a:pPr indent="0" lvl="0" marL="0" rtl="0">
              <a:spcBef>
                <a:spcPts val="1600"/>
              </a:spcBef>
              <a:spcAft>
                <a:spcPts val="0"/>
              </a:spcAft>
              <a:buNone/>
            </a:pPr>
            <a:r>
              <a:t/>
            </a:r>
            <a:endParaRPr/>
          </a:p>
          <a:p>
            <a:pPr indent="-342900" lvl="0" marL="457200" rtl="0">
              <a:spcBef>
                <a:spcPts val="1600"/>
              </a:spcBef>
              <a:spcAft>
                <a:spcPts val="0"/>
              </a:spcAft>
              <a:buSzPts val="1800"/>
              <a:buAutoNum type="arabicPeriod"/>
            </a:pPr>
            <a:r>
              <a:rPr lang="en"/>
              <a:t>Approval from HR to provide compensatory vacation time in exchange of volunteer facilitator’s time.</a:t>
            </a:r>
            <a:endParaRPr/>
          </a:p>
          <a:p>
            <a:pPr indent="0" lvl="0" marL="0" rtl="0">
              <a:spcBef>
                <a:spcPts val="1600"/>
              </a:spcBef>
              <a:spcAft>
                <a:spcPts val="0"/>
              </a:spcAft>
              <a:buNone/>
            </a:pPr>
            <a:r>
              <a:t/>
            </a:r>
            <a:endParaRPr/>
          </a:p>
          <a:p>
            <a:pPr indent="-342900" lvl="0" marL="457200" rtl="0">
              <a:spcBef>
                <a:spcPts val="1600"/>
              </a:spcBef>
              <a:spcAft>
                <a:spcPts val="0"/>
              </a:spcAft>
              <a:buSzPts val="1800"/>
              <a:buAutoNum type="arabicPeriod"/>
            </a:pPr>
            <a:r>
              <a:rPr lang="en"/>
              <a:t>Require campus resources to reserve space for forums and potentially a budget allotment.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Course of Action: Long Term</a:t>
            </a:r>
            <a:endParaRPr/>
          </a:p>
        </p:txBody>
      </p:sp>
      <p:sp>
        <p:nvSpPr>
          <p:cNvPr id="134" name="Shape 1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most crucial long term action item is ensuring this policy remains:</a:t>
            </a:r>
            <a:endParaRPr/>
          </a:p>
          <a:p>
            <a:pPr indent="-342900" lvl="0" marL="457200" rtl="0">
              <a:spcBef>
                <a:spcPts val="1600"/>
              </a:spcBef>
              <a:spcAft>
                <a:spcPts val="0"/>
              </a:spcAft>
              <a:buSzPts val="1800"/>
              <a:buAutoNum type="arabicPeriod"/>
            </a:pPr>
            <a:r>
              <a:rPr lang="en"/>
              <a:t>Clear</a:t>
            </a:r>
            <a:endParaRPr/>
          </a:p>
          <a:p>
            <a:pPr indent="-342900" lvl="0" marL="457200" rtl="0">
              <a:spcBef>
                <a:spcPts val="0"/>
              </a:spcBef>
              <a:spcAft>
                <a:spcPts val="0"/>
              </a:spcAft>
              <a:buSzPts val="1800"/>
              <a:buAutoNum type="arabicPeriod"/>
            </a:pPr>
            <a:r>
              <a:rPr lang="en"/>
              <a:t>Approachable</a:t>
            </a:r>
            <a:endParaRPr/>
          </a:p>
          <a:p>
            <a:pPr indent="-342900" lvl="0" marL="457200" rtl="0">
              <a:spcBef>
                <a:spcPts val="0"/>
              </a:spcBef>
              <a:spcAft>
                <a:spcPts val="0"/>
              </a:spcAft>
              <a:buSzPts val="1800"/>
              <a:buAutoNum type="arabicPeriod"/>
            </a:pPr>
            <a:r>
              <a:rPr lang="en"/>
              <a:t>Amendable (when necessary)</a:t>
            </a:r>
            <a:endParaRPr/>
          </a:p>
          <a:p>
            <a:pPr indent="-342900" lvl="0" marL="457200" rtl="0">
              <a:spcBef>
                <a:spcPts val="0"/>
              </a:spcBef>
              <a:spcAft>
                <a:spcPts val="0"/>
              </a:spcAft>
              <a:buSzPts val="1800"/>
              <a:buAutoNum type="arabicPeriod"/>
            </a:pPr>
            <a:r>
              <a:rPr lang="en"/>
              <a:t>and Enforceable</a:t>
            </a:r>
            <a:endParaRPr/>
          </a:p>
          <a:p>
            <a:pPr indent="0" lvl="0" marL="0" rtl="0">
              <a:spcBef>
                <a:spcPts val="1600"/>
              </a:spcBef>
              <a:spcAft>
                <a:spcPts val="1600"/>
              </a:spcAft>
              <a:buNone/>
            </a:pPr>
            <a:r>
              <a:rPr lang="en"/>
              <a:t>The Campus Review Board will list these criteria in their charter so that future members can easily refer back to the charge.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2400"/>
              <a:t>Resources Needed to Complete Long Term Action Items: </a:t>
            </a:r>
            <a:endParaRPr sz="2400"/>
          </a:p>
        </p:txBody>
      </p:sp>
      <p:sp>
        <p:nvSpPr>
          <p:cNvPr id="140" name="Shape 14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a:t>Support from the student affairs administrative team.</a:t>
            </a:r>
            <a:endParaRPr/>
          </a:p>
          <a:p>
            <a:pPr indent="0" lvl="0" marL="0" rtl="0">
              <a:spcBef>
                <a:spcPts val="1600"/>
              </a:spcBef>
              <a:spcAft>
                <a:spcPts val="0"/>
              </a:spcAft>
              <a:buNone/>
            </a:pPr>
            <a:r>
              <a:t/>
            </a:r>
            <a:endParaRPr/>
          </a:p>
          <a:p>
            <a:pPr indent="-342900" lvl="0" marL="457200" rtl="0">
              <a:spcBef>
                <a:spcPts val="1600"/>
              </a:spcBef>
              <a:spcAft>
                <a:spcPts val="0"/>
              </a:spcAft>
              <a:buSzPts val="1800"/>
              <a:buAutoNum type="arabicPeriod"/>
            </a:pPr>
            <a:r>
              <a:rPr lang="en"/>
              <a:t>Time investment from a number of staff members.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Alternative Options</a:t>
            </a:r>
            <a:endParaRPr/>
          </a:p>
        </p:txBody>
      </p:sp>
      <p:sp>
        <p:nvSpPr>
          <p:cNvPr id="146" name="Shape 14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a:t>Deny any event from being held on campus that may spark controversy.</a:t>
            </a:r>
            <a:endParaRPr/>
          </a:p>
          <a:p>
            <a:pPr indent="-317500" lvl="1" marL="914400" rtl="0">
              <a:spcBef>
                <a:spcPts val="0"/>
              </a:spcBef>
              <a:spcAft>
                <a:spcPts val="0"/>
              </a:spcAft>
              <a:buSzPts val="1400"/>
              <a:buChar char="○"/>
            </a:pPr>
            <a:r>
              <a:rPr lang="en"/>
              <a:t>Benefits: ensure that future events would not erupt in verbal or physical outbursts</a:t>
            </a:r>
            <a:endParaRPr/>
          </a:p>
          <a:p>
            <a:pPr indent="-317500" lvl="1" marL="914400" rtl="0">
              <a:spcBef>
                <a:spcPts val="0"/>
              </a:spcBef>
              <a:spcAft>
                <a:spcPts val="0"/>
              </a:spcAft>
              <a:buSzPts val="1400"/>
              <a:buChar char="○"/>
            </a:pPr>
            <a:r>
              <a:rPr lang="en"/>
              <a:t>Limitations: would likely have legal implications due to placing barriers on free speech</a:t>
            </a:r>
            <a:br>
              <a:rPr lang="en"/>
            </a:br>
            <a:endParaRPr/>
          </a:p>
          <a:p>
            <a:pPr indent="-342900" lvl="0" marL="457200" rtl="0">
              <a:spcBef>
                <a:spcPts val="0"/>
              </a:spcBef>
              <a:spcAft>
                <a:spcPts val="0"/>
              </a:spcAft>
              <a:buSzPts val="1800"/>
              <a:buAutoNum type="arabicPeriod"/>
            </a:pPr>
            <a:r>
              <a:rPr lang="en"/>
              <a:t>Make one person responsible for reviewing event requests and making decisions.</a:t>
            </a:r>
            <a:endParaRPr/>
          </a:p>
          <a:p>
            <a:pPr indent="-317500" lvl="1" marL="914400" rtl="0">
              <a:spcBef>
                <a:spcPts val="0"/>
              </a:spcBef>
              <a:spcAft>
                <a:spcPts val="0"/>
              </a:spcAft>
              <a:buSzPts val="1400"/>
              <a:buChar char="○"/>
            </a:pPr>
            <a:r>
              <a:rPr lang="en"/>
              <a:t>Benefits:  take responsibility and pressure off many stakeholders</a:t>
            </a:r>
            <a:endParaRPr/>
          </a:p>
          <a:p>
            <a:pPr indent="-317500" lvl="1" marL="914400">
              <a:spcBef>
                <a:spcPts val="0"/>
              </a:spcBef>
              <a:spcAft>
                <a:spcPts val="0"/>
              </a:spcAft>
              <a:buSzPts val="1400"/>
              <a:buChar char="○"/>
            </a:pPr>
            <a:r>
              <a:rPr lang="en"/>
              <a:t>Limitations: would not allow for the essential input of stakeholders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Shape 15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Conclusion</a:t>
            </a:r>
            <a:endParaRPr/>
          </a:p>
        </p:txBody>
      </p:sp>
      <p:sp>
        <p:nvSpPr>
          <p:cNvPr id="152" name="Shape 15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Respond to Vice President’s concerns about future guest                      speakers on campus</a:t>
            </a:r>
            <a:endParaRPr/>
          </a:p>
          <a:p>
            <a:pPr indent="-342900" lvl="0" marL="457200" rtl="0">
              <a:spcBef>
                <a:spcPts val="0"/>
              </a:spcBef>
              <a:spcAft>
                <a:spcPts val="0"/>
              </a:spcAft>
              <a:buSzPts val="1800"/>
              <a:buChar char="●"/>
            </a:pPr>
            <a:r>
              <a:rPr lang="en"/>
              <a:t>Propose review board to help prevent issues</a:t>
            </a:r>
            <a:endParaRPr/>
          </a:p>
          <a:p>
            <a:pPr indent="-342900" lvl="0" marL="457200" rtl="0">
              <a:spcBef>
                <a:spcPts val="0"/>
              </a:spcBef>
              <a:spcAft>
                <a:spcPts val="0"/>
              </a:spcAft>
              <a:buSzPts val="1800"/>
              <a:buChar char="●"/>
            </a:pPr>
            <a:r>
              <a:rPr lang="en"/>
              <a:t>Relational leadership model helped to guide our suggestions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Shape 15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References</a:t>
            </a:r>
            <a:endParaRPr/>
          </a:p>
        </p:txBody>
      </p:sp>
      <p:sp>
        <p:nvSpPr>
          <p:cNvPr id="158" name="Shape 15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57200" lvl="0" marL="457200" rtl="0">
              <a:spcBef>
                <a:spcPts val="0"/>
              </a:spcBef>
              <a:spcAft>
                <a:spcPts val="0"/>
              </a:spcAft>
              <a:buNone/>
            </a:pPr>
            <a:r>
              <a:rPr lang="en" sz="1200">
                <a:solidFill>
                  <a:schemeClr val="dk1"/>
                </a:solidFill>
              </a:rPr>
              <a:t>Komives, S.R., Lucas, N, &amp; McMahon, T.R. (2013). The Relational Leadership Model. In S.R. Komives et al (Eds.), </a:t>
            </a:r>
            <a:endParaRPr sz="1200">
              <a:solidFill>
                <a:schemeClr val="dk1"/>
              </a:solidFill>
            </a:endParaRPr>
          </a:p>
          <a:p>
            <a:pPr indent="-457200" lvl="0" marL="457200" rtl="0">
              <a:spcBef>
                <a:spcPts val="0"/>
              </a:spcBef>
              <a:spcAft>
                <a:spcPts val="0"/>
              </a:spcAft>
              <a:buNone/>
            </a:pPr>
            <a:r>
              <a:t/>
            </a:r>
            <a:endParaRPr i="1" sz="1200">
              <a:solidFill>
                <a:schemeClr val="dk1"/>
              </a:solidFill>
            </a:endParaRPr>
          </a:p>
          <a:p>
            <a:pPr indent="-457200" lvl="0" marL="914400" rtl="0">
              <a:spcBef>
                <a:spcPts val="0"/>
              </a:spcBef>
              <a:spcAft>
                <a:spcPts val="0"/>
              </a:spcAft>
              <a:buNone/>
            </a:pPr>
            <a:r>
              <a:rPr i="1" lang="en" sz="1200">
                <a:solidFill>
                  <a:schemeClr val="dk1"/>
                </a:solidFill>
              </a:rPr>
              <a:t>Exploring leadership for college students who want to make a difference</a:t>
            </a:r>
            <a:r>
              <a:rPr lang="en" sz="1200">
                <a:solidFill>
                  <a:schemeClr val="dk1"/>
                </a:solidFill>
              </a:rPr>
              <a:t>(pp. 93-144). San Francisco, CA: Jossey </a:t>
            </a:r>
            <a:endParaRPr sz="1200">
              <a:solidFill>
                <a:schemeClr val="dk1"/>
              </a:solidFill>
            </a:endParaRPr>
          </a:p>
          <a:p>
            <a:pPr indent="-457200" lvl="0" marL="914400" rtl="0">
              <a:spcBef>
                <a:spcPts val="0"/>
              </a:spcBef>
              <a:spcAft>
                <a:spcPts val="0"/>
              </a:spcAft>
              <a:buNone/>
            </a:pPr>
            <a:r>
              <a:t/>
            </a:r>
            <a:endParaRPr sz="1200">
              <a:solidFill>
                <a:schemeClr val="dk1"/>
              </a:solidFill>
            </a:endParaRPr>
          </a:p>
          <a:p>
            <a:pPr indent="-457200" lvl="0" marL="914400" rtl="0">
              <a:spcBef>
                <a:spcPts val="0"/>
              </a:spcBef>
              <a:spcAft>
                <a:spcPts val="0"/>
              </a:spcAft>
              <a:buNone/>
            </a:pPr>
            <a:r>
              <a:rPr lang="en" sz="1200">
                <a:solidFill>
                  <a:schemeClr val="dk1"/>
                </a:solidFill>
              </a:rPr>
              <a:t>Bass.</a:t>
            </a:r>
            <a:endParaRPr sz="11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Event”	</a:t>
            </a:r>
            <a:endParaRPr/>
          </a:p>
        </p:txBody>
      </p:sp>
      <p:sp>
        <p:nvSpPr>
          <p:cNvPr id="62" name="Shape 62"/>
          <p:cNvSpPr txBox="1"/>
          <p:nvPr>
            <p:ph idx="1" type="body"/>
          </p:nvPr>
        </p:nvSpPr>
        <p:spPr>
          <a:xfrm>
            <a:off x="311700" y="1152475"/>
            <a:ext cx="8520600" cy="3904500"/>
          </a:xfrm>
          <a:prstGeom prst="rect">
            <a:avLst/>
          </a:prstGeom>
        </p:spPr>
        <p:txBody>
          <a:bodyPr anchorCtr="0" anchor="t" bIns="91425" lIns="91425" spcFirstLastPara="1" rIns="91425" wrap="square" tIns="91425">
            <a:noAutofit/>
          </a:bodyPr>
          <a:lstStyle/>
          <a:p>
            <a:pPr indent="-317500" lvl="0" marL="457200" rtl="0">
              <a:lnSpc>
                <a:spcPct val="200000"/>
              </a:lnSpc>
              <a:spcBef>
                <a:spcPts val="0"/>
              </a:spcBef>
              <a:spcAft>
                <a:spcPts val="0"/>
              </a:spcAft>
              <a:buSzPts val="1400"/>
              <a:buChar char="●"/>
            </a:pPr>
            <a:r>
              <a:rPr lang="en" sz="1400"/>
              <a:t>HogBarts University is a public, mid-sized research institution in the north-east</a:t>
            </a:r>
            <a:endParaRPr sz="1400"/>
          </a:p>
          <a:p>
            <a:pPr indent="-317500" lvl="0" marL="457200" rtl="0">
              <a:lnSpc>
                <a:spcPct val="200000"/>
              </a:lnSpc>
              <a:spcBef>
                <a:spcPts val="0"/>
              </a:spcBef>
              <a:spcAft>
                <a:spcPts val="0"/>
              </a:spcAft>
              <a:buSzPts val="1400"/>
              <a:buChar char="●"/>
            </a:pPr>
            <a:r>
              <a:rPr lang="en" sz="1400"/>
              <a:t>Multicultural Student Union hosted an event on campus discussing white fragility </a:t>
            </a:r>
            <a:endParaRPr sz="1400"/>
          </a:p>
          <a:p>
            <a:pPr indent="-317500" lvl="0" marL="457200" rtl="0">
              <a:lnSpc>
                <a:spcPct val="200000"/>
              </a:lnSpc>
              <a:spcBef>
                <a:spcPts val="0"/>
              </a:spcBef>
              <a:spcAft>
                <a:spcPts val="0"/>
              </a:spcAft>
              <a:buSzPts val="1400"/>
              <a:buChar char="●"/>
            </a:pPr>
            <a:r>
              <a:rPr lang="en" sz="1400"/>
              <a:t>Clashes between students and community members began quickly after the event started </a:t>
            </a:r>
            <a:endParaRPr sz="1400"/>
          </a:p>
          <a:p>
            <a:pPr indent="-317500" lvl="0" marL="457200" rtl="0">
              <a:lnSpc>
                <a:spcPct val="200000"/>
              </a:lnSpc>
              <a:spcBef>
                <a:spcPts val="0"/>
              </a:spcBef>
              <a:spcAft>
                <a:spcPts val="0"/>
              </a:spcAft>
              <a:buSzPts val="1400"/>
              <a:buChar char="●"/>
            </a:pPr>
            <a:r>
              <a:rPr lang="en" sz="1400"/>
              <a:t>Campus police quickly responded and there were no injuries or arrests reported</a:t>
            </a:r>
            <a:endParaRPr sz="1400"/>
          </a:p>
          <a:p>
            <a:pPr indent="-317500" lvl="0" marL="457200" rtl="0">
              <a:lnSpc>
                <a:spcPct val="200000"/>
              </a:lnSpc>
              <a:spcBef>
                <a:spcPts val="0"/>
              </a:spcBef>
              <a:spcAft>
                <a:spcPts val="0"/>
              </a:spcAft>
              <a:buSzPts val="1400"/>
              <a:buChar char="●"/>
            </a:pPr>
            <a:r>
              <a:rPr lang="en" sz="1400"/>
              <a:t>Vice President of Student Affairs Longbottom has requested a review of the guidelines for guest speakers</a:t>
            </a:r>
            <a:endParaRPr sz="1400"/>
          </a:p>
          <a:p>
            <a:pPr indent="-317500" lvl="0" marL="457200" rtl="0">
              <a:lnSpc>
                <a:spcPct val="200000"/>
              </a:lnSpc>
              <a:spcBef>
                <a:spcPts val="0"/>
              </a:spcBef>
              <a:spcAft>
                <a:spcPts val="0"/>
              </a:spcAft>
              <a:buSzPts val="1400"/>
              <a:buChar char="●"/>
            </a:pPr>
            <a:r>
              <a:rPr lang="en" sz="1400"/>
              <a:t>Dean of Students, Ron Granger, will assemble a committee to complete this review</a:t>
            </a:r>
            <a:endParaRPr sz="1400"/>
          </a:p>
          <a:p>
            <a:pPr indent="-317500" lvl="0" marL="457200" rtl="0">
              <a:lnSpc>
                <a:spcPct val="200000"/>
              </a:lnSpc>
              <a:spcBef>
                <a:spcPts val="0"/>
              </a:spcBef>
              <a:spcAft>
                <a:spcPts val="0"/>
              </a:spcAft>
              <a:buSzPts val="1400"/>
              <a:buChar char="●"/>
            </a:pPr>
            <a:r>
              <a:rPr lang="en" sz="1400"/>
              <a:t>The committee will review the current policy and generate recommendations for the student affairs divisional staff training next week</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Shape 6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Current Campus Event Policy</a:t>
            </a:r>
            <a:endParaRPr/>
          </a:p>
        </p:txBody>
      </p:sp>
      <p:sp>
        <p:nvSpPr>
          <p:cNvPr id="68" name="Shape 6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Campus Activities is responsible for the current policy</a:t>
            </a:r>
            <a:endParaRPr/>
          </a:p>
          <a:p>
            <a:pPr indent="-317500" lvl="1" marL="914400" rtl="0">
              <a:spcBef>
                <a:spcPts val="0"/>
              </a:spcBef>
              <a:spcAft>
                <a:spcPts val="0"/>
              </a:spcAft>
              <a:buSzPts val="1400"/>
              <a:buChar char="○"/>
            </a:pPr>
            <a:r>
              <a:rPr lang="en"/>
              <a:t>This office consists of three full-time staff members and three Graduate Assistants</a:t>
            </a:r>
            <a:endParaRPr/>
          </a:p>
          <a:p>
            <a:pPr indent="0" lvl="0" marL="457200" rtl="0">
              <a:spcBef>
                <a:spcPts val="0"/>
              </a:spcBef>
              <a:spcAft>
                <a:spcPts val="0"/>
              </a:spcAft>
              <a:buNone/>
            </a:pPr>
            <a:r>
              <a:t/>
            </a:r>
            <a:endParaRPr/>
          </a:p>
          <a:p>
            <a:pPr indent="-342900" lvl="0" marL="457200" rtl="0">
              <a:spcBef>
                <a:spcPts val="0"/>
              </a:spcBef>
              <a:spcAft>
                <a:spcPts val="0"/>
              </a:spcAft>
              <a:buSzPts val="1800"/>
              <a:buChar char="●"/>
            </a:pPr>
            <a:r>
              <a:rPr lang="en"/>
              <a:t>While there is currently a formal Event Request form, it is only available in the Campus Events Office (paper), and is often overlooked </a:t>
            </a:r>
            <a:endParaRPr/>
          </a:p>
          <a:p>
            <a:pPr indent="-317500" lvl="1" marL="914400" rtl="0">
              <a:spcBef>
                <a:spcPts val="0"/>
              </a:spcBef>
              <a:spcAft>
                <a:spcPts val="0"/>
              </a:spcAft>
              <a:buSzPts val="1400"/>
              <a:buChar char="○"/>
            </a:pPr>
            <a:r>
              <a:rPr lang="en"/>
              <a:t>There is no set timeline for turning the form in</a:t>
            </a:r>
            <a:endParaRPr/>
          </a:p>
          <a:p>
            <a:pPr indent="0" lvl="0" marL="457200" rtl="0">
              <a:spcBef>
                <a:spcPts val="0"/>
              </a:spcBef>
              <a:spcAft>
                <a:spcPts val="0"/>
              </a:spcAft>
              <a:buNone/>
            </a:pPr>
            <a:r>
              <a:t/>
            </a:r>
            <a:endParaRPr/>
          </a:p>
          <a:p>
            <a:pPr indent="-342900" lvl="0" marL="457200" rtl="0">
              <a:spcBef>
                <a:spcPts val="0"/>
              </a:spcBef>
              <a:spcAft>
                <a:spcPts val="0"/>
              </a:spcAft>
              <a:buSzPts val="1800"/>
              <a:buChar char="●"/>
            </a:pPr>
            <a:r>
              <a:rPr lang="en"/>
              <a:t>The office does not have one individual in charge of reviewing event requests</a:t>
            </a:r>
            <a:endParaRPr/>
          </a:p>
          <a:p>
            <a:pPr indent="-317500" lvl="1" marL="914400" rtl="0">
              <a:spcBef>
                <a:spcPts val="0"/>
              </a:spcBef>
              <a:spcAft>
                <a:spcPts val="0"/>
              </a:spcAft>
              <a:buSzPts val="1400"/>
              <a:buChar char="○"/>
            </a:pPr>
            <a:r>
              <a:rPr lang="en"/>
              <a:t>Graduate assistants are responsible for reviewing all incoming event requests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Shape 7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Decision Issues</a:t>
            </a:r>
            <a:endParaRPr/>
          </a:p>
        </p:txBody>
      </p:sp>
      <p:sp>
        <p:nvSpPr>
          <p:cNvPr id="74" name="Shape 74"/>
          <p:cNvSpPr txBox="1"/>
          <p:nvPr>
            <p:ph idx="1" type="body"/>
          </p:nvPr>
        </p:nvSpPr>
        <p:spPr>
          <a:xfrm>
            <a:off x="386900" y="109232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a:t>T</a:t>
            </a:r>
            <a:r>
              <a:rPr lang="en"/>
              <a:t>he committee is tasked with evaluating the current policies and guidelines for campus events and identify any component that may cause problems.</a:t>
            </a:r>
            <a:endParaRPr/>
          </a:p>
          <a:p>
            <a:pPr indent="-317500" lvl="1" marL="914400" rtl="0">
              <a:spcBef>
                <a:spcPts val="0"/>
              </a:spcBef>
              <a:spcAft>
                <a:spcPts val="0"/>
              </a:spcAft>
              <a:buSzPts val="1400"/>
              <a:buChar char="○"/>
            </a:pPr>
            <a:r>
              <a:rPr lang="en"/>
              <a:t>Timeline: By next week’s divisional staff training.</a:t>
            </a:r>
            <a:endParaRPr/>
          </a:p>
          <a:p>
            <a:pPr indent="-342900" lvl="0" marL="457200" rtl="0">
              <a:spcBef>
                <a:spcPts val="0"/>
              </a:spcBef>
              <a:spcAft>
                <a:spcPts val="0"/>
              </a:spcAft>
              <a:buSzPts val="1800"/>
              <a:buAutoNum type="arabicPeriod"/>
            </a:pPr>
            <a:r>
              <a:rPr lang="en"/>
              <a:t>In addition to evaluating current policies, the committee must also propose updated guidelines for outside speakers and events</a:t>
            </a:r>
            <a:endParaRPr/>
          </a:p>
          <a:p>
            <a:pPr indent="-317500" lvl="1" marL="914400" rtl="0">
              <a:spcBef>
                <a:spcPts val="0"/>
              </a:spcBef>
              <a:spcAft>
                <a:spcPts val="0"/>
              </a:spcAft>
              <a:buSzPts val="1400"/>
              <a:buChar char="○"/>
            </a:pPr>
            <a:r>
              <a:rPr lang="en" sz="1400"/>
              <a:t>Timeline: By next week’s divisional staff training.</a:t>
            </a:r>
            <a:endParaRPr sz="1400"/>
          </a:p>
          <a:p>
            <a:pPr indent="-342900" lvl="0" marL="457200" rtl="0">
              <a:spcBef>
                <a:spcPts val="0"/>
              </a:spcBef>
              <a:spcAft>
                <a:spcPts val="0"/>
              </a:spcAft>
              <a:buSzPts val="1800"/>
              <a:buAutoNum type="arabicPeriod"/>
            </a:pPr>
            <a:r>
              <a:rPr lang="en"/>
              <a:t>The committee needs to ensure the policy is: </a:t>
            </a:r>
            <a:endParaRPr/>
          </a:p>
          <a:p>
            <a:pPr indent="-317500" lvl="1" marL="914400" rtl="0">
              <a:spcBef>
                <a:spcPts val="0"/>
              </a:spcBef>
              <a:spcAft>
                <a:spcPts val="0"/>
              </a:spcAft>
              <a:buSzPts val="1400"/>
              <a:buChar char="○"/>
            </a:pPr>
            <a:r>
              <a:rPr lang="en"/>
              <a:t>clear, approachable, amendable, and enforceable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Shape 7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rgbClr val="000000"/>
              </a:buClr>
              <a:buSzPts val="1100"/>
              <a:buFont typeface="Arial"/>
              <a:buNone/>
            </a:pPr>
            <a:r>
              <a:rPr lang="en"/>
              <a:t>Decision makers and Stakeholders</a:t>
            </a:r>
            <a:endParaRPr/>
          </a:p>
        </p:txBody>
      </p:sp>
      <p:sp>
        <p:nvSpPr>
          <p:cNvPr id="80" name="Shape 8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romanUcPeriod"/>
            </a:pPr>
            <a:r>
              <a:rPr lang="en"/>
              <a:t>Decision Makers: </a:t>
            </a:r>
            <a:endParaRPr/>
          </a:p>
          <a:p>
            <a:pPr indent="-317500" lvl="1" marL="914400" rtl="0">
              <a:spcBef>
                <a:spcPts val="0"/>
              </a:spcBef>
              <a:spcAft>
                <a:spcPts val="0"/>
              </a:spcAft>
              <a:buSzPts val="1400"/>
              <a:buAutoNum type="alphaUcPeriod"/>
            </a:pPr>
            <a:r>
              <a:rPr lang="en"/>
              <a:t>Vice President of Student Affairs, Albert Longbottom</a:t>
            </a:r>
            <a:endParaRPr/>
          </a:p>
          <a:p>
            <a:pPr indent="-317500" lvl="1" marL="914400" rtl="0">
              <a:spcBef>
                <a:spcPts val="0"/>
              </a:spcBef>
              <a:spcAft>
                <a:spcPts val="0"/>
              </a:spcAft>
              <a:buSzPts val="1400"/>
              <a:buAutoNum type="alphaUcPeriod"/>
            </a:pPr>
            <a:r>
              <a:rPr lang="en"/>
              <a:t>Dean of Students, Ronald Granger</a:t>
            </a:r>
            <a:endParaRPr/>
          </a:p>
          <a:p>
            <a:pPr indent="-317500" lvl="1" marL="914400" rtl="0">
              <a:spcBef>
                <a:spcPts val="0"/>
              </a:spcBef>
              <a:spcAft>
                <a:spcPts val="0"/>
              </a:spcAft>
              <a:buSzPts val="1400"/>
              <a:buAutoNum type="alphaUcPeriod"/>
            </a:pPr>
            <a:r>
              <a:rPr lang="en"/>
              <a:t>The Committee</a:t>
            </a:r>
            <a:endParaRPr/>
          </a:p>
          <a:p>
            <a:pPr indent="0" lvl="0" marL="457200" rtl="0">
              <a:spcBef>
                <a:spcPts val="0"/>
              </a:spcBef>
              <a:spcAft>
                <a:spcPts val="0"/>
              </a:spcAft>
              <a:buNone/>
            </a:pPr>
            <a:r>
              <a:t/>
            </a:r>
            <a:endParaRPr/>
          </a:p>
          <a:p>
            <a:pPr indent="-342900" lvl="0" marL="457200" rtl="0">
              <a:spcBef>
                <a:spcPts val="0"/>
              </a:spcBef>
              <a:spcAft>
                <a:spcPts val="0"/>
              </a:spcAft>
              <a:buSzPts val="1800"/>
              <a:buAutoNum type="romanUcPeriod"/>
            </a:pPr>
            <a:r>
              <a:rPr lang="en"/>
              <a:t>Stakeholders: </a:t>
            </a:r>
            <a:endParaRPr/>
          </a:p>
          <a:p>
            <a:pPr indent="-317500" lvl="1" marL="914400" rtl="0">
              <a:spcBef>
                <a:spcPts val="0"/>
              </a:spcBef>
              <a:spcAft>
                <a:spcPts val="0"/>
              </a:spcAft>
              <a:buSzPts val="1400"/>
              <a:buAutoNum type="alphaUcPeriod"/>
            </a:pPr>
            <a:r>
              <a:rPr lang="en"/>
              <a:t>Review Board Members:</a:t>
            </a:r>
            <a:endParaRPr/>
          </a:p>
          <a:p>
            <a:pPr indent="-317500" lvl="2" marL="1371600" rtl="0">
              <a:spcBef>
                <a:spcPts val="0"/>
              </a:spcBef>
              <a:spcAft>
                <a:spcPts val="0"/>
              </a:spcAft>
              <a:buSzPts val="1400"/>
              <a:buAutoNum type="arabicPeriod"/>
            </a:pPr>
            <a:r>
              <a:rPr lang="en"/>
              <a:t>Campus Activities</a:t>
            </a:r>
            <a:endParaRPr/>
          </a:p>
          <a:p>
            <a:pPr indent="-317500" lvl="2" marL="1371600" rtl="0">
              <a:spcBef>
                <a:spcPts val="0"/>
              </a:spcBef>
              <a:spcAft>
                <a:spcPts val="0"/>
              </a:spcAft>
              <a:buSzPts val="1400"/>
              <a:buAutoNum type="arabicPeriod"/>
            </a:pPr>
            <a:r>
              <a:rPr lang="en"/>
              <a:t>Student Government</a:t>
            </a:r>
            <a:endParaRPr/>
          </a:p>
          <a:p>
            <a:pPr indent="-317500" lvl="2" marL="1371600" rtl="0">
              <a:spcBef>
                <a:spcPts val="0"/>
              </a:spcBef>
              <a:spcAft>
                <a:spcPts val="0"/>
              </a:spcAft>
              <a:buSzPts val="1400"/>
              <a:buAutoNum type="arabicPeriod"/>
            </a:pPr>
            <a:r>
              <a:rPr lang="en"/>
              <a:t>Campus Police</a:t>
            </a:r>
            <a:endParaRPr/>
          </a:p>
          <a:p>
            <a:pPr indent="-317500" lvl="2" marL="1371600" rtl="0">
              <a:spcBef>
                <a:spcPts val="0"/>
              </a:spcBef>
              <a:spcAft>
                <a:spcPts val="0"/>
              </a:spcAft>
              <a:buSzPts val="1400"/>
              <a:buAutoNum type="arabicPeriod"/>
            </a:pPr>
            <a:r>
              <a:rPr lang="en"/>
              <a:t>Student Group</a:t>
            </a:r>
            <a:endParaRPr/>
          </a:p>
          <a:p>
            <a:pPr indent="-317500" lvl="1" marL="914400">
              <a:spcBef>
                <a:spcPts val="0"/>
              </a:spcBef>
              <a:spcAft>
                <a:spcPts val="0"/>
              </a:spcAft>
              <a:buSzPts val="1400"/>
              <a:buAutoNum type="alphaUcPeriod"/>
            </a:pPr>
            <a:r>
              <a:rPr lang="en"/>
              <a:t>Guest Speakers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Course of Action</a:t>
            </a:r>
            <a:endParaRPr/>
          </a:p>
        </p:txBody>
      </p:sp>
      <p:sp>
        <p:nvSpPr>
          <p:cNvPr id="86" name="Shape 8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Theory Used:</a:t>
            </a:r>
            <a:endParaRPr/>
          </a:p>
          <a:p>
            <a:pPr indent="-342900" lvl="0" marL="457200" rtl="0">
              <a:spcBef>
                <a:spcPts val="1600"/>
              </a:spcBef>
              <a:spcAft>
                <a:spcPts val="0"/>
              </a:spcAft>
              <a:buSzPts val="1800"/>
              <a:buChar char="●"/>
            </a:pPr>
            <a:r>
              <a:rPr lang="en"/>
              <a:t>Relational Leadership Model</a:t>
            </a:r>
            <a:endParaRPr/>
          </a:p>
          <a:p>
            <a:pPr indent="-342900" lvl="1" marL="914400" rtl="0">
              <a:spcBef>
                <a:spcPts val="0"/>
              </a:spcBef>
              <a:spcAft>
                <a:spcPts val="0"/>
              </a:spcAft>
              <a:buSzPts val="1800"/>
              <a:buChar char="○"/>
            </a:pPr>
            <a:r>
              <a:rPr lang="en" sz="1800"/>
              <a:t>Purpose - establishing a goal for the individual/organization</a:t>
            </a:r>
            <a:endParaRPr sz="1800"/>
          </a:p>
          <a:p>
            <a:pPr indent="-342900" lvl="1" marL="914400" rtl="0">
              <a:spcBef>
                <a:spcPts val="0"/>
              </a:spcBef>
              <a:spcAft>
                <a:spcPts val="0"/>
              </a:spcAft>
              <a:buSzPts val="1800"/>
              <a:buChar char="○"/>
            </a:pPr>
            <a:r>
              <a:rPr lang="en" sz="1800"/>
              <a:t>Inclusion - ability to give and receive feedback</a:t>
            </a:r>
            <a:endParaRPr sz="1800"/>
          </a:p>
          <a:p>
            <a:pPr indent="-342900" lvl="1" marL="914400" rtl="0">
              <a:spcBef>
                <a:spcPts val="0"/>
              </a:spcBef>
              <a:spcAft>
                <a:spcPts val="0"/>
              </a:spcAft>
              <a:buSzPts val="1800"/>
              <a:buChar char="○"/>
            </a:pPr>
            <a:r>
              <a:rPr lang="en" sz="1800"/>
              <a:t>Empowerment - knowing the strength of a group vs. individual</a:t>
            </a:r>
            <a:endParaRPr sz="1800"/>
          </a:p>
          <a:p>
            <a:pPr indent="-342900" lvl="1" marL="914400" rtl="0">
              <a:spcBef>
                <a:spcPts val="0"/>
              </a:spcBef>
              <a:spcAft>
                <a:spcPts val="0"/>
              </a:spcAft>
              <a:buSzPts val="1800"/>
              <a:buChar char="○"/>
            </a:pPr>
            <a:r>
              <a:rPr lang="en" sz="1800"/>
              <a:t>Ethics - what is expected in an organization setting</a:t>
            </a:r>
            <a:endParaRPr sz="1800"/>
          </a:p>
          <a:p>
            <a:pPr indent="-342900" lvl="1" marL="914400" rtl="0">
              <a:spcBef>
                <a:spcPts val="0"/>
              </a:spcBef>
              <a:spcAft>
                <a:spcPts val="0"/>
              </a:spcAft>
              <a:buSzPts val="1800"/>
              <a:buChar char="○"/>
            </a:pPr>
            <a:r>
              <a:rPr lang="en" sz="1800"/>
              <a:t>Process - actions individual or group will take to complete goal</a:t>
            </a:r>
            <a:endParaRPr sz="1800"/>
          </a:p>
          <a:p>
            <a:pPr indent="0" lvl="0" marL="0" rtl="0">
              <a:spcBef>
                <a:spcPts val="0"/>
              </a:spcBef>
              <a:spcAft>
                <a:spcPts val="0"/>
              </a:spcAft>
              <a:buNone/>
            </a:pPr>
            <a:r>
              <a:t/>
            </a:r>
            <a:endParaRPr/>
          </a:p>
          <a:p>
            <a:pPr indent="0" lvl="0" marL="0" rtl="0">
              <a:spcBef>
                <a:spcPts val="0"/>
              </a:spcBef>
              <a:spcAft>
                <a:spcPts val="0"/>
              </a:spcAft>
              <a:buNone/>
            </a:pPr>
            <a:r>
              <a:rPr lang="en" sz="1400"/>
              <a:t>(Komives, Lucas, &amp; McMahon, 2013) </a:t>
            </a:r>
            <a:endParaRPr sz="1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Course of Action: Short Term (Overview)	</a:t>
            </a:r>
            <a:endParaRPr/>
          </a:p>
        </p:txBody>
      </p:sp>
      <p:sp>
        <p:nvSpPr>
          <p:cNvPr id="92" name="Shape 9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a:t>Creation of Campus Event Review Board.</a:t>
            </a:r>
            <a:endParaRPr/>
          </a:p>
          <a:p>
            <a:pPr indent="-342900" lvl="0" marL="457200" rtl="0">
              <a:spcBef>
                <a:spcPts val="0"/>
              </a:spcBef>
              <a:spcAft>
                <a:spcPts val="0"/>
              </a:spcAft>
              <a:buSzPts val="1800"/>
              <a:buAutoNum type="arabicPeriod"/>
            </a:pPr>
            <a:r>
              <a:rPr lang="en"/>
              <a:t>Board to create and publish new campus events policy and procedure guide, available online. </a:t>
            </a:r>
            <a:endParaRPr/>
          </a:p>
          <a:p>
            <a:pPr indent="-342900" lvl="0" marL="457200" rtl="0">
              <a:spcBef>
                <a:spcPts val="0"/>
              </a:spcBef>
              <a:spcAft>
                <a:spcPts val="0"/>
              </a:spcAft>
              <a:buSzPts val="1800"/>
              <a:buAutoNum type="arabicPeriod"/>
            </a:pPr>
            <a:r>
              <a:rPr lang="en"/>
              <a:t>Create new campus event application form, </a:t>
            </a:r>
            <a:r>
              <a:rPr lang="en"/>
              <a:t>accessible</a:t>
            </a:r>
            <a:r>
              <a:rPr lang="en"/>
              <a:t> online and online submission.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445025"/>
            <a:ext cx="8520600" cy="1086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Short Term Action Item 1: </a:t>
            </a:r>
            <a:endParaRPr/>
          </a:p>
          <a:p>
            <a:pPr indent="0" lvl="0" marL="0">
              <a:spcBef>
                <a:spcPts val="0"/>
              </a:spcBef>
              <a:spcAft>
                <a:spcPts val="0"/>
              </a:spcAft>
              <a:buNone/>
            </a:pPr>
            <a:r>
              <a:rPr lang="en"/>
              <a:t>Creation of Campus Event Review Board</a:t>
            </a:r>
            <a:endParaRPr/>
          </a:p>
        </p:txBody>
      </p:sp>
      <p:sp>
        <p:nvSpPr>
          <p:cNvPr id="98" name="Shape 98"/>
          <p:cNvSpPr txBox="1"/>
          <p:nvPr>
            <p:ph idx="1" type="body"/>
          </p:nvPr>
        </p:nvSpPr>
        <p:spPr>
          <a:xfrm>
            <a:off x="311700" y="1531025"/>
            <a:ext cx="8520600" cy="3037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Board Members: The review board would consist of members from all relevant stakeholder groups: Campus Activities, Student Government, Campus Police, and the Student Group requesting the event.</a:t>
            </a:r>
            <a:endParaRPr/>
          </a:p>
          <a:p>
            <a:pPr indent="0" lvl="0" marL="0">
              <a:spcBef>
                <a:spcPts val="1600"/>
              </a:spcBef>
              <a:spcAft>
                <a:spcPts val="0"/>
              </a:spcAft>
              <a:buNone/>
            </a:pPr>
            <a:r>
              <a:rPr lang="en"/>
              <a:t>Meetings: Bi-Monthly (Meeting dates published on Campus Events website, so submitters know important dates to submit by for earlier review).</a:t>
            </a:r>
            <a:endParaRPr/>
          </a:p>
          <a:p>
            <a:pPr indent="0" lvl="0" marL="0">
              <a:spcBef>
                <a:spcPts val="1600"/>
              </a:spcBef>
              <a:spcAft>
                <a:spcPts val="0"/>
              </a:spcAft>
              <a:buNone/>
            </a:pPr>
            <a:r>
              <a:rPr lang="en">
                <a:solidFill>
                  <a:srgbClr val="666666"/>
                </a:solidFill>
              </a:rPr>
              <a:t>Mission: To establish a committee and consistent process for the review of future campus events.</a:t>
            </a:r>
            <a:endParaRPr>
              <a:solidFill>
                <a:srgbClr val="666666"/>
              </a:solidFill>
            </a:endParaRPr>
          </a:p>
          <a:p>
            <a:pPr indent="0" lvl="0" marL="0">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Shape 103"/>
          <p:cNvSpPr txBox="1"/>
          <p:nvPr>
            <p:ph type="title"/>
          </p:nvPr>
        </p:nvSpPr>
        <p:spPr>
          <a:xfrm>
            <a:off x="311700" y="445025"/>
            <a:ext cx="8520600" cy="1041000"/>
          </a:xfrm>
          <a:prstGeom prst="rect">
            <a:avLst/>
          </a:prstGeom>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n"/>
              <a:t>Short Term Action Item 2: </a:t>
            </a:r>
            <a:endParaRPr/>
          </a:p>
          <a:p>
            <a:pPr indent="0" lvl="0" marL="0">
              <a:spcBef>
                <a:spcPts val="0"/>
              </a:spcBef>
              <a:spcAft>
                <a:spcPts val="0"/>
              </a:spcAft>
              <a:buClr>
                <a:schemeClr val="dk1"/>
              </a:buClr>
              <a:buSzPts val="1100"/>
              <a:buFont typeface="Arial"/>
              <a:buNone/>
            </a:pPr>
            <a:r>
              <a:rPr lang="en"/>
              <a:t>Publish new campus events policy and procedure guide.</a:t>
            </a:r>
            <a:endParaRPr/>
          </a:p>
        </p:txBody>
      </p:sp>
      <p:sp>
        <p:nvSpPr>
          <p:cNvPr id="104" name="Shape 104"/>
          <p:cNvSpPr txBox="1"/>
          <p:nvPr>
            <p:ph idx="1" type="body"/>
          </p:nvPr>
        </p:nvSpPr>
        <p:spPr>
          <a:xfrm>
            <a:off x="311700" y="1988250"/>
            <a:ext cx="8520600" cy="25806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a:t>Review Board: Consisting of relevant stakeholder groups: </a:t>
            </a:r>
            <a:endParaRPr/>
          </a:p>
          <a:p>
            <a:pPr indent="-317500" lvl="1" marL="914400" rtl="0">
              <a:spcBef>
                <a:spcPts val="0"/>
              </a:spcBef>
              <a:spcAft>
                <a:spcPts val="0"/>
              </a:spcAft>
              <a:buSzPts val="1400"/>
              <a:buAutoNum type="alphaLcPeriod"/>
            </a:pPr>
            <a:r>
              <a:rPr lang="en"/>
              <a:t>Campus Activities, Student Government, Campus Police, and the Student Group requesting event.</a:t>
            </a:r>
            <a:endParaRPr/>
          </a:p>
          <a:p>
            <a:pPr indent="-342900" lvl="0" marL="457200" rtl="0">
              <a:spcBef>
                <a:spcPts val="0"/>
              </a:spcBef>
              <a:spcAft>
                <a:spcPts val="0"/>
              </a:spcAft>
              <a:buSzPts val="1800"/>
              <a:buAutoNum type="arabicPeriod"/>
            </a:pPr>
            <a:r>
              <a:rPr lang="en"/>
              <a:t>This process will not be necessary for events that are routine and not open to the public to attend.</a:t>
            </a:r>
            <a:endParaRPr/>
          </a:p>
          <a:p>
            <a:pPr indent="-342900" lvl="0" marL="457200">
              <a:spcBef>
                <a:spcPts val="0"/>
              </a:spcBef>
              <a:spcAft>
                <a:spcPts val="0"/>
              </a:spcAft>
              <a:buSzPts val="1800"/>
              <a:buAutoNum type="arabicPeriod"/>
            </a:pPr>
            <a:r>
              <a:rPr lang="en"/>
              <a:t>This process is necessary for events requiring additional planning.</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