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embeddedFontLst>
    <p:embeddedFont>
      <p:font typeface="Average" panose="020B0604020202020204" charset="0"/>
      <p:regular r:id="rId23"/>
    </p:embeddedFont>
    <p:embeddedFont>
      <p:font typeface="High Tower Text" panose="02040502050506030303" pitchFamily="18" charset="0"/>
      <p:regular r:id="rId24"/>
      <p:italic r:id="rId25"/>
    </p:embeddedFont>
    <p:embeddedFont>
      <p:font typeface="Roboto" panose="020B060402020202020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42" d="100"/>
          <a:sy n="142" d="100"/>
        </p:scale>
        <p:origin x="-96"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61539754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*Denotes team leader</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*we recognize that other non-Slyvendorepuff University associates, organizations, or individuals have the right to reserve on-campus spaces (the campus community . However, these events are not sponsored by the university and actions, discussions, and other happenings are not reflective of the university or its mission statement. In addition, the viewpoints and perspective of RSOs are not wholly reflective or representative of Slyvendorepuff University’s values or mission.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*One of the institutions backing is Tangible Culture. We are a notable because we have a magical scenery, not comparable to any muggle made institution.</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aseline="30000"/>
              <a:t>1 </a:t>
            </a:r>
            <a:r>
              <a:rPr lang="en"/>
              <a:t>In adherence to Healy v.  James (1972), all student organizations are allowed to be created on a public university’s campus simply because the fear of disruption is a possibility. The only way in-which an institution could not allow for a student organization to not be created is if it “would seriously interfere with learning on the campus” (Oklahoma State University, n.d.). </a:t>
            </a:r>
            <a:endParaRPr/>
          </a:p>
          <a:p>
            <a:pPr marL="0" lvl="0" indent="0">
              <a:spcBef>
                <a:spcPts val="0"/>
              </a:spcBef>
              <a:spcAft>
                <a:spcPts val="0"/>
              </a:spcAft>
              <a:buNone/>
            </a:pPr>
            <a:r>
              <a:rPr lang="en" baseline="30000"/>
              <a:t>2 </a:t>
            </a:r>
            <a:r>
              <a:rPr lang="en"/>
              <a:t>Physical Plant is a campus resources for anything happening outside of any building (academic or student affairs related). </a:t>
            </a:r>
            <a:endParaRPr/>
          </a:p>
          <a:p>
            <a:pPr marL="0" lvl="0" indent="0" rtl="0">
              <a:spcBef>
                <a:spcPts val="0"/>
              </a:spcBef>
              <a:spcAft>
                <a:spcPts val="0"/>
              </a:spcAft>
              <a:buNone/>
            </a:pPr>
            <a:r>
              <a:rPr lang="en">
                <a:solidFill>
                  <a:schemeClr val="dk1"/>
                </a:solidFill>
              </a:rPr>
              <a:t>Slyvendorepuff University believes is structured as a siloes off university in-which each department is responsible for their own staff and student population. Departments do not reach out with each other and stick to their own, respective, buildings on campus. This type of administrative model of running the institution is successful for budgeting and using taxpayer money responsibility, but leaves too much trust and responsibility, especially with RSO’s, to not have issues when bringing in guest speakers.  This lack of oversight with this RSO was a direct correlation to the outburst having been able to form on campus.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3" name="Shape 18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Both the President's quote, and the picture, relate to the 2017 protest at U.C. Berkeley </a:t>
            </a:r>
            <a:endParaRPr/>
          </a:p>
          <a:p>
            <a:pPr marL="0" lvl="0" indent="0">
              <a:spcBef>
                <a:spcPts val="0"/>
              </a:spcBef>
              <a:spcAft>
                <a:spcPts val="0"/>
              </a:spcAft>
              <a:buNone/>
            </a:pPr>
            <a:endParaRPr/>
          </a:p>
          <a:p>
            <a:pPr marL="0" lvl="0" indent="0">
              <a:spcBef>
                <a:spcPts val="0"/>
              </a:spcBef>
              <a:spcAft>
                <a:spcPts val="0"/>
              </a:spcAft>
              <a:buNone/>
            </a:pPr>
            <a:endParaRPr/>
          </a:p>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1" name="Shape 19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A topic specific hierarchy map for the chain-of-command of an RSO group, and faculty member counter-part</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0" name="Shape 2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aseline="30000"/>
              <a:t>1 </a:t>
            </a:r>
            <a:r>
              <a:rPr lang="en"/>
              <a:t>Knowledgeable here means in the sense of the topic, or focus, of the group. It is not expected that the faculty member is an expert in the field, but holds enough knowledge about the institutions missions and values to protect the institution (Hippocratic Oath).</a:t>
            </a:r>
            <a:endParaRPr/>
          </a:p>
          <a:p>
            <a:pPr marL="0" lvl="0" indent="0">
              <a:spcBef>
                <a:spcPts val="0"/>
              </a:spcBef>
              <a:spcAft>
                <a:spcPts val="0"/>
              </a:spcAft>
              <a:buNone/>
            </a:pPr>
            <a:r>
              <a:rPr lang="en" baseline="30000"/>
              <a:t>2 </a:t>
            </a:r>
            <a:r>
              <a:rPr lang="en"/>
              <a:t>RSO’s are also now required to provide more information to OSI when reserving a space. Included information includes: who the guest speaker is, a video/blurb/outline about the presentation. We as an institution are not trying to limit freedom of speech, but to assure that no hateful speech is given that would cause another outburst on the campus.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7" name="Shape 2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3" name="Shape 23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All students in this group are first-year College Student Personnel Services and Administration (CSPA) graduate students at the University of Central Arkansas.</a:t>
            </a: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9" name="Shape 23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aseline="30000" dirty="0"/>
              <a:t>1</a:t>
            </a:r>
            <a:r>
              <a:rPr lang="en" dirty="0"/>
              <a:t> This stage is apart of the preconventional level which is the idea that students are not concerned about, or are unaware of, social norms. These same students are more focused on personal/self-interests than the needs of their surrounding peers.</a:t>
            </a:r>
            <a:endParaRPr dirty="0"/>
          </a:p>
          <a:p>
            <a:pPr marL="0" lvl="0" indent="0">
              <a:spcBef>
                <a:spcPts val="0"/>
              </a:spcBef>
              <a:spcAft>
                <a:spcPts val="0"/>
              </a:spcAft>
              <a:buNone/>
            </a:pPr>
            <a:r>
              <a:rPr lang="en" baseline="30000" dirty="0"/>
              <a:t>2</a:t>
            </a:r>
            <a:r>
              <a:rPr lang="en" dirty="0"/>
              <a:t> Students coming to campus for their first time are not use to the new environment of balancing their lives by themselves. Majority of traditional (17-19 years old) college students are use to their parent's planning and making decisions for their lives. The theory explains that the institution needs to find the proper balance of support for each student on their campus. Since this is impossible to accomplish on any campus, there are events such as the public uproar on the campus that leads to the students involved having conversations with Dean of Students. The purpose of these conversations is to assess the support that is currently given to students, and then determine what needs to change on the campus to better the entire community.</a:t>
            </a:r>
            <a:endParaRPr dirty="0"/>
          </a:p>
          <a:p>
            <a:pPr marL="0" lvl="0" indent="0">
              <a:spcBef>
                <a:spcPts val="0"/>
              </a:spcBef>
              <a:spcAft>
                <a:spcPts val="0"/>
              </a:spcAft>
              <a:buNone/>
            </a:pPr>
            <a:r>
              <a:rPr lang="en" baseline="30000" dirty="0"/>
              <a:t>3</a:t>
            </a:r>
            <a:r>
              <a:rPr lang="en" dirty="0"/>
              <a:t> To go off of Sandford’s Theory, Perry’s Theory students come to campus with the idea that they is only right and wrong answers; meaning that the same student views their ideologies, even if it is the minority opinion, as the absolute truth and righteousness. This mentality creates a drift from listening to the other side/perspective and can, as we see, lead to an backlash and uproar of public opinion. Over time, Perry states that students become more educated and are better suited to view the world with a pluralistic point of view (cognitive dissonance). Pluralism allows the student to see that other perspectives and experiences exist for the students around them, and that the students over viewpoint is not the “absolute” truth, nor is it the “absolute” wrong. </a:t>
            </a:r>
            <a:endParaRPr dirty="0"/>
          </a:p>
          <a:p>
            <a:pPr marL="0" lvl="0" indent="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600"/>
              </a:spcAft>
              <a:buNone/>
            </a:pPr>
            <a:r>
              <a:rPr lang="en">
                <a:solidFill>
                  <a:schemeClr val="dk1"/>
                </a:solidFill>
              </a:rPr>
              <a:t>*All public higher educational institutions are bound by the constitution to protect the rights of its students. Private institutions on the other hand are not subjected to the same regulation; majority of these institutions hold themselves to a high regard and see themselves as “bastions of free thought and expression” (Foundation for Individual Rights in Education, n.d.)</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a:t>Organizations/Events that stemmed from “The Rise of the “NEW LEFT”</a:t>
            </a:r>
            <a:endParaRPr/>
          </a:p>
          <a:p>
            <a:pPr marL="0" lvl="0" indent="0" rtl="0">
              <a:lnSpc>
                <a:spcPct val="115000"/>
              </a:lnSpc>
              <a:spcBef>
                <a:spcPts val="1600"/>
              </a:spcBef>
              <a:spcAft>
                <a:spcPts val="1600"/>
              </a:spcAft>
              <a:buNone/>
            </a:pPr>
            <a:r>
              <a:rPr lang="en"/>
              <a:t>Staff members amongst college campuses,predominantly those within Housing and Residence Life, would entrap LGBTQ students. Once entrapped, there would be a conduct hearing where they would then be expelled from the university for “conduct unbecoming a student”.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Shape 10"/>
          <p:cNvGrpSpPr/>
          <p:nvPr/>
        </p:nvGrpSpPr>
        <p:grpSpPr>
          <a:xfrm>
            <a:off x="4350279" y="2855377"/>
            <a:ext cx="443589"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4" name="Shape 14"/>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Shape 15"/>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Shape 1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255275"/>
            <a:ext cx="8520600" cy="18906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51" name="Shape 5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Shape 1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Shape 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Shape 2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Shape 2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Shape 2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Shape 2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Shape 3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Shape 34"/>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Shape 3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Shape 3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1" name="Shape 41"/>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2" name="Shape 42"/>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Shape 43"/>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Shape 4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Shape 4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accent3"/>
                </a:solidFill>
                <a:latin typeface="Average"/>
                <a:ea typeface="Average"/>
                <a:cs typeface="Average"/>
                <a:sym typeface="Average"/>
              </a:defRPr>
            </a:lvl1pPr>
            <a:lvl2pPr lvl="1" algn="r">
              <a:spcBef>
                <a:spcPts val="0"/>
              </a:spcBef>
              <a:buNone/>
              <a:defRPr sz="1000">
                <a:solidFill>
                  <a:schemeClr val="accent3"/>
                </a:solidFill>
                <a:latin typeface="Average"/>
                <a:ea typeface="Average"/>
                <a:cs typeface="Average"/>
                <a:sym typeface="Average"/>
              </a:defRPr>
            </a:lvl2pPr>
            <a:lvl3pPr lvl="2" algn="r">
              <a:spcBef>
                <a:spcPts val="0"/>
              </a:spcBef>
              <a:buNone/>
              <a:defRPr sz="1000">
                <a:solidFill>
                  <a:schemeClr val="accent3"/>
                </a:solidFill>
                <a:latin typeface="Average"/>
                <a:ea typeface="Average"/>
                <a:cs typeface="Average"/>
                <a:sym typeface="Average"/>
              </a:defRPr>
            </a:lvl3pPr>
            <a:lvl4pPr lvl="3" algn="r">
              <a:spcBef>
                <a:spcPts val="0"/>
              </a:spcBef>
              <a:buNone/>
              <a:defRPr sz="1000">
                <a:solidFill>
                  <a:schemeClr val="accent3"/>
                </a:solidFill>
                <a:latin typeface="Average"/>
                <a:ea typeface="Average"/>
                <a:cs typeface="Average"/>
                <a:sym typeface="Average"/>
              </a:defRPr>
            </a:lvl4pPr>
            <a:lvl5pPr lvl="4" algn="r">
              <a:spcBef>
                <a:spcPts val="0"/>
              </a:spcBef>
              <a:buNone/>
              <a:defRPr sz="1000">
                <a:solidFill>
                  <a:schemeClr val="accent3"/>
                </a:solidFill>
                <a:latin typeface="Average"/>
                <a:ea typeface="Average"/>
                <a:cs typeface="Average"/>
                <a:sym typeface="Average"/>
              </a:defRPr>
            </a:lvl5pPr>
            <a:lvl6pPr lvl="5" algn="r">
              <a:spcBef>
                <a:spcPts val="0"/>
              </a:spcBef>
              <a:buNone/>
              <a:defRPr sz="1000">
                <a:solidFill>
                  <a:schemeClr val="accent3"/>
                </a:solidFill>
                <a:latin typeface="Average"/>
                <a:ea typeface="Average"/>
                <a:cs typeface="Average"/>
                <a:sym typeface="Average"/>
              </a:defRPr>
            </a:lvl6pPr>
            <a:lvl7pPr lvl="6" algn="r">
              <a:spcBef>
                <a:spcPts val="0"/>
              </a:spcBef>
              <a:buNone/>
              <a:defRPr sz="1000">
                <a:solidFill>
                  <a:schemeClr val="accent3"/>
                </a:solidFill>
                <a:latin typeface="Average"/>
                <a:ea typeface="Average"/>
                <a:cs typeface="Average"/>
                <a:sym typeface="Average"/>
              </a:defRPr>
            </a:lvl7pPr>
            <a:lvl8pPr lvl="7" algn="r">
              <a:spcBef>
                <a:spcPts val="0"/>
              </a:spcBef>
              <a:buNone/>
              <a:defRPr sz="1000">
                <a:solidFill>
                  <a:schemeClr val="accent3"/>
                </a:solidFill>
                <a:latin typeface="Average"/>
                <a:ea typeface="Average"/>
                <a:cs typeface="Average"/>
                <a:sym typeface="Average"/>
              </a:defRPr>
            </a:lvl8pPr>
            <a:lvl9pPr lvl="8" algn="r">
              <a:spcBef>
                <a:spcPts val="0"/>
              </a:spcBef>
              <a:buNone/>
              <a:defRPr sz="1000">
                <a:solidFill>
                  <a:schemeClr val="accent3"/>
                </a:solidFill>
                <a:latin typeface="Average"/>
                <a:ea typeface="Average"/>
                <a:cs typeface="Average"/>
                <a:sym typeface="Average"/>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microsoft.com/office/2007/relationships/hdphoto" Target="../media/hdphoto4.wdp"/><Relationship Id="rId3" Type="http://schemas.openxmlformats.org/officeDocument/2006/relationships/image" Target="../media/image2.jpg"/><Relationship Id="rId7" Type="http://schemas.microsoft.com/office/2007/relationships/hdphoto" Target="../media/hdphoto1.wdp"/><Relationship Id="rId12"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5.png"/><Relationship Id="rId11" Type="http://schemas.microsoft.com/office/2007/relationships/hdphoto" Target="../media/hdphoto3.wdp"/><Relationship Id="rId5" Type="http://schemas.openxmlformats.org/officeDocument/2006/relationships/image" Target="../media/image4.jpg"/><Relationship Id="rId10" Type="http://schemas.openxmlformats.org/officeDocument/2006/relationships/image" Target="../media/image7.png"/><Relationship Id="rId4" Type="http://schemas.openxmlformats.org/officeDocument/2006/relationships/image" Target="../media/image3.png"/><Relationship Id="rId9" Type="http://schemas.microsoft.com/office/2007/relationships/hdphoto" Target="../media/hdphoto2.wdp"/><Relationship Id="rId14" Type="http://schemas.openxmlformats.org/officeDocument/2006/relationships/image" Target="../media/image9.jpg"/></Relationships>
</file>

<file path=ppt/slides/_rels/slide2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58"/>
        <p:cNvGrpSpPr/>
        <p:nvPr/>
      </p:nvGrpSpPr>
      <p:grpSpPr>
        <a:xfrm>
          <a:off x="0" y="0"/>
          <a:ext cx="0" cy="0"/>
          <a:chOff x="0" y="0"/>
          <a:chExt cx="0" cy="0"/>
        </a:xfrm>
      </p:grpSpPr>
      <p:pic>
        <p:nvPicPr>
          <p:cNvPr id="3" name="Picture 2">
            <a:extLst>
              <a:ext uri="{FF2B5EF4-FFF2-40B4-BE49-F238E27FC236}">
                <a16:creationId xmlns:a16="http://schemas.microsoft.com/office/drawing/2014/main" xmlns="" id="{B18CD5AB-449F-47F0-8A46-54BAAC3FDFFA}"/>
              </a:ext>
            </a:extLst>
          </p:cNvPr>
          <p:cNvPicPr>
            <a:picLocks noChangeAspect="1"/>
          </p:cNvPicPr>
          <p:nvPr/>
        </p:nvPicPr>
        <p:blipFill>
          <a:blip r:embed="rId3"/>
          <a:stretch>
            <a:fillRect/>
          </a:stretch>
        </p:blipFill>
        <p:spPr>
          <a:xfrm>
            <a:off x="0" y="0"/>
            <a:ext cx="9144000" cy="5143500"/>
          </a:xfrm>
          <a:prstGeom prst="rect">
            <a:avLst/>
          </a:prstGeom>
        </p:spPr>
      </p:pic>
      <p:sp>
        <p:nvSpPr>
          <p:cNvPr id="60" name="Shape 60"/>
          <p:cNvSpPr txBox="1">
            <a:spLocks noGrp="1"/>
          </p:cNvSpPr>
          <p:nvPr>
            <p:ph type="ctrTitle"/>
          </p:nvPr>
        </p:nvSpPr>
        <p:spPr>
          <a:xfrm>
            <a:off x="634475" y="788475"/>
            <a:ext cx="7343400" cy="15174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b="1" dirty="0">
                <a:solidFill>
                  <a:srgbClr val="351C75"/>
                </a:solidFill>
                <a:latin typeface="High Tower Text" panose="02040502050506030303" pitchFamily="18" charset="0"/>
                <a:ea typeface="Lobster"/>
                <a:cs typeface="Lobster"/>
                <a:sym typeface="Lobster"/>
              </a:rPr>
              <a:t>University of Central Arkansas</a:t>
            </a:r>
            <a:endParaRPr b="1" dirty="0">
              <a:solidFill>
                <a:srgbClr val="351C75"/>
              </a:solidFill>
              <a:latin typeface="High Tower Text" panose="02040502050506030303" pitchFamily="18" charset="0"/>
              <a:ea typeface="Lobster"/>
              <a:cs typeface="Lobster"/>
              <a:sym typeface="Lobster"/>
            </a:endParaRPr>
          </a:p>
        </p:txBody>
      </p:sp>
      <p:sp>
        <p:nvSpPr>
          <p:cNvPr id="61" name="Shape 61"/>
          <p:cNvSpPr txBox="1"/>
          <p:nvPr/>
        </p:nvSpPr>
        <p:spPr>
          <a:xfrm>
            <a:off x="5014200" y="4597500"/>
            <a:ext cx="4129800" cy="5460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dirty="0">
                <a:solidFill>
                  <a:srgbClr val="FFFFFF"/>
                </a:solidFill>
              </a:rPr>
              <a:t>Whit Ables		  </a:t>
            </a:r>
            <a:r>
              <a:rPr lang="en-US" dirty="0">
                <a:solidFill>
                  <a:srgbClr val="FFFFFF"/>
                </a:solidFill>
              </a:rPr>
              <a:t>Madeline Howard</a:t>
            </a:r>
            <a:r>
              <a:rPr lang="en" dirty="0">
                <a:solidFill>
                  <a:srgbClr val="FFFFFF"/>
                </a:solidFill>
              </a:rPr>
              <a:t>	    *Douglas Robinett          </a:t>
            </a:r>
            <a:r>
              <a:rPr lang="en-US" dirty="0">
                <a:solidFill>
                  <a:srgbClr val="FFFFFF"/>
                </a:solidFill>
              </a:rPr>
              <a:t>Amari </a:t>
            </a:r>
            <a:r>
              <a:rPr lang="en-US" dirty="0" err="1" smtClean="0">
                <a:solidFill>
                  <a:srgbClr val="FFFFFF"/>
                </a:solidFill>
              </a:rPr>
              <a:t>Yarber</a:t>
            </a:r>
            <a:endParaRPr dirty="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latin typeface="Average" panose="020B0604020202020204" charset="0"/>
              </a:rPr>
              <a:t>One Step Further: Counter Discourse</a:t>
            </a:r>
            <a:endParaRPr dirty="0">
              <a:latin typeface="Average" panose="020B0604020202020204" charset="0"/>
            </a:endParaRPr>
          </a:p>
        </p:txBody>
      </p:sp>
      <p:sp>
        <p:nvSpPr>
          <p:cNvPr id="139" name="Shape 139"/>
          <p:cNvSpPr txBox="1">
            <a:spLocks noGrp="1"/>
          </p:cNvSpPr>
          <p:nvPr>
            <p:ph type="body" idx="1"/>
          </p:nvPr>
        </p:nvSpPr>
        <p:spPr>
          <a:xfrm>
            <a:off x="311700" y="1152475"/>
            <a:ext cx="7367700" cy="3876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Char char="●"/>
            </a:pPr>
            <a:r>
              <a:rPr lang="en" dirty="0">
                <a:solidFill>
                  <a:schemeClr val="dk1"/>
                </a:solidFill>
              </a:rPr>
              <a:t>Counter-discourse: conversation, debate, or manner of thinking that goes against an institutionalized beliefs, norms, or discourses</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Promotes thinking “outside” of institutionalized norms and helps give a voice to marginalized or underrepresented cultures and populations</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Protected by freedom of speech</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Examples: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Institution administrators need to use counter-discourse to address challenges with assessment (Boud, 2007)</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Counter-discourse is utilized in higher education institutions to increase diversity in the workforce and in the student population (Alexander, Cleland, &amp; Nicholson, 2017)</a:t>
            </a:r>
            <a:endParaRPr dirty="0">
              <a:solidFill>
                <a:schemeClr val="dk1"/>
              </a:solidFill>
            </a:endParaRPr>
          </a:p>
          <a:p>
            <a:pPr marL="457200" lvl="0" indent="0" rtl="0">
              <a:spcBef>
                <a:spcPts val="1600"/>
              </a:spcBef>
              <a:spcAft>
                <a:spcPts val="160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Registered Student Organizations (RSO’s)</a:t>
            </a:r>
            <a:endParaRPr dirty="0">
              <a:latin typeface="Average" panose="020B0604020202020204" charset="0"/>
            </a:endParaRPr>
          </a:p>
        </p:txBody>
      </p:sp>
      <p:sp>
        <p:nvSpPr>
          <p:cNvPr id="145" name="Shape 14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Char char="●"/>
            </a:pPr>
            <a:r>
              <a:rPr lang="en" dirty="0">
                <a:solidFill>
                  <a:schemeClr val="dk1"/>
                </a:solidFill>
              </a:rPr>
              <a:t>Organizations that are recognized by the institution for being important to civic, educational, social, and/or professional development in the student population</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Can use campus facilities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Host activities and non-profit events sponsored by the institution</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Can request funding from the institution</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RSO’s can also invite outside speakers to their meetings and events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However, sometimes these speakers can either be harmful, causing issues with  the organization, the student body, and even with the campus’ Office of Student Involvement and campus administration</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Issues created by outside speakers have a long-reaching effect on almost everybody involved and sometimes demand changes in policies*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Example: Texas A&amp;M had policy changes to require outside speakers to be sponsored by an RSO (CNN, 2017)</a:t>
            </a:r>
            <a:endParaRPr dirty="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latin typeface="Average" panose="020B0604020202020204" charset="0"/>
              </a:rPr>
              <a:t>Slyvendorepuff University</a:t>
            </a:r>
            <a:endParaRPr dirty="0">
              <a:latin typeface="Average" panose="020B0604020202020204" charset="0"/>
            </a:endParaRPr>
          </a:p>
        </p:txBody>
      </p:sp>
      <p:sp>
        <p:nvSpPr>
          <p:cNvPr id="151" name="Shape 151"/>
          <p:cNvSpPr txBox="1">
            <a:spLocks noGrp="1"/>
          </p:cNvSpPr>
          <p:nvPr>
            <p:ph type="body" idx="1"/>
          </p:nvPr>
        </p:nvSpPr>
        <p:spPr>
          <a:xfrm>
            <a:off x="262550" y="1152475"/>
            <a:ext cx="85698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Char char="●"/>
            </a:pPr>
            <a:r>
              <a:rPr lang="en" dirty="0">
                <a:solidFill>
                  <a:schemeClr val="dk1"/>
                </a:solidFill>
              </a:rPr>
              <a:t>Mission</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The mission of Slyvendorepuff University is to cultivate well-rounded and educated students by providing leadership opportunities that continue to thrive in a richly diverse and globally aware community.</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4-year public institution</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The campus is composed of 10,000 students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The population is 85% Caucasian, 10% African American, 4% other, and 1% international</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We are a non-religious affiliated institution</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Located in Narnia </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The institution prides itself on its scenery and natural aesthetics*</a:t>
            </a:r>
            <a:endParaRPr dirty="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1214703" y="135349"/>
            <a:ext cx="6713993"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latin typeface="Average" panose="020B0604020202020204" charset="0"/>
              </a:rPr>
              <a:t> Hierarchy at Slyvendorepuff University</a:t>
            </a:r>
            <a:endParaRPr dirty="0">
              <a:latin typeface="Average" panose="020B0604020202020204" charset="0"/>
            </a:endParaRPr>
          </a:p>
        </p:txBody>
      </p:sp>
      <p:sp>
        <p:nvSpPr>
          <p:cNvPr id="158" name="Shape 158"/>
          <p:cNvSpPr/>
          <p:nvPr/>
        </p:nvSpPr>
        <p:spPr>
          <a:xfrm>
            <a:off x="3795000" y="2111313"/>
            <a:ext cx="1554000" cy="478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Dean of Students</a:t>
            </a:r>
            <a:endParaRPr sz="1000">
              <a:solidFill>
                <a:srgbClr val="FFFFFF"/>
              </a:solidFill>
              <a:latin typeface="Roboto"/>
              <a:ea typeface="Roboto"/>
              <a:cs typeface="Roboto"/>
              <a:sym typeface="Roboto"/>
            </a:endParaRPr>
          </a:p>
          <a:p>
            <a:pPr marL="0" lvl="0" indent="0" algn="ctr" rtl="0">
              <a:spcBef>
                <a:spcPts val="0"/>
              </a:spcBef>
              <a:spcAft>
                <a:spcPts val="0"/>
              </a:spcAft>
              <a:buNone/>
            </a:pPr>
            <a:r>
              <a:rPr lang="en" sz="1000">
                <a:solidFill>
                  <a:srgbClr val="FFFFFF"/>
                </a:solidFill>
                <a:latin typeface="Roboto"/>
                <a:ea typeface="Roboto"/>
                <a:cs typeface="Roboto"/>
                <a:sym typeface="Roboto"/>
              </a:rPr>
              <a:t>(Ronald Granger)</a:t>
            </a:r>
            <a:endParaRPr sz="1000">
              <a:solidFill>
                <a:srgbClr val="FFFFFF"/>
              </a:solidFill>
              <a:latin typeface="Roboto"/>
              <a:ea typeface="Roboto"/>
              <a:cs typeface="Roboto"/>
              <a:sym typeface="Roboto"/>
            </a:endParaRPr>
          </a:p>
        </p:txBody>
      </p:sp>
      <p:sp>
        <p:nvSpPr>
          <p:cNvPr id="159" name="Shape 159"/>
          <p:cNvSpPr/>
          <p:nvPr/>
        </p:nvSpPr>
        <p:spPr>
          <a:xfrm>
            <a:off x="3795000" y="2738551"/>
            <a:ext cx="1554000" cy="478200"/>
          </a:xfrm>
          <a:prstGeom prst="roundRect">
            <a:avLst>
              <a:gd name="adj" fmla="val 50000"/>
            </a:avLst>
          </a:prstGeom>
          <a:solidFill>
            <a:srgbClr val="0C58D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Office of Student Affairs</a:t>
            </a:r>
            <a:endParaRPr>
              <a:solidFill>
                <a:srgbClr val="FFFFFF"/>
              </a:solidFill>
            </a:endParaRPr>
          </a:p>
        </p:txBody>
      </p:sp>
      <p:sp>
        <p:nvSpPr>
          <p:cNvPr id="160" name="Shape 160"/>
          <p:cNvSpPr/>
          <p:nvPr/>
        </p:nvSpPr>
        <p:spPr>
          <a:xfrm>
            <a:off x="3816750" y="3294061"/>
            <a:ext cx="1510500" cy="4782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Office of Student Involvement</a:t>
            </a:r>
            <a:endParaRPr>
              <a:solidFill>
                <a:srgbClr val="FFFFFF"/>
              </a:solidFill>
            </a:endParaRPr>
          </a:p>
        </p:txBody>
      </p:sp>
      <p:cxnSp>
        <p:nvCxnSpPr>
          <p:cNvPr id="161" name="Shape 161"/>
          <p:cNvCxnSpPr>
            <a:stCxn id="160" idx="0"/>
            <a:endCxn id="159" idx="2"/>
          </p:cNvCxnSpPr>
          <p:nvPr/>
        </p:nvCxnSpPr>
        <p:spPr>
          <a:xfrm rot="-5400000">
            <a:off x="4533600" y="3255061"/>
            <a:ext cx="77400" cy="600"/>
          </a:xfrm>
          <a:prstGeom prst="bentConnector3">
            <a:avLst>
              <a:gd name="adj1" fmla="val 49942"/>
            </a:avLst>
          </a:prstGeom>
          <a:noFill/>
          <a:ln w="9525" cap="flat" cmpd="sng">
            <a:solidFill>
              <a:srgbClr val="C2C2C2"/>
            </a:solidFill>
            <a:prstDash val="solid"/>
            <a:round/>
            <a:headEnd type="none" w="med" len="med"/>
            <a:tailEnd type="none" w="med" len="med"/>
          </a:ln>
        </p:spPr>
      </p:cxnSp>
      <p:sp>
        <p:nvSpPr>
          <p:cNvPr id="162" name="Shape 162"/>
          <p:cNvSpPr/>
          <p:nvPr/>
        </p:nvSpPr>
        <p:spPr>
          <a:xfrm>
            <a:off x="3861900" y="3921179"/>
            <a:ext cx="1420200" cy="4782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Student Government Association</a:t>
            </a:r>
            <a:endParaRPr>
              <a:solidFill>
                <a:srgbClr val="FFFFFF"/>
              </a:solidFill>
            </a:endParaRPr>
          </a:p>
        </p:txBody>
      </p:sp>
      <p:cxnSp>
        <p:nvCxnSpPr>
          <p:cNvPr id="163" name="Shape 163"/>
          <p:cNvCxnSpPr>
            <a:stCxn id="162" idx="0"/>
            <a:endCxn id="160" idx="2"/>
          </p:cNvCxnSpPr>
          <p:nvPr/>
        </p:nvCxnSpPr>
        <p:spPr>
          <a:xfrm rot="-5400000">
            <a:off x="4497900" y="3846479"/>
            <a:ext cx="148800" cy="600"/>
          </a:xfrm>
          <a:prstGeom prst="bentConnector3">
            <a:avLst>
              <a:gd name="adj1" fmla="val 50040"/>
            </a:avLst>
          </a:prstGeom>
          <a:noFill/>
          <a:ln w="9525" cap="flat" cmpd="sng">
            <a:solidFill>
              <a:srgbClr val="C2C2C2"/>
            </a:solidFill>
            <a:prstDash val="solid"/>
            <a:round/>
            <a:headEnd type="none" w="med" len="med"/>
            <a:tailEnd type="none" w="med" len="med"/>
          </a:ln>
        </p:spPr>
      </p:cxnSp>
      <p:sp>
        <p:nvSpPr>
          <p:cNvPr id="164" name="Shape 164"/>
          <p:cNvSpPr/>
          <p:nvPr/>
        </p:nvSpPr>
        <p:spPr>
          <a:xfrm>
            <a:off x="3862200" y="4548300"/>
            <a:ext cx="1420200" cy="4782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RSO-”The Society That Shall Not Be Named”</a:t>
            </a:r>
            <a:endParaRPr>
              <a:solidFill>
                <a:srgbClr val="FFFFFF"/>
              </a:solidFill>
            </a:endParaRPr>
          </a:p>
        </p:txBody>
      </p:sp>
      <p:cxnSp>
        <p:nvCxnSpPr>
          <p:cNvPr id="165" name="Shape 165"/>
          <p:cNvCxnSpPr>
            <a:stCxn id="164" idx="0"/>
            <a:endCxn id="162" idx="2"/>
          </p:cNvCxnSpPr>
          <p:nvPr/>
        </p:nvCxnSpPr>
        <p:spPr>
          <a:xfrm rot="-5400000">
            <a:off x="4498200" y="4473600"/>
            <a:ext cx="148800" cy="600"/>
          </a:xfrm>
          <a:prstGeom prst="bentConnector3">
            <a:avLst>
              <a:gd name="adj1" fmla="val 50041"/>
            </a:avLst>
          </a:prstGeom>
          <a:noFill/>
          <a:ln w="9525" cap="flat" cmpd="sng">
            <a:solidFill>
              <a:srgbClr val="C2C2C2"/>
            </a:solidFill>
            <a:prstDash val="solid"/>
            <a:round/>
            <a:headEnd type="none" w="med" len="med"/>
            <a:tailEnd type="none" w="med" len="med"/>
          </a:ln>
        </p:spPr>
      </p:cxnSp>
      <p:sp>
        <p:nvSpPr>
          <p:cNvPr id="166" name="Shape 166"/>
          <p:cNvSpPr/>
          <p:nvPr/>
        </p:nvSpPr>
        <p:spPr>
          <a:xfrm>
            <a:off x="1183300" y="3488400"/>
            <a:ext cx="1138800" cy="1059900"/>
          </a:xfrm>
          <a:prstGeom prst="ellipse">
            <a:avLst/>
          </a:prstGeom>
          <a:solidFill>
            <a:schemeClr val="lt2"/>
          </a:solidFill>
          <a:ln w="9525" cap="flat" cmpd="sng">
            <a:solidFill>
              <a:schemeClr val="dk2"/>
            </a:solidFill>
            <a:prstDash val="solid"/>
            <a:round/>
            <a:headEnd type="none" w="med" len="med"/>
            <a:tailEnd type="none" w="med" len="med"/>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latin typeface="Roboto"/>
                <a:ea typeface="Roboto"/>
                <a:cs typeface="Roboto"/>
                <a:sym typeface="Roboto"/>
              </a:rPr>
              <a:t>Outside Speakers</a:t>
            </a:r>
            <a:endParaRPr sz="1000">
              <a:latin typeface="Roboto"/>
              <a:ea typeface="Roboto"/>
              <a:cs typeface="Roboto"/>
              <a:sym typeface="Roboto"/>
            </a:endParaRPr>
          </a:p>
        </p:txBody>
      </p:sp>
      <p:sp>
        <p:nvSpPr>
          <p:cNvPr id="167" name="Shape 167"/>
          <p:cNvSpPr/>
          <p:nvPr/>
        </p:nvSpPr>
        <p:spPr>
          <a:xfrm>
            <a:off x="3795000" y="1484088"/>
            <a:ext cx="1554000" cy="478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VP of Student Affairs*</a:t>
            </a:r>
            <a:endParaRPr sz="1000">
              <a:solidFill>
                <a:srgbClr val="FFFFFF"/>
              </a:solidFill>
              <a:latin typeface="Roboto"/>
              <a:ea typeface="Roboto"/>
              <a:cs typeface="Roboto"/>
              <a:sym typeface="Roboto"/>
            </a:endParaRPr>
          </a:p>
          <a:p>
            <a:pPr marL="0" lvl="0" indent="0" algn="ctr" rtl="0">
              <a:spcBef>
                <a:spcPts val="0"/>
              </a:spcBef>
              <a:spcAft>
                <a:spcPts val="0"/>
              </a:spcAft>
              <a:buNone/>
            </a:pPr>
            <a:r>
              <a:rPr lang="en" sz="1000">
                <a:solidFill>
                  <a:srgbClr val="FFFFFF"/>
                </a:solidFill>
                <a:latin typeface="Roboto"/>
                <a:ea typeface="Roboto"/>
                <a:cs typeface="Roboto"/>
                <a:sym typeface="Roboto"/>
              </a:rPr>
              <a:t>(Albus Longbottom)</a:t>
            </a:r>
            <a:endParaRPr sz="1000">
              <a:solidFill>
                <a:srgbClr val="FFFFFF"/>
              </a:solidFill>
              <a:latin typeface="Roboto"/>
              <a:ea typeface="Roboto"/>
              <a:cs typeface="Roboto"/>
              <a:sym typeface="Roboto"/>
            </a:endParaRPr>
          </a:p>
        </p:txBody>
      </p:sp>
      <p:sp>
        <p:nvSpPr>
          <p:cNvPr id="168" name="Shape 168"/>
          <p:cNvSpPr/>
          <p:nvPr/>
        </p:nvSpPr>
        <p:spPr>
          <a:xfrm>
            <a:off x="3795000" y="857475"/>
            <a:ext cx="1554000" cy="478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President</a:t>
            </a:r>
            <a:endParaRPr>
              <a:solidFill>
                <a:srgbClr val="FFFFFF"/>
              </a:solidFill>
            </a:endParaRPr>
          </a:p>
        </p:txBody>
      </p:sp>
      <p:cxnSp>
        <p:nvCxnSpPr>
          <p:cNvPr id="169" name="Shape 169"/>
          <p:cNvCxnSpPr>
            <a:stCxn id="164" idx="1"/>
            <a:endCxn id="166" idx="4"/>
          </p:cNvCxnSpPr>
          <p:nvPr/>
        </p:nvCxnSpPr>
        <p:spPr>
          <a:xfrm rot="10800000">
            <a:off x="1752600" y="4548300"/>
            <a:ext cx="2109600" cy="239100"/>
          </a:xfrm>
          <a:prstGeom prst="bentConnector2">
            <a:avLst/>
          </a:prstGeom>
          <a:noFill/>
          <a:ln w="9525" cap="flat" cmpd="sng">
            <a:solidFill>
              <a:srgbClr val="C2C2C2"/>
            </a:solidFill>
            <a:prstDash val="solid"/>
            <a:round/>
            <a:headEnd type="none" w="med" len="med"/>
            <a:tailEnd type="none" w="med" len="med"/>
          </a:ln>
        </p:spPr>
      </p:cxnSp>
      <p:cxnSp>
        <p:nvCxnSpPr>
          <p:cNvPr id="170" name="Shape 170"/>
          <p:cNvCxnSpPr/>
          <p:nvPr/>
        </p:nvCxnSpPr>
        <p:spPr>
          <a:xfrm rot="-5400000">
            <a:off x="4499550" y="1410163"/>
            <a:ext cx="144900" cy="600"/>
          </a:xfrm>
          <a:prstGeom prst="bentConnector3">
            <a:avLst>
              <a:gd name="adj1" fmla="val 49996"/>
            </a:avLst>
          </a:prstGeom>
          <a:noFill/>
          <a:ln w="9525" cap="flat" cmpd="sng">
            <a:solidFill>
              <a:srgbClr val="C2C2C2"/>
            </a:solidFill>
            <a:prstDash val="solid"/>
            <a:round/>
            <a:headEnd type="none" w="med" len="med"/>
            <a:tailEnd type="none" w="med" len="med"/>
          </a:ln>
        </p:spPr>
      </p:cxnSp>
      <p:cxnSp>
        <p:nvCxnSpPr>
          <p:cNvPr id="171" name="Shape 171"/>
          <p:cNvCxnSpPr/>
          <p:nvPr/>
        </p:nvCxnSpPr>
        <p:spPr>
          <a:xfrm rot="-5400000">
            <a:off x="4499550" y="2036788"/>
            <a:ext cx="144900" cy="600"/>
          </a:xfrm>
          <a:prstGeom prst="bentConnector3">
            <a:avLst>
              <a:gd name="adj1" fmla="val 49996"/>
            </a:avLst>
          </a:prstGeom>
          <a:noFill/>
          <a:ln w="9525" cap="flat" cmpd="sng">
            <a:solidFill>
              <a:srgbClr val="C2C2C2"/>
            </a:solidFill>
            <a:prstDash val="solid"/>
            <a:round/>
            <a:headEnd type="none" w="med" len="med"/>
            <a:tailEnd type="none" w="med" len="med"/>
          </a:ln>
        </p:spPr>
      </p:cxnSp>
      <p:cxnSp>
        <p:nvCxnSpPr>
          <p:cNvPr id="172" name="Shape 172"/>
          <p:cNvCxnSpPr/>
          <p:nvPr/>
        </p:nvCxnSpPr>
        <p:spPr>
          <a:xfrm rot="-5400000">
            <a:off x="4499550" y="2661663"/>
            <a:ext cx="144900" cy="600"/>
          </a:xfrm>
          <a:prstGeom prst="bentConnector3">
            <a:avLst>
              <a:gd name="adj1" fmla="val 49996"/>
            </a:avLst>
          </a:prstGeom>
          <a:noFill/>
          <a:ln w="9525" cap="flat" cmpd="sng">
            <a:solidFill>
              <a:srgbClr val="C2C2C2"/>
            </a:solidFill>
            <a:prstDash val="solid"/>
            <a:round/>
            <a:headEnd type="none" w="med" len="med"/>
            <a:tailEnd type="none" w="med" len="me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Current Policies</a:t>
            </a:r>
            <a:endParaRPr dirty="0">
              <a:latin typeface="Average" panose="020B0604020202020204" charset="0"/>
            </a:endParaRPr>
          </a:p>
        </p:txBody>
      </p:sp>
      <p:sp>
        <p:nvSpPr>
          <p:cNvPr id="178" name="Shape 178"/>
          <p:cNvSpPr txBox="1">
            <a:spLocks noGrp="1"/>
          </p:cNvSpPr>
          <p:nvPr>
            <p:ph type="body" idx="1"/>
          </p:nvPr>
        </p:nvSpPr>
        <p:spPr>
          <a:xfrm>
            <a:off x="311700" y="1152475"/>
            <a:ext cx="4903500" cy="39192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Clr>
                <a:schemeClr val="dk1"/>
              </a:buClr>
              <a:buSzPts val="1400"/>
              <a:buChar char="●"/>
            </a:pPr>
            <a:r>
              <a:rPr lang="en" sz="1400" dirty="0">
                <a:solidFill>
                  <a:schemeClr val="dk1"/>
                </a:solidFill>
              </a:rPr>
              <a:t>All RSO’s are welcomed to be created on this campus </a:t>
            </a:r>
            <a:r>
              <a:rPr lang="en" sz="1400" baseline="30000" dirty="0">
                <a:solidFill>
                  <a:schemeClr val="dk1"/>
                </a:solidFill>
              </a:rPr>
              <a:t>1</a:t>
            </a:r>
            <a:r>
              <a:rPr lang="en" sz="1400" dirty="0">
                <a:solidFill>
                  <a:schemeClr val="dk1"/>
                </a:solidFill>
              </a:rPr>
              <a:t> </a:t>
            </a:r>
            <a:endParaRPr sz="1400" dirty="0">
              <a:solidFill>
                <a:schemeClr val="dk1"/>
              </a:solidFill>
            </a:endParaRPr>
          </a:p>
          <a:p>
            <a:pPr marL="457200" lvl="0" indent="-317500" rtl="0">
              <a:spcBef>
                <a:spcPts val="0"/>
              </a:spcBef>
              <a:spcAft>
                <a:spcPts val="0"/>
              </a:spcAft>
              <a:buClr>
                <a:schemeClr val="dk1"/>
              </a:buClr>
              <a:buSzPts val="1400"/>
              <a:buChar char="●"/>
            </a:pPr>
            <a:r>
              <a:rPr lang="en" sz="1400" dirty="0">
                <a:solidFill>
                  <a:schemeClr val="dk1"/>
                </a:solidFill>
              </a:rPr>
              <a:t>RSO’s bringing in guest speakers have to:</a:t>
            </a:r>
            <a:endParaRPr sz="1400" dirty="0">
              <a:solidFill>
                <a:schemeClr val="dk1"/>
              </a:solidFill>
            </a:endParaRPr>
          </a:p>
          <a:p>
            <a:pPr marL="1371600" lvl="2" indent="-317500" rtl="0">
              <a:spcBef>
                <a:spcPts val="0"/>
              </a:spcBef>
              <a:spcAft>
                <a:spcPts val="0"/>
              </a:spcAft>
              <a:buClr>
                <a:schemeClr val="dk1"/>
              </a:buClr>
              <a:buSzPts val="1400"/>
              <a:buChar char="■"/>
            </a:pPr>
            <a:r>
              <a:rPr lang="en" dirty="0">
                <a:solidFill>
                  <a:schemeClr val="dk1"/>
                </a:solidFill>
              </a:rPr>
              <a:t>Go through SGA for funding </a:t>
            </a:r>
            <a:endParaRPr dirty="0">
              <a:solidFill>
                <a:schemeClr val="dk1"/>
              </a:solidFill>
            </a:endParaRPr>
          </a:p>
          <a:p>
            <a:pPr marL="1371600" lvl="2" indent="-317500" rtl="0">
              <a:spcBef>
                <a:spcPts val="0"/>
              </a:spcBef>
              <a:spcAft>
                <a:spcPts val="0"/>
              </a:spcAft>
              <a:buClr>
                <a:schemeClr val="dk1"/>
              </a:buClr>
              <a:buSzPts val="1400"/>
              <a:buChar char="■"/>
            </a:pPr>
            <a:r>
              <a:rPr lang="en" dirty="0">
                <a:solidFill>
                  <a:schemeClr val="dk1"/>
                </a:solidFill>
              </a:rPr>
              <a:t>Reserve their own space through the OSI website</a:t>
            </a:r>
            <a:endParaRPr dirty="0">
              <a:solidFill>
                <a:schemeClr val="dk1"/>
              </a:solidFill>
            </a:endParaRPr>
          </a:p>
          <a:p>
            <a:pPr marL="1828800" lvl="3" indent="-317500" rtl="0">
              <a:spcBef>
                <a:spcPts val="0"/>
              </a:spcBef>
              <a:spcAft>
                <a:spcPts val="0"/>
              </a:spcAft>
              <a:buClr>
                <a:schemeClr val="dk1"/>
              </a:buClr>
              <a:buSzPts val="1400"/>
              <a:buChar char="●"/>
            </a:pPr>
            <a:r>
              <a:rPr lang="en" dirty="0">
                <a:solidFill>
                  <a:schemeClr val="dk1"/>
                </a:solidFill>
              </a:rPr>
              <a:t>Communicate with Physical Plant to set-up tables/chairs </a:t>
            </a:r>
            <a:r>
              <a:rPr lang="en" baseline="30000" dirty="0">
                <a:solidFill>
                  <a:schemeClr val="dk1"/>
                </a:solidFill>
              </a:rPr>
              <a:t>2</a:t>
            </a:r>
            <a:endParaRPr baseline="30000" dirty="0">
              <a:solidFill>
                <a:schemeClr val="dk1"/>
              </a:solidFill>
            </a:endParaRPr>
          </a:p>
          <a:p>
            <a:pPr marL="1371600" lvl="2" indent="-317500" rtl="0">
              <a:spcBef>
                <a:spcPts val="0"/>
              </a:spcBef>
              <a:spcAft>
                <a:spcPts val="0"/>
              </a:spcAft>
              <a:buClr>
                <a:schemeClr val="dk1"/>
              </a:buClr>
              <a:buSzPts val="1400"/>
              <a:buChar char="■"/>
            </a:pPr>
            <a:r>
              <a:rPr lang="en" dirty="0">
                <a:solidFill>
                  <a:schemeClr val="dk1"/>
                </a:solidFill>
              </a:rPr>
              <a:t>Make their own flyers to pass out around campus</a:t>
            </a:r>
            <a:endParaRPr dirty="0">
              <a:solidFill>
                <a:schemeClr val="dk1"/>
              </a:solidFill>
            </a:endParaRPr>
          </a:p>
          <a:p>
            <a:pPr marL="1828800" lvl="3" indent="-317500" rtl="0">
              <a:spcBef>
                <a:spcPts val="0"/>
              </a:spcBef>
              <a:spcAft>
                <a:spcPts val="0"/>
              </a:spcAft>
              <a:buClr>
                <a:schemeClr val="dk1"/>
              </a:buClr>
              <a:buSzPts val="1400"/>
              <a:buChar char="●"/>
            </a:pPr>
            <a:r>
              <a:rPr lang="en" dirty="0">
                <a:solidFill>
                  <a:schemeClr val="dk1"/>
                </a:solidFill>
              </a:rPr>
              <a:t>Approved by the office of Housing and Residence Life to post in the residential halls</a:t>
            </a:r>
            <a:endParaRPr dirty="0">
              <a:solidFill>
                <a:schemeClr val="dk1"/>
              </a:solidFill>
            </a:endParaRPr>
          </a:p>
          <a:p>
            <a:pPr marL="457200" lvl="0" indent="-317500" rtl="0">
              <a:spcBef>
                <a:spcPts val="0"/>
              </a:spcBef>
              <a:spcAft>
                <a:spcPts val="0"/>
              </a:spcAft>
              <a:buClr>
                <a:schemeClr val="dk1"/>
              </a:buClr>
              <a:buSzPts val="1400"/>
              <a:buChar char="●"/>
            </a:pPr>
            <a:r>
              <a:rPr lang="en" sz="1400" dirty="0">
                <a:solidFill>
                  <a:schemeClr val="dk1"/>
                </a:solidFill>
              </a:rPr>
              <a:t>Having a neutral location</a:t>
            </a:r>
            <a:endParaRPr sz="1400"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Ballroom, tiered classroom, theater, or auditorium</a:t>
            </a:r>
            <a:endParaRPr dirty="0">
              <a:solidFill>
                <a:schemeClr val="dk1"/>
              </a:solidFill>
            </a:endParaRPr>
          </a:p>
          <a:p>
            <a:pPr marL="0" lvl="0" indent="0" rtl="0">
              <a:spcBef>
                <a:spcPts val="1600"/>
              </a:spcBef>
              <a:spcAft>
                <a:spcPts val="0"/>
              </a:spcAft>
              <a:buNone/>
            </a:pPr>
            <a:endParaRPr dirty="0"/>
          </a:p>
          <a:p>
            <a:pPr marL="0" lvl="0" indent="0" rtl="0">
              <a:spcBef>
                <a:spcPts val="1600"/>
              </a:spcBef>
              <a:spcAft>
                <a:spcPts val="0"/>
              </a:spcAft>
              <a:buNone/>
            </a:pPr>
            <a:endParaRPr dirty="0"/>
          </a:p>
          <a:p>
            <a:pPr marL="0" lvl="0" indent="0">
              <a:spcBef>
                <a:spcPts val="1600"/>
              </a:spcBef>
              <a:spcAft>
                <a:spcPts val="1600"/>
              </a:spcAft>
              <a:buNone/>
            </a:pPr>
            <a:endParaRPr dirty="0"/>
          </a:p>
        </p:txBody>
      </p:sp>
      <p:pic>
        <p:nvPicPr>
          <p:cNvPr id="3" name="Picture 2">
            <a:extLst>
              <a:ext uri="{FF2B5EF4-FFF2-40B4-BE49-F238E27FC236}">
                <a16:creationId xmlns:a16="http://schemas.microsoft.com/office/drawing/2014/main" xmlns="" id="{CB68EB7F-5D8E-4DD2-B80A-81BA3AB65D8D}"/>
              </a:ext>
            </a:extLst>
          </p:cNvPr>
          <p:cNvPicPr>
            <a:picLocks noChangeAspect="1"/>
          </p:cNvPicPr>
          <p:nvPr/>
        </p:nvPicPr>
        <p:blipFill>
          <a:blip r:embed="rId3"/>
          <a:stretch>
            <a:fillRect/>
          </a:stretch>
        </p:blipFill>
        <p:spPr>
          <a:xfrm>
            <a:off x="5203275" y="1152475"/>
            <a:ext cx="3629025" cy="1838325"/>
          </a:xfrm>
          <a:prstGeom prst="rect">
            <a:avLst/>
          </a:prstGeom>
        </p:spPr>
      </p:pic>
      <p:pic>
        <p:nvPicPr>
          <p:cNvPr id="5" name="Picture 4">
            <a:extLst>
              <a:ext uri="{FF2B5EF4-FFF2-40B4-BE49-F238E27FC236}">
                <a16:creationId xmlns:a16="http://schemas.microsoft.com/office/drawing/2014/main" xmlns="" id="{97B16631-4F90-4A22-A9F8-4957A2B2FC5D}"/>
              </a:ext>
            </a:extLst>
          </p:cNvPr>
          <p:cNvPicPr>
            <a:picLocks noChangeAspect="1"/>
          </p:cNvPicPr>
          <p:nvPr/>
        </p:nvPicPr>
        <p:blipFill>
          <a:blip r:embed="rId4"/>
          <a:stretch>
            <a:fillRect/>
          </a:stretch>
        </p:blipFill>
        <p:spPr>
          <a:xfrm>
            <a:off x="5215200" y="3125550"/>
            <a:ext cx="3629025" cy="184785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The Good, the Bad, and the Counter-Discourse </a:t>
            </a:r>
            <a:endParaRPr dirty="0">
              <a:latin typeface="Average" panose="020B0604020202020204" charset="0"/>
            </a:endParaRPr>
          </a:p>
        </p:txBody>
      </p:sp>
      <p:sp>
        <p:nvSpPr>
          <p:cNvPr id="186" name="Shape 186"/>
          <p:cNvSpPr txBox="1">
            <a:spLocks noGrp="1"/>
          </p:cNvSpPr>
          <p:nvPr>
            <p:ph type="body" idx="1"/>
          </p:nvPr>
        </p:nvSpPr>
        <p:spPr>
          <a:xfrm>
            <a:off x="311700" y="1152475"/>
            <a:ext cx="5168100" cy="37539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Char char="●"/>
            </a:pPr>
            <a:r>
              <a:rPr lang="en" dirty="0">
                <a:solidFill>
                  <a:schemeClr val="dk1"/>
                </a:solidFill>
              </a:rPr>
              <a:t>Due to technology becoming so dominant in today's culture, the RSO hosting the event no longer bares the negative publicity, it's the entire institutions reputation</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The President of the United States has been getting involved with protests happening on higher educational campuses (Janshik &amp; Lederman, 2017)</a:t>
            </a:r>
            <a:endParaRPr baseline="30000"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RSO’s are one avenue on the institutions campus that produces strong leaders and an autonomous voice for students, especially minority students, to be active within their collegial community (Stanford University, n.d.)</a:t>
            </a:r>
            <a:endParaRPr baseline="30000" dirty="0">
              <a:solidFill>
                <a:schemeClr val="dk1"/>
              </a:solidFill>
            </a:endParaRPr>
          </a:p>
        </p:txBody>
      </p:sp>
      <p:pic>
        <p:nvPicPr>
          <p:cNvPr id="7" name="Picture 6">
            <a:extLst>
              <a:ext uri="{FF2B5EF4-FFF2-40B4-BE49-F238E27FC236}">
                <a16:creationId xmlns:a16="http://schemas.microsoft.com/office/drawing/2014/main" xmlns="" id="{3854D591-3BC9-493F-AC4E-7766469478AF}"/>
              </a:ext>
            </a:extLst>
          </p:cNvPr>
          <p:cNvPicPr>
            <a:picLocks noChangeAspect="1"/>
          </p:cNvPicPr>
          <p:nvPr/>
        </p:nvPicPr>
        <p:blipFill>
          <a:blip r:embed="rId3"/>
          <a:stretch>
            <a:fillRect/>
          </a:stretch>
        </p:blipFill>
        <p:spPr>
          <a:xfrm>
            <a:off x="5765250" y="1152475"/>
            <a:ext cx="3067050" cy="1362075"/>
          </a:xfrm>
          <a:prstGeom prst="rect">
            <a:avLst/>
          </a:prstGeom>
        </p:spPr>
      </p:pic>
      <p:pic>
        <p:nvPicPr>
          <p:cNvPr id="9" name="Picture 8">
            <a:extLst>
              <a:ext uri="{FF2B5EF4-FFF2-40B4-BE49-F238E27FC236}">
                <a16:creationId xmlns:a16="http://schemas.microsoft.com/office/drawing/2014/main" xmlns="" id="{0D54A633-37E0-40FD-AFDA-860B252EC532}"/>
              </a:ext>
            </a:extLst>
          </p:cNvPr>
          <p:cNvPicPr>
            <a:picLocks noChangeAspect="1"/>
          </p:cNvPicPr>
          <p:nvPr/>
        </p:nvPicPr>
        <p:blipFill>
          <a:blip r:embed="rId4"/>
          <a:stretch>
            <a:fillRect/>
          </a:stretch>
        </p:blipFill>
        <p:spPr>
          <a:xfrm>
            <a:off x="5765250" y="2707750"/>
            <a:ext cx="3067050" cy="2034963"/>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311700" y="1375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latin typeface="Average" panose="020B0604020202020204" charset="0"/>
              </a:rPr>
              <a:t> Updated Hierarchy at Slyvendorepuff University</a:t>
            </a:r>
            <a:endParaRPr dirty="0">
              <a:latin typeface="Average" panose="020B0604020202020204" charset="0"/>
            </a:endParaRPr>
          </a:p>
        </p:txBody>
      </p:sp>
      <p:sp>
        <p:nvSpPr>
          <p:cNvPr id="194" name="Shape 194"/>
          <p:cNvSpPr/>
          <p:nvPr/>
        </p:nvSpPr>
        <p:spPr>
          <a:xfrm>
            <a:off x="2146050" y="2028850"/>
            <a:ext cx="1554000" cy="478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chemeClr val="dk1"/>
                </a:solidFill>
                <a:latin typeface="Roboto"/>
                <a:ea typeface="Roboto"/>
                <a:cs typeface="Roboto"/>
                <a:sym typeface="Roboto"/>
              </a:rPr>
              <a:t>Dean of Students</a:t>
            </a:r>
            <a:endParaRPr sz="1000" dirty="0">
              <a:solidFill>
                <a:schemeClr val="dk1"/>
              </a:solidFill>
              <a:latin typeface="Roboto"/>
              <a:ea typeface="Roboto"/>
              <a:cs typeface="Roboto"/>
              <a:sym typeface="Roboto"/>
            </a:endParaRPr>
          </a:p>
          <a:p>
            <a:pPr marL="0" lvl="0" indent="0" algn="ctr" rtl="0">
              <a:spcBef>
                <a:spcPts val="0"/>
              </a:spcBef>
              <a:spcAft>
                <a:spcPts val="0"/>
              </a:spcAft>
              <a:buNone/>
            </a:pPr>
            <a:r>
              <a:rPr lang="en" sz="1000" dirty="0">
                <a:solidFill>
                  <a:schemeClr val="dk1"/>
                </a:solidFill>
                <a:latin typeface="Roboto"/>
                <a:ea typeface="Roboto"/>
                <a:cs typeface="Roboto"/>
                <a:sym typeface="Roboto"/>
              </a:rPr>
              <a:t>(Ronald Granger)</a:t>
            </a:r>
            <a:endParaRPr sz="1000" dirty="0">
              <a:solidFill>
                <a:srgbClr val="FFFFFF"/>
              </a:solidFill>
              <a:latin typeface="Roboto"/>
              <a:ea typeface="Roboto"/>
              <a:cs typeface="Roboto"/>
              <a:sym typeface="Roboto"/>
            </a:endParaRPr>
          </a:p>
        </p:txBody>
      </p:sp>
      <p:sp>
        <p:nvSpPr>
          <p:cNvPr id="195" name="Shape 195"/>
          <p:cNvSpPr/>
          <p:nvPr/>
        </p:nvSpPr>
        <p:spPr>
          <a:xfrm>
            <a:off x="1599150" y="2639176"/>
            <a:ext cx="1554000" cy="478200"/>
          </a:xfrm>
          <a:prstGeom prst="roundRect">
            <a:avLst>
              <a:gd name="adj" fmla="val 50000"/>
            </a:avLst>
          </a:prstGeom>
          <a:solidFill>
            <a:srgbClr val="0C58D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Office of Student Affairs</a:t>
            </a:r>
            <a:endParaRPr>
              <a:solidFill>
                <a:srgbClr val="FFFFFF"/>
              </a:solidFill>
            </a:endParaRPr>
          </a:p>
        </p:txBody>
      </p:sp>
      <p:sp>
        <p:nvSpPr>
          <p:cNvPr id="196" name="Shape 196"/>
          <p:cNvSpPr/>
          <p:nvPr/>
        </p:nvSpPr>
        <p:spPr>
          <a:xfrm>
            <a:off x="1621200" y="3294061"/>
            <a:ext cx="1510500" cy="478200"/>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Office of Student Involvement</a:t>
            </a:r>
            <a:endParaRPr>
              <a:solidFill>
                <a:srgbClr val="FFFFFF"/>
              </a:solidFill>
            </a:endParaRPr>
          </a:p>
        </p:txBody>
      </p:sp>
      <p:cxnSp>
        <p:nvCxnSpPr>
          <p:cNvPr id="197" name="Shape 197"/>
          <p:cNvCxnSpPr>
            <a:stCxn id="195" idx="0"/>
            <a:endCxn id="194" idx="2"/>
          </p:cNvCxnSpPr>
          <p:nvPr/>
        </p:nvCxnSpPr>
        <p:spPr>
          <a:xfrm rot="-5400000">
            <a:off x="2583600" y="2299726"/>
            <a:ext cx="132000" cy="546900"/>
          </a:xfrm>
          <a:prstGeom prst="bentConnector3">
            <a:avLst>
              <a:gd name="adj1" fmla="val 50048"/>
            </a:avLst>
          </a:prstGeom>
          <a:noFill/>
          <a:ln w="9525" cap="flat" cmpd="sng">
            <a:solidFill>
              <a:srgbClr val="C2C2C2"/>
            </a:solidFill>
            <a:prstDash val="solid"/>
            <a:round/>
            <a:headEnd type="none" w="med" len="med"/>
            <a:tailEnd type="none" w="med" len="med"/>
          </a:ln>
        </p:spPr>
      </p:cxnSp>
      <p:cxnSp>
        <p:nvCxnSpPr>
          <p:cNvPr id="198" name="Shape 198"/>
          <p:cNvCxnSpPr>
            <a:stCxn id="196" idx="0"/>
            <a:endCxn id="195" idx="2"/>
          </p:cNvCxnSpPr>
          <p:nvPr/>
        </p:nvCxnSpPr>
        <p:spPr>
          <a:xfrm rot="-5400000">
            <a:off x="2288400" y="3205411"/>
            <a:ext cx="176700" cy="600"/>
          </a:xfrm>
          <a:prstGeom prst="bentConnector3">
            <a:avLst>
              <a:gd name="adj1" fmla="val 49996"/>
            </a:avLst>
          </a:prstGeom>
          <a:noFill/>
          <a:ln w="9525" cap="flat" cmpd="sng">
            <a:solidFill>
              <a:srgbClr val="C2C2C2"/>
            </a:solidFill>
            <a:prstDash val="solid"/>
            <a:round/>
            <a:headEnd type="none" w="med" len="med"/>
            <a:tailEnd type="none" w="med" len="med"/>
          </a:ln>
        </p:spPr>
      </p:cxnSp>
      <p:sp>
        <p:nvSpPr>
          <p:cNvPr id="199" name="Shape 199"/>
          <p:cNvSpPr/>
          <p:nvPr/>
        </p:nvSpPr>
        <p:spPr>
          <a:xfrm>
            <a:off x="1666050" y="3948929"/>
            <a:ext cx="1420200" cy="4782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Student Government Association</a:t>
            </a:r>
            <a:endParaRPr>
              <a:solidFill>
                <a:srgbClr val="FFFFFF"/>
              </a:solidFill>
            </a:endParaRPr>
          </a:p>
        </p:txBody>
      </p:sp>
      <p:cxnSp>
        <p:nvCxnSpPr>
          <p:cNvPr id="200" name="Shape 200"/>
          <p:cNvCxnSpPr>
            <a:stCxn id="199" idx="0"/>
            <a:endCxn id="196" idx="2"/>
          </p:cNvCxnSpPr>
          <p:nvPr/>
        </p:nvCxnSpPr>
        <p:spPr>
          <a:xfrm rot="-5400000">
            <a:off x="2288100" y="3860279"/>
            <a:ext cx="176700" cy="600"/>
          </a:xfrm>
          <a:prstGeom prst="bentConnector3">
            <a:avLst>
              <a:gd name="adj1" fmla="val 49991"/>
            </a:avLst>
          </a:prstGeom>
          <a:noFill/>
          <a:ln w="9525" cap="flat" cmpd="sng">
            <a:solidFill>
              <a:srgbClr val="C2C2C2"/>
            </a:solidFill>
            <a:prstDash val="solid"/>
            <a:round/>
            <a:headEnd type="none" w="med" len="med"/>
            <a:tailEnd type="none" w="med" len="med"/>
          </a:ln>
        </p:spPr>
      </p:cxnSp>
      <p:sp>
        <p:nvSpPr>
          <p:cNvPr id="201" name="Shape 201"/>
          <p:cNvSpPr/>
          <p:nvPr/>
        </p:nvSpPr>
        <p:spPr>
          <a:xfrm>
            <a:off x="1666050" y="4576000"/>
            <a:ext cx="1420200" cy="478200"/>
          </a:xfrm>
          <a:prstGeom prst="roundRect">
            <a:avLst>
              <a:gd name="adj" fmla="val 50000"/>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a:ea typeface="Roboto"/>
                <a:cs typeface="Roboto"/>
                <a:sym typeface="Roboto"/>
              </a:rPr>
              <a:t>RSO-”The Society That Shall Not Be Named”</a:t>
            </a:r>
            <a:endParaRPr>
              <a:solidFill>
                <a:srgbClr val="FFFFFF"/>
              </a:solidFill>
            </a:endParaRPr>
          </a:p>
        </p:txBody>
      </p:sp>
      <p:cxnSp>
        <p:nvCxnSpPr>
          <p:cNvPr id="202" name="Shape 202"/>
          <p:cNvCxnSpPr>
            <a:stCxn id="201" idx="0"/>
            <a:endCxn id="199" idx="2"/>
          </p:cNvCxnSpPr>
          <p:nvPr/>
        </p:nvCxnSpPr>
        <p:spPr>
          <a:xfrm rot="-5400000">
            <a:off x="2302050" y="4501300"/>
            <a:ext cx="148800" cy="600"/>
          </a:xfrm>
          <a:prstGeom prst="bentConnector3">
            <a:avLst>
              <a:gd name="adj1" fmla="val 50024"/>
            </a:avLst>
          </a:prstGeom>
          <a:noFill/>
          <a:ln w="9525" cap="flat" cmpd="sng">
            <a:solidFill>
              <a:srgbClr val="C2C2C2"/>
            </a:solidFill>
            <a:prstDash val="solid"/>
            <a:round/>
            <a:headEnd type="none" w="med" len="med"/>
            <a:tailEnd type="none" w="med" len="med"/>
          </a:ln>
        </p:spPr>
      </p:cxnSp>
      <p:sp>
        <p:nvSpPr>
          <p:cNvPr id="203" name="Shape 203"/>
          <p:cNvSpPr/>
          <p:nvPr/>
        </p:nvSpPr>
        <p:spPr>
          <a:xfrm>
            <a:off x="414650" y="3516100"/>
            <a:ext cx="1138800" cy="1059900"/>
          </a:xfrm>
          <a:prstGeom prst="ellipse">
            <a:avLst/>
          </a:prstGeom>
          <a:solidFill>
            <a:schemeClr val="lt2"/>
          </a:solidFill>
          <a:ln w="9525" cap="flat" cmpd="sng">
            <a:solidFill>
              <a:schemeClr val="dk2"/>
            </a:solidFill>
            <a:prstDash val="solid"/>
            <a:round/>
            <a:headEnd type="none" w="med" len="med"/>
            <a:tailEnd type="none" w="med" len="med"/>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latin typeface="Roboto"/>
                <a:ea typeface="Roboto"/>
                <a:cs typeface="Roboto"/>
                <a:sym typeface="Roboto"/>
              </a:rPr>
              <a:t>Outside Speakers</a:t>
            </a:r>
            <a:endParaRPr sz="1000" dirty="0">
              <a:latin typeface="Roboto"/>
              <a:ea typeface="Roboto"/>
              <a:cs typeface="Roboto"/>
              <a:sym typeface="Roboto"/>
            </a:endParaRPr>
          </a:p>
        </p:txBody>
      </p:sp>
      <p:sp>
        <p:nvSpPr>
          <p:cNvPr id="204" name="Shape 204"/>
          <p:cNvSpPr/>
          <p:nvPr/>
        </p:nvSpPr>
        <p:spPr>
          <a:xfrm>
            <a:off x="2816475" y="1478225"/>
            <a:ext cx="1554000" cy="478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chemeClr val="dk1"/>
                </a:solidFill>
                <a:latin typeface="Roboto"/>
                <a:ea typeface="Roboto"/>
                <a:cs typeface="Roboto"/>
                <a:sym typeface="Roboto"/>
              </a:rPr>
              <a:t>VP of Student Affairs*</a:t>
            </a:r>
            <a:endParaRPr sz="1000" dirty="0">
              <a:solidFill>
                <a:schemeClr val="dk1"/>
              </a:solidFill>
              <a:latin typeface="Roboto"/>
              <a:ea typeface="Roboto"/>
              <a:cs typeface="Roboto"/>
              <a:sym typeface="Roboto"/>
            </a:endParaRPr>
          </a:p>
          <a:p>
            <a:pPr marL="0" lvl="0" indent="0" algn="ctr" rtl="0">
              <a:spcBef>
                <a:spcPts val="0"/>
              </a:spcBef>
              <a:spcAft>
                <a:spcPts val="0"/>
              </a:spcAft>
              <a:buNone/>
            </a:pPr>
            <a:r>
              <a:rPr lang="en" sz="1000" dirty="0">
                <a:solidFill>
                  <a:schemeClr val="dk1"/>
                </a:solidFill>
                <a:latin typeface="Roboto"/>
                <a:ea typeface="Roboto"/>
                <a:cs typeface="Roboto"/>
                <a:sym typeface="Roboto"/>
              </a:rPr>
              <a:t>(Albus Longbottom)</a:t>
            </a:r>
            <a:endParaRPr sz="1000" dirty="0">
              <a:solidFill>
                <a:srgbClr val="FFFFFF"/>
              </a:solidFill>
              <a:latin typeface="Roboto"/>
              <a:ea typeface="Roboto"/>
              <a:cs typeface="Roboto"/>
              <a:sym typeface="Roboto"/>
            </a:endParaRPr>
          </a:p>
        </p:txBody>
      </p:sp>
      <p:sp>
        <p:nvSpPr>
          <p:cNvPr id="205" name="Shape 205"/>
          <p:cNvSpPr/>
          <p:nvPr/>
        </p:nvSpPr>
        <p:spPr>
          <a:xfrm>
            <a:off x="3700050" y="855125"/>
            <a:ext cx="1554000" cy="478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dirty="0">
                <a:solidFill>
                  <a:srgbClr val="FFFFFF"/>
                </a:solidFill>
                <a:latin typeface="Roboto"/>
                <a:ea typeface="Roboto"/>
                <a:cs typeface="Roboto"/>
                <a:sym typeface="Roboto"/>
              </a:rPr>
              <a:t>President</a:t>
            </a:r>
            <a:endParaRPr dirty="0">
              <a:solidFill>
                <a:srgbClr val="FFFFFF"/>
              </a:solidFill>
            </a:endParaRPr>
          </a:p>
        </p:txBody>
      </p:sp>
      <p:cxnSp>
        <p:nvCxnSpPr>
          <p:cNvPr id="206" name="Shape 206"/>
          <p:cNvCxnSpPr>
            <a:stCxn id="201" idx="1"/>
            <a:endCxn id="203" idx="4"/>
          </p:cNvCxnSpPr>
          <p:nvPr/>
        </p:nvCxnSpPr>
        <p:spPr>
          <a:xfrm rot="10800000">
            <a:off x="984150" y="4576000"/>
            <a:ext cx="681900" cy="239100"/>
          </a:xfrm>
          <a:prstGeom prst="bentConnector2">
            <a:avLst/>
          </a:prstGeom>
          <a:noFill/>
          <a:ln w="9525" cap="flat" cmpd="sng">
            <a:solidFill>
              <a:srgbClr val="C2C2C2"/>
            </a:solidFill>
            <a:prstDash val="solid"/>
            <a:round/>
            <a:headEnd type="none" w="med" len="med"/>
            <a:tailEnd type="none" w="med" len="med"/>
          </a:ln>
        </p:spPr>
      </p:cxnSp>
      <p:cxnSp>
        <p:nvCxnSpPr>
          <p:cNvPr id="207" name="Shape 207"/>
          <p:cNvCxnSpPr>
            <a:stCxn id="194" idx="3"/>
            <a:endCxn id="204" idx="2"/>
          </p:cNvCxnSpPr>
          <p:nvPr/>
        </p:nvCxnSpPr>
        <p:spPr>
          <a:xfrm rot="10800000">
            <a:off x="3593550" y="1956550"/>
            <a:ext cx="106500" cy="311400"/>
          </a:xfrm>
          <a:prstGeom prst="bentConnector4">
            <a:avLst>
              <a:gd name="adj1" fmla="val -223592"/>
              <a:gd name="adj2" fmla="val 88411"/>
            </a:avLst>
          </a:prstGeom>
          <a:noFill/>
          <a:ln w="9525" cap="flat" cmpd="sng">
            <a:solidFill>
              <a:srgbClr val="C2C2C2"/>
            </a:solidFill>
            <a:prstDash val="solid"/>
            <a:round/>
            <a:headEnd type="none" w="med" len="med"/>
            <a:tailEnd type="none" w="med" len="med"/>
          </a:ln>
        </p:spPr>
      </p:cxnSp>
      <p:cxnSp>
        <p:nvCxnSpPr>
          <p:cNvPr id="208" name="Shape 208"/>
          <p:cNvCxnSpPr/>
          <p:nvPr/>
        </p:nvCxnSpPr>
        <p:spPr>
          <a:xfrm rot="-5400000">
            <a:off x="3858650" y="1405463"/>
            <a:ext cx="144900" cy="600"/>
          </a:xfrm>
          <a:prstGeom prst="bentConnector3">
            <a:avLst>
              <a:gd name="adj1" fmla="val 49996"/>
            </a:avLst>
          </a:prstGeom>
          <a:noFill/>
          <a:ln w="9525" cap="flat" cmpd="sng">
            <a:solidFill>
              <a:srgbClr val="C2C2C2"/>
            </a:solidFill>
            <a:prstDash val="solid"/>
            <a:round/>
            <a:headEnd type="none" w="med" len="med"/>
            <a:tailEnd type="none" w="med" len="med"/>
          </a:ln>
        </p:spPr>
      </p:cxnSp>
      <p:sp>
        <p:nvSpPr>
          <p:cNvPr id="209" name="Shape 209"/>
          <p:cNvSpPr/>
          <p:nvPr/>
        </p:nvSpPr>
        <p:spPr>
          <a:xfrm>
            <a:off x="4629075" y="1478225"/>
            <a:ext cx="1554000" cy="478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VP of Academic  Affairs</a:t>
            </a:r>
            <a:endParaRPr>
              <a:solidFill>
                <a:srgbClr val="FFFFFF"/>
              </a:solidFill>
            </a:endParaRPr>
          </a:p>
        </p:txBody>
      </p:sp>
      <p:cxnSp>
        <p:nvCxnSpPr>
          <p:cNvPr id="210" name="Shape 210"/>
          <p:cNvCxnSpPr/>
          <p:nvPr/>
        </p:nvCxnSpPr>
        <p:spPr>
          <a:xfrm rot="-5400000">
            <a:off x="4980825" y="1405463"/>
            <a:ext cx="144900" cy="600"/>
          </a:xfrm>
          <a:prstGeom prst="bentConnector3">
            <a:avLst>
              <a:gd name="adj1" fmla="val 49996"/>
            </a:avLst>
          </a:prstGeom>
          <a:noFill/>
          <a:ln w="9525" cap="flat" cmpd="sng">
            <a:solidFill>
              <a:srgbClr val="C2C2C2"/>
            </a:solidFill>
            <a:prstDash val="solid"/>
            <a:round/>
            <a:headEnd type="none" w="med" len="med"/>
            <a:tailEnd type="none" w="med" len="med"/>
          </a:ln>
        </p:spPr>
      </p:cxnSp>
      <p:sp>
        <p:nvSpPr>
          <p:cNvPr id="211" name="Shape 211"/>
          <p:cNvSpPr/>
          <p:nvPr/>
        </p:nvSpPr>
        <p:spPr>
          <a:xfrm>
            <a:off x="6030975" y="3470725"/>
            <a:ext cx="1554000" cy="478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Department of Defense against the Dark Arts</a:t>
            </a:r>
            <a:endParaRPr>
              <a:solidFill>
                <a:srgbClr val="FFFFFF"/>
              </a:solidFill>
            </a:endParaRPr>
          </a:p>
        </p:txBody>
      </p:sp>
      <p:cxnSp>
        <p:nvCxnSpPr>
          <p:cNvPr id="212" name="Shape 212"/>
          <p:cNvCxnSpPr>
            <a:stCxn id="213" idx="0"/>
            <a:endCxn id="209" idx="2"/>
          </p:cNvCxnSpPr>
          <p:nvPr/>
        </p:nvCxnSpPr>
        <p:spPr>
          <a:xfrm rot="5400000" flipH="1">
            <a:off x="5831775" y="1530675"/>
            <a:ext cx="550800" cy="1402200"/>
          </a:xfrm>
          <a:prstGeom prst="bentConnector3">
            <a:avLst>
              <a:gd name="adj1" fmla="val 49995"/>
            </a:avLst>
          </a:prstGeom>
          <a:noFill/>
          <a:ln w="9525" cap="flat" cmpd="sng">
            <a:solidFill>
              <a:srgbClr val="C2C2C2"/>
            </a:solidFill>
            <a:prstDash val="solid"/>
            <a:round/>
            <a:headEnd type="none" w="med" len="med"/>
            <a:tailEnd type="none" w="med" len="med"/>
          </a:ln>
        </p:spPr>
      </p:cxnSp>
      <p:sp>
        <p:nvSpPr>
          <p:cNvPr id="214" name="Shape 214"/>
          <p:cNvSpPr/>
          <p:nvPr/>
        </p:nvSpPr>
        <p:spPr>
          <a:xfrm>
            <a:off x="6030975" y="4576001"/>
            <a:ext cx="1554000" cy="478200"/>
          </a:xfrm>
          <a:prstGeom prst="roundRect">
            <a:avLst>
              <a:gd name="adj" fmla="val 50000"/>
            </a:avLst>
          </a:prstGeom>
          <a:solidFill>
            <a:srgbClr val="0C58D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Faculty Member (Professor Snape)</a:t>
            </a:r>
            <a:endParaRPr>
              <a:solidFill>
                <a:srgbClr val="FFFFFF"/>
              </a:solidFill>
            </a:endParaRPr>
          </a:p>
        </p:txBody>
      </p:sp>
      <p:cxnSp>
        <p:nvCxnSpPr>
          <p:cNvPr id="215" name="Shape 215"/>
          <p:cNvCxnSpPr>
            <a:stCxn id="214" idx="0"/>
            <a:endCxn id="211" idx="2"/>
          </p:cNvCxnSpPr>
          <p:nvPr/>
        </p:nvCxnSpPr>
        <p:spPr>
          <a:xfrm rot="-5400000">
            <a:off x="6494775" y="4262201"/>
            <a:ext cx="627000" cy="600"/>
          </a:xfrm>
          <a:prstGeom prst="bentConnector3">
            <a:avLst>
              <a:gd name="adj1" fmla="val 50006"/>
            </a:avLst>
          </a:prstGeom>
          <a:noFill/>
          <a:ln w="9525" cap="flat" cmpd="sng">
            <a:solidFill>
              <a:srgbClr val="C2C2C2"/>
            </a:solidFill>
            <a:prstDash val="solid"/>
            <a:round/>
            <a:headEnd type="none" w="med" len="med"/>
            <a:tailEnd type="none" w="med" len="med"/>
          </a:ln>
        </p:spPr>
      </p:cxnSp>
      <p:sp>
        <p:nvSpPr>
          <p:cNvPr id="213" name="Shape 213"/>
          <p:cNvSpPr/>
          <p:nvPr/>
        </p:nvSpPr>
        <p:spPr>
          <a:xfrm>
            <a:off x="6031275" y="2507175"/>
            <a:ext cx="1554000" cy="478200"/>
          </a:xfrm>
          <a:prstGeom prst="roundRect">
            <a:avLst>
              <a:gd name="adj" fmla="val 50000"/>
            </a:avLst>
          </a:prstGeom>
          <a:solidFill>
            <a:srgbClr val="0944A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Dean of Academic Affairs</a:t>
            </a:r>
            <a:endParaRPr>
              <a:solidFill>
                <a:srgbClr val="FFFFFF"/>
              </a:solidFill>
            </a:endParaRPr>
          </a:p>
        </p:txBody>
      </p:sp>
      <p:cxnSp>
        <p:nvCxnSpPr>
          <p:cNvPr id="216" name="Shape 216"/>
          <p:cNvCxnSpPr>
            <a:stCxn id="211" idx="0"/>
            <a:endCxn id="213" idx="2"/>
          </p:cNvCxnSpPr>
          <p:nvPr/>
        </p:nvCxnSpPr>
        <p:spPr>
          <a:xfrm rot="-5400000">
            <a:off x="6565575" y="3227725"/>
            <a:ext cx="485400" cy="600"/>
          </a:xfrm>
          <a:prstGeom prst="bentConnector3">
            <a:avLst>
              <a:gd name="adj1" fmla="val 49995"/>
            </a:avLst>
          </a:prstGeom>
          <a:noFill/>
          <a:ln w="9525" cap="flat" cmpd="sng">
            <a:solidFill>
              <a:srgbClr val="C2C2C2"/>
            </a:solidFill>
            <a:prstDash val="solid"/>
            <a:round/>
            <a:headEnd type="none" w="med" len="med"/>
            <a:tailEnd type="none" w="med" len="med"/>
          </a:ln>
        </p:spPr>
      </p:cxnSp>
      <p:cxnSp>
        <p:nvCxnSpPr>
          <p:cNvPr id="217" name="Shape 217"/>
          <p:cNvCxnSpPr>
            <a:stCxn id="201" idx="3"/>
            <a:endCxn id="214" idx="1"/>
          </p:cNvCxnSpPr>
          <p:nvPr/>
        </p:nvCxnSpPr>
        <p:spPr>
          <a:xfrm>
            <a:off x="3086250" y="4815100"/>
            <a:ext cx="2944800" cy="0"/>
          </a:xfrm>
          <a:prstGeom prst="straightConnector1">
            <a:avLst/>
          </a:prstGeom>
          <a:noFill/>
          <a:ln w="9525" cap="flat" cmpd="sng">
            <a:solidFill>
              <a:schemeClr val="dk2"/>
            </a:solidFill>
            <a:prstDash val="solid"/>
            <a:round/>
            <a:headEnd type="none" w="lg" len="lg"/>
            <a:tailEnd type="triangle" w="lg" len="lg"/>
          </a:ln>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New Policy</a:t>
            </a:r>
            <a:endParaRPr dirty="0">
              <a:latin typeface="Average" panose="020B0604020202020204" charset="0"/>
            </a:endParaRPr>
          </a:p>
        </p:txBody>
      </p:sp>
      <p:sp>
        <p:nvSpPr>
          <p:cNvPr id="223" name="Shape 223"/>
          <p:cNvSpPr txBox="1">
            <a:spLocks noGrp="1"/>
          </p:cNvSpPr>
          <p:nvPr>
            <p:ph type="body" idx="1"/>
          </p:nvPr>
        </p:nvSpPr>
        <p:spPr>
          <a:xfrm>
            <a:off x="311700" y="1152475"/>
            <a:ext cx="4428388" cy="3854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Char char="●"/>
            </a:pPr>
            <a:r>
              <a:rPr lang="en" dirty="0">
                <a:solidFill>
                  <a:schemeClr val="dk1"/>
                </a:solidFill>
                <a:latin typeface="Average" panose="020B0604020202020204" charset="0"/>
              </a:rPr>
              <a:t>RSO’s bringing in guest speakers have to:</a:t>
            </a:r>
            <a:endParaRPr dirty="0">
              <a:solidFill>
                <a:schemeClr val="dk1"/>
              </a:solidFill>
              <a:latin typeface="Average" panose="020B0604020202020204" charset="0"/>
            </a:endParaRPr>
          </a:p>
          <a:p>
            <a:pPr marL="1371600" lvl="2" indent="-317500" rtl="0">
              <a:spcBef>
                <a:spcPts val="0"/>
              </a:spcBef>
              <a:spcAft>
                <a:spcPts val="0"/>
              </a:spcAft>
              <a:buClr>
                <a:schemeClr val="dk1"/>
              </a:buClr>
              <a:buSzPts val="1400"/>
              <a:buChar char="■"/>
            </a:pPr>
            <a:r>
              <a:rPr lang="en" dirty="0">
                <a:solidFill>
                  <a:schemeClr val="dk1"/>
                </a:solidFill>
                <a:latin typeface="Average" panose="020B0604020202020204" charset="0"/>
              </a:rPr>
              <a:t>Have a faculty/staff advisor knowledgeable of the subject</a:t>
            </a:r>
            <a:r>
              <a:rPr lang="en" baseline="30000" dirty="0">
                <a:solidFill>
                  <a:schemeClr val="dk1"/>
                </a:solidFill>
                <a:latin typeface="Average" panose="020B0604020202020204" charset="0"/>
              </a:rPr>
              <a:t> 1</a:t>
            </a:r>
            <a:endParaRPr baseline="30000" dirty="0">
              <a:solidFill>
                <a:schemeClr val="dk1"/>
              </a:solidFill>
              <a:latin typeface="Average" panose="020B0604020202020204" charset="0"/>
            </a:endParaRPr>
          </a:p>
          <a:p>
            <a:pPr marL="1371600" lvl="2" indent="-317500" rtl="0">
              <a:spcBef>
                <a:spcPts val="0"/>
              </a:spcBef>
              <a:spcAft>
                <a:spcPts val="0"/>
              </a:spcAft>
              <a:buClr>
                <a:schemeClr val="dk1"/>
              </a:buClr>
              <a:buSzPts val="1400"/>
              <a:buChar char="■"/>
            </a:pPr>
            <a:r>
              <a:rPr lang="en" dirty="0">
                <a:solidFill>
                  <a:schemeClr val="dk1"/>
                </a:solidFill>
                <a:latin typeface="Average" panose="020B0604020202020204" charset="0"/>
              </a:rPr>
              <a:t>Go through SGA for funding </a:t>
            </a:r>
            <a:endParaRPr dirty="0">
              <a:solidFill>
                <a:schemeClr val="dk1"/>
              </a:solidFill>
              <a:latin typeface="Average" panose="020B0604020202020204" charset="0"/>
            </a:endParaRPr>
          </a:p>
          <a:p>
            <a:pPr marL="1371600" lvl="2" indent="-317500" rtl="0">
              <a:spcBef>
                <a:spcPts val="0"/>
              </a:spcBef>
              <a:spcAft>
                <a:spcPts val="0"/>
              </a:spcAft>
              <a:buClr>
                <a:schemeClr val="dk1"/>
              </a:buClr>
              <a:buSzPts val="1400"/>
              <a:buChar char="■"/>
            </a:pPr>
            <a:r>
              <a:rPr lang="en" dirty="0">
                <a:solidFill>
                  <a:schemeClr val="dk1"/>
                </a:solidFill>
                <a:latin typeface="Average" panose="020B0604020202020204" charset="0"/>
              </a:rPr>
              <a:t>Send OSI an email to reserve a space and provide information about event </a:t>
            </a:r>
            <a:r>
              <a:rPr lang="en" baseline="30000" dirty="0">
                <a:solidFill>
                  <a:schemeClr val="dk1"/>
                </a:solidFill>
                <a:latin typeface="Average" panose="020B0604020202020204" charset="0"/>
              </a:rPr>
              <a:t>2</a:t>
            </a:r>
            <a:endParaRPr baseline="30000" dirty="0">
              <a:solidFill>
                <a:schemeClr val="dk1"/>
              </a:solidFill>
              <a:latin typeface="Average" panose="020B0604020202020204" charset="0"/>
            </a:endParaRPr>
          </a:p>
          <a:p>
            <a:pPr marL="1828800" lvl="3" indent="-317500" rtl="0">
              <a:spcBef>
                <a:spcPts val="0"/>
              </a:spcBef>
              <a:spcAft>
                <a:spcPts val="0"/>
              </a:spcAft>
              <a:buClr>
                <a:schemeClr val="dk1"/>
              </a:buClr>
              <a:buSzPts val="1400"/>
              <a:buChar char="●"/>
            </a:pPr>
            <a:r>
              <a:rPr lang="en" dirty="0">
                <a:solidFill>
                  <a:schemeClr val="dk1"/>
                </a:solidFill>
                <a:latin typeface="Average" panose="020B0604020202020204" charset="0"/>
              </a:rPr>
              <a:t>Communicate with Physical Plant to set-up tables/chairs </a:t>
            </a:r>
            <a:endParaRPr baseline="30000" dirty="0">
              <a:solidFill>
                <a:schemeClr val="dk1"/>
              </a:solidFill>
              <a:latin typeface="Average" panose="020B0604020202020204" charset="0"/>
            </a:endParaRPr>
          </a:p>
          <a:p>
            <a:pPr marL="1371600" lvl="2" indent="-317500" rtl="0">
              <a:spcBef>
                <a:spcPts val="0"/>
              </a:spcBef>
              <a:spcAft>
                <a:spcPts val="0"/>
              </a:spcAft>
              <a:buClr>
                <a:schemeClr val="dk1"/>
              </a:buClr>
              <a:buSzPts val="1400"/>
              <a:buChar char="■"/>
            </a:pPr>
            <a:r>
              <a:rPr lang="en" dirty="0">
                <a:solidFill>
                  <a:schemeClr val="dk1"/>
                </a:solidFill>
                <a:latin typeface="Average" panose="020B0604020202020204" charset="0"/>
              </a:rPr>
              <a:t>Make their own flyers to pass out around campus</a:t>
            </a:r>
            <a:endParaRPr dirty="0">
              <a:solidFill>
                <a:schemeClr val="dk1"/>
              </a:solidFill>
              <a:latin typeface="Average" panose="020B0604020202020204" charset="0"/>
            </a:endParaRPr>
          </a:p>
          <a:p>
            <a:pPr marL="1828800" lvl="3" indent="-317500" rtl="0">
              <a:spcBef>
                <a:spcPts val="0"/>
              </a:spcBef>
              <a:spcAft>
                <a:spcPts val="0"/>
              </a:spcAft>
              <a:buClr>
                <a:schemeClr val="dk1"/>
              </a:buClr>
              <a:buSzPts val="1400"/>
              <a:buChar char="●"/>
            </a:pPr>
            <a:r>
              <a:rPr lang="en" dirty="0">
                <a:solidFill>
                  <a:schemeClr val="dk1"/>
                </a:solidFill>
                <a:latin typeface="Average" panose="020B0604020202020204" charset="0"/>
              </a:rPr>
              <a:t>Approved by the office of Housing and Residence Life to post in the residential halls</a:t>
            </a:r>
            <a:endParaRPr dirty="0">
              <a:solidFill>
                <a:schemeClr val="dk1"/>
              </a:solidFill>
              <a:latin typeface="Average" panose="020B0604020202020204" charset="0"/>
            </a:endParaRPr>
          </a:p>
        </p:txBody>
      </p:sp>
      <p:pic>
        <p:nvPicPr>
          <p:cNvPr id="3" name="Picture 2">
            <a:extLst>
              <a:ext uri="{FF2B5EF4-FFF2-40B4-BE49-F238E27FC236}">
                <a16:creationId xmlns:a16="http://schemas.microsoft.com/office/drawing/2014/main" xmlns="" id="{140D1D13-9233-4EE3-9CB6-3D66EC58995B}"/>
              </a:ext>
            </a:extLst>
          </p:cNvPr>
          <p:cNvPicPr>
            <a:picLocks noChangeAspect="1"/>
          </p:cNvPicPr>
          <p:nvPr/>
        </p:nvPicPr>
        <p:blipFill>
          <a:blip r:embed="rId3"/>
          <a:stretch>
            <a:fillRect/>
          </a:stretch>
        </p:blipFill>
        <p:spPr>
          <a:xfrm>
            <a:off x="5308050" y="444400"/>
            <a:ext cx="3524250" cy="456247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228"/>
        <p:cNvGrpSpPr/>
        <p:nvPr/>
      </p:nvGrpSpPr>
      <p:grpSpPr>
        <a:xfrm>
          <a:off x="0" y="0"/>
          <a:ext cx="0" cy="0"/>
          <a:chOff x="0" y="0"/>
          <a:chExt cx="0" cy="0"/>
        </a:xfrm>
      </p:grpSpPr>
      <p:sp>
        <p:nvSpPr>
          <p:cNvPr id="229" name="Shape 229"/>
          <p:cNvSpPr txBox="1">
            <a:spLocks noGrp="1"/>
          </p:cNvSpPr>
          <p:nvPr>
            <p:ph type="title"/>
          </p:nvPr>
        </p:nvSpPr>
        <p:spPr>
          <a:xfrm>
            <a:off x="311700" y="445025"/>
            <a:ext cx="8096804"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Freedom of Speech Today and Higher Education</a:t>
            </a:r>
            <a:endParaRPr dirty="0">
              <a:latin typeface="Average" panose="020B0604020202020204" charset="0"/>
            </a:endParaRPr>
          </a:p>
        </p:txBody>
      </p:sp>
      <p:sp>
        <p:nvSpPr>
          <p:cNvPr id="230" name="Shape 2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Char char="●"/>
            </a:pPr>
            <a:r>
              <a:rPr lang="en" dirty="0">
                <a:solidFill>
                  <a:schemeClr val="dk1"/>
                </a:solidFill>
              </a:rPr>
              <a:t>Without the free flow of information from all demographics on a higher educational institution, there would never be improvements within society</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We have seen now-protected groups get expelled and attacked on campuses due to their identities and ideologies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Higher education institutions must continue to do better for their students such as listening to their needs and wants so there is not a repeat of history</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Freedom of speech is at the crossroads of ethics and law, which means that even if something is ethically right, it doesn’t mean that it’s always protected by the law</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Policies should never remain static </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Contrarily, policies should be dynamic and allow for constant maintenance to accommodate for the ever-changing environment on higher educational campuses</a:t>
            </a:r>
            <a:endParaRPr dirty="0">
              <a:solidFill>
                <a:schemeClr val="dk1"/>
              </a:solidFill>
            </a:endParaRPr>
          </a:p>
          <a:p>
            <a:pPr marL="0" lvl="0" indent="0" rtl="0">
              <a:spcBef>
                <a:spcPts val="1600"/>
              </a:spcBef>
              <a:spcAft>
                <a:spcPts val="1600"/>
              </a:spcAft>
              <a:buNone/>
            </a:pP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References</a:t>
            </a:r>
            <a:endParaRPr dirty="0">
              <a:latin typeface="Average" panose="020B0604020202020204" charset="0"/>
            </a:endParaRPr>
          </a:p>
        </p:txBody>
      </p:sp>
      <p:sp>
        <p:nvSpPr>
          <p:cNvPr id="236" name="Shape 236"/>
          <p:cNvSpPr txBox="1">
            <a:spLocks noGrp="1"/>
          </p:cNvSpPr>
          <p:nvPr>
            <p:ph type="body" idx="1"/>
          </p:nvPr>
        </p:nvSpPr>
        <p:spPr>
          <a:xfrm>
            <a:off x="236125" y="1152475"/>
            <a:ext cx="8451900" cy="3416400"/>
          </a:xfrm>
          <a:prstGeom prst="rect">
            <a:avLst/>
          </a:prstGeom>
        </p:spPr>
        <p:txBody>
          <a:bodyPr spcFirstLastPara="1" wrap="square" lIns="91425" tIns="91425" rIns="91425" bIns="91425" anchor="t" anchorCtr="0">
            <a:noAutofit/>
          </a:bodyPr>
          <a:lstStyle/>
          <a:p>
            <a:pPr marL="457200" lvl="0" indent="-292100" rtl="0">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Alexander, K., Cleland, J., &amp; Nicholson, S. (2017). Let us not neglect the impact of organizational culture on increasing diversity within medical schools. </a:t>
            </a:r>
            <a:r>
              <a:rPr lang="en" sz="1000" i="1" dirty="0">
                <a:solidFill>
                  <a:srgbClr val="FFFFFF"/>
                </a:solidFill>
                <a:latin typeface="Average" panose="020B0604020202020204" charset="0"/>
                <a:ea typeface="Arial"/>
                <a:cs typeface="Arial"/>
                <a:sym typeface="Arial"/>
              </a:rPr>
              <a:t>Perspectives on medical education</a:t>
            </a:r>
            <a:r>
              <a:rPr lang="en" sz="1000" dirty="0">
                <a:solidFill>
                  <a:srgbClr val="FFFFFF"/>
                </a:solidFill>
                <a:latin typeface="Average" panose="020B0604020202020204" charset="0"/>
                <a:ea typeface="Arial"/>
                <a:cs typeface="Arial"/>
                <a:sym typeface="Arial"/>
              </a:rPr>
              <a:t>, </a:t>
            </a:r>
            <a:r>
              <a:rPr lang="en" sz="1000" i="1" dirty="0">
                <a:solidFill>
                  <a:srgbClr val="FFFFFF"/>
                </a:solidFill>
                <a:latin typeface="Average" panose="020B0604020202020204" charset="0"/>
                <a:ea typeface="Arial"/>
                <a:cs typeface="Arial"/>
                <a:sym typeface="Arial"/>
              </a:rPr>
              <a:t>6</a:t>
            </a:r>
            <a:r>
              <a:rPr lang="en" sz="1000" dirty="0">
                <a:solidFill>
                  <a:srgbClr val="FFFFFF"/>
                </a:solidFill>
                <a:latin typeface="Average" panose="020B0604020202020204" charset="0"/>
                <a:ea typeface="Arial"/>
                <a:cs typeface="Arial"/>
                <a:sym typeface="Arial"/>
              </a:rPr>
              <a:t>(2), 65-67.</a:t>
            </a:r>
            <a:endParaRPr sz="1000" dirty="0">
              <a:solidFill>
                <a:srgbClr val="FFFFFF"/>
              </a:solidFill>
              <a:latin typeface="Average" panose="020B0604020202020204" charset="0"/>
              <a:ea typeface="Arial"/>
              <a:cs typeface="Arial"/>
              <a:sym typeface="Arial"/>
            </a:endParaRPr>
          </a:p>
          <a:p>
            <a:pPr marL="457200" lvl="0" indent="-292100" rtl="0">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Boehman, J. (2010). Student Development Theories. Retrieved February 13, 2018, from https://facultystaff.richmond.edu/~jboehman/sdt.pdf </a:t>
            </a:r>
            <a:endParaRPr sz="1000" dirty="0">
              <a:solidFill>
                <a:srgbClr val="FFFFFF"/>
              </a:solidFill>
              <a:latin typeface="Average" panose="020B0604020202020204" charset="0"/>
              <a:ea typeface="Arial"/>
              <a:cs typeface="Arial"/>
              <a:sym typeface="Arial"/>
            </a:endParaRPr>
          </a:p>
          <a:p>
            <a:pPr marL="457200" lvl="0" indent="-292100" rtl="0">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Boud, D. (2007). Reframing assessment as if learning were important. </a:t>
            </a:r>
            <a:r>
              <a:rPr lang="en" sz="1000" i="1" dirty="0">
                <a:solidFill>
                  <a:srgbClr val="FFFFFF"/>
                </a:solidFill>
                <a:latin typeface="Average" panose="020B0604020202020204" charset="0"/>
                <a:ea typeface="Arial"/>
                <a:cs typeface="Arial"/>
                <a:sym typeface="Arial"/>
              </a:rPr>
              <a:t>Rethinking assessment in higher education: Learning for the longer term</a:t>
            </a:r>
            <a:r>
              <a:rPr lang="en" sz="1000" dirty="0">
                <a:solidFill>
                  <a:srgbClr val="FFFFFF"/>
                </a:solidFill>
                <a:latin typeface="Average" panose="020B0604020202020204" charset="0"/>
                <a:ea typeface="Arial"/>
                <a:cs typeface="Arial"/>
                <a:sym typeface="Arial"/>
              </a:rPr>
              <a:t>, 14-25.</a:t>
            </a:r>
            <a:endParaRPr sz="1000" dirty="0">
              <a:solidFill>
                <a:srgbClr val="FFFFFF"/>
              </a:solidFill>
              <a:latin typeface="Average" panose="020B0604020202020204" charset="0"/>
              <a:ea typeface="Arial"/>
              <a:cs typeface="Arial"/>
              <a:sym typeface="Arial"/>
            </a:endParaRPr>
          </a:p>
          <a:p>
            <a:pPr marL="457200" lvl="0" indent="-292100" rtl="0">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Florida State University. (2011, April 10). Moral Development. Retrieved February 13, 2018, from https://studentdevelopmenttheory.wordpress.com/morality/</a:t>
            </a:r>
            <a:endParaRPr sz="1000" dirty="0">
              <a:solidFill>
                <a:srgbClr val="FFFFFF"/>
              </a:solidFill>
              <a:latin typeface="Average" panose="020B0604020202020204" charset="0"/>
              <a:ea typeface="Arial"/>
              <a:cs typeface="Arial"/>
              <a:sym typeface="Arial"/>
            </a:endParaRPr>
          </a:p>
          <a:p>
            <a:pPr marL="457200" lvl="0" indent="-292100" rtl="0">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Foundation for Individual Rights in Education. (n.d.). Private Universities. Retrieved February 16, 2018, from https://www.thefire.org/spotlight/public-and-private-universities/</a:t>
            </a:r>
            <a:endParaRPr sz="1000" dirty="0">
              <a:solidFill>
                <a:srgbClr val="FFFFFF"/>
              </a:solidFill>
              <a:latin typeface="Average" panose="020B0604020202020204" charset="0"/>
              <a:ea typeface="Arial"/>
              <a:cs typeface="Arial"/>
              <a:sym typeface="Arial"/>
            </a:endParaRPr>
          </a:p>
          <a:p>
            <a:pPr marL="457200" lvl="0" indent="-292100" rtl="0">
              <a:lnSpc>
                <a:spcPct val="100000"/>
              </a:lnSpc>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Jaschik, S., &amp; Lederman, D. (2017, February 2). Amid Violence, Yiannopoulos Speech at Berkeley Canceled. Retrieved February 12, 2018, from https://www.insidehighered.com/news/2017/02/02/violent-protests-visiting-mob-lead-berkeley-cancel-speech-milo-yiannopoulos</a:t>
            </a:r>
            <a:endParaRPr sz="1000" dirty="0">
              <a:solidFill>
                <a:srgbClr val="FFFFFF"/>
              </a:solidFill>
              <a:latin typeface="Average" panose="020B0604020202020204" charset="0"/>
              <a:ea typeface="Arial"/>
              <a:cs typeface="Arial"/>
              <a:sym typeface="Arial"/>
            </a:endParaRPr>
          </a:p>
          <a:p>
            <a:pPr marL="457200" lvl="0" indent="-292100" rtl="0">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Junco, R., &amp; Chickering, A. W. (2010). Civil discourse in the age of social media. </a:t>
            </a:r>
            <a:r>
              <a:rPr lang="en" sz="1000" i="1" dirty="0">
                <a:solidFill>
                  <a:srgbClr val="FFFFFF"/>
                </a:solidFill>
                <a:latin typeface="Average" panose="020B0604020202020204" charset="0"/>
                <a:ea typeface="Arial"/>
                <a:cs typeface="Arial"/>
                <a:sym typeface="Arial"/>
              </a:rPr>
              <a:t>About Campus</a:t>
            </a:r>
            <a:r>
              <a:rPr lang="en" sz="1000" dirty="0">
                <a:solidFill>
                  <a:srgbClr val="FFFFFF"/>
                </a:solidFill>
                <a:latin typeface="Average" panose="020B0604020202020204" charset="0"/>
                <a:ea typeface="Arial"/>
                <a:cs typeface="Arial"/>
                <a:sym typeface="Arial"/>
              </a:rPr>
              <a:t>, </a:t>
            </a:r>
            <a:r>
              <a:rPr lang="en" sz="1000" i="1" dirty="0">
                <a:solidFill>
                  <a:srgbClr val="FFFFFF"/>
                </a:solidFill>
                <a:latin typeface="Average" panose="020B0604020202020204" charset="0"/>
                <a:ea typeface="Arial"/>
                <a:cs typeface="Arial"/>
                <a:sym typeface="Arial"/>
              </a:rPr>
              <a:t>15</a:t>
            </a:r>
            <a:r>
              <a:rPr lang="en" sz="1000" dirty="0">
                <a:solidFill>
                  <a:srgbClr val="FFFFFF"/>
                </a:solidFill>
                <a:latin typeface="Average" panose="020B0604020202020204" charset="0"/>
                <a:ea typeface="Arial"/>
                <a:cs typeface="Arial"/>
                <a:sym typeface="Arial"/>
              </a:rPr>
              <a:t>(4), 12-18.</a:t>
            </a:r>
            <a:br>
              <a:rPr lang="en" sz="1000" dirty="0">
                <a:solidFill>
                  <a:srgbClr val="FFFFFF"/>
                </a:solidFill>
                <a:latin typeface="Average" panose="020B0604020202020204" charset="0"/>
                <a:ea typeface="Arial"/>
                <a:cs typeface="Arial"/>
                <a:sym typeface="Arial"/>
              </a:rPr>
            </a:br>
            <a:r>
              <a:rPr lang="en" sz="1000" dirty="0">
                <a:solidFill>
                  <a:srgbClr val="FFFFFF"/>
                </a:solidFill>
                <a:latin typeface="Average" panose="020B0604020202020204" charset="0"/>
                <a:ea typeface="Arial"/>
                <a:cs typeface="Arial"/>
                <a:sym typeface="Arial"/>
              </a:rPr>
              <a:t>Linvill, D. L., &amp; Pyle, A. S. (2017). Inquiry-based civil discourse education. </a:t>
            </a:r>
            <a:r>
              <a:rPr lang="en" sz="1000" i="1" dirty="0">
                <a:solidFill>
                  <a:srgbClr val="FFFFFF"/>
                </a:solidFill>
                <a:latin typeface="Average" panose="020B0604020202020204" charset="0"/>
                <a:ea typeface="Arial"/>
                <a:cs typeface="Arial"/>
                <a:sym typeface="Arial"/>
              </a:rPr>
              <a:t>Communication Teacher</a:t>
            </a:r>
            <a:r>
              <a:rPr lang="en" sz="1000" dirty="0">
                <a:solidFill>
                  <a:srgbClr val="FFFFFF"/>
                </a:solidFill>
                <a:latin typeface="Average" panose="020B0604020202020204" charset="0"/>
                <a:ea typeface="Arial"/>
                <a:cs typeface="Arial"/>
                <a:sym typeface="Arial"/>
              </a:rPr>
              <a:t>, </a:t>
            </a:r>
            <a:r>
              <a:rPr lang="en" sz="1000" i="1" dirty="0">
                <a:solidFill>
                  <a:srgbClr val="FFFFFF"/>
                </a:solidFill>
                <a:latin typeface="Average" panose="020B0604020202020204" charset="0"/>
                <a:ea typeface="Arial"/>
                <a:cs typeface="Arial"/>
                <a:sym typeface="Arial"/>
              </a:rPr>
              <a:t>31</a:t>
            </a:r>
            <a:r>
              <a:rPr lang="en" sz="1000" dirty="0">
                <a:solidFill>
                  <a:srgbClr val="FFFFFF"/>
                </a:solidFill>
                <a:latin typeface="Average" panose="020B0604020202020204" charset="0"/>
                <a:ea typeface="Arial"/>
                <a:cs typeface="Arial"/>
                <a:sym typeface="Arial"/>
              </a:rPr>
              <a:t>(4), 214-219.</a:t>
            </a:r>
            <a:endParaRPr sz="1000" dirty="0">
              <a:solidFill>
                <a:srgbClr val="FFFFFF"/>
              </a:solidFill>
              <a:latin typeface="Average" panose="020B0604020202020204" charset="0"/>
              <a:ea typeface="Arial"/>
              <a:cs typeface="Arial"/>
              <a:sym typeface="Arial"/>
            </a:endParaRPr>
          </a:p>
          <a:p>
            <a:pPr marL="457200" lvl="0" indent="-292100" rtl="0">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Oklahoma State University. (n.d.). Healy v. James, 408 U.S. 169 (1972). Retrieved February 10, 2018, from http://media.okstate.edu/faculty/jsenat/jb3163/healy.html</a:t>
            </a:r>
            <a:endParaRPr sz="1000" dirty="0">
              <a:solidFill>
                <a:srgbClr val="FFFFFF"/>
              </a:solidFill>
              <a:latin typeface="Average" panose="020B0604020202020204" charset="0"/>
              <a:ea typeface="Arial"/>
              <a:cs typeface="Arial"/>
              <a:sym typeface="Arial"/>
            </a:endParaRPr>
          </a:p>
          <a:p>
            <a:pPr marL="457200" lvl="0" indent="-292100" rtl="0">
              <a:lnSpc>
                <a:spcPct val="100000"/>
              </a:lnSpc>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Stanford University. (n.d.). Local Autonomy. Retrieved February 12, 2018, from https://sal.stanford.edu/other/critical-university-policies/local-autonomy</a:t>
            </a:r>
            <a:endParaRPr sz="1000" dirty="0">
              <a:solidFill>
                <a:srgbClr val="FFFFFF"/>
              </a:solidFill>
              <a:latin typeface="Average" panose="020B0604020202020204" charset="0"/>
              <a:ea typeface="Arial"/>
              <a:cs typeface="Arial"/>
              <a:sym typeface="Arial"/>
            </a:endParaRPr>
          </a:p>
          <a:p>
            <a:pPr marL="457200" lvl="0" indent="-292100" rtl="0">
              <a:lnSpc>
                <a:spcPct val="100000"/>
              </a:lnSpc>
              <a:spcBef>
                <a:spcPts val="0"/>
              </a:spcBef>
              <a:spcAft>
                <a:spcPts val="0"/>
              </a:spcAft>
              <a:buClr>
                <a:srgbClr val="FFFFFF"/>
              </a:buClr>
              <a:buSzPts val="1000"/>
              <a:buFont typeface="Arial"/>
              <a:buChar char="●"/>
            </a:pPr>
            <a:r>
              <a:rPr lang="en" sz="1000" dirty="0">
                <a:solidFill>
                  <a:srgbClr val="FFFFFF"/>
                </a:solidFill>
                <a:latin typeface="Average" panose="020B0604020202020204" charset="0"/>
                <a:ea typeface="Arial"/>
                <a:cs typeface="Arial"/>
                <a:sym typeface="Arial"/>
              </a:rPr>
              <a:t>What Does Free Speech Mean? (n.d.).  Retrieved February 16, 2018, from http://www.uscourts.gov/about-federal-courts/educational-resources/about-educational-outreach/activity-resources/what-does </a:t>
            </a:r>
            <a:endParaRPr sz="1000" dirty="0">
              <a:solidFill>
                <a:srgbClr val="FFFFFF"/>
              </a:solidFill>
              <a:latin typeface="Average" panose="020B0604020202020204" charset="0"/>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65"/>
        <p:cNvGrpSpPr/>
        <p:nvPr/>
      </p:nvGrpSpPr>
      <p:grpSpPr>
        <a:xfrm>
          <a:off x="0" y="0"/>
          <a:ext cx="0" cy="0"/>
          <a:chOff x="0" y="0"/>
          <a:chExt cx="0" cy="0"/>
        </a:xfrm>
      </p:grpSpPr>
      <p:sp>
        <p:nvSpPr>
          <p:cNvPr id="70" name="Shape 70"/>
          <p:cNvSpPr txBox="1"/>
          <p:nvPr/>
        </p:nvSpPr>
        <p:spPr>
          <a:xfrm>
            <a:off x="5109400" y="3633882"/>
            <a:ext cx="1574100" cy="1251457"/>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dirty="0">
                <a:solidFill>
                  <a:srgbClr val="FFFFFF"/>
                </a:solidFill>
                <a:latin typeface="Average" panose="020B0604020202020204" charset="0"/>
              </a:rPr>
              <a:t>Team Leader Douglas Robinett</a:t>
            </a:r>
            <a:endParaRPr sz="1200" dirty="0">
              <a:solidFill>
                <a:schemeClr val="dk1"/>
              </a:solidFill>
              <a:latin typeface="Average" panose="020B0604020202020204" charset="0"/>
            </a:endParaRPr>
          </a:p>
          <a:p>
            <a:pPr marL="0" lvl="0" indent="0" rtl="0">
              <a:spcBef>
                <a:spcPts val="0"/>
              </a:spcBef>
              <a:spcAft>
                <a:spcPts val="0"/>
              </a:spcAft>
              <a:buNone/>
            </a:pPr>
            <a:r>
              <a:rPr lang="en" sz="1100" dirty="0">
                <a:solidFill>
                  <a:schemeClr val="dk1"/>
                </a:solidFill>
                <a:latin typeface="Average" panose="020B0604020202020204" charset="0"/>
              </a:rPr>
              <a:t>1st Year CSPA Graduate Student with an assistantship in Housing and ResLife</a:t>
            </a:r>
            <a:endParaRPr sz="1100" dirty="0">
              <a:solidFill>
                <a:schemeClr val="dk1"/>
              </a:solidFill>
              <a:latin typeface="Average" panose="020B0604020202020204" charset="0"/>
            </a:endParaRPr>
          </a:p>
        </p:txBody>
      </p:sp>
      <p:sp>
        <p:nvSpPr>
          <p:cNvPr id="71" name="Shape 71"/>
          <p:cNvSpPr txBox="1">
            <a:spLocks noGrp="1"/>
          </p:cNvSpPr>
          <p:nvPr>
            <p:ph type="title"/>
          </p:nvPr>
        </p:nvSpPr>
        <p:spPr>
          <a:xfrm>
            <a:off x="311700" y="3121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Meet the Muggles of UCA</a:t>
            </a:r>
            <a:endParaRPr dirty="0">
              <a:latin typeface="Average" panose="020B0604020202020204" charset="0"/>
            </a:endParaRPr>
          </a:p>
        </p:txBody>
      </p:sp>
      <p:sp>
        <p:nvSpPr>
          <p:cNvPr id="76" name="Shape 76"/>
          <p:cNvSpPr txBox="1"/>
          <p:nvPr/>
        </p:nvSpPr>
        <p:spPr>
          <a:xfrm>
            <a:off x="2738374" y="3696360"/>
            <a:ext cx="1574100" cy="11265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dirty="0">
                <a:solidFill>
                  <a:srgbClr val="FFFFFF"/>
                </a:solidFill>
                <a:latin typeface="Average" panose="020B0604020202020204" charset="0"/>
              </a:rPr>
              <a:t>Madeline Howard</a:t>
            </a:r>
            <a:endParaRPr sz="1200" dirty="0">
              <a:solidFill>
                <a:schemeClr val="dk1"/>
              </a:solidFill>
              <a:latin typeface="Average" panose="020B0604020202020204" charset="0"/>
            </a:endParaRPr>
          </a:p>
          <a:p>
            <a:pPr marL="0" lvl="0" indent="0" rtl="0">
              <a:spcBef>
                <a:spcPts val="0"/>
              </a:spcBef>
              <a:spcAft>
                <a:spcPts val="0"/>
              </a:spcAft>
              <a:buNone/>
            </a:pPr>
            <a:r>
              <a:rPr lang="en" sz="1100" dirty="0">
                <a:solidFill>
                  <a:schemeClr val="dk1"/>
                </a:solidFill>
                <a:latin typeface="Average" panose="020B0604020202020204" charset="0"/>
              </a:rPr>
              <a:t>1st Year CSPA Graduate Student with an assistantship in Housing and ResLife</a:t>
            </a:r>
            <a:endParaRPr sz="1100" dirty="0">
              <a:solidFill>
                <a:schemeClr val="dk1"/>
              </a:solidFill>
              <a:latin typeface="Average" panose="020B0604020202020204" charset="0"/>
            </a:endParaRPr>
          </a:p>
        </p:txBody>
      </p:sp>
      <p:sp>
        <p:nvSpPr>
          <p:cNvPr id="77" name="Shape 77"/>
          <p:cNvSpPr txBox="1"/>
          <p:nvPr/>
        </p:nvSpPr>
        <p:spPr>
          <a:xfrm>
            <a:off x="395094" y="3717066"/>
            <a:ext cx="1574100" cy="1198911"/>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dirty="0">
                <a:solidFill>
                  <a:srgbClr val="FFFFFF"/>
                </a:solidFill>
                <a:latin typeface="Average" panose="020B0604020202020204" charset="0"/>
              </a:rPr>
              <a:t>Whit Ables</a:t>
            </a:r>
            <a:endParaRPr sz="1200" dirty="0">
              <a:solidFill>
                <a:schemeClr val="dk1"/>
              </a:solidFill>
              <a:latin typeface="Average" panose="020B0604020202020204" charset="0"/>
            </a:endParaRPr>
          </a:p>
          <a:p>
            <a:pPr marL="0" lvl="0" indent="0" rtl="0">
              <a:spcBef>
                <a:spcPts val="0"/>
              </a:spcBef>
              <a:spcAft>
                <a:spcPts val="0"/>
              </a:spcAft>
              <a:buNone/>
            </a:pPr>
            <a:r>
              <a:rPr lang="en" sz="1100" dirty="0">
                <a:solidFill>
                  <a:schemeClr val="dk1"/>
                </a:solidFill>
                <a:latin typeface="Average" panose="020B0604020202020204" charset="0"/>
              </a:rPr>
              <a:t>1st Year CSPA Graduate Student with an assistantship in Transfer Services and Academic Advising</a:t>
            </a:r>
            <a:endParaRPr sz="1100" dirty="0">
              <a:solidFill>
                <a:schemeClr val="dk1"/>
              </a:solidFill>
              <a:latin typeface="Average" panose="020B0604020202020204" charset="0"/>
            </a:endParaRPr>
          </a:p>
        </p:txBody>
      </p:sp>
      <p:sp>
        <p:nvSpPr>
          <p:cNvPr id="78" name="Shape 78"/>
          <p:cNvSpPr txBox="1"/>
          <p:nvPr/>
        </p:nvSpPr>
        <p:spPr>
          <a:xfrm>
            <a:off x="7480438" y="3716879"/>
            <a:ext cx="1574100" cy="1199098"/>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dirty="0">
                <a:solidFill>
                  <a:srgbClr val="FFFFFF"/>
                </a:solidFill>
                <a:latin typeface="Average" panose="020B0604020202020204" charset="0"/>
              </a:rPr>
              <a:t>Amari Yarber</a:t>
            </a:r>
            <a:endParaRPr sz="1200" dirty="0">
              <a:solidFill>
                <a:schemeClr val="dk1"/>
              </a:solidFill>
              <a:latin typeface="Average" panose="020B0604020202020204" charset="0"/>
            </a:endParaRPr>
          </a:p>
          <a:p>
            <a:pPr marL="0" lvl="0" indent="0" rtl="0">
              <a:spcBef>
                <a:spcPts val="0"/>
              </a:spcBef>
              <a:spcAft>
                <a:spcPts val="0"/>
              </a:spcAft>
              <a:buNone/>
            </a:pPr>
            <a:r>
              <a:rPr lang="en" sz="1100" dirty="0">
                <a:solidFill>
                  <a:schemeClr val="dk1"/>
                </a:solidFill>
                <a:latin typeface="Average" panose="020B0604020202020204" charset="0"/>
              </a:rPr>
              <a:t>1st Year CSPA Graduate Student with an assistantship in The Leadership Studies Department</a:t>
            </a:r>
            <a:endParaRPr sz="1100" dirty="0">
              <a:solidFill>
                <a:schemeClr val="dk1"/>
              </a:solidFill>
              <a:latin typeface="Average" panose="020B0604020202020204" charset="0"/>
            </a:endParaRPr>
          </a:p>
        </p:txBody>
      </p:sp>
      <p:pic>
        <p:nvPicPr>
          <p:cNvPr id="5" name="Picture 4">
            <a:extLst>
              <a:ext uri="{FF2B5EF4-FFF2-40B4-BE49-F238E27FC236}">
                <a16:creationId xmlns:a16="http://schemas.microsoft.com/office/drawing/2014/main" xmlns="" id="{CDCE389B-3B7A-45DD-AC5A-50293901BE37}"/>
              </a:ext>
            </a:extLst>
          </p:cNvPr>
          <p:cNvPicPr>
            <a:picLocks noChangeAspect="1"/>
          </p:cNvPicPr>
          <p:nvPr/>
        </p:nvPicPr>
        <p:blipFill>
          <a:blip r:embed="rId3"/>
          <a:stretch>
            <a:fillRect/>
          </a:stretch>
        </p:blipFill>
        <p:spPr>
          <a:xfrm>
            <a:off x="2891877" y="903122"/>
            <a:ext cx="1267095" cy="1794006"/>
          </a:xfrm>
          <a:prstGeom prst="rect">
            <a:avLst/>
          </a:prstGeom>
        </p:spPr>
      </p:pic>
      <p:pic>
        <p:nvPicPr>
          <p:cNvPr id="7" name="Picture 6">
            <a:extLst>
              <a:ext uri="{FF2B5EF4-FFF2-40B4-BE49-F238E27FC236}">
                <a16:creationId xmlns:a16="http://schemas.microsoft.com/office/drawing/2014/main" xmlns="" id="{B82E2ED9-A1C9-4D93-8366-234A159FA457}"/>
              </a:ext>
            </a:extLst>
          </p:cNvPr>
          <p:cNvPicPr>
            <a:picLocks noChangeAspect="1"/>
          </p:cNvPicPr>
          <p:nvPr/>
        </p:nvPicPr>
        <p:blipFill>
          <a:blip r:embed="rId4"/>
          <a:stretch>
            <a:fillRect/>
          </a:stretch>
        </p:blipFill>
        <p:spPr>
          <a:xfrm>
            <a:off x="5248750" y="899217"/>
            <a:ext cx="1295400" cy="1819275"/>
          </a:xfrm>
          <a:prstGeom prst="rect">
            <a:avLst/>
          </a:prstGeom>
        </p:spPr>
      </p:pic>
      <p:pic>
        <p:nvPicPr>
          <p:cNvPr id="9" name="Picture 8">
            <a:extLst>
              <a:ext uri="{FF2B5EF4-FFF2-40B4-BE49-F238E27FC236}">
                <a16:creationId xmlns:a16="http://schemas.microsoft.com/office/drawing/2014/main" xmlns="" id="{488A920B-722D-449A-8871-F2BDB50B6BF4}"/>
              </a:ext>
            </a:extLst>
          </p:cNvPr>
          <p:cNvPicPr>
            <a:picLocks noChangeAspect="1"/>
          </p:cNvPicPr>
          <p:nvPr/>
        </p:nvPicPr>
        <p:blipFill>
          <a:blip r:embed="rId5"/>
          <a:stretch>
            <a:fillRect/>
          </a:stretch>
        </p:blipFill>
        <p:spPr>
          <a:xfrm>
            <a:off x="7544063" y="909367"/>
            <a:ext cx="1288237" cy="1806058"/>
          </a:xfrm>
          <a:prstGeom prst="rect">
            <a:avLst/>
          </a:prstGeom>
        </p:spPr>
      </p:pic>
      <p:pic>
        <p:nvPicPr>
          <p:cNvPr id="11" name="Picture 10">
            <a:extLst>
              <a:ext uri="{FF2B5EF4-FFF2-40B4-BE49-F238E27FC236}">
                <a16:creationId xmlns:a16="http://schemas.microsoft.com/office/drawing/2014/main" xmlns="" id="{A017B7CF-BB07-412B-8CD1-BB03BA2DDCD0}"/>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Lst>
          </a:blip>
          <a:stretch>
            <a:fillRect/>
          </a:stretch>
        </p:blipFill>
        <p:spPr>
          <a:xfrm>
            <a:off x="7730981" y="2671855"/>
            <a:ext cx="914400" cy="962025"/>
          </a:xfrm>
          <a:prstGeom prst="rect">
            <a:avLst/>
          </a:prstGeom>
        </p:spPr>
      </p:pic>
      <p:pic>
        <p:nvPicPr>
          <p:cNvPr id="13" name="Picture 12">
            <a:extLst>
              <a:ext uri="{FF2B5EF4-FFF2-40B4-BE49-F238E27FC236}">
                <a16:creationId xmlns:a16="http://schemas.microsoft.com/office/drawing/2014/main" xmlns="" id="{A36D50C2-A992-4E78-BCA8-7DB02F66307C}"/>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000" b="90000" l="10000" r="90000"/>
                    </a14:imgEffect>
                  </a14:imgLayer>
                </a14:imgProps>
              </a:ext>
            </a:extLst>
          </a:blip>
          <a:stretch>
            <a:fillRect/>
          </a:stretch>
        </p:blipFill>
        <p:spPr>
          <a:xfrm>
            <a:off x="2935881" y="2539015"/>
            <a:ext cx="1179086" cy="1227708"/>
          </a:xfrm>
          <a:prstGeom prst="rect">
            <a:avLst/>
          </a:prstGeom>
        </p:spPr>
      </p:pic>
      <p:pic>
        <p:nvPicPr>
          <p:cNvPr id="15" name="Picture 14">
            <a:extLst>
              <a:ext uri="{FF2B5EF4-FFF2-40B4-BE49-F238E27FC236}">
                <a16:creationId xmlns:a16="http://schemas.microsoft.com/office/drawing/2014/main" xmlns="" id="{5B6D6313-7231-4EFD-81F1-6160B881353A}"/>
              </a:ext>
            </a:extLst>
          </p:cNvPr>
          <p:cNvPicPr>
            <a:picLocks noChangeAspect="1"/>
          </p:cNvPicPr>
          <p:nvPr/>
        </p:nvPicPr>
        <p:blipFill>
          <a:blip r:embed="rId10">
            <a:extLst>
              <a:ext uri="{BEBA8EAE-BF5A-486C-A8C5-ECC9F3942E4B}">
                <a14:imgProps xmlns:a14="http://schemas.microsoft.com/office/drawing/2010/main">
                  <a14:imgLayer r:embed="rId11">
                    <a14:imgEffect>
                      <a14:backgroundRemoval t="10000" b="90000" l="10000" r="90000"/>
                    </a14:imgEffect>
                  </a14:imgLayer>
                </a14:imgProps>
              </a:ext>
            </a:extLst>
          </a:blip>
          <a:stretch>
            <a:fillRect/>
          </a:stretch>
        </p:blipFill>
        <p:spPr>
          <a:xfrm>
            <a:off x="5439250" y="2671856"/>
            <a:ext cx="914400" cy="962025"/>
          </a:xfrm>
          <a:prstGeom prst="rect">
            <a:avLst/>
          </a:prstGeom>
        </p:spPr>
      </p:pic>
      <p:pic>
        <p:nvPicPr>
          <p:cNvPr id="17" name="Picture 16">
            <a:extLst>
              <a:ext uri="{FF2B5EF4-FFF2-40B4-BE49-F238E27FC236}">
                <a16:creationId xmlns:a16="http://schemas.microsoft.com/office/drawing/2014/main" xmlns="" id="{C3FBBC79-1EB0-48C4-BF59-6633AEDBC61E}"/>
              </a:ext>
            </a:extLst>
          </p:cNvPr>
          <p:cNvPicPr>
            <a:picLocks noChangeAspect="1"/>
          </p:cNvPicPr>
          <p:nvPr/>
        </p:nvPicPr>
        <p:blipFill>
          <a:blip r:embed="rId12">
            <a:extLst>
              <a:ext uri="{BEBA8EAE-BF5A-486C-A8C5-ECC9F3942E4B}">
                <a14:imgProps xmlns:a14="http://schemas.microsoft.com/office/drawing/2010/main">
                  <a14:imgLayer r:embed="rId13">
                    <a14:imgEffect>
                      <a14:backgroundRemoval t="10000" b="90000" l="10000" r="90000"/>
                    </a14:imgEffect>
                  </a14:imgLayer>
                </a14:imgProps>
              </a:ext>
            </a:extLst>
          </a:blip>
          <a:stretch>
            <a:fillRect/>
          </a:stretch>
        </p:blipFill>
        <p:spPr>
          <a:xfrm>
            <a:off x="585994" y="2671857"/>
            <a:ext cx="914400" cy="962025"/>
          </a:xfrm>
          <a:prstGeom prst="rect">
            <a:avLst/>
          </a:prstGeom>
        </p:spPr>
      </p:pic>
      <p:pic>
        <p:nvPicPr>
          <p:cNvPr id="3" name="Picture 2">
            <a:extLst>
              <a:ext uri="{FF2B5EF4-FFF2-40B4-BE49-F238E27FC236}">
                <a16:creationId xmlns:a16="http://schemas.microsoft.com/office/drawing/2014/main" xmlns="" id="{90A36193-4140-447C-A4C2-26134EB40A43}"/>
              </a:ext>
            </a:extLst>
          </p:cNvPr>
          <p:cNvPicPr>
            <a:picLocks noChangeAspect="1"/>
          </p:cNvPicPr>
          <p:nvPr/>
        </p:nvPicPr>
        <p:blipFill>
          <a:blip r:embed="rId14"/>
          <a:stretch>
            <a:fillRect/>
          </a:stretch>
        </p:blipFill>
        <p:spPr>
          <a:xfrm>
            <a:off x="395494" y="896150"/>
            <a:ext cx="1295400" cy="181927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240"/>
        <p:cNvGrpSpPr/>
        <p:nvPr/>
      </p:nvGrpSpPr>
      <p:grpSpPr>
        <a:xfrm>
          <a:off x="0" y="0"/>
          <a:ext cx="0" cy="0"/>
          <a:chOff x="0" y="0"/>
          <a:chExt cx="0" cy="0"/>
        </a:xfrm>
      </p:grpSpPr>
      <p:sp>
        <p:nvSpPr>
          <p:cNvPr id="241" name="Shape 241"/>
          <p:cNvSpPr txBox="1">
            <a:spLocks noGrp="1"/>
          </p:cNvSpPr>
          <p:nvPr>
            <p:ph type="body" idx="1"/>
          </p:nvPr>
        </p:nvSpPr>
        <p:spPr>
          <a:xfrm>
            <a:off x="2149615" y="-3691"/>
            <a:ext cx="4606227" cy="10101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4800" dirty="0">
                <a:solidFill>
                  <a:schemeClr val="dk1"/>
                </a:solidFill>
                <a:latin typeface="Average" panose="020B0604020202020204" charset="0"/>
                <a:ea typeface="Oswald"/>
                <a:cs typeface="Oswald"/>
                <a:sym typeface="Oswald"/>
              </a:rPr>
              <a:t>THANK YOU</a:t>
            </a:r>
            <a:endParaRPr sz="4800" dirty="0">
              <a:solidFill>
                <a:schemeClr val="dk1"/>
              </a:solidFill>
              <a:latin typeface="Average" panose="020B0604020202020204" charset="0"/>
              <a:ea typeface="Oswald"/>
              <a:cs typeface="Oswald"/>
              <a:sym typeface="Oswald"/>
            </a:endParaRPr>
          </a:p>
          <a:p>
            <a:pPr marL="0" lvl="0" indent="0">
              <a:spcBef>
                <a:spcPts val="0"/>
              </a:spcBef>
              <a:spcAft>
                <a:spcPts val="1600"/>
              </a:spcAft>
              <a:buNone/>
            </a:pPr>
            <a:endParaRPr sz="4800" dirty="0">
              <a:latin typeface="Average" panose="020B0604020202020204" charset="0"/>
            </a:endParaRPr>
          </a:p>
        </p:txBody>
      </p:sp>
      <p:pic>
        <p:nvPicPr>
          <p:cNvPr id="3" name="Picture 2">
            <a:extLst>
              <a:ext uri="{FF2B5EF4-FFF2-40B4-BE49-F238E27FC236}">
                <a16:creationId xmlns:a16="http://schemas.microsoft.com/office/drawing/2014/main" xmlns="" id="{ED258179-9867-423A-A326-89261692CBDF}"/>
              </a:ext>
            </a:extLst>
          </p:cNvPr>
          <p:cNvPicPr>
            <a:picLocks noChangeAspect="1"/>
          </p:cNvPicPr>
          <p:nvPr/>
        </p:nvPicPr>
        <p:blipFill>
          <a:blip r:embed="rId3"/>
          <a:stretch>
            <a:fillRect/>
          </a:stretch>
        </p:blipFill>
        <p:spPr>
          <a:xfrm>
            <a:off x="3047792" y="1010100"/>
            <a:ext cx="2809875" cy="37528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1567649" y="313750"/>
            <a:ext cx="1463785"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Outline</a:t>
            </a:r>
            <a:endParaRPr dirty="0">
              <a:latin typeface="Average" panose="020B0604020202020204" charset="0"/>
            </a:endParaRPr>
          </a:p>
        </p:txBody>
      </p:sp>
      <p:sp>
        <p:nvSpPr>
          <p:cNvPr id="84" name="Shape 84"/>
          <p:cNvSpPr txBox="1">
            <a:spLocks noGrp="1"/>
          </p:cNvSpPr>
          <p:nvPr>
            <p:ph type="body" idx="1"/>
          </p:nvPr>
        </p:nvSpPr>
        <p:spPr>
          <a:xfrm>
            <a:off x="311700" y="886450"/>
            <a:ext cx="3754200" cy="4142100"/>
          </a:xfrm>
          <a:prstGeom prst="rect">
            <a:avLst/>
          </a:prstGeom>
        </p:spPr>
        <p:txBody>
          <a:bodyPr spcFirstLastPara="1" wrap="square" lIns="91425" tIns="91425" rIns="91425" bIns="91425" anchor="t" anchorCtr="0">
            <a:noAutofit/>
          </a:bodyPr>
          <a:lstStyle/>
          <a:p>
            <a:pPr marL="457200" lvl="0" indent="-330200" rtl="0">
              <a:lnSpc>
                <a:spcPct val="100000"/>
              </a:lnSpc>
              <a:spcBef>
                <a:spcPts val="0"/>
              </a:spcBef>
              <a:spcAft>
                <a:spcPts val="0"/>
              </a:spcAft>
              <a:buClr>
                <a:schemeClr val="dk1"/>
              </a:buClr>
              <a:buSzPts val="1600"/>
              <a:buFont typeface="Average"/>
              <a:buChar char="●"/>
            </a:pPr>
            <a:r>
              <a:rPr lang="en" sz="1600" dirty="0">
                <a:solidFill>
                  <a:schemeClr val="dk1"/>
                </a:solidFill>
              </a:rPr>
              <a:t>Defining freedom of expression, civil discourse, and counter discourse</a:t>
            </a:r>
            <a:endParaRPr sz="1600" dirty="0">
              <a:solidFill>
                <a:schemeClr val="dk1"/>
              </a:solidFill>
            </a:endParaRPr>
          </a:p>
          <a:p>
            <a:pPr marL="457200" lvl="0" indent="-330200" rtl="0">
              <a:lnSpc>
                <a:spcPct val="100000"/>
              </a:lnSpc>
              <a:spcBef>
                <a:spcPts val="0"/>
              </a:spcBef>
              <a:spcAft>
                <a:spcPts val="0"/>
              </a:spcAft>
              <a:buClr>
                <a:schemeClr val="dk1"/>
              </a:buClr>
              <a:buSzPts val="1600"/>
              <a:buFont typeface="Average"/>
              <a:buChar char="●"/>
            </a:pPr>
            <a:r>
              <a:rPr lang="en" sz="1600" dirty="0">
                <a:solidFill>
                  <a:schemeClr val="dk1"/>
                </a:solidFill>
              </a:rPr>
              <a:t>Current hierarchy of registered student organizations and current policies on outside speakers</a:t>
            </a:r>
            <a:endParaRPr sz="1600" dirty="0">
              <a:solidFill>
                <a:schemeClr val="dk1"/>
              </a:solidFill>
            </a:endParaRPr>
          </a:p>
          <a:p>
            <a:pPr marL="457200" lvl="0" indent="-330200" rtl="0">
              <a:lnSpc>
                <a:spcPct val="100000"/>
              </a:lnSpc>
              <a:spcBef>
                <a:spcPts val="0"/>
              </a:spcBef>
              <a:spcAft>
                <a:spcPts val="0"/>
              </a:spcAft>
              <a:buClr>
                <a:schemeClr val="dk1"/>
              </a:buClr>
              <a:buSzPts val="1600"/>
              <a:buFont typeface="Average"/>
              <a:buChar char="●"/>
            </a:pPr>
            <a:r>
              <a:rPr lang="en" sz="1600" dirty="0">
                <a:solidFill>
                  <a:schemeClr val="dk1"/>
                </a:solidFill>
              </a:rPr>
              <a:t>Proposed changes in policy: strengths, limitations, and outcomes of change</a:t>
            </a:r>
            <a:endParaRPr sz="1600" dirty="0">
              <a:solidFill>
                <a:schemeClr val="dk1"/>
              </a:solidFill>
            </a:endParaRPr>
          </a:p>
          <a:p>
            <a:pPr marL="457200" lvl="0" indent="-330200" rtl="0">
              <a:lnSpc>
                <a:spcPct val="100000"/>
              </a:lnSpc>
              <a:spcBef>
                <a:spcPts val="0"/>
              </a:spcBef>
              <a:spcAft>
                <a:spcPts val="0"/>
              </a:spcAft>
              <a:buClr>
                <a:schemeClr val="dk1"/>
              </a:buClr>
              <a:buSzPts val="1600"/>
              <a:buFont typeface="Average"/>
              <a:buChar char="●"/>
            </a:pPr>
            <a:r>
              <a:rPr lang="en" sz="1600" dirty="0">
                <a:solidFill>
                  <a:schemeClr val="dk1"/>
                </a:solidFill>
              </a:rPr>
              <a:t>The importance of the student body’s utilization of freedom of expression at higher education institutions</a:t>
            </a:r>
            <a:endParaRPr sz="1600" dirty="0">
              <a:solidFill>
                <a:schemeClr val="dk1"/>
              </a:solidFill>
            </a:endParaRPr>
          </a:p>
          <a:p>
            <a:pPr marL="457200" lvl="0" indent="-330200" rtl="0">
              <a:lnSpc>
                <a:spcPct val="100000"/>
              </a:lnSpc>
              <a:spcBef>
                <a:spcPts val="0"/>
              </a:spcBef>
              <a:spcAft>
                <a:spcPts val="0"/>
              </a:spcAft>
              <a:buClr>
                <a:schemeClr val="dk1"/>
              </a:buClr>
              <a:buSzPts val="1600"/>
              <a:buFont typeface="Average"/>
              <a:buChar char="●"/>
            </a:pPr>
            <a:r>
              <a:rPr lang="en" sz="1600" dirty="0">
                <a:solidFill>
                  <a:schemeClr val="dk1"/>
                </a:solidFill>
              </a:rPr>
              <a:t>Moving forward: the future of higher education and freedom of expression</a:t>
            </a:r>
            <a:endParaRPr sz="1600" dirty="0">
              <a:solidFill>
                <a:schemeClr val="dk1"/>
              </a:solidFill>
            </a:endParaRPr>
          </a:p>
        </p:txBody>
      </p:sp>
      <p:sp>
        <p:nvSpPr>
          <p:cNvPr id="85" name="Shape 85"/>
          <p:cNvSpPr txBox="1">
            <a:spLocks noGrp="1"/>
          </p:cNvSpPr>
          <p:nvPr>
            <p:ph type="title"/>
          </p:nvPr>
        </p:nvSpPr>
        <p:spPr>
          <a:xfrm>
            <a:off x="5343570" y="313750"/>
            <a:ext cx="348873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latin typeface="Average" panose="020B0604020202020204" charset="0"/>
              </a:rPr>
              <a:t>Learning Outcomes</a:t>
            </a:r>
            <a:endParaRPr dirty="0">
              <a:latin typeface="Average" panose="020B0604020202020204" charset="0"/>
            </a:endParaRPr>
          </a:p>
        </p:txBody>
      </p:sp>
      <p:sp>
        <p:nvSpPr>
          <p:cNvPr id="86" name="Shape 86"/>
          <p:cNvSpPr txBox="1">
            <a:spLocks noGrp="1"/>
          </p:cNvSpPr>
          <p:nvPr>
            <p:ph type="body" idx="1"/>
          </p:nvPr>
        </p:nvSpPr>
        <p:spPr>
          <a:xfrm>
            <a:off x="4722575" y="886450"/>
            <a:ext cx="4300200" cy="3804300"/>
          </a:xfrm>
          <a:prstGeom prst="rect">
            <a:avLst/>
          </a:prstGeom>
        </p:spPr>
        <p:txBody>
          <a:bodyPr spcFirstLastPara="1" wrap="square" lIns="91425" tIns="91425" rIns="91425" bIns="91425" anchor="t" anchorCtr="0">
            <a:noAutofit/>
          </a:bodyPr>
          <a:lstStyle/>
          <a:p>
            <a:pPr marL="457200" lvl="0" indent="-330200" rtl="0">
              <a:spcBef>
                <a:spcPts val="0"/>
              </a:spcBef>
              <a:spcAft>
                <a:spcPts val="0"/>
              </a:spcAft>
              <a:buClr>
                <a:schemeClr val="dk1"/>
              </a:buClr>
              <a:buSzPts val="1600"/>
              <a:buChar char="●"/>
            </a:pPr>
            <a:r>
              <a:rPr lang="en" sz="1600" dirty="0">
                <a:solidFill>
                  <a:schemeClr val="dk1"/>
                </a:solidFill>
              </a:rPr>
              <a:t>Student affairs professionals will be able to: </a:t>
            </a:r>
            <a:endParaRPr sz="1600"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recall the definitions of freedom of speech, civil discourse, and counter culture</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compare freedom of speech and civil discourse and how they have evolved with the emergence of counter culture</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evaluate their campus culture and assess the ways in which the campus could improve the oversight of their student organizations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value differing perspectives of their student population and organize events to promote these perspectives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critique their current policies regarding RSO’s and guest speakers</a:t>
            </a:r>
            <a:endParaRPr dirty="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251050"/>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Theories </a:t>
            </a:r>
            <a:endParaRPr dirty="0">
              <a:latin typeface="Average" panose="020B0604020202020204" charset="0"/>
            </a:endParaRPr>
          </a:p>
        </p:txBody>
      </p:sp>
      <p:sp>
        <p:nvSpPr>
          <p:cNvPr id="92" name="Shape 92"/>
          <p:cNvSpPr txBox="1">
            <a:spLocks noGrp="1"/>
          </p:cNvSpPr>
          <p:nvPr>
            <p:ph type="body" idx="1"/>
          </p:nvPr>
        </p:nvSpPr>
        <p:spPr>
          <a:xfrm>
            <a:off x="311700" y="1005700"/>
            <a:ext cx="8520600" cy="3943800"/>
          </a:xfrm>
          <a:prstGeom prst="rect">
            <a:avLst/>
          </a:prstGeom>
        </p:spPr>
        <p:txBody>
          <a:bodyPr spcFirstLastPara="1" wrap="square" lIns="91425" tIns="91425" rIns="91425" bIns="91425" anchor="t" anchorCtr="0">
            <a:noAutofit/>
          </a:bodyPr>
          <a:lstStyle/>
          <a:p>
            <a:pPr marL="457200" lvl="0" indent="-330200" rtl="0">
              <a:spcBef>
                <a:spcPts val="0"/>
              </a:spcBef>
              <a:spcAft>
                <a:spcPts val="0"/>
              </a:spcAft>
              <a:buClr>
                <a:schemeClr val="dk1"/>
              </a:buClr>
              <a:buSzPts val="1600"/>
              <a:buChar char="●"/>
            </a:pPr>
            <a:r>
              <a:rPr lang="en" sz="1600" u="sng" dirty="0">
                <a:solidFill>
                  <a:schemeClr val="dk1"/>
                </a:solidFill>
              </a:rPr>
              <a:t>Kohlberg’s Theory of Moral Development (1981)</a:t>
            </a:r>
            <a:r>
              <a:rPr lang="en" sz="1600" dirty="0">
                <a:solidFill>
                  <a:schemeClr val="dk1"/>
                </a:solidFill>
              </a:rPr>
              <a:t>- Students that participated in the outburst on the campus were in the individualistic and instrumental morality stage (Florida State University, 2011)</a:t>
            </a:r>
            <a:r>
              <a:rPr lang="en" sz="1600" baseline="30000" dirty="0">
                <a:solidFill>
                  <a:schemeClr val="dk1"/>
                </a:solidFill>
              </a:rPr>
              <a:t>1</a:t>
            </a:r>
            <a:endParaRPr sz="1600" baseline="30000" dirty="0">
              <a:solidFill>
                <a:schemeClr val="dk1"/>
              </a:solidFill>
            </a:endParaRPr>
          </a:p>
          <a:p>
            <a:pPr marL="914400" lvl="1" indent="-304800" rtl="0">
              <a:spcBef>
                <a:spcPts val="0"/>
              </a:spcBef>
              <a:spcAft>
                <a:spcPts val="0"/>
              </a:spcAft>
              <a:buClr>
                <a:schemeClr val="dk1"/>
              </a:buClr>
              <a:buSzPts val="1200"/>
              <a:buChar char="○"/>
            </a:pPr>
            <a:r>
              <a:rPr lang="en" sz="1200" u="sng" dirty="0">
                <a:solidFill>
                  <a:schemeClr val="dk1"/>
                </a:solidFill>
              </a:rPr>
              <a:t>Rest’s Neo Kohlbergian Approach (2000)</a:t>
            </a:r>
            <a:r>
              <a:rPr lang="en" sz="1200" dirty="0">
                <a:solidFill>
                  <a:schemeClr val="dk1"/>
                </a:solidFill>
              </a:rPr>
              <a:t>- Students focus on their personal interests more so than looking at the “bigger picture” of campus/social norms (Florida State University, 2011)</a:t>
            </a:r>
            <a:endParaRPr sz="1200" dirty="0">
              <a:solidFill>
                <a:schemeClr val="dk1"/>
              </a:solidFill>
            </a:endParaRPr>
          </a:p>
          <a:p>
            <a:pPr marL="457200" lvl="0" indent="-330200" rtl="0">
              <a:spcBef>
                <a:spcPts val="1000"/>
              </a:spcBef>
              <a:spcAft>
                <a:spcPts val="0"/>
              </a:spcAft>
              <a:buClr>
                <a:schemeClr val="dk1"/>
              </a:buClr>
              <a:buSzPts val="1600"/>
              <a:buChar char="●"/>
            </a:pPr>
            <a:r>
              <a:rPr lang="en" sz="1600" u="sng" dirty="0">
                <a:solidFill>
                  <a:schemeClr val="dk1"/>
                </a:solidFill>
              </a:rPr>
              <a:t>Sanford’s Theory of Challenge and Support (1966)</a:t>
            </a:r>
            <a:r>
              <a:rPr lang="en" sz="1600" dirty="0">
                <a:solidFill>
                  <a:schemeClr val="dk1"/>
                </a:solidFill>
              </a:rPr>
              <a:t>- For growth to occur, students need an appropriate amount of support for the needs of the task. The growth of the student is heavily influenced by the campus environment (both inside the classroom and out (Boehman, 2010)</a:t>
            </a:r>
            <a:r>
              <a:rPr lang="en" sz="1600" baseline="30000" dirty="0">
                <a:solidFill>
                  <a:schemeClr val="dk1"/>
                </a:solidFill>
              </a:rPr>
              <a:t>2</a:t>
            </a:r>
            <a:endParaRPr sz="1600" baseline="30000" dirty="0">
              <a:solidFill>
                <a:schemeClr val="dk1"/>
              </a:solidFill>
            </a:endParaRPr>
          </a:p>
          <a:p>
            <a:pPr marL="457200" lvl="0" indent="-330200" rtl="0">
              <a:spcBef>
                <a:spcPts val="1600"/>
              </a:spcBef>
              <a:spcAft>
                <a:spcPts val="0"/>
              </a:spcAft>
              <a:buClr>
                <a:schemeClr val="dk1"/>
              </a:buClr>
              <a:buSzPts val="1600"/>
              <a:buChar char="●"/>
            </a:pPr>
            <a:r>
              <a:rPr lang="en" sz="1600" u="sng" dirty="0">
                <a:solidFill>
                  <a:schemeClr val="dk1"/>
                </a:solidFill>
              </a:rPr>
              <a:t>Perry’s Theory of Moral Development (1960’s)</a:t>
            </a:r>
            <a:r>
              <a:rPr lang="en" sz="1600" dirty="0">
                <a:solidFill>
                  <a:schemeClr val="dk1"/>
                </a:solidFill>
              </a:rPr>
              <a:t>- Students initially come to a higher educational institution with a dualistic ideology, absolute right and absolute wrong; the hope is that by the end of their four years, students see the world through a pluralistic- commitment- point of view (Boehman, 2010) </a:t>
            </a:r>
            <a:r>
              <a:rPr lang="en" sz="1600" baseline="30000" dirty="0">
                <a:solidFill>
                  <a:schemeClr val="dk1"/>
                </a:solidFill>
              </a:rPr>
              <a:t>3</a:t>
            </a:r>
            <a:endParaRPr sz="1600" baseline="30000" dirty="0">
              <a:solidFill>
                <a:schemeClr val="dk1"/>
              </a:solidFill>
            </a:endParaRPr>
          </a:p>
          <a:p>
            <a:pPr marL="0" lvl="0" indent="0">
              <a:spcBef>
                <a:spcPts val="1600"/>
              </a:spcBef>
              <a:spcAft>
                <a:spcPts val="160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96"/>
        <p:cNvGrpSpPr/>
        <p:nvPr/>
      </p:nvGrpSpPr>
      <p:grpSpPr>
        <a:xfrm>
          <a:off x="0" y="0"/>
          <a:ext cx="0" cy="0"/>
          <a:chOff x="0" y="0"/>
          <a:chExt cx="0" cy="0"/>
        </a:xfrm>
      </p:grpSpPr>
      <p:sp>
        <p:nvSpPr>
          <p:cNvPr id="97" name="Shape 97"/>
          <p:cNvSpPr/>
          <p:nvPr/>
        </p:nvSpPr>
        <p:spPr>
          <a:xfrm>
            <a:off x="311700" y="2469513"/>
            <a:ext cx="6950700" cy="1500000"/>
          </a:xfrm>
          <a:prstGeom prst="wedgeRoundRectCallout">
            <a:avLst>
              <a:gd name="adj1" fmla="val -20160"/>
              <a:gd name="adj2" fmla="val 66393"/>
              <a:gd name="adj3" fmla="val 0"/>
            </a:avLst>
          </a:prstGeom>
          <a:noFill/>
          <a:ln w="9525" cap="flat" cmpd="sng">
            <a:solidFill>
              <a:schemeClr val="dk1"/>
            </a:solidFill>
            <a:prstDash val="solid"/>
            <a:round/>
            <a:headEnd type="none" w="med" len="med"/>
            <a:tailEnd type="none" w="med" len="med"/>
          </a:ln>
        </p:spPr>
        <p:txBody>
          <a:bodyPr spcFirstLastPara="1" wrap="square" lIns="91425" tIns="91425" rIns="91425" bIns="91425" anchor="ctr" anchorCtr="0">
            <a:noAutofit/>
          </a:bodyPr>
          <a:lstStyle/>
          <a:p>
            <a:pPr marL="0" lvl="0" indent="0" rtl="0">
              <a:lnSpc>
                <a:spcPct val="115000"/>
              </a:lnSpc>
              <a:spcBef>
                <a:spcPts val="0"/>
              </a:spcBef>
              <a:spcAft>
                <a:spcPts val="1600"/>
              </a:spcAft>
              <a:buNone/>
            </a:pPr>
            <a:r>
              <a:rPr lang="en" sz="1800" dirty="0">
                <a:solidFill>
                  <a:schemeClr val="dk1"/>
                </a:solidFill>
                <a:latin typeface="Average"/>
                <a:ea typeface="Average"/>
                <a:cs typeface="Average"/>
                <a:sym typeface="Average"/>
              </a:rPr>
              <a:t>“You can't have a university without having free speech, even though at times it makes us terribly uncomfortable. If students are not going to hear controversial ideas on college campuses, they're not going to hear them in America. I believe it's part of their education,” </a:t>
            </a:r>
            <a:endParaRPr dirty="0">
              <a:solidFill>
                <a:schemeClr val="dk1"/>
              </a:solidFill>
            </a:endParaRPr>
          </a:p>
        </p:txBody>
      </p:sp>
      <p:sp>
        <p:nvSpPr>
          <p:cNvPr id="98" name="Shape 98"/>
          <p:cNvSpPr/>
          <p:nvPr/>
        </p:nvSpPr>
        <p:spPr>
          <a:xfrm>
            <a:off x="2406500" y="86175"/>
            <a:ext cx="3825300" cy="1271400"/>
          </a:xfrm>
          <a:prstGeom prst="wedgeRoundRectCallout">
            <a:avLst>
              <a:gd name="adj1" fmla="val -20833"/>
              <a:gd name="adj2" fmla="val 62500"/>
              <a:gd name="adj3" fmla="val 0"/>
            </a:avLst>
          </a:prstGeom>
          <a:noFill/>
          <a:ln w="9525" cap="flat" cmpd="sng">
            <a:solidFill>
              <a:srgbClr val="FFFFFF"/>
            </a:solidFill>
            <a:prstDash val="solid"/>
            <a:round/>
            <a:headEnd type="none" w="med" len="med"/>
            <a:tailEnd type="none" w="med" len="med"/>
          </a:ln>
        </p:spPr>
        <p:txBody>
          <a:bodyPr spcFirstLastPara="1" wrap="square" lIns="91425" tIns="91425" rIns="91425" bIns="91425" anchor="ctr" anchorCtr="0">
            <a:noAutofit/>
          </a:bodyPr>
          <a:lstStyle/>
          <a:p>
            <a:pPr marL="0" lvl="0" indent="0" rtl="0">
              <a:lnSpc>
                <a:spcPct val="115000"/>
              </a:lnSpc>
              <a:spcBef>
                <a:spcPts val="0"/>
              </a:spcBef>
              <a:spcAft>
                <a:spcPts val="1600"/>
              </a:spcAft>
              <a:buNone/>
            </a:pPr>
            <a:r>
              <a:rPr lang="en" sz="1800" dirty="0">
                <a:solidFill>
                  <a:schemeClr val="dk1"/>
                </a:solidFill>
                <a:latin typeface="Average"/>
                <a:ea typeface="Average"/>
                <a:cs typeface="Average"/>
                <a:sym typeface="Average"/>
              </a:rPr>
              <a:t>“People demand freedom of speech as a compensation for the freedom of thought which they seldom use.”</a:t>
            </a:r>
            <a:endParaRPr dirty="0">
              <a:solidFill>
                <a:schemeClr val="dk1"/>
              </a:solidFill>
            </a:endParaRPr>
          </a:p>
        </p:txBody>
      </p:sp>
      <p:sp>
        <p:nvSpPr>
          <p:cNvPr id="100" name="Shape 100"/>
          <p:cNvSpPr txBox="1"/>
          <p:nvPr/>
        </p:nvSpPr>
        <p:spPr>
          <a:xfrm>
            <a:off x="3045875" y="1594775"/>
            <a:ext cx="5581800" cy="4407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800" dirty="0">
                <a:solidFill>
                  <a:schemeClr val="dk1"/>
                </a:solidFill>
                <a:latin typeface="Average"/>
                <a:ea typeface="Average"/>
                <a:cs typeface="Average"/>
                <a:sym typeface="Average"/>
              </a:rPr>
              <a:t>-Søren Kierkegaard (19th Century Danish Philosopher)</a:t>
            </a:r>
            <a:endParaRPr dirty="0">
              <a:solidFill>
                <a:schemeClr val="dk1"/>
              </a:solidFill>
            </a:endParaRPr>
          </a:p>
          <a:p>
            <a:pPr marL="0" lvl="0" indent="0">
              <a:spcBef>
                <a:spcPts val="1600"/>
              </a:spcBef>
              <a:spcAft>
                <a:spcPts val="0"/>
              </a:spcAft>
              <a:buNone/>
            </a:pPr>
            <a:endParaRPr dirty="0"/>
          </a:p>
        </p:txBody>
      </p:sp>
      <p:sp>
        <p:nvSpPr>
          <p:cNvPr id="101" name="Shape 101"/>
          <p:cNvSpPr txBox="1"/>
          <p:nvPr/>
        </p:nvSpPr>
        <p:spPr>
          <a:xfrm>
            <a:off x="1751000" y="4288650"/>
            <a:ext cx="5136300" cy="6897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800" dirty="0">
                <a:solidFill>
                  <a:schemeClr val="dk1"/>
                </a:solidFill>
                <a:latin typeface="Average"/>
                <a:ea typeface="Average"/>
                <a:cs typeface="Average"/>
                <a:sym typeface="Average"/>
              </a:rPr>
              <a:t>-Donna Shalala (2008 Medal of Freedom recipient)</a:t>
            </a:r>
            <a:endParaRPr sz="1800" dirty="0">
              <a:solidFill>
                <a:schemeClr val="dk1"/>
              </a:solidFill>
              <a:latin typeface="Average"/>
              <a:ea typeface="Average"/>
              <a:cs typeface="Average"/>
              <a:sym typeface="Average"/>
            </a:endParaRPr>
          </a:p>
          <a:p>
            <a:pPr marL="0" lvl="0" indent="0">
              <a:spcBef>
                <a:spcPts val="1600"/>
              </a:spcBef>
              <a:spcAft>
                <a:spcPts val="0"/>
              </a:spcAft>
              <a:buNone/>
            </a:pPr>
            <a:endParaRPr dirty="0"/>
          </a:p>
        </p:txBody>
      </p:sp>
      <p:pic>
        <p:nvPicPr>
          <p:cNvPr id="3" name="Picture 2">
            <a:extLst>
              <a:ext uri="{FF2B5EF4-FFF2-40B4-BE49-F238E27FC236}">
                <a16:creationId xmlns:a16="http://schemas.microsoft.com/office/drawing/2014/main" xmlns="" id="{9D571916-A938-46F4-9581-FC597278B8D3}"/>
              </a:ext>
            </a:extLst>
          </p:cNvPr>
          <p:cNvPicPr>
            <a:picLocks noChangeAspect="1"/>
          </p:cNvPicPr>
          <p:nvPr/>
        </p:nvPicPr>
        <p:blipFill>
          <a:blip r:embed="rId3"/>
          <a:stretch>
            <a:fillRect/>
          </a:stretch>
        </p:blipFill>
        <p:spPr>
          <a:xfrm>
            <a:off x="7347709" y="2469513"/>
            <a:ext cx="1724025" cy="1600200"/>
          </a:xfrm>
          <a:prstGeom prst="rect">
            <a:avLst/>
          </a:prstGeom>
        </p:spPr>
      </p:pic>
      <p:pic>
        <p:nvPicPr>
          <p:cNvPr id="5" name="Picture 4">
            <a:extLst>
              <a:ext uri="{FF2B5EF4-FFF2-40B4-BE49-F238E27FC236}">
                <a16:creationId xmlns:a16="http://schemas.microsoft.com/office/drawing/2014/main" xmlns="" id="{41647875-8B00-4927-B91A-540E4BB3EBD9}"/>
              </a:ext>
            </a:extLst>
          </p:cNvPr>
          <p:cNvPicPr>
            <a:picLocks noChangeAspect="1"/>
          </p:cNvPicPr>
          <p:nvPr/>
        </p:nvPicPr>
        <p:blipFill>
          <a:blip r:embed="rId4"/>
          <a:stretch>
            <a:fillRect/>
          </a:stretch>
        </p:blipFill>
        <p:spPr>
          <a:xfrm>
            <a:off x="311700" y="86175"/>
            <a:ext cx="1933575" cy="20669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latin typeface="Average" panose="020B0604020202020204" charset="0"/>
              </a:rPr>
              <a:t>First Amendment Overview</a:t>
            </a:r>
            <a:endParaRPr dirty="0">
              <a:latin typeface="Average" panose="020B0604020202020204" charset="0"/>
            </a:endParaRPr>
          </a:p>
        </p:txBody>
      </p:sp>
      <p:sp>
        <p:nvSpPr>
          <p:cNvPr id="108" name="Shape 108"/>
          <p:cNvSpPr txBox="1">
            <a:spLocks noGrp="1"/>
          </p:cNvSpPr>
          <p:nvPr>
            <p:ph type="body" idx="1"/>
          </p:nvPr>
        </p:nvSpPr>
        <p:spPr>
          <a:xfrm>
            <a:off x="311700" y="1300326"/>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Char char="●"/>
            </a:pPr>
            <a:r>
              <a:rPr lang="en" dirty="0">
                <a:solidFill>
                  <a:schemeClr val="dk1"/>
                </a:solidFill>
              </a:rPr>
              <a:t>First Amendment to the Constitution guarantees the freedom of expression without penalty</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Freedom of expression includes the following: freedom of assembly, freedom of religion, freedom of speech, freedom of the press </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Freedom of speech is an individual's right to voice their own ideas, beliefs, or thoughts without penalty or punishment by the law</a:t>
            </a:r>
            <a:endParaRPr dirty="0">
              <a:solidFill>
                <a:schemeClr val="dk1"/>
              </a:solidFill>
            </a:endParaRPr>
          </a:p>
          <a:p>
            <a:pPr marL="457200" lvl="0" indent="0" rtl="0">
              <a:spcBef>
                <a:spcPts val="1600"/>
              </a:spcBef>
              <a:spcAft>
                <a:spcPts val="0"/>
              </a:spcAft>
              <a:buNone/>
            </a:pPr>
            <a:endParaRPr dirty="0">
              <a:solidFill>
                <a:schemeClr val="dk1"/>
              </a:solidFill>
            </a:endParaRPr>
          </a:p>
          <a:p>
            <a:pPr marL="457200" lvl="0" indent="-342900" rtl="0">
              <a:spcBef>
                <a:spcPts val="1600"/>
              </a:spcBef>
              <a:spcAft>
                <a:spcPts val="0"/>
              </a:spcAft>
              <a:buClr>
                <a:schemeClr val="dk1"/>
              </a:buClr>
              <a:buSzPts val="1800"/>
              <a:buChar char="●"/>
            </a:pPr>
            <a:r>
              <a:rPr lang="en" dirty="0">
                <a:solidFill>
                  <a:schemeClr val="dk1"/>
                </a:solidFill>
              </a:rPr>
              <a:t>CAUTION - FREEDOM OF SPEECH DOES NOT PROTECT ALL SPEECH*</a:t>
            </a:r>
            <a:endParaRPr dirty="0">
              <a:solidFill>
                <a:schemeClr val="dk1"/>
              </a:solidFill>
            </a:endParaRPr>
          </a:p>
          <a:p>
            <a:pPr marL="0" marR="0" lvl="0" indent="0" algn="l" rtl="0">
              <a:lnSpc>
                <a:spcPct val="115000"/>
              </a:lnSpc>
              <a:spcBef>
                <a:spcPts val="1600"/>
              </a:spcBef>
              <a:spcAft>
                <a:spcPts val="160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0" y="442789"/>
            <a:ext cx="4916283" cy="572700"/>
          </a:xfrm>
          <a:prstGeom prst="rect">
            <a:avLst/>
          </a:prstGeom>
        </p:spPr>
        <p:txBody>
          <a:bodyPr spcFirstLastPara="1" wrap="square" lIns="91425" tIns="91425" rIns="91425" bIns="91425" anchor="t" anchorCtr="0">
            <a:noAutofit/>
          </a:bodyPr>
          <a:lstStyle/>
          <a:p>
            <a:pPr marL="0" lvl="0" indent="0" algn="just">
              <a:spcBef>
                <a:spcPts val="0"/>
              </a:spcBef>
              <a:spcAft>
                <a:spcPts val="0"/>
              </a:spcAft>
              <a:buNone/>
            </a:pPr>
            <a:r>
              <a:rPr lang="en" dirty="0">
                <a:latin typeface="Average" panose="020B0604020202020204" charset="0"/>
              </a:rPr>
              <a:t>Protec</a:t>
            </a:r>
            <a:r>
              <a:rPr lang="en-US" dirty="0">
                <a:latin typeface="Average" panose="020B0604020202020204" charset="0"/>
              </a:rPr>
              <a:t>ted Freedom of Speech</a:t>
            </a:r>
            <a:r>
              <a:rPr lang="en" dirty="0">
                <a:latin typeface="Average" panose="020B0604020202020204" charset="0"/>
              </a:rPr>
              <a:t> </a:t>
            </a:r>
            <a:endParaRPr dirty="0">
              <a:latin typeface="Average" panose="020B0604020202020204" charset="0"/>
            </a:endParaRPr>
          </a:p>
        </p:txBody>
      </p:sp>
      <p:sp>
        <p:nvSpPr>
          <p:cNvPr id="114" name="Shape 11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Clr>
                <a:schemeClr val="dk1"/>
              </a:buClr>
              <a:buSzPts val="1400"/>
              <a:buChar char="●"/>
            </a:pPr>
            <a:r>
              <a:rPr lang="en" dirty="0">
                <a:solidFill>
                  <a:schemeClr val="dk1"/>
                </a:solidFill>
              </a:rPr>
              <a:t>The choice to not speak (specifically, the right not to salute the flag)</a:t>
            </a:r>
            <a:endParaRPr dirty="0">
              <a:solidFill>
                <a:schemeClr val="dk1"/>
              </a:solidFill>
            </a:endParaRPr>
          </a:p>
          <a:p>
            <a:pPr marL="457200" lvl="0" indent="-317500" rtl="0">
              <a:spcBef>
                <a:spcPts val="0"/>
              </a:spcBef>
              <a:spcAft>
                <a:spcPts val="0"/>
              </a:spcAft>
              <a:buClr>
                <a:schemeClr val="dk1"/>
              </a:buClr>
              <a:buSzPts val="1400"/>
              <a:buChar char="●"/>
            </a:pPr>
            <a:r>
              <a:rPr lang="en" dirty="0">
                <a:solidFill>
                  <a:schemeClr val="dk1"/>
                </a:solidFill>
              </a:rPr>
              <a:t>Allowing students to wear black armbands to school to protest war</a:t>
            </a:r>
            <a:endParaRPr dirty="0">
              <a:solidFill>
                <a:schemeClr val="dk1"/>
              </a:solidFill>
            </a:endParaRPr>
          </a:p>
          <a:p>
            <a:pPr marL="457200" lvl="0" indent="-317500" rtl="0">
              <a:spcBef>
                <a:spcPts val="0"/>
              </a:spcBef>
              <a:spcAft>
                <a:spcPts val="0"/>
              </a:spcAft>
              <a:buClr>
                <a:schemeClr val="dk1"/>
              </a:buClr>
              <a:buSzPts val="1400"/>
              <a:buChar char="●"/>
            </a:pPr>
            <a:r>
              <a:rPr lang="en" dirty="0">
                <a:solidFill>
                  <a:schemeClr val="dk1"/>
                </a:solidFill>
              </a:rPr>
              <a:t>The use of certain offensive words and phrases to convey political messages</a:t>
            </a:r>
            <a:endParaRPr dirty="0">
              <a:solidFill>
                <a:schemeClr val="dk1"/>
              </a:solidFill>
            </a:endParaRPr>
          </a:p>
          <a:p>
            <a:pPr marL="457200" lvl="0" indent="-317500" rtl="0">
              <a:spcBef>
                <a:spcPts val="0"/>
              </a:spcBef>
              <a:spcAft>
                <a:spcPts val="0"/>
              </a:spcAft>
              <a:buClr>
                <a:schemeClr val="dk1"/>
              </a:buClr>
              <a:buSzPts val="1400"/>
              <a:buChar char="●"/>
            </a:pPr>
            <a:r>
              <a:rPr lang="en" dirty="0">
                <a:solidFill>
                  <a:schemeClr val="dk1"/>
                </a:solidFill>
              </a:rPr>
              <a:t>Contributing money (under certain circumstances) to political campaigns</a:t>
            </a:r>
            <a:endParaRPr dirty="0">
              <a:solidFill>
                <a:schemeClr val="dk1"/>
              </a:solidFill>
            </a:endParaRPr>
          </a:p>
          <a:p>
            <a:pPr marL="457200" lvl="0" indent="-317500" rtl="0">
              <a:spcBef>
                <a:spcPts val="0"/>
              </a:spcBef>
              <a:spcAft>
                <a:spcPts val="0"/>
              </a:spcAft>
              <a:buClr>
                <a:schemeClr val="dk1"/>
              </a:buClr>
              <a:buSzPts val="1400"/>
              <a:buChar char="●"/>
            </a:pPr>
            <a:r>
              <a:rPr lang="en" dirty="0">
                <a:solidFill>
                  <a:schemeClr val="dk1"/>
                </a:solidFill>
              </a:rPr>
              <a:t>Advertising commercial products and professional services (with restrictions)</a:t>
            </a:r>
            <a:endParaRPr dirty="0">
              <a:solidFill>
                <a:schemeClr val="dk1"/>
              </a:solidFill>
            </a:endParaRPr>
          </a:p>
          <a:p>
            <a:pPr marL="457200" lvl="0" indent="-317500">
              <a:spcBef>
                <a:spcPts val="0"/>
              </a:spcBef>
              <a:spcAft>
                <a:spcPts val="0"/>
              </a:spcAft>
              <a:buClr>
                <a:schemeClr val="dk1"/>
              </a:buClr>
              <a:buSzPts val="1400"/>
              <a:buChar char="●"/>
            </a:pPr>
            <a:r>
              <a:rPr lang="en" dirty="0">
                <a:solidFill>
                  <a:schemeClr val="dk1"/>
                </a:solidFill>
              </a:rPr>
              <a:t>Engaging in symbolic speech, (ex. burning the flag in protest)</a:t>
            </a:r>
            <a:endParaRPr dirty="0">
              <a:solidFill>
                <a:schemeClr val="dk1"/>
              </a:solidFill>
            </a:endParaRPr>
          </a:p>
        </p:txBody>
      </p:sp>
      <p:sp>
        <p:nvSpPr>
          <p:cNvPr id="115" name="Shape 115"/>
          <p:cNvSpPr txBox="1">
            <a:spLocks noGrp="1"/>
          </p:cNvSpPr>
          <p:nvPr>
            <p:ph type="body" idx="2"/>
          </p:nvPr>
        </p:nvSpPr>
        <p:spPr>
          <a:xfrm>
            <a:off x="4980318" y="1139028"/>
            <a:ext cx="3999900" cy="34164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Clr>
                <a:schemeClr val="dk1"/>
              </a:buClr>
              <a:buSzPts val="1400"/>
              <a:buChar char="●"/>
            </a:pPr>
            <a:r>
              <a:rPr lang="en" dirty="0">
                <a:solidFill>
                  <a:schemeClr val="dk1"/>
                </a:solidFill>
              </a:rPr>
              <a:t>Encouraging actions that would harm others</a:t>
            </a:r>
            <a:endParaRPr dirty="0">
              <a:solidFill>
                <a:schemeClr val="dk1"/>
              </a:solidFill>
            </a:endParaRPr>
          </a:p>
          <a:p>
            <a:pPr marL="457200" lvl="0" indent="-317500" rtl="0">
              <a:spcBef>
                <a:spcPts val="0"/>
              </a:spcBef>
              <a:spcAft>
                <a:spcPts val="0"/>
              </a:spcAft>
              <a:buClr>
                <a:schemeClr val="dk1"/>
              </a:buClr>
              <a:buSzPts val="1400"/>
              <a:buChar char="●"/>
            </a:pPr>
            <a:r>
              <a:rPr lang="en" dirty="0">
                <a:solidFill>
                  <a:schemeClr val="dk1"/>
                </a:solidFill>
              </a:rPr>
              <a:t>Making or distributing obscene materials (ex. child pornography)</a:t>
            </a:r>
            <a:endParaRPr dirty="0">
              <a:solidFill>
                <a:schemeClr val="dk1"/>
              </a:solidFill>
            </a:endParaRPr>
          </a:p>
          <a:p>
            <a:pPr marL="457200" lvl="0" indent="-317500" rtl="0">
              <a:spcBef>
                <a:spcPts val="0"/>
              </a:spcBef>
              <a:spcAft>
                <a:spcPts val="0"/>
              </a:spcAft>
              <a:buClr>
                <a:schemeClr val="dk1"/>
              </a:buClr>
              <a:buSzPts val="1400"/>
              <a:buChar char="●"/>
            </a:pPr>
            <a:r>
              <a:rPr lang="en" dirty="0">
                <a:solidFill>
                  <a:schemeClr val="dk1"/>
                </a:solidFill>
              </a:rPr>
              <a:t>Burning draft cards as a form of anti-war protest</a:t>
            </a:r>
            <a:endParaRPr dirty="0">
              <a:solidFill>
                <a:schemeClr val="dk1"/>
              </a:solidFill>
            </a:endParaRPr>
          </a:p>
          <a:p>
            <a:pPr marL="457200" lvl="0" indent="-317500" rtl="0">
              <a:spcBef>
                <a:spcPts val="0"/>
              </a:spcBef>
              <a:spcAft>
                <a:spcPts val="0"/>
              </a:spcAft>
              <a:buClr>
                <a:schemeClr val="dk1"/>
              </a:buClr>
              <a:buSzPts val="1400"/>
              <a:buChar char="●"/>
            </a:pPr>
            <a:r>
              <a:rPr lang="en" dirty="0">
                <a:solidFill>
                  <a:schemeClr val="dk1"/>
                </a:solidFill>
              </a:rPr>
              <a:t>Permitting students to print articles in the school newspaper over objections of the school administration (libel)</a:t>
            </a:r>
            <a:endParaRPr dirty="0">
              <a:solidFill>
                <a:schemeClr val="dk1"/>
              </a:solidFill>
            </a:endParaRPr>
          </a:p>
          <a:p>
            <a:pPr marL="457200" lvl="0" indent="-317500" rtl="0">
              <a:spcBef>
                <a:spcPts val="0"/>
              </a:spcBef>
              <a:spcAft>
                <a:spcPts val="0"/>
              </a:spcAft>
              <a:buClr>
                <a:schemeClr val="dk1"/>
              </a:buClr>
              <a:buSzPts val="1400"/>
              <a:buChar char="●"/>
            </a:pPr>
            <a:r>
              <a:rPr lang="en" dirty="0">
                <a:solidFill>
                  <a:schemeClr val="dk1"/>
                </a:solidFill>
              </a:rPr>
              <a:t>Students making an obscene speech at a school-sponsored event (slander)</a:t>
            </a:r>
            <a:endParaRPr dirty="0">
              <a:solidFill>
                <a:schemeClr val="dk1"/>
              </a:solidFill>
            </a:endParaRPr>
          </a:p>
          <a:p>
            <a:pPr marL="457200" lvl="0" indent="-317500">
              <a:spcBef>
                <a:spcPts val="0"/>
              </a:spcBef>
              <a:spcAft>
                <a:spcPts val="0"/>
              </a:spcAft>
              <a:buClr>
                <a:schemeClr val="dk1"/>
              </a:buClr>
              <a:buSzPts val="1400"/>
              <a:buChar char="●"/>
            </a:pPr>
            <a:r>
              <a:rPr lang="en" dirty="0">
                <a:solidFill>
                  <a:schemeClr val="dk1"/>
                </a:solidFill>
              </a:rPr>
              <a:t>Students advocating illegal drug use at a school-sponsored event</a:t>
            </a:r>
            <a:endParaRPr dirty="0">
              <a:solidFill>
                <a:schemeClr val="dk1"/>
              </a:solidFill>
            </a:endParaRPr>
          </a:p>
        </p:txBody>
      </p:sp>
      <p:sp>
        <p:nvSpPr>
          <p:cNvPr id="116" name="Shape 116"/>
          <p:cNvSpPr txBox="1">
            <a:spLocks noGrp="1"/>
          </p:cNvSpPr>
          <p:nvPr>
            <p:ph type="title"/>
          </p:nvPr>
        </p:nvSpPr>
        <p:spPr>
          <a:xfrm>
            <a:off x="5821923" y="445025"/>
            <a:ext cx="2459126"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latin typeface="Average" panose="020B0604020202020204" charset="0"/>
              </a:rPr>
              <a:t>Not Protected</a:t>
            </a:r>
            <a:endParaRPr dirty="0">
              <a:latin typeface="Average" panose="020B06040202020202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Char char="●"/>
            </a:pPr>
            <a:r>
              <a:rPr lang="en" dirty="0">
                <a:solidFill>
                  <a:schemeClr val="dk1"/>
                </a:solidFill>
              </a:rPr>
              <a:t>Political Movements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Students for a Democratic Society (SDS)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Young Americans for Freedom </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The Student Nonviolent Coordinating Committee</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The Southern Christian Leadership Conference (SCLC)</a:t>
            </a:r>
            <a:endParaRPr dirty="0">
              <a:solidFill>
                <a:schemeClr val="dk1"/>
              </a:solidFill>
            </a:endParaRPr>
          </a:p>
          <a:p>
            <a:pPr marL="457200" lvl="0" indent="-342900" rtl="0">
              <a:spcBef>
                <a:spcPts val="0"/>
              </a:spcBef>
              <a:spcAft>
                <a:spcPts val="0"/>
              </a:spcAft>
              <a:buClr>
                <a:schemeClr val="dk1"/>
              </a:buClr>
              <a:buSzPts val="1800"/>
              <a:buChar char="●"/>
            </a:pPr>
            <a:r>
              <a:rPr lang="en" dirty="0">
                <a:solidFill>
                  <a:schemeClr val="dk1"/>
                </a:solidFill>
              </a:rPr>
              <a:t>Civil Rights Movements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Freedom Riders</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The Congress on Racial Equality (CORE)</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Free Speech Movement - 1964</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Feminist Movement</a:t>
            </a:r>
            <a:endParaRPr dirty="0">
              <a:solidFill>
                <a:schemeClr val="dk1"/>
              </a:solidFill>
            </a:endParaRPr>
          </a:p>
          <a:p>
            <a:pPr marL="914400" lvl="1" indent="-317500" rtl="0">
              <a:spcBef>
                <a:spcPts val="0"/>
              </a:spcBef>
              <a:spcAft>
                <a:spcPts val="0"/>
              </a:spcAft>
              <a:buClr>
                <a:schemeClr val="dk1"/>
              </a:buClr>
              <a:buSzPts val="1400"/>
              <a:buChar char="○"/>
            </a:pPr>
            <a:r>
              <a:rPr lang="en" dirty="0">
                <a:solidFill>
                  <a:schemeClr val="dk1"/>
                </a:solidFill>
              </a:rPr>
              <a:t>LGBTQ Movement </a:t>
            </a:r>
            <a:endParaRPr dirty="0">
              <a:solidFill>
                <a:schemeClr val="dk1"/>
              </a:solidFill>
            </a:endParaRPr>
          </a:p>
          <a:p>
            <a:pPr marL="0" lvl="0" indent="0" rtl="0">
              <a:spcBef>
                <a:spcPts val="1600"/>
              </a:spcBef>
              <a:spcAft>
                <a:spcPts val="1600"/>
              </a:spcAft>
              <a:buNone/>
            </a:pPr>
            <a:endParaRPr dirty="0"/>
          </a:p>
        </p:txBody>
      </p:sp>
      <p:sp>
        <p:nvSpPr>
          <p:cNvPr id="122" name="Shape 122"/>
          <p:cNvSpPr txBox="1"/>
          <p:nvPr/>
        </p:nvSpPr>
        <p:spPr>
          <a:xfrm>
            <a:off x="403400" y="277350"/>
            <a:ext cx="8428800" cy="6177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1600"/>
              </a:spcAft>
              <a:buNone/>
            </a:pPr>
            <a:r>
              <a:rPr lang="en" sz="3000" dirty="0">
                <a:solidFill>
                  <a:schemeClr val="dk1"/>
                </a:solidFill>
                <a:latin typeface="Average" panose="020B0604020202020204" charset="0"/>
                <a:ea typeface="Oswald"/>
                <a:cs typeface="Oswald"/>
                <a:sym typeface="Oswald"/>
              </a:rPr>
              <a:t>Freedom of Speech Throughout History</a:t>
            </a:r>
            <a:endParaRPr sz="3000" dirty="0">
              <a:solidFill>
                <a:schemeClr val="dk1"/>
              </a:solidFill>
              <a:latin typeface="Average" panose="020B0604020202020204" charset="0"/>
              <a:ea typeface="Oswald"/>
              <a:cs typeface="Oswald"/>
              <a:sym typeface="Oswald"/>
            </a:endParaRPr>
          </a:p>
        </p:txBody>
      </p:sp>
      <p:pic>
        <p:nvPicPr>
          <p:cNvPr id="3" name="Picture 2">
            <a:extLst>
              <a:ext uri="{FF2B5EF4-FFF2-40B4-BE49-F238E27FC236}">
                <a16:creationId xmlns:a16="http://schemas.microsoft.com/office/drawing/2014/main" xmlns="" id="{A702E898-6CA8-4259-BD37-BFE26785D3F7}"/>
              </a:ext>
            </a:extLst>
          </p:cNvPr>
          <p:cNvPicPr>
            <a:picLocks noChangeAspect="1"/>
          </p:cNvPicPr>
          <p:nvPr/>
        </p:nvPicPr>
        <p:blipFill>
          <a:blip r:embed="rId3"/>
          <a:stretch>
            <a:fillRect/>
          </a:stretch>
        </p:blipFill>
        <p:spPr>
          <a:xfrm>
            <a:off x="6031850" y="1152475"/>
            <a:ext cx="2800350" cy="1800225"/>
          </a:xfrm>
          <a:prstGeom prst="rect">
            <a:avLst/>
          </a:prstGeom>
        </p:spPr>
      </p:pic>
      <p:pic>
        <p:nvPicPr>
          <p:cNvPr id="5" name="Picture 4">
            <a:extLst>
              <a:ext uri="{FF2B5EF4-FFF2-40B4-BE49-F238E27FC236}">
                <a16:creationId xmlns:a16="http://schemas.microsoft.com/office/drawing/2014/main" xmlns="" id="{1FBC8D4A-A484-4367-B08C-76F10EF9BD03}"/>
              </a:ext>
            </a:extLst>
          </p:cNvPr>
          <p:cNvPicPr>
            <a:picLocks noChangeAspect="1"/>
          </p:cNvPicPr>
          <p:nvPr/>
        </p:nvPicPr>
        <p:blipFill>
          <a:blip r:embed="rId4"/>
          <a:stretch>
            <a:fillRect/>
          </a:stretch>
        </p:blipFill>
        <p:spPr>
          <a:xfrm>
            <a:off x="6031850" y="3210125"/>
            <a:ext cx="2800350" cy="16954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4E29AA"/>
            </a:gs>
            <a:gs pos="100000">
              <a:srgbClr val="1E123D"/>
            </a:gs>
          </a:gsLst>
          <a:path path="circle">
            <a:fillToRect l="50000" t="50000" r="50000" b="50000"/>
          </a:path>
          <a:tileRect/>
        </a:gradFill>
        <a:effectLst/>
      </p:bgPr>
    </p:bg>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969924" y="152400"/>
            <a:ext cx="3209699"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dirty="0">
                <a:latin typeface="Average" panose="020B0604020202020204" charset="0"/>
              </a:rPr>
              <a:t>What is Civil Discourse </a:t>
            </a:r>
            <a:endParaRPr sz="2400" dirty="0">
              <a:latin typeface="Average" panose="020B0604020202020204" charset="0"/>
            </a:endParaRPr>
          </a:p>
        </p:txBody>
      </p:sp>
      <p:sp>
        <p:nvSpPr>
          <p:cNvPr id="130" name="Shape 130"/>
          <p:cNvSpPr txBox="1">
            <a:spLocks noGrp="1"/>
          </p:cNvSpPr>
          <p:nvPr>
            <p:ph type="body" idx="1"/>
          </p:nvPr>
        </p:nvSpPr>
        <p:spPr>
          <a:xfrm>
            <a:off x="122125" y="775975"/>
            <a:ext cx="4540200" cy="32325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Clr>
                <a:schemeClr val="dk1"/>
              </a:buClr>
              <a:buSzPts val="1300"/>
              <a:buChar char="●"/>
            </a:pPr>
            <a:r>
              <a:rPr lang="en" sz="1300" dirty="0">
                <a:solidFill>
                  <a:schemeClr val="dk1"/>
                </a:solidFill>
              </a:rPr>
              <a:t>Discourse with the intention of encouraging learning and understanding</a:t>
            </a:r>
            <a:endParaRPr sz="1300" dirty="0">
              <a:solidFill>
                <a:schemeClr val="dk1"/>
              </a:solidFill>
            </a:endParaRPr>
          </a:p>
          <a:p>
            <a:pPr marL="457200" lvl="0" indent="-311150" rtl="0">
              <a:spcBef>
                <a:spcPts val="0"/>
              </a:spcBef>
              <a:spcAft>
                <a:spcPts val="0"/>
              </a:spcAft>
              <a:buClr>
                <a:schemeClr val="dk1"/>
              </a:buClr>
              <a:buSzPts val="1300"/>
              <a:buChar char="●"/>
            </a:pPr>
            <a:r>
              <a:rPr lang="en" sz="1300" dirty="0">
                <a:solidFill>
                  <a:schemeClr val="dk1"/>
                </a:solidFill>
              </a:rPr>
              <a:t>Programs implement civil discourse adapted by higher education institutions (Linvell &amp; Pyle, 2017)</a:t>
            </a:r>
            <a:endParaRPr sz="1300" dirty="0">
              <a:solidFill>
                <a:schemeClr val="dk1"/>
              </a:solidFill>
            </a:endParaRPr>
          </a:p>
          <a:p>
            <a:pPr marL="914400" lvl="1" indent="-311150" rtl="0">
              <a:spcBef>
                <a:spcPts val="0"/>
              </a:spcBef>
              <a:spcAft>
                <a:spcPts val="0"/>
              </a:spcAft>
              <a:buClr>
                <a:schemeClr val="dk1"/>
              </a:buClr>
              <a:buSzPts val="1300"/>
              <a:buChar char="○"/>
            </a:pPr>
            <a:r>
              <a:rPr lang="en" sz="1300" dirty="0">
                <a:solidFill>
                  <a:schemeClr val="dk1"/>
                </a:solidFill>
              </a:rPr>
              <a:t>“To be properly prepared for the world they will be entering, students must explore and be armed to engage in meaningful civil discourse” (p.2)</a:t>
            </a:r>
            <a:endParaRPr sz="1300" dirty="0">
              <a:solidFill>
                <a:schemeClr val="dk1"/>
              </a:solidFill>
            </a:endParaRPr>
          </a:p>
          <a:p>
            <a:pPr marL="457200" lvl="0" indent="-311150" rtl="0">
              <a:spcBef>
                <a:spcPts val="0"/>
              </a:spcBef>
              <a:spcAft>
                <a:spcPts val="0"/>
              </a:spcAft>
              <a:buClr>
                <a:schemeClr val="dk1"/>
              </a:buClr>
              <a:buSzPts val="1300"/>
              <a:buChar char="●"/>
            </a:pPr>
            <a:r>
              <a:rPr lang="en" sz="1300" dirty="0">
                <a:solidFill>
                  <a:schemeClr val="dk1"/>
                </a:solidFill>
              </a:rPr>
              <a:t>Social media creates new opportunities and risks for civil discourse (Junco &amp; Chickering, 2010)</a:t>
            </a:r>
            <a:endParaRPr sz="1300" dirty="0">
              <a:solidFill>
                <a:schemeClr val="dk1"/>
              </a:solidFill>
            </a:endParaRPr>
          </a:p>
          <a:p>
            <a:pPr marL="914400" lvl="1" indent="-311150" rtl="0">
              <a:spcBef>
                <a:spcPts val="0"/>
              </a:spcBef>
              <a:spcAft>
                <a:spcPts val="0"/>
              </a:spcAft>
              <a:buClr>
                <a:schemeClr val="dk1"/>
              </a:buClr>
              <a:buSzPts val="1300"/>
              <a:buChar char="○"/>
            </a:pPr>
            <a:r>
              <a:rPr lang="en" sz="1300" dirty="0">
                <a:solidFill>
                  <a:schemeClr val="dk1"/>
                </a:solidFill>
              </a:rPr>
              <a:t>Student affairs professionals can hold programs to help students use civil discourse in social media to avoid or mediate online disputes</a:t>
            </a:r>
            <a:endParaRPr sz="1300" i="1" dirty="0">
              <a:solidFill>
                <a:schemeClr val="dk1"/>
              </a:solidFill>
            </a:endParaRPr>
          </a:p>
        </p:txBody>
      </p:sp>
      <p:sp>
        <p:nvSpPr>
          <p:cNvPr id="131" name="Shape 131"/>
          <p:cNvSpPr txBox="1"/>
          <p:nvPr/>
        </p:nvSpPr>
        <p:spPr>
          <a:xfrm>
            <a:off x="122125" y="4008475"/>
            <a:ext cx="8742600" cy="11352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1800" i="1" dirty="0">
                <a:solidFill>
                  <a:schemeClr val="dk1"/>
                </a:solidFill>
                <a:latin typeface="Average"/>
                <a:ea typeface="Average"/>
                <a:cs typeface="Average"/>
                <a:sym typeface="Average"/>
              </a:rPr>
              <a:t>“If we are going to have a functioning and healthy democratic society, we need to be open to civil discourse. In other words, we have to be able to disagree without being disagreeable” - Glenn Antizzo </a:t>
            </a:r>
            <a:endParaRPr dirty="0">
              <a:solidFill>
                <a:schemeClr val="dk1"/>
              </a:solidFill>
            </a:endParaRPr>
          </a:p>
        </p:txBody>
      </p:sp>
      <p:sp>
        <p:nvSpPr>
          <p:cNvPr id="132" name="Shape 132"/>
          <p:cNvSpPr txBox="1">
            <a:spLocks noGrp="1"/>
          </p:cNvSpPr>
          <p:nvPr>
            <p:ph type="title"/>
          </p:nvPr>
        </p:nvSpPr>
        <p:spPr>
          <a:xfrm>
            <a:off x="5057575" y="152400"/>
            <a:ext cx="39637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400" dirty="0">
                <a:latin typeface="Average" panose="020B0604020202020204" charset="0"/>
              </a:rPr>
              <a:t>What is Not Civil Discourse </a:t>
            </a:r>
            <a:endParaRPr sz="2400" dirty="0">
              <a:latin typeface="Average" panose="020B0604020202020204" charset="0"/>
            </a:endParaRPr>
          </a:p>
        </p:txBody>
      </p:sp>
      <p:sp>
        <p:nvSpPr>
          <p:cNvPr id="133" name="Shape 133"/>
          <p:cNvSpPr txBox="1">
            <a:spLocks noGrp="1"/>
          </p:cNvSpPr>
          <p:nvPr>
            <p:ph type="body" idx="1"/>
          </p:nvPr>
        </p:nvSpPr>
        <p:spPr>
          <a:xfrm>
            <a:off x="5021075" y="725100"/>
            <a:ext cx="4000200" cy="30888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Clr>
                <a:schemeClr val="dk1"/>
              </a:buClr>
              <a:buSzPts val="1300"/>
              <a:buChar char="●"/>
            </a:pPr>
            <a:r>
              <a:rPr lang="en" sz="1300" dirty="0">
                <a:solidFill>
                  <a:schemeClr val="dk1"/>
                </a:solidFill>
              </a:rPr>
              <a:t>Civil discourse is not longing “civil” when one of the participating parties:</a:t>
            </a:r>
            <a:endParaRPr sz="1300" dirty="0">
              <a:solidFill>
                <a:schemeClr val="dk1"/>
              </a:solidFill>
            </a:endParaRPr>
          </a:p>
          <a:p>
            <a:pPr marL="914400" lvl="1" indent="-311150" rtl="0">
              <a:spcBef>
                <a:spcPts val="0"/>
              </a:spcBef>
              <a:spcAft>
                <a:spcPts val="0"/>
              </a:spcAft>
              <a:buClr>
                <a:schemeClr val="dk1"/>
              </a:buClr>
              <a:buSzPts val="1300"/>
              <a:buChar char="○"/>
            </a:pPr>
            <a:r>
              <a:rPr lang="en" sz="1300" dirty="0">
                <a:solidFill>
                  <a:schemeClr val="dk1"/>
                </a:solidFill>
              </a:rPr>
              <a:t>Personally threatens the other party</a:t>
            </a:r>
            <a:endParaRPr sz="1300" dirty="0">
              <a:solidFill>
                <a:schemeClr val="dk1"/>
              </a:solidFill>
            </a:endParaRPr>
          </a:p>
          <a:p>
            <a:pPr marL="914400" lvl="1" indent="-311150" rtl="0">
              <a:spcBef>
                <a:spcPts val="0"/>
              </a:spcBef>
              <a:spcAft>
                <a:spcPts val="0"/>
              </a:spcAft>
              <a:buClr>
                <a:schemeClr val="dk1"/>
              </a:buClr>
              <a:buSzPts val="1300"/>
              <a:buChar char="○"/>
            </a:pPr>
            <a:r>
              <a:rPr lang="en" sz="1300" dirty="0">
                <a:solidFill>
                  <a:schemeClr val="dk1"/>
                </a:solidFill>
              </a:rPr>
              <a:t>Takes away the rights and/or safety from the other party </a:t>
            </a:r>
            <a:endParaRPr sz="1300" dirty="0">
              <a:solidFill>
                <a:schemeClr val="dk1"/>
              </a:solidFill>
            </a:endParaRPr>
          </a:p>
          <a:p>
            <a:pPr marL="914400" lvl="1" indent="-311150" rtl="0">
              <a:spcBef>
                <a:spcPts val="0"/>
              </a:spcBef>
              <a:spcAft>
                <a:spcPts val="0"/>
              </a:spcAft>
              <a:buClr>
                <a:schemeClr val="dk1"/>
              </a:buClr>
              <a:buSzPts val="1300"/>
              <a:buChar char="○"/>
            </a:pPr>
            <a:r>
              <a:rPr lang="en" sz="1300" dirty="0">
                <a:solidFill>
                  <a:schemeClr val="dk1"/>
                </a:solidFill>
              </a:rPr>
              <a:t>Demonstrates prejudice hatred toward a specific person or group of people</a:t>
            </a:r>
            <a:endParaRPr sz="1300" dirty="0">
              <a:solidFill>
                <a:schemeClr val="dk1"/>
              </a:solidFill>
            </a:endParaRPr>
          </a:p>
          <a:p>
            <a:pPr marL="457200" lvl="0" indent="-311150" rtl="0">
              <a:spcBef>
                <a:spcPts val="0"/>
              </a:spcBef>
              <a:spcAft>
                <a:spcPts val="0"/>
              </a:spcAft>
              <a:buClr>
                <a:schemeClr val="dk1"/>
              </a:buClr>
              <a:buSzPts val="1300"/>
              <a:buChar char="●"/>
            </a:pPr>
            <a:r>
              <a:rPr lang="en" sz="1300" dirty="0">
                <a:solidFill>
                  <a:schemeClr val="dk1"/>
                </a:solidFill>
              </a:rPr>
              <a:t>The goal of civil discourse is education and understanding</a:t>
            </a:r>
            <a:endParaRPr sz="1300" dirty="0">
              <a:solidFill>
                <a:schemeClr val="dk1"/>
              </a:solidFill>
            </a:endParaRPr>
          </a:p>
          <a:p>
            <a:pPr marL="914400" lvl="1" indent="-311150" rtl="0">
              <a:spcBef>
                <a:spcPts val="0"/>
              </a:spcBef>
              <a:spcAft>
                <a:spcPts val="0"/>
              </a:spcAft>
              <a:buClr>
                <a:schemeClr val="dk1"/>
              </a:buClr>
              <a:buSzPts val="1300"/>
              <a:buChar char="○"/>
            </a:pPr>
            <a:r>
              <a:rPr lang="en" sz="1300" dirty="0">
                <a:solidFill>
                  <a:schemeClr val="dk1"/>
                </a:solidFill>
              </a:rPr>
              <a:t>This is not possible when one or more parties are dismissive (or worse) toward the ideas and perspectives of others</a:t>
            </a:r>
            <a:endParaRPr sz="1300" dirty="0">
              <a:solidFill>
                <a:schemeClr val="dk1"/>
              </a:solidFill>
            </a:endParaRPr>
          </a:p>
          <a:p>
            <a:pPr marL="457200" lvl="0" indent="-311150" rtl="0">
              <a:spcBef>
                <a:spcPts val="0"/>
              </a:spcBef>
              <a:spcAft>
                <a:spcPts val="0"/>
              </a:spcAft>
              <a:buClr>
                <a:schemeClr val="dk1"/>
              </a:buClr>
              <a:buSzPts val="1300"/>
              <a:buChar char="●"/>
            </a:pPr>
            <a:r>
              <a:rPr lang="en" sz="1300" dirty="0">
                <a:solidFill>
                  <a:schemeClr val="dk1"/>
                </a:solidFill>
              </a:rPr>
              <a:t>This type of discourse is NOT protected by freedom of speech </a:t>
            </a:r>
            <a:endParaRPr sz="1300" dirty="0">
              <a:solidFill>
                <a:schemeClr val="dk1"/>
              </a:solidFill>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2916</Words>
  <Application>Microsoft Office PowerPoint</Application>
  <PresentationFormat>On-screen Show (16:9)</PresentationFormat>
  <Paragraphs>191</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Average</vt:lpstr>
      <vt:lpstr>High Tower Text</vt:lpstr>
      <vt:lpstr>Roboto</vt:lpstr>
      <vt:lpstr>Lobster</vt:lpstr>
      <vt:lpstr>Oswald</vt:lpstr>
      <vt:lpstr>Slate</vt:lpstr>
      <vt:lpstr>University of Central Arkansas</vt:lpstr>
      <vt:lpstr>Meet the Muggles of UCA</vt:lpstr>
      <vt:lpstr>Outline</vt:lpstr>
      <vt:lpstr>Theories </vt:lpstr>
      <vt:lpstr>PowerPoint Presentation</vt:lpstr>
      <vt:lpstr>First Amendment Overview</vt:lpstr>
      <vt:lpstr>Protected Freedom of Speech </vt:lpstr>
      <vt:lpstr>PowerPoint Presentation</vt:lpstr>
      <vt:lpstr>What is Civil Discourse </vt:lpstr>
      <vt:lpstr>One Step Further: Counter Discourse</vt:lpstr>
      <vt:lpstr>Registered Student Organizations (RSO’s)</vt:lpstr>
      <vt:lpstr>Slyvendorepuff University</vt:lpstr>
      <vt:lpstr> Hierarchy at Slyvendorepuff University</vt:lpstr>
      <vt:lpstr>Current Policies</vt:lpstr>
      <vt:lpstr>The Good, the Bad, and the Counter-Discourse </vt:lpstr>
      <vt:lpstr> Updated Hierarchy at Slyvendorepuff University</vt:lpstr>
      <vt:lpstr>New Policy</vt:lpstr>
      <vt:lpstr>Freedom of Speech Today and Higher Education</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Central Arkansas</dc:title>
  <dc:creator>Douglas Spencer Robinett</dc:creator>
  <cp:lastModifiedBy>Douglas Spencer Robinett </cp:lastModifiedBy>
  <cp:revision>7</cp:revision>
  <dcterms:modified xsi:type="dcterms:W3CDTF">2018-02-18T03:52:51Z</dcterms:modified>
</cp:coreProperties>
</file>