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Playfair Display" pitchFamily="2" charset="77"/>
      <p:regular r:id="rId26"/>
      <p:bold r:id="rId27"/>
      <p:italic r:id="rId28"/>
      <p:boldItalic r:id="rId29"/>
    </p:embeddedFont>
    <p:embeddedFont>
      <p:font typeface="Lato" panose="020F0502020204030203" pitchFamily="34" charset="77"/>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3"/>
  </p:normalViewPr>
  <p:slideViewPr>
    <p:cSldViewPr snapToGrid="0" snapToObjects="1">
      <p:cViewPr varScale="1">
        <p:scale>
          <a:sx n="109" d="100"/>
          <a:sy n="109" d="100"/>
        </p:scale>
        <p:origin x="10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6" name="Shape 12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 name="Shape 15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9" name="Shape 18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Shape 19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Fictional Guidelines we created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Publicity- Bad publicity to the university because of an event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11"/>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1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Shape 13"/>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Shape 1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Shape 50"/>
          <p:cNvSpPr txBox="1">
            <a:spLocks noGrp="1"/>
          </p:cNvSpPr>
          <p:nvPr>
            <p:ph type="title"/>
          </p:nvPr>
        </p:nvSpPr>
        <p:spPr>
          <a:xfrm>
            <a:off x="311700" y="1233100"/>
            <a:ext cx="8520600" cy="1610100"/>
          </a:xfrm>
          <a:prstGeom prst="rect">
            <a:avLst/>
          </a:prstGeom>
        </p:spPr>
        <p:txBody>
          <a:bodyPr spcFirstLastPara="1" wrap="square" lIns="91425" tIns="91425" rIns="91425" bIns="91425" anchor="b" anchorCtr="0"/>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endParaRPr/>
          </a:p>
        </p:txBody>
      </p:sp>
      <p:sp>
        <p:nvSpPr>
          <p:cNvPr id="51" name="Shape 5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Shape 1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7" name="Shape 2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Shape 3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Shape 33"/>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4" name="Shape 3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Shape 3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Shape 41"/>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Shape 42"/>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4" name="Shape 4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solidFill>
                  <a:schemeClr val="lt1"/>
                </a:solidFill>
              </a:defRPr>
            </a:lvl1pPr>
            <a:lvl2pPr lvl="1">
              <a:spcBef>
                <a:spcPts val="0"/>
              </a:spcBef>
              <a:buNone/>
              <a:defRPr>
                <a:solidFill>
                  <a:schemeClr val="lt1"/>
                </a:solidFill>
              </a:defRPr>
            </a:lvl2pPr>
            <a:lvl3pPr lvl="2">
              <a:spcBef>
                <a:spcPts val="0"/>
              </a:spcBef>
              <a:buNone/>
              <a:defRPr>
                <a:solidFill>
                  <a:schemeClr val="lt1"/>
                </a:solidFill>
              </a:defRPr>
            </a:lvl3pPr>
            <a:lvl4pPr lvl="3">
              <a:spcBef>
                <a:spcPts val="0"/>
              </a:spcBef>
              <a:buNone/>
              <a:defRPr>
                <a:solidFill>
                  <a:schemeClr val="lt1"/>
                </a:solidFill>
              </a:defRPr>
            </a:lvl4pPr>
            <a:lvl5pPr lvl="4">
              <a:spcBef>
                <a:spcPts val="0"/>
              </a:spcBef>
              <a:buNone/>
              <a:defRPr>
                <a:solidFill>
                  <a:schemeClr val="lt1"/>
                </a:solidFill>
              </a:defRPr>
            </a:lvl5pPr>
            <a:lvl6pPr lvl="5">
              <a:spcBef>
                <a:spcPts val="0"/>
              </a:spcBef>
              <a:buNone/>
              <a:defRPr>
                <a:solidFill>
                  <a:schemeClr val="lt1"/>
                </a:solidFill>
              </a:defRPr>
            </a:lvl6pPr>
            <a:lvl7pPr lvl="6">
              <a:spcBef>
                <a:spcPts val="0"/>
              </a:spcBef>
              <a:buNone/>
              <a:defRPr>
                <a:solidFill>
                  <a:schemeClr val="lt1"/>
                </a:solidFill>
              </a:defRPr>
            </a:lvl7pPr>
            <a:lvl8pPr lvl="7">
              <a:spcBef>
                <a:spcPts val="0"/>
              </a:spcBef>
              <a:buNone/>
              <a:defRPr>
                <a:solidFill>
                  <a:schemeClr val="lt1"/>
                </a:solidFill>
              </a:defRPr>
            </a:lvl8pPr>
            <a:lvl9pPr lvl="8">
              <a:spcBef>
                <a:spcPts val="0"/>
              </a:spcBef>
              <a:buNone/>
              <a:defRPr>
                <a:solidFill>
                  <a:schemeClr val="lt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7" name="Shape 4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Autofit/>
          </a:bodyPr>
          <a:lstStyle>
            <a:lvl1pPr lvl="0">
              <a:spcBef>
                <a:spcPts val="0"/>
              </a:spcBef>
              <a:buNone/>
              <a:defRPr/>
            </a:lvl1pPr>
            <a:lvl2pPr lvl="1">
              <a:spcBef>
                <a:spcPts val="0"/>
              </a:spcBef>
              <a:buNone/>
              <a:defRPr/>
            </a:lvl2pPr>
            <a:lvl3pPr lvl="2">
              <a:spcBef>
                <a:spcPts val="0"/>
              </a:spcBef>
              <a:buNone/>
              <a:defRPr/>
            </a:lvl3pPr>
            <a:lvl4pPr lvl="3">
              <a:spcBef>
                <a:spcPts val="0"/>
              </a:spcBef>
              <a:buNone/>
              <a:defRPr/>
            </a:lvl4pPr>
            <a:lvl5pPr lvl="4">
              <a:spcBef>
                <a:spcPts val="0"/>
              </a:spcBef>
              <a:buNone/>
              <a:defRPr/>
            </a:lvl5pPr>
            <a:lvl6pPr lvl="5">
              <a:spcBef>
                <a:spcPts val="0"/>
              </a:spcBef>
              <a:buNone/>
              <a:defRPr/>
            </a:lvl6pPr>
            <a:lvl7pPr lvl="6">
              <a:spcBef>
                <a:spcPts val="0"/>
              </a:spcBef>
              <a:buNone/>
              <a:defRPr/>
            </a:lvl7pPr>
            <a:lvl8pPr lvl="7">
              <a:spcBef>
                <a:spcPts val="0"/>
              </a:spcBef>
              <a:buNone/>
              <a:defRPr/>
            </a:lvl8pPr>
            <a:lvl9pPr lvl="8">
              <a:spcBef>
                <a:spcPts val="0"/>
              </a:spcBef>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algn="r">
              <a:spcBef>
                <a:spcPts val="0"/>
              </a:spcBef>
              <a:buNone/>
              <a:defRPr sz="1000">
                <a:solidFill>
                  <a:schemeClr val="dk2"/>
                </a:solidFill>
                <a:latin typeface="Lato"/>
                <a:ea typeface="Lato"/>
                <a:cs typeface="Lato"/>
                <a:sym typeface="Lato"/>
              </a:defRPr>
            </a:lvl1pPr>
            <a:lvl2pPr lvl="1" algn="r">
              <a:spcBef>
                <a:spcPts val="0"/>
              </a:spcBef>
              <a:buNone/>
              <a:defRPr sz="1000">
                <a:solidFill>
                  <a:schemeClr val="dk2"/>
                </a:solidFill>
                <a:latin typeface="Lato"/>
                <a:ea typeface="Lato"/>
                <a:cs typeface="Lato"/>
                <a:sym typeface="Lato"/>
              </a:defRPr>
            </a:lvl2pPr>
            <a:lvl3pPr lvl="2" algn="r">
              <a:spcBef>
                <a:spcPts val="0"/>
              </a:spcBef>
              <a:buNone/>
              <a:defRPr sz="1000">
                <a:solidFill>
                  <a:schemeClr val="dk2"/>
                </a:solidFill>
                <a:latin typeface="Lato"/>
                <a:ea typeface="Lato"/>
                <a:cs typeface="Lato"/>
                <a:sym typeface="Lato"/>
              </a:defRPr>
            </a:lvl3pPr>
            <a:lvl4pPr lvl="3" algn="r">
              <a:spcBef>
                <a:spcPts val="0"/>
              </a:spcBef>
              <a:buNone/>
              <a:defRPr sz="1000">
                <a:solidFill>
                  <a:schemeClr val="dk2"/>
                </a:solidFill>
                <a:latin typeface="Lato"/>
                <a:ea typeface="Lato"/>
                <a:cs typeface="Lato"/>
                <a:sym typeface="Lato"/>
              </a:defRPr>
            </a:lvl4pPr>
            <a:lvl5pPr lvl="4" algn="r">
              <a:spcBef>
                <a:spcPts val="0"/>
              </a:spcBef>
              <a:buNone/>
              <a:defRPr sz="1000">
                <a:solidFill>
                  <a:schemeClr val="dk2"/>
                </a:solidFill>
                <a:latin typeface="Lato"/>
                <a:ea typeface="Lato"/>
                <a:cs typeface="Lato"/>
                <a:sym typeface="Lato"/>
              </a:defRPr>
            </a:lvl5pPr>
            <a:lvl6pPr lvl="5" algn="r">
              <a:spcBef>
                <a:spcPts val="0"/>
              </a:spcBef>
              <a:buNone/>
              <a:defRPr sz="1000">
                <a:solidFill>
                  <a:schemeClr val="dk2"/>
                </a:solidFill>
                <a:latin typeface="Lato"/>
                <a:ea typeface="Lato"/>
                <a:cs typeface="Lato"/>
                <a:sym typeface="Lato"/>
              </a:defRPr>
            </a:lvl6pPr>
            <a:lvl7pPr lvl="6" algn="r">
              <a:spcBef>
                <a:spcPts val="0"/>
              </a:spcBef>
              <a:buNone/>
              <a:defRPr sz="1000">
                <a:solidFill>
                  <a:schemeClr val="dk2"/>
                </a:solidFill>
                <a:latin typeface="Lato"/>
                <a:ea typeface="Lato"/>
                <a:cs typeface="Lato"/>
                <a:sym typeface="Lato"/>
              </a:defRPr>
            </a:lvl7pPr>
            <a:lvl8pPr lvl="7" algn="r">
              <a:spcBef>
                <a:spcPts val="0"/>
              </a:spcBef>
              <a:buNone/>
              <a:defRPr sz="1000">
                <a:solidFill>
                  <a:schemeClr val="dk2"/>
                </a:solidFill>
                <a:latin typeface="Lato"/>
                <a:ea typeface="Lato"/>
                <a:cs typeface="Lato"/>
                <a:sym typeface="Lato"/>
              </a:defRPr>
            </a:lvl8pPr>
            <a:lvl9pPr lvl="8" algn="r">
              <a:spcBef>
                <a:spcPts val="0"/>
              </a:spcBef>
              <a:buNone/>
              <a:defRPr sz="1000">
                <a:solidFill>
                  <a:schemeClr val="dk2"/>
                </a:solidFill>
                <a:latin typeface="Lato"/>
                <a:ea typeface="Lato"/>
                <a:cs typeface="Lato"/>
                <a:sym typeface="Lato"/>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jp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media.beam.usnews.com/06/d2bb092ffceb0f26d9fad21e35dd9e/media:733adb47e06742b1a3f3810aa67d0039Free_Speech-Berkeley_23301.jp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Virtual Case Study Competition</a:t>
            </a:r>
            <a:endParaRPr/>
          </a:p>
        </p:txBody>
      </p:sp>
      <p:sp>
        <p:nvSpPr>
          <p:cNvPr id="60" name="Shape 60"/>
          <p:cNvSpPr txBox="1">
            <a:spLocks noGrp="1"/>
          </p:cNvSpPr>
          <p:nvPr>
            <p:ph type="subTitle" idx="1"/>
          </p:nvPr>
        </p:nvSpPr>
        <p:spPr>
          <a:xfrm>
            <a:off x="2978875" y="3266925"/>
            <a:ext cx="3167400" cy="70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000"/>
              <a:t>University of Arkansas</a:t>
            </a:r>
            <a:endParaRPr sz="2000"/>
          </a:p>
          <a:p>
            <a:pPr marL="0" lvl="0" indent="0">
              <a:spcBef>
                <a:spcPts val="0"/>
              </a:spcBef>
              <a:spcAft>
                <a:spcPts val="0"/>
              </a:spcAft>
              <a:buNone/>
            </a:pPr>
            <a:r>
              <a:rPr lang="en" sz="1400"/>
              <a:t>Team Leader: Ashton Braddock</a:t>
            </a:r>
            <a:endParaRPr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Concerns the New Guidelines Will Address</a:t>
            </a:r>
            <a:endParaRPr/>
          </a:p>
        </p:txBody>
      </p:sp>
      <p:sp>
        <p:nvSpPr>
          <p:cNvPr id="118" name="Shape 118"/>
          <p:cNvSpPr txBox="1">
            <a:spLocks noGrp="1"/>
          </p:cNvSpPr>
          <p:nvPr>
            <p:ph type="body" idx="1"/>
          </p:nvPr>
        </p:nvSpPr>
        <p:spPr>
          <a:xfrm>
            <a:off x="311700" y="1152475"/>
            <a:ext cx="2652900" cy="1644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a:t>Damages to Property</a:t>
            </a:r>
            <a:endParaRPr/>
          </a:p>
          <a:p>
            <a:pPr marL="0" lvl="0" indent="0">
              <a:spcBef>
                <a:spcPts val="1600"/>
              </a:spcBef>
              <a:spcAft>
                <a:spcPts val="0"/>
              </a:spcAft>
              <a:buNone/>
            </a:pPr>
            <a:r>
              <a:rPr lang="en"/>
              <a:t>-Who will be responsible for damages to property?</a:t>
            </a:r>
            <a:endParaRPr/>
          </a:p>
          <a:p>
            <a:pPr marL="0" lvl="0" indent="0">
              <a:spcBef>
                <a:spcPts val="1600"/>
              </a:spcBef>
              <a:spcAft>
                <a:spcPts val="1600"/>
              </a:spcAft>
              <a:buNone/>
            </a:pPr>
            <a:r>
              <a:rPr lang="en"/>
              <a:t>-What are the consequences?</a:t>
            </a:r>
            <a:endParaRPr/>
          </a:p>
        </p:txBody>
      </p:sp>
      <p:sp>
        <p:nvSpPr>
          <p:cNvPr id="119" name="Shape 119"/>
          <p:cNvSpPr txBox="1">
            <a:spLocks noGrp="1"/>
          </p:cNvSpPr>
          <p:nvPr>
            <p:ph type="body" idx="1"/>
          </p:nvPr>
        </p:nvSpPr>
        <p:spPr>
          <a:xfrm>
            <a:off x="6179400" y="1152475"/>
            <a:ext cx="2652900" cy="1644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a:t>Security</a:t>
            </a:r>
            <a:endParaRPr/>
          </a:p>
          <a:p>
            <a:pPr marL="0" lvl="0" indent="0" rtl="0">
              <a:spcBef>
                <a:spcPts val="1600"/>
              </a:spcBef>
              <a:spcAft>
                <a:spcPts val="0"/>
              </a:spcAft>
              <a:buNone/>
            </a:pPr>
            <a:r>
              <a:rPr lang="en"/>
              <a:t>-Who will pay for security?</a:t>
            </a:r>
            <a:endParaRPr/>
          </a:p>
          <a:p>
            <a:pPr marL="0" lvl="0" indent="0" rtl="0">
              <a:spcBef>
                <a:spcPts val="1600"/>
              </a:spcBef>
              <a:spcAft>
                <a:spcPts val="1600"/>
              </a:spcAft>
              <a:buNone/>
            </a:pPr>
            <a:endParaRPr/>
          </a:p>
        </p:txBody>
      </p:sp>
      <p:sp>
        <p:nvSpPr>
          <p:cNvPr id="120" name="Shape 120"/>
          <p:cNvSpPr txBox="1">
            <a:spLocks noGrp="1"/>
          </p:cNvSpPr>
          <p:nvPr>
            <p:ph type="body" idx="1"/>
          </p:nvPr>
        </p:nvSpPr>
        <p:spPr>
          <a:xfrm>
            <a:off x="3245550" y="1152475"/>
            <a:ext cx="2652900" cy="1644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rtl="0">
              <a:spcBef>
                <a:spcPts val="0"/>
              </a:spcBef>
              <a:spcAft>
                <a:spcPts val="0"/>
              </a:spcAft>
              <a:buNone/>
            </a:pPr>
            <a:r>
              <a:rPr lang="en"/>
              <a:t>Safety of Students</a:t>
            </a:r>
            <a:endParaRPr/>
          </a:p>
          <a:p>
            <a:pPr marL="0" lvl="0" indent="0" rtl="0">
              <a:spcBef>
                <a:spcPts val="1600"/>
              </a:spcBef>
              <a:spcAft>
                <a:spcPts val="0"/>
              </a:spcAft>
              <a:buNone/>
            </a:pPr>
            <a:r>
              <a:rPr lang="en"/>
              <a:t>-Who will be responsible for keeping students safe?</a:t>
            </a:r>
            <a:endParaRPr/>
          </a:p>
          <a:p>
            <a:pPr marL="0" lvl="0" indent="0" rtl="0">
              <a:spcBef>
                <a:spcPts val="1600"/>
              </a:spcBef>
              <a:spcAft>
                <a:spcPts val="1600"/>
              </a:spcAft>
              <a:buNone/>
            </a:pPr>
            <a:r>
              <a:rPr lang="en"/>
              <a:t>-What are the consequences?</a:t>
            </a:r>
            <a:endParaRPr/>
          </a:p>
        </p:txBody>
      </p:sp>
      <p:sp>
        <p:nvSpPr>
          <p:cNvPr id="121" name="Shape 121"/>
          <p:cNvSpPr txBox="1">
            <a:spLocks noGrp="1"/>
          </p:cNvSpPr>
          <p:nvPr>
            <p:ph type="body" idx="1"/>
          </p:nvPr>
        </p:nvSpPr>
        <p:spPr>
          <a:xfrm>
            <a:off x="311700" y="3100275"/>
            <a:ext cx="2652900" cy="1644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dirty="0"/>
              <a:t>Student and Faculty Concerns</a:t>
            </a:r>
            <a:endParaRPr dirty="0"/>
          </a:p>
          <a:p>
            <a:pPr marL="0" lvl="0" indent="0" rtl="0">
              <a:spcBef>
                <a:spcPts val="1600"/>
              </a:spcBef>
              <a:spcAft>
                <a:spcPts val="1600"/>
              </a:spcAft>
              <a:buNone/>
            </a:pPr>
            <a:r>
              <a:rPr lang="en" dirty="0"/>
              <a:t>-Create a system for university entities to submit concerns</a:t>
            </a:r>
            <a:endParaRPr dirty="0"/>
          </a:p>
        </p:txBody>
      </p:sp>
      <p:sp>
        <p:nvSpPr>
          <p:cNvPr id="122" name="Shape 122"/>
          <p:cNvSpPr txBox="1">
            <a:spLocks noGrp="1"/>
          </p:cNvSpPr>
          <p:nvPr>
            <p:ph type="body" idx="1"/>
          </p:nvPr>
        </p:nvSpPr>
        <p:spPr>
          <a:xfrm>
            <a:off x="3245550" y="3100275"/>
            <a:ext cx="2652900" cy="1644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a:t>Constitutionality of Guidelines</a:t>
            </a:r>
            <a:endParaRPr/>
          </a:p>
          <a:p>
            <a:pPr marL="0" lvl="0" indent="0">
              <a:spcBef>
                <a:spcPts val="1600"/>
              </a:spcBef>
              <a:spcAft>
                <a:spcPts val="0"/>
              </a:spcAft>
              <a:buNone/>
            </a:pPr>
            <a:r>
              <a:rPr lang="en"/>
              <a:t>-5 day cap is not constitutional</a:t>
            </a:r>
            <a:endParaRPr/>
          </a:p>
          <a:p>
            <a:pPr marL="0" lvl="0" indent="0" rtl="0">
              <a:spcBef>
                <a:spcPts val="1600"/>
              </a:spcBef>
              <a:spcAft>
                <a:spcPts val="1600"/>
              </a:spcAft>
              <a:buNone/>
            </a:pPr>
            <a:r>
              <a:rPr lang="en"/>
              <a:t>-Add additional constitutional restrictions</a:t>
            </a:r>
            <a:endParaRPr/>
          </a:p>
        </p:txBody>
      </p:sp>
      <p:sp>
        <p:nvSpPr>
          <p:cNvPr id="123" name="Shape 123"/>
          <p:cNvSpPr txBox="1">
            <a:spLocks noGrp="1"/>
          </p:cNvSpPr>
          <p:nvPr>
            <p:ph type="body" idx="1"/>
          </p:nvPr>
        </p:nvSpPr>
        <p:spPr>
          <a:xfrm>
            <a:off x="6179400" y="3100275"/>
            <a:ext cx="2652900" cy="1644900"/>
          </a:xfrm>
          <a:prstGeom prst="rect">
            <a:avLst/>
          </a:prstGeom>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spcBef>
                <a:spcPts val="0"/>
              </a:spcBef>
              <a:spcAft>
                <a:spcPts val="0"/>
              </a:spcAft>
              <a:buNone/>
            </a:pPr>
            <a:r>
              <a:rPr lang="en"/>
              <a:t>Publicity</a:t>
            </a:r>
            <a:endParaRPr/>
          </a:p>
          <a:p>
            <a:pPr marL="0" lvl="0" indent="0" rtl="0">
              <a:spcBef>
                <a:spcPts val="1600"/>
              </a:spcBef>
              <a:spcAft>
                <a:spcPts val="1600"/>
              </a:spcAft>
              <a:buNone/>
            </a:pPr>
            <a:r>
              <a:rPr lang="en"/>
              <a:t>-Negative news that could defame the university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a:t>New Proposed Guidelines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New Proposed Guidelines</a:t>
            </a:r>
            <a:endParaRPr/>
          </a:p>
        </p:txBody>
      </p:sp>
      <p:sp>
        <p:nvSpPr>
          <p:cNvPr id="134" name="Shape 1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sz="1800"/>
              <a:t>Required to make reservations to use the space at least three business days before their scheduled appearance</a:t>
            </a:r>
            <a:endParaRPr sz="1800"/>
          </a:p>
          <a:p>
            <a:pPr marL="457200" lvl="0" indent="-342900" rtl="0">
              <a:spcBef>
                <a:spcPts val="0"/>
              </a:spcBef>
              <a:spcAft>
                <a:spcPts val="0"/>
              </a:spcAft>
              <a:buSzPts val="1800"/>
              <a:buChar char="●"/>
            </a:pPr>
            <a:r>
              <a:rPr lang="en"/>
              <a:t>Prohibited from using the spaces on “dead days”, which include study days and days in which finals are taking place</a:t>
            </a:r>
            <a:endParaRPr/>
          </a:p>
          <a:p>
            <a:pPr marL="457200" lvl="0" indent="-342900" rtl="0">
              <a:spcBef>
                <a:spcPts val="0"/>
              </a:spcBef>
              <a:spcAft>
                <a:spcPts val="0"/>
              </a:spcAft>
              <a:buSzPts val="1800"/>
              <a:buChar char="●"/>
            </a:pPr>
            <a:r>
              <a:rPr lang="en"/>
              <a:t>Permit to use the space is only good for one eight-hour day</a:t>
            </a:r>
            <a:endParaRPr/>
          </a:p>
          <a:p>
            <a:pPr marL="457200" lvl="0" indent="-342900" rtl="0">
              <a:spcBef>
                <a:spcPts val="0"/>
              </a:spcBef>
              <a:spcAft>
                <a:spcPts val="0"/>
              </a:spcAft>
              <a:buSzPts val="1800"/>
              <a:buChar char="●"/>
            </a:pPr>
            <a:r>
              <a:rPr lang="en"/>
              <a:t>Use of university spaces cannot interfere with the educational mission of the university</a:t>
            </a:r>
            <a:endParaRPr/>
          </a:p>
          <a:p>
            <a:pPr marL="457200" lvl="0" indent="-342900" rtl="0">
              <a:spcBef>
                <a:spcPts val="0"/>
              </a:spcBef>
              <a:spcAft>
                <a:spcPts val="0"/>
              </a:spcAft>
              <a:buSzPts val="1800"/>
              <a:buChar char="●"/>
            </a:pPr>
            <a:r>
              <a:rPr lang="en"/>
              <a:t>Priority speaking</a:t>
            </a:r>
            <a:endParaRPr/>
          </a:p>
          <a:p>
            <a:pPr marL="914400" lvl="1" indent="-317500" rtl="0">
              <a:spcBef>
                <a:spcPts val="0"/>
              </a:spcBef>
              <a:spcAft>
                <a:spcPts val="0"/>
              </a:spcAft>
              <a:buSzPts val="1400"/>
              <a:buChar char="○"/>
            </a:pPr>
            <a:r>
              <a:rPr lang="en"/>
              <a:t>If a new speaker wants to use a space, let them have priority over someone who regularly uses the space to increase diverse perspectives being heard</a:t>
            </a:r>
            <a:endParaRPr/>
          </a:p>
          <a:p>
            <a:pPr marL="457200" lvl="0" indent="-342900" rtl="0">
              <a:spcBef>
                <a:spcPts val="0"/>
              </a:spcBef>
              <a:spcAft>
                <a:spcPts val="0"/>
              </a:spcAft>
              <a:buSzPts val="1800"/>
              <a:buChar char="●"/>
            </a:pPr>
            <a:r>
              <a:rPr lang="en"/>
              <a:t>Must get proper approval of event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311700" y="1017450"/>
            <a:ext cx="3999900" cy="39372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All events must have a faculty/staff advisor and  </a:t>
            </a:r>
            <a:r>
              <a:rPr lang="en">
                <a:solidFill>
                  <a:schemeClr val="dk1"/>
                </a:solidFill>
              </a:rPr>
              <a:t>sponsor</a:t>
            </a:r>
            <a:r>
              <a:rPr lang="en"/>
              <a:t> of the event. </a:t>
            </a:r>
            <a:endParaRPr/>
          </a:p>
          <a:p>
            <a:pPr marL="0" lvl="0" indent="0">
              <a:spcBef>
                <a:spcPts val="1600"/>
              </a:spcBef>
              <a:spcAft>
                <a:spcPts val="0"/>
              </a:spcAft>
              <a:buNone/>
            </a:pPr>
            <a:r>
              <a:rPr lang="en"/>
              <a:t>Faculty/ staff must </a:t>
            </a:r>
            <a:r>
              <a:rPr lang="en">
                <a:solidFill>
                  <a:schemeClr val="dk1"/>
                </a:solidFill>
              </a:rPr>
              <a:t>be present</a:t>
            </a:r>
            <a:r>
              <a:rPr lang="en"/>
              <a:t> at event.</a:t>
            </a:r>
            <a:endParaRPr/>
          </a:p>
          <a:p>
            <a:pPr marL="0" lvl="0" indent="0">
              <a:spcBef>
                <a:spcPts val="1600"/>
              </a:spcBef>
              <a:spcAft>
                <a:spcPts val="0"/>
              </a:spcAft>
              <a:buNone/>
            </a:pPr>
            <a:r>
              <a:rPr lang="en"/>
              <a:t>Organization or individual must fill out an </a:t>
            </a:r>
            <a:r>
              <a:rPr lang="en">
                <a:solidFill>
                  <a:schemeClr val="dk1"/>
                </a:solidFill>
              </a:rPr>
              <a:t>activity form </a:t>
            </a:r>
            <a:r>
              <a:rPr lang="en"/>
              <a:t>with all details of the event:</a:t>
            </a:r>
            <a:endParaRPr/>
          </a:p>
          <a:p>
            <a:pPr marL="457200" lvl="0" indent="-317500" rtl="0">
              <a:spcBef>
                <a:spcPts val="1600"/>
              </a:spcBef>
              <a:spcAft>
                <a:spcPts val="0"/>
              </a:spcAft>
              <a:buSzPts val="1400"/>
              <a:buChar char="●"/>
            </a:pPr>
            <a:r>
              <a:rPr lang="en"/>
              <a:t>Date/Time/Location</a:t>
            </a:r>
            <a:endParaRPr/>
          </a:p>
          <a:p>
            <a:pPr marL="457200" lvl="0" indent="-317500" rtl="0">
              <a:spcBef>
                <a:spcPts val="0"/>
              </a:spcBef>
              <a:spcAft>
                <a:spcPts val="0"/>
              </a:spcAft>
              <a:buSzPts val="1400"/>
              <a:buChar char="●"/>
            </a:pPr>
            <a:r>
              <a:rPr lang="en"/>
              <a:t>Expected attendance</a:t>
            </a:r>
            <a:endParaRPr/>
          </a:p>
          <a:p>
            <a:pPr marL="457200" lvl="0" indent="-317500" rtl="0">
              <a:spcBef>
                <a:spcPts val="0"/>
              </a:spcBef>
              <a:spcAft>
                <a:spcPts val="0"/>
              </a:spcAft>
              <a:buSzPts val="1400"/>
              <a:buChar char="●"/>
            </a:pPr>
            <a:r>
              <a:rPr lang="en"/>
              <a:t>Sponsoring Group</a:t>
            </a:r>
            <a:endParaRPr/>
          </a:p>
          <a:p>
            <a:pPr marL="457200" lvl="0" indent="-317500" rtl="0">
              <a:spcBef>
                <a:spcPts val="0"/>
              </a:spcBef>
              <a:spcAft>
                <a:spcPts val="0"/>
              </a:spcAft>
              <a:buSzPts val="1400"/>
              <a:buChar char="●"/>
            </a:pPr>
            <a:r>
              <a:rPr lang="en"/>
              <a:t>Synopsis- Purpose of event</a:t>
            </a:r>
            <a:endParaRPr/>
          </a:p>
          <a:p>
            <a:pPr marL="457200" lvl="0" indent="-317500" rtl="0">
              <a:spcBef>
                <a:spcPts val="0"/>
              </a:spcBef>
              <a:spcAft>
                <a:spcPts val="0"/>
              </a:spcAft>
              <a:buSzPts val="1400"/>
              <a:buChar char="●"/>
            </a:pPr>
            <a:r>
              <a:rPr lang="en"/>
              <a:t>Security needed?</a:t>
            </a:r>
            <a:endParaRPr/>
          </a:p>
          <a:p>
            <a:pPr marL="457200" lvl="0" indent="-317500" rtl="0">
              <a:spcBef>
                <a:spcPts val="0"/>
              </a:spcBef>
              <a:spcAft>
                <a:spcPts val="0"/>
              </a:spcAft>
              <a:buSzPts val="1400"/>
              <a:buChar char="●"/>
            </a:pPr>
            <a:r>
              <a:rPr lang="en"/>
              <a:t>Amplified sound?</a:t>
            </a:r>
            <a:endParaRPr/>
          </a:p>
          <a:p>
            <a:pPr marL="457200" lvl="0" indent="-317500" rtl="0">
              <a:spcBef>
                <a:spcPts val="0"/>
              </a:spcBef>
              <a:spcAft>
                <a:spcPts val="0"/>
              </a:spcAft>
              <a:buSzPts val="1400"/>
              <a:buChar char="●"/>
            </a:pPr>
            <a:r>
              <a:rPr lang="en"/>
              <a:t>Food? </a:t>
            </a:r>
            <a:endParaRPr/>
          </a:p>
          <a:p>
            <a:pPr marL="457200" lvl="0" indent="-317500" rtl="0">
              <a:spcBef>
                <a:spcPts val="0"/>
              </a:spcBef>
              <a:spcAft>
                <a:spcPts val="0"/>
              </a:spcAft>
              <a:buSzPts val="1400"/>
              <a:buChar char="●"/>
            </a:pPr>
            <a:r>
              <a:rPr lang="en"/>
              <a:t>Attendance by non-university entities?</a:t>
            </a:r>
            <a:endParaRPr/>
          </a:p>
        </p:txBody>
      </p:sp>
      <p:sp>
        <p:nvSpPr>
          <p:cNvPr id="140" name="Shape 14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Approval of Event/Speaker</a:t>
            </a:r>
            <a:endParaRPr/>
          </a:p>
        </p:txBody>
      </p:sp>
      <p:sp>
        <p:nvSpPr>
          <p:cNvPr id="141" name="Shape 141"/>
          <p:cNvSpPr txBox="1">
            <a:spLocks noGrp="1"/>
          </p:cNvSpPr>
          <p:nvPr>
            <p:ph type="body" idx="2"/>
          </p:nvPr>
        </p:nvSpPr>
        <p:spPr>
          <a:xfrm>
            <a:off x="4832400" y="867025"/>
            <a:ext cx="3999900" cy="40875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solidFill>
                <a:schemeClr val="dk1"/>
              </a:solidFill>
            </a:endParaRPr>
          </a:p>
          <a:p>
            <a:pPr marL="0" lvl="0" indent="0" rtl="0">
              <a:spcBef>
                <a:spcPts val="1600"/>
              </a:spcBef>
              <a:spcAft>
                <a:spcPts val="0"/>
              </a:spcAft>
              <a:buNone/>
            </a:pPr>
            <a:endParaRPr>
              <a:solidFill>
                <a:schemeClr val="dk1"/>
              </a:solidFill>
            </a:endParaRPr>
          </a:p>
          <a:p>
            <a:pPr marL="0" lvl="0" indent="0" rtl="0">
              <a:spcBef>
                <a:spcPts val="1600"/>
              </a:spcBef>
              <a:spcAft>
                <a:spcPts val="0"/>
              </a:spcAft>
              <a:buNone/>
            </a:pPr>
            <a:endParaRPr>
              <a:solidFill>
                <a:schemeClr val="dk1"/>
              </a:solidFill>
            </a:endParaRPr>
          </a:p>
          <a:p>
            <a:pPr marL="0" lvl="0" indent="0" rtl="0">
              <a:spcBef>
                <a:spcPts val="1600"/>
              </a:spcBef>
              <a:spcAft>
                <a:spcPts val="0"/>
              </a:spcAft>
              <a:buNone/>
            </a:pPr>
            <a:endParaRPr>
              <a:solidFill>
                <a:schemeClr val="dk1"/>
              </a:solidFill>
            </a:endParaRPr>
          </a:p>
          <a:p>
            <a:pPr marL="0" lvl="0" indent="0" rtl="0">
              <a:spcBef>
                <a:spcPts val="1600"/>
              </a:spcBef>
              <a:spcAft>
                <a:spcPts val="0"/>
              </a:spcAft>
              <a:buNone/>
            </a:pPr>
            <a:endParaRPr>
              <a:solidFill>
                <a:schemeClr val="dk1"/>
              </a:solidFill>
            </a:endParaRPr>
          </a:p>
          <a:p>
            <a:pPr marL="0" lvl="0" indent="0" rtl="0">
              <a:spcBef>
                <a:spcPts val="1600"/>
              </a:spcBef>
              <a:spcAft>
                <a:spcPts val="0"/>
              </a:spcAft>
              <a:buNone/>
            </a:pPr>
            <a:endParaRPr>
              <a:solidFill>
                <a:schemeClr val="dk1"/>
              </a:solidFill>
            </a:endParaRPr>
          </a:p>
          <a:p>
            <a:pPr marL="0" lvl="0" indent="0" rtl="0">
              <a:spcBef>
                <a:spcPts val="1600"/>
              </a:spcBef>
              <a:spcAft>
                <a:spcPts val="0"/>
              </a:spcAft>
              <a:buNone/>
            </a:pPr>
            <a:endParaRPr>
              <a:solidFill>
                <a:schemeClr val="dk1"/>
              </a:solidFill>
            </a:endParaRPr>
          </a:p>
          <a:p>
            <a:pPr marL="0" lvl="0" indent="0" rtl="0">
              <a:spcBef>
                <a:spcPts val="1600"/>
              </a:spcBef>
              <a:spcAft>
                <a:spcPts val="0"/>
              </a:spcAft>
              <a:buNone/>
            </a:pPr>
            <a:endParaRPr>
              <a:solidFill>
                <a:schemeClr val="dk1"/>
              </a:solidFill>
            </a:endParaRPr>
          </a:p>
          <a:p>
            <a:pPr marL="0" lvl="0" indent="0" rtl="0">
              <a:spcBef>
                <a:spcPts val="1600"/>
              </a:spcBef>
              <a:spcAft>
                <a:spcPts val="0"/>
              </a:spcAft>
              <a:buNone/>
            </a:pPr>
            <a:endParaRPr sz="1200">
              <a:solidFill>
                <a:schemeClr val="dk1"/>
              </a:solidFill>
            </a:endParaRPr>
          </a:p>
          <a:p>
            <a:pPr marL="2743200" lvl="0" indent="457200">
              <a:spcBef>
                <a:spcPts val="1600"/>
              </a:spcBef>
              <a:spcAft>
                <a:spcPts val="1600"/>
              </a:spcAft>
              <a:buNone/>
            </a:pPr>
            <a:r>
              <a:rPr lang="en" sz="1200">
                <a:solidFill>
                  <a:schemeClr val="dk1"/>
                </a:solidFill>
              </a:rPr>
              <a:t>Example</a:t>
            </a:r>
            <a:endParaRPr sz="1200">
              <a:solidFill>
                <a:schemeClr val="dk1"/>
              </a:solidFill>
            </a:endParaRPr>
          </a:p>
        </p:txBody>
      </p:sp>
      <p:pic>
        <p:nvPicPr>
          <p:cNvPr id="142" name="Shape 142"/>
          <p:cNvPicPr preferRelativeResize="0"/>
          <p:nvPr/>
        </p:nvPicPr>
        <p:blipFill>
          <a:blip r:embed="rId3">
            <a:alphaModFix/>
          </a:blip>
          <a:stretch>
            <a:fillRect/>
          </a:stretch>
        </p:blipFill>
        <p:spPr>
          <a:xfrm>
            <a:off x="5183275" y="1017450"/>
            <a:ext cx="3416549" cy="36662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Approval of Event/Speaker</a:t>
            </a:r>
            <a:endParaRPr/>
          </a:p>
        </p:txBody>
      </p:sp>
      <p:sp>
        <p:nvSpPr>
          <p:cNvPr id="148" name="Shape 1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How events will be approved:</a:t>
            </a:r>
            <a:endParaRPr/>
          </a:p>
          <a:p>
            <a:pPr marL="457200" lvl="0" indent="-342900" rtl="0">
              <a:spcBef>
                <a:spcPts val="1600"/>
              </a:spcBef>
              <a:spcAft>
                <a:spcPts val="0"/>
              </a:spcAft>
              <a:buSzPts val="1800"/>
              <a:buChar char="●"/>
            </a:pPr>
            <a:r>
              <a:rPr lang="en"/>
              <a:t>Event form signed off by faculty/staff advisor</a:t>
            </a:r>
            <a:endParaRPr/>
          </a:p>
          <a:p>
            <a:pPr marL="914400" lvl="1" indent="-342900" rtl="0">
              <a:spcBef>
                <a:spcPts val="0"/>
              </a:spcBef>
              <a:spcAft>
                <a:spcPts val="0"/>
              </a:spcAft>
              <a:buSzPts val="1800"/>
              <a:buChar char="○"/>
            </a:pPr>
            <a:r>
              <a:rPr lang="en" sz="1800"/>
              <a:t>Other departments involved (i.e. athletics, landscaping, etc) must also approve</a:t>
            </a:r>
            <a:endParaRPr sz="1800"/>
          </a:p>
          <a:p>
            <a:pPr marL="457200" lvl="0" indent="-342900" rtl="0">
              <a:spcBef>
                <a:spcPts val="0"/>
              </a:spcBef>
              <a:spcAft>
                <a:spcPts val="0"/>
              </a:spcAft>
              <a:buSzPts val="1800"/>
              <a:buChar char="●"/>
            </a:pPr>
            <a:r>
              <a:rPr lang="en"/>
              <a:t>Submit form to RSO office for approval by </a:t>
            </a:r>
            <a:r>
              <a:rPr lang="en">
                <a:solidFill>
                  <a:schemeClr val="dk1"/>
                </a:solidFill>
              </a:rPr>
              <a:t>Campus Activities staff</a:t>
            </a:r>
            <a:endParaRPr>
              <a:solidFill>
                <a:schemeClr val="dk1"/>
              </a:solidFill>
            </a:endParaRPr>
          </a:p>
          <a:p>
            <a:pPr marL="457200" lvl="0" indent="-342900" rtl="0">
              <a:spcBef>
                <a:spcPts val="0"/>
              </a:spcBef>
              <a:spcAft>
                <a:spcPts val="0"/>
              </a:spcAft>
              <a:buSzPts val="1800"/>
              <a:buChar char="●"/>
            </a:pPr>
            <a:r>
              <a:rPr lang="en"/>
              <a:t>Submit form for approval from </a:t>
            </a:r>
            <a:r>
              <a:rPr lang="en">
                <a:solidFill>
                  <a:schemeClr val="dk1"/>
                </a:solidFill>
              </a:rPr>
              <a:t>Division of Student Affairs staff</a:t>
            </a:r>
            <a:endParaRPr>
              <a:solidFill>
                <a:schemeClr val="dk1"/>
              </a:solidFill>
            </a:endParaRPr>
          </a:p>
          <a:p>
            <a:pPr marL="457200" lvl="0" indent="-342900" rtl="0">
              <a:spcBef>
                <a:spcPts val="0"/>
              </a:spcBef>
              <a:spcAft>
                <a:spcPts val="0"/>
              </a:spcAft>
              <a:buSzPts val="1800"/>
              <a:buChar char="●"/>
            </a:pPr>
            <a:r>
              <a:rPr lang="en"/>
              <a:t>If deemed controversial by the Division of Student Affairs, event form may proceed to </a:t>
            </a:r>
            <a:r>
              <a:rPr lang="en">
                <a:solidFill>
                  <a:schemeClr val="dk1"/>
                </a:solidFill>
              </a:rPr>
              <a:t>chancellor/president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Security</a:t>
            </a:r>
            <a:endParaRPr dirty="0"/>
          </a:p>
        </p:txBody>
      </p:sp>
      <p:sp>
        <p:nvSpPr>
          <p:cNvPr id="154" name="Shape 154"/>
          <p:cNvSpPr txBox="1">
            <a:spLocks noGrp="1"/>
          </p:cNvSpPr>
          <p:nvPr>
            <p:ph type="body" idx="1"/>
          </p:nvPr>
        </p:nvSpPr>
        <p:spPr>
          <a:xfrm>
            <a:off x="311700" y="1017450"/>
            <a:ext cx="8520600" cy="38301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The student organization or department that is bringing the speaker will be required to pay for all security costs</a:t>
            </a:r>
            <a:endParaRPr dirty="0"/>
          </a:p>
          <a:p>
            <a:pPr marL="914400" lvl="1" indent="-317500" rtl="0">
              <a:spcBef>
                <a:spcPts val="0"/>
              </a:spcBef>
              <a:spcAft>
                <a:spcPts val="0"/>
              </a:spcAft>
              <a:buSzPts val="1400"/>
              <a:buChar char="○"/>
            </a:pPr>
            <a:r>
              <a:rPr lang="en" dirty="0"/>
              <a:t>If the speaker volunteers to pay for security costs, that will also be acceptable</a:t>
            </a:r>
            <a:endParaRPr dirty="0"/>
          </a:p>
          <a:p>
            <a:pPr marL="457200" lvl="0" indent="-342900" rtl="0">
              <a:spcBef>
                <a:spcPts val="0"/>
              </a:spcBef>
              <a:spcAft>
                <a:spcPts val="0"/>
              </a:spcAft>
              <a:buSzPts val="1800"/>
              <a:buChar char="●"/>
            </a:pPr>
            <a:r>
              <a:rPr lang="en" dirty="0"/>
              <a:t>If an RSO and the event is approved, RSO funding can be used to pay for the security costs</a:t>
            </a:r>
            <a:endParaRPr dirty="0"/>
          </a:p>
          <a:p>
            <a:pPr marL="0" lvl="0" indent="0" rtl="0">
              <a:lnSpc>
                <a:spcPct val="100000"/>
              </a:lnSpc>
              <a:spcBef>
                <a:spcPts val="1600"/>
              </a:spcBef>
              <a:spcAft>
                <a:spcPts val="0"/>
              </a:spcAft>
              <a:buNone/>
            </a:pPr>
            <a:r>
              <a:rPr lang="en" sz="2800" b="1" dirty="0">
                <a:solidFill>
                  <a:schemeClr val="dk1"/>
                </a:solidFill>
                <a:latin typeface="Playfair Display"/>
                <a:ea typeface="Playfair Display"/>
                <a:cs typeface="Playfair Display"/>
                <a:sym typeface="Playfair Display"/>
              </a:rPr>
              <a:t>Security- Training</a:t>
            </a:r>
            <a:endParaRPr sz="2800" b="1" dirty="0">
              <a:solidFill>
                <a:schemeClr val="dk1"/>
              </a:solidFill>
              <a:latin typeface="Playfair Display"/>
              <a:ea typeface="Playfair Display"/>
              <a:cs typeface="Playfair Display"/>
              <a:sym typeface="Playfair Display"/>
            </a:endParaRPr>
          </a:p>
          <a:p>
            <a:pPr marL="457200" lvl="0" indent="-342900" rtl="0">
              <a:spcBef>
                <a:spcPts val="0"/>
              </a:spcBef>
              <a:spcAft>
                <a:spcPts val="0"/>
              </a:spcAft>
              <a:buSzPts val="1800"/>
              <a:buChar char="●"/>
            </a:pPr>
            <a:r>
              <a:rPr lang="en" dirty="0"/>
              <a:t>Prepare training for  the university police department to ensure they are aware of free speech limitations and when they have a right to step in</a:t>
            </a:r>
            <a:endParaRPr dirty="0"/>
          </a:p>
          <a:p>
            <a:pPr marL="457200" lvl="0" indent="-342900" rtl="0">
              <a:spcBef>
                <a:spcPts val="0"/>
              </a:spcBef>
              <a:spcAft>
                <a:spcPts val="0"/>
              </a:spcAft>
              <a:buSzPts val="1800"/>
              <a:buChar char="●"/>
            </a:pPr>
            <a:r>
              <a:rPr lang="en" dirty="0"/>
              <a:t>Ensure law enforcement is aware of what they can and cannot do when outbursts occur on campus due to an outside speaker</a:t>
            </a:r>
            <a:endParaRPr dirty="0"/>
          </a:p>
          <a:p>
            <a:pPr marL="457200" lvl="0" indent="-342900" rtl="0">
              <a:spcBef>
                <a:spcPts val="0"/>
              </a:spcBef>
              <a:spcAft>
                <a:spcPts val="0"/>
              </a:spcAft>
              <a:buSzPts val="1800"/>
              <a:buChar char="●"/>
            </a:pPr>
            <a:r>
              <a:rPr lang="en" dirty="0"/>
              <a:t>Be prepared to provide barricades</a:t>
            </a:r>
            <a:endParaRPr dirty="0"/>
          </a:p>
          <a:p>
            <a:pPr marL="0" lvl="0" indent="0" rtl="0">
              <a:spcBef>
                <a:spcPts val="1600"/>
              </a:spcBef>
              <a:spcAft>
                <a:spcPts val="0"/>
              </a:spcAft>
              <a:buNone/>
            </a:pPr>
            <a:endParaRPr dirty="0"/>
          </a:p>
          <a:p>
            <a:pPr marL="0" lvl="0" indent="0">
              <a:spcBef>
                <a:spcPts val="1600"/>
              </a:spcBef>
              <a:spcAft>
                <a:spcPts val="1600"/>
              </a:spcAft>
              <a:buNone/>
            </a:pPr>
            <a:endParaRPr i="1"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391350"/>
            <a:ext cx="3999900" cy="6261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2400" dirty="0"/>
              <a:t>Damages to Property</a:t>
            </a:r>
            <a:endParaRPr sz="2400" dirty="0"/>
          </a:p>
        </p:txBody>
      </p:sp>
      <p:sp>
        <p:nvSpPr>
          <p:cNvPr id="160" name="Shape 16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457200" lvl="0" indent="-317500" rtl="0">
              <a:lnSpc>
                <a:spcPct val="150000"/>
              </a:lnSpc>
              <a:spcBef>
                <a:spcPts val="0"/>
              </a:spcBef>
              <a:spcAft>
                <a:spcPts val="0"/>
              </a:spcAft>
              <a:buSzPts val="1400"/>
              <a:buChar char="●"/>
            </a:pPr>
            <a:r>
              <a:rPr lang="en" dirty="0"/>
              <a:t>The student organization or department bringing the speaker will be responsible for taking care of any university property used</a:t>
            </a:r>
            <a:endParaRPr dirty="0"/>
          </a:p>
          <a:p>
            <a:pPr marL="457200" lvl="0" indent="-317500" rtl="0">
              <a:lnSpc>
                <a:spcPct val="150000"/>
              </a:lnSpc>
              <a:spcBef>
                <a:spcPts val="0"/>
              </a:spcBef>
              <a:spcAft>
                <a:spcPts val="0"/>
              </a:spcAft>
              <a:buSzPts val="1400"/>
              <a:buChar char="●"/>
            </a:pPr>
            <a:r>
              <a:rPr lang="en" dirty="0"/>
              <a:t>Any damages that occur as a result of an outside speaker will be the responsibility of the organization to fund the repair of the damages</a:t>
            </a:r>
            <a:endParaRPr dirty="0"/>
          </a:p>
          <a:p>
            <a:pPr marL="457200" lvl="0" indent="-317500">
              <a:lnSpc>
                <a:spcPct val="150000"/>
              </a:lnSpc>
              <a:spcBef>
                <a:spcPts val="0"/>
              </a:spcBef>
              <a:spcAft>
                <a:spcPts val="0"/>
              </a:spcAft>
              <a:buSzPts val="1400"/>
              <a:buChar char="●"/>
            </a:pPr>
            <a:r>
              <a:rPr lang="en" dirty="0"/>
              <a:t>If damages occur due to misconduct by a student, the student will proceed through the Student Conduct process</a:t>
            </a:r>
            <a:endParaRPr dirty="0"/>
          </a:p>
        </p:txBody>
      </p:sp>
      <p:sp>
        <p:nvSpPr>
          <p:cNvPr id="161" name="Shape 16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a:t>Faculty/staff advisor must be present at all events</a:t>
            </a:r>
            <a:endParaRPr/>
          </a:p>
          <a:p>
            <a:pPr marL="457200" lvl="0" indent="-317500" rtl="0">
              <a:spcBef>
                <a:spcPts val="0"/>
              </a:spcBef>
              <a:spcAft>
                <a:spcPts val="0"/>
              </a:spcAft>
              <a:buSzPts val="1400"/>
              <a:buChar char="●"/>
            </a:pPr>
            <a:r>
              <a:rPr lang="en"/>
              <a:t>If a student is to be injured, the person responsible will suffer consequences</a:t>
            </a:r>
            <a:endParaRPr/>
          </a:p>
          <a:p>
            <a:pPr marL="914400" lvl="1" indent="-317500" rtl="0">
              <a:spcBef>
                <a:spcPts val="0"/>
              </a:spcBef>
              <a:spcAft>
                <a:spcPts val="0"/>
              </a:spcAft>
              <a:buSzPts val="1400"/>
              <a:buChar char="○"/>
            </a:pPr>
            <a:r>
              <a:rPr lang="en" sz="1400"/>
              <a:t>If a student is responsible, he will proceed through Student Conduct process</a:t>
            </a:r>
            <a:endParaRPr sz="1400"/>
          </a:p>
          <a:p>
            <a:pPr marL="914400" lvl="1" indent="-317500" rtl="0">
              <a:spcBef>
                <a:spcPts val="0"/>
              </a:spcBef>
              <a:spcAft>
                <a:spcPts val="0"/>
              </a:spcAft>
              <a:buSzPts val="1400"/>
              <a:buChar char="○"/>
            </a:pPr>
            <a:r>
              <a:rPr lang="en" sz="1400"/>
              <a:t>If a non-university entity is responsible, the police will be contacted if necessary</a:t>
            </a:r>
            <a:endParaRPr sz="1400"/>
          </a:p>
          <a:p>
            <a:pPr marL="0" lvl="0" indent="0">
              <a:spcBef>
                <a:spcPts val="1600"/>
              </a:spcBef>
              <a:spcAft>
                <a:spcPts val="1600"/>
              </a:spcAft>
              <a:buNone/>
            </a:pPr>
            <a:endParaRPr/>
          </a:p>
        </p:txBody>
      </p:sp>
      <p:sp>
        <p:nvSpPr>
          <p:cNvPr id="162" name="Shape 162"/>
          <p:cNvSpPr txBox="1">
            <a:spLocks noGrp="1"/>
          </p:cNvSpPr>
          <p:nvPr>
            <p:ph type="title"/>
          </p:nvPr>
        </p:nvSpPr>
        <p:spPr>
          <a:xfrm>
            <a:off x="4662525" y="391350"/>
            <a:ext cx="4222500" cy="62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t>Safety of Students</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20725" y="25620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Training</a:t>
            </a:r>
            <a:endParaRPr/>
          </a:p>
        </p:txBody>
      </p:sp>
      <p:sp>
        <p:nvSpPr>
          <p:cNvPr id="168" name="Shape 168"/>
          <p:cNvSpPr txBox="1">
            <a:spLocks noGrp="1"/>
          </p:cNvSpPr>
          <p:nvPr>
            <p:ph type="body" idx="1"/>
          </p:nvPr>
        </p:nvSpPr>
        <p:spPr>
          <a:xfrm>
            <a:off x="320725" y="882300"/>
            <a:ext cx="3999900" cy="266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Student organization leaders: </a:t>
            </a:r>
            <a:endParaRPr/>
          </a:p>
          <a:p>
            <a:pPr marL="457200" lvl="0" indent="-317500" rtl="0">
              <a:spcBef>
                <a:spcPts val="1600"/>
              </a:spcBef>
              <a:spcAft>
                <a:spcPts val="0"/>
              </a:spcAft>
              <a:buSzPts val="1400"/>
              <a:buChar char="●"/>
            </a:pPr>
            <a:r>
              <a:rPr lang="en"/>
              <a:t>New student leaders must attend a training on the guidelines</a:t>
            </a:r>
            <a:endParaRPr/>
          </a:p>
          <a:p>
            <a:pPr marL="457200" lvl="0" indent="-317500" rtl="0">
              <a:spcBef>
                <a:spcPts val="0"/>
              </a:spcBef>
              <a:spcAft>
                <a:spcPts val="0"/>
              </a:spcAft>
              <a:buSzPts val="1400"/>
              <a:buChar char="●"/>
            </a:pPr>
            <a:r>
              <a:rPr lang="en"/>
              <a:t>Training will be offered twice a semester</a:t>
            </a:r>
            <a:endParaRPr/>
          </a:p>
          <a:p>
            <a:pPr marL="457200" lvl="0" indent="-317500" rtl="0">
              <a:spcBef>
                <a:spcPts val="0"/>
              </a:spcBef>
              <a:spcAft>
                <a:spcPts val="0"/>
              </a:spcAft>
              <a:buSzPts val="1400"/>
              <a:buChar char="●"/>
            </a:pPr>
            <a:r>
              <a:rPr lang="en"/>
              <a:t>Train students on guidelines and responsibilities for planning and executing events</a:t>
            </a:r>
            <a:endParaRPr/>
          </a:p>
          <a:p>
            <a:pPr marL="457200" lvl="0" indent="-317500" rtl="0">
              <a:spcBef>
                <a:spcPts val="0"/>
              </a:spcBef>
              <a:spcAft>
                <a:spcPts val="0"/>
              </a:spcAft>
              <a:buSzPts val="1400"/>
              <a:buChar char="●"/>
            </a:pPr>
            <a:r>
              <a:rPr lang="en"/>
              <a:t>Discuss time, place, and manner restrictions</a:t>
            </a:r>
            <a:endParaRPr/>
          </a:p>
          <a:p>
            <a:pPr marL="0" lvl="0" indent="0">
              <a:spcBef>
                <a:spcPts val="1600"/>
              </a:spcBef>
              <a:spcAft>
                <a:spcPts val="0"/>
              </a:spcAft>
              <a:buNone/>
            </a:pPr>
            <a:endParaRPr/>
          </a:p>
          <a:p>
            <a:pPr marL="0" lvl="0" indent="0">
              <a:spcBef>
                <a:spcPts val="1600"/>
              </a:spcBef>
              <a:spcAft>
                <a:spcPts val="1600"/>
              </a:spcAft>
              <a:buNone/>
            </a:pPr>
            <a:endParaRPr/>
          </a:p>
        </p:txBody>
      </p:sp>
      <p:sp>
        <p:nvSpPr>
          <p:cNvPr id="169" name="Shape 169"/>
          <p:cNvSpPr txBox="1">
            <a:spLocks noGrp="1"/>
          </p:cNvSpPr>
          <p:nvPr>
            <p:ph type="body" idx="2"/>
          </p:nvPr>
        </p:nvSpPr>
        <p:spPr>
          <a:xfrm>
            <a:off x="4841425" y="882300"/>
            <a:ext cx="3999900" cy="2666400"/>
          </a:xfrm>
          <a:prstGeom prst="rect">
            <a:avLst/>
          </a:prstGeom>
        </p:spPr>
        <p:txBody>
          <a:bodyPr spcFirstLastPara="1" wrap="square" lIns="91425" tIns="91425" rIns="91425" bIns="91425" anchor="t" anchorCtr="0">
            <a:noAutofit/>
          </a:bodyPr>
          <a:lstStyle/>
          <a:p>
            <a:pPr marL="0" lvl="0" indent="0">
              <a:lnSpc>
                <a:spcPct val="115000"/>
              </a:lnSpc>
              <a:spcBef>
                <a:spcPts val="0"/>
              </a:spcBef>
              <a:spcAft>
                <a:spcPts val="0"/>
              </a:spcAft>
              <a:buNone/>
            </a:pPr>
            <a:r>
              <a:rPr lang="en"/>
              <a:t>Faculty/ Staff</a:t>
            </a:r>
            <a:endParaRPr/>
          </a:p>
          <a:p>
            <a:pPr marL="457200" lvl="0" indent="-317500" rtl="0">
              <a:lnSpc>
                <a:spcPct val="115000"/>
              </a:lnSpc>
              <a:spcBef>
                <a:spcPts val="1600"/>
              </a:spcBef>
              <a:spcAft>
                <a:spcPts val="0"/>
              </a:spcAft>
              <a:buSzPts val="1400"/>
              <a:buChar char="●"/>
            </a:pPr>
            <a:r>
              <a:rPr lang="en"/>
              <a:t>All faculty must attend a training going over the new guidelines</a:t>
            </a:r>
            <a:endParaRPr/>
          </a:p>
          <a:p>
            <a:pPr marL="914400" lvl="1" indent="-304800" rtl="0">
              <a:lnSpc>
                <a:spcPct val="115000"/>
              </a:lnSpc>
              <a:spcBef>
                <a:spcPts val="0"/>
              </a:spcBef>
              <a:spcAft>
                <a:spcPts val="0"/>
              </a:spcAft>
              <a:buSzPts val="1200"/>
              <a:buChar char="○"/>
            </a:pPr>
            <a:r>
              <a:rPr lang="en"/>
              <a:t>New employees must attend training on guidelines</a:t>
            </a:r>
            <a:endParaRPr/>
          </a:p>
          <a:p>
            <a:pPr marL="457200" lvl="0" indent="-317500" rtl="0">
              <a:lnSpc>
                <a:spcPct val="115000"/>
              </a:lnSpc>
              <a:spcBef>
                <a:spcPts val="0"/>
              </a:spcBef>
              <a:spcAft>
                <a:spcPts val="0"/>
              </a:spcAft>
              <a:buSzPts val="1400"/>
              <a:buChar char="●"/>
            </a:pPr>
            <a:r>
              <a:rPr lang="en"/>
              <a:t>Every year, employees must complete a continuing education seminar reviewing the guidelines</a:t>
            </a:r>
            <a:endParaRPr/>
          </a:p>
          <a:p>
            <a:pPr marL="457200" lvl="0" indent="-317500" rtl="0">
              <a:spcBef>
                <a:spcPts val="0"/>
              </a:spcBef>
              <a:spcAft>
                <a:spcPts val="0"/>
              </a:spcAft>
              <a:buSzPts val="1400"/>
              <a:buChar char="●"/>
            </a:pPr>
            <a:r>
              <a:rPr lang="en"/>
              <a:t>Discuss time, place, and manner restrictions</a:t>
            </a:r>
            <a:endParaRPr/>
          </a:p>
          <a:p>
            <a:pPr marL="0" lvl="0" indent="0" rtl="0">
              <a:spcBef>
                <a:spcPts val="1600"/>
              </a:spcBef>
              <a:spcAft>
                <a:spcPts val="1600"/>
              </a:spcAft>
              <a:buNone/>
            </a:pPr>
            <a:endParaRPr/>
          </a:p>
        </p:txBody>
      </p:sp>
      <p:sp>
        <p:nvSpPr>
          <p:cNvPr id="170" name="Shape 170"/>
          <p:cNvSpPr txBox="1"/>
          <p:nvPr/>
        </p:nvSpPr>
        <p:spPr>
          <a:xfrm>
            <a:off x="585825" y="3866400"/>
            <a:ext cx="7861800" cy="9372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
                <a:solidFill>
                  <a:schemeClr val="dk2"/>
                </a:solidFill>
                <a:latin typeface="Lato"/>
                <a:ea typeface="Lato"/>
                <a:cs typeface="Lato"/>
                <a:sym typeface="Lato"/>
              </a:rPr>
              <a:t>For both, set up an online complaint/concern system in which employees and students can submit their concerns. This will help university administrators be aware of issues arising on campus related to outside speakers and help them better address the issues. </a:t>
            </a:r>
            <a:endParaRPr>
              <a:solidFill>
                <a:schemeClr val="dk2"/>
              </a:solidFill>
              <a:latin typeface="Lato"/>
              <a:ea typeface="Lato"/>
              <a:cs typeface="Lato"/>
              <a:sym typeface="Lato"/>
            </a:endParaRPr>
          </a:p>
        </p:txBody>
      </p:sp>
      <p:cxnSp>
        <p:nvCxnSpPr>
          <p:cNvPr id="171" name="Shape 171"/>
          <p:cNvCxnSpPr/>
          <p:nvPr/>
        </p:nvCxnSpPr>
        <p:spPr>
          <a:xfrm>
            <a:off x="23425" y="3643800"/>
            <a:ext cx="9115200" cy="0"/>
          </a:xfrm>
          <a:prstGeom prst="straightConnector1">
            <a:avLst/>
          </a:prstGeom>
          <a:noFill/>
          <a:ln w="19050" cap="flat" cmpd="sng">
            <a:solidFill>
              <a:schemeClr val="dk1"/>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Training</a:t>
            </a:r>
            <a:endParaRPr/>
          </a:p>
        </p:txBody>
      </p:sp>
      <p:sp>
        <p:nvSpPr>
          <p:cNvPr id="177" name="Shape 17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Autofit/>
          </a:bodyPr>
          <a:lstStyle/>
          <a:p>
            <a:pPr marL="457200" lvl="0" indent="-330200" rtl="0">
              <a:spcBef>
                <a:spcPts val="0"/>
              </a:spcBef>
              <a:spcAft>
                <a:spcPts val="0"/>
              </a:spcAft>
              <a:buSzPts val="1600"/>
              <a:buChar char="●"/>
            </a:pPr>
            <a:r>
              <a:rPr lang="en" sz="1600"/>
              <a:t>Hold seminars to train employees and students on their First Amendment rights</a:t>
            </a:r>
            <a:endParaRPr sz="1600"/>
          </a:p>
          <a:p>
            <a:pPr marL="457200" lvl="0" indent="-330200" rtl="0">
              <a:spcBef>
                <a:spcPts val="0"/>
              </a:spcBef>
              <a:spcAft>
                <a:spcPts val="0"/>
              </a:spcAft>
              <a:buSzPts val="1600"/>
              <a:buChar char="●"/>
            </a:pPr>
            <a:r>
              <a:rPr lang="en" sz="1600"/>
              <a:t>Discuss the implications of time, place, and manner restrictions</a:t>
            </a:r>
            <a:endParaRPr sz="1600"/>
          </a:p>
          <a:p>
            <a:pPr marL="457200" lvl="0" indent="-330200">
              <a:spcBef>
                <a:spcPts val="0"/>
              </a:spcBef>
              <a:spcAft>
                <a:spcPts val="0"/>
              </a:spcAft>
              <a:buSzPts val="1600"/>
              <a:buChar char="●"/>
            </a:pPr>
            <a:r>
              <a:rPr lang="en" sz="1600"/>
              <a:t>Explain public forums</a:t>
            </a:r>
            <a:endParaRPr sz="1600"/>
          </a:p>
        </p:txBody>
      </p:sp>
      <p:pic>
        <p:nvPicPr>
          <p:cNvPr id="178" name="Shape 178" descr="Image result for free speech"/>
          <p:cNvPicPr preferRelativeResize="0"/>
          <p:nvPr/>
        </p:nvPicPr>
        <p:blipFill>
          <a:blip r:embed="rId3">
            <a:alphaModFix/>
          </a:blip>
          <a:stretch>
            <a:fillRect/>
          </a:stretch>
        </p:blipFill>
        <p:spPr>
          <a:xfrm>
            <a:off x="3835850" y="925600"/>
            <a:ext cx="4971100" cy="3292300"/>
          </a:xfrm>
          <a:prstGeom prst="rect">
            <a:avLst/>
          </a:prstGeom>
          <a:noFill/>
          <a:ln>
            <a:noFill/>
          </a:ln>
        </p:spPr>
      </p:pic>
      <p:sp>
        <p:nvSpPr>
          <p:cNvPr id="179" name="Shape 179"/>
          <p:cNvSpPr txBox="1"/>
          <p:nvPr/>
        </p:nvSpPr>
        <p:spPr>
          <a:xfrm>
            <a:off x="3835850" y="4030425"/>
            <a:ext cx="4971000" cy="68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800"/>
              <a:t>https://www.mercurynews.com/2017/08/24/uc-berkeley-tries-to-reclaim-its-free-speech-legacy/</a:t>
            </a:r>
            <a:endParaRPr sz="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Responsibility of Student Organization</a:t>
            </a:r>
            <a:endParaRPr/>
          </a:p>
        </p:txBody>
      </p:sp>
      <p:sp>
        <p:nvSpPr>
          <p:cNvPr id="185" name="Shape 185"/>
          <p:cNvSpPr txBox="1">
            <a:spLocks noGrp="1"/>
          </p:cNvSpPr>
          <p:nvPr>
            <p:ph type="body" idx="1"/>
          </p:nvPr>
        </p:nvSpPr>
        <p:spPr>
          <a:xfrm>
            <a:off x="311700" y="1051925"/>
            <a:ext cx="3999900" cy="3838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BEFORE / DURING THE EVENT</a:t>
            </a:r>
            <a:endParaRPr/>
          </a:p>
          <a:p>
            <a:pPr marL="457200" lvl="0" indent="-317500" rtl="0">
              <a:spcBef>
                <a:spcPts val="1600"/>
              </a:spcBef>
              <a:spcAft>
                <a:spcPts val="0"/>
              </a:spcAft>
              <a:buSzPts val="1400"/>
              <a:buChar char="●"/>
            </a:pPr>
            <a:r>
              <a:rPr lang="en"/>
              <a:t>Plan in detail all the event well in advance (at least two weeks)</a:t>
            </a:r>
            <a:endParaRPr/>
          </a:p>
          <a:p>
            <a:pPr marL="457200" lvl="0" indent="-317500" rtl="0">
              <a:spcBef>
                <a:spcPts val="0"/>
              </a:spcBef>
              <a:spcAft>
                <a:spcPts val="0"/>
              </a:spcAft>
              <a:buSzPts val="1400"/>
              <a:buChar char="●"/>
            </a:pPr>
            <a:r>
              <a:rPr lang="en"/>
              <a:t>Make a list of predictions what kind of problems might arise and discuss their prevention  with RSO advisor, make  a record of  the outcome of this discussion</a:t>
            </a:r>
            <a:endParaRPr/>
          </a:p>
          <a:p>
            <a:pPr marL="457200" lvl="0" indent="-317500" rtl="0">
              <a:spcBef>
                <a:spcPts val="0"/>
              </a:spcBef>
              <a:spcAft>
                <a:spcPts val="0"/>
              </a:spcAft>
              <a:buSzPts val="1400"/>
              <a:buChar char="●"/>
            </a:pPr>
            <a:r>
              <a:rPr lang="en"/>
              <a:t>Train members of RSO for a particular event / speech </a:t>
            </a:r>
            <a:endParaRPr/>
          </a:p>
          <a:p>
            <a:pPr marL="457200" lvl="0" indent="-317500" rtl="0">
              <a:spcBef>
                <a:spcPts val="0"/>
              </a:spcBef>
              <a:spcAft>
                <a:spcPts val="0"/>
              </a:spcAft>
              <a:buSzPts val="1400"/>
              <a:buChar char="●"/>
            </a:pPr>
            <a:r>
              <a:rPr lang="en"/>
              <a:t>Act in accordance with the university regulations, state, federal and local law</a:t>
            </a:r>
            <a:endParaRPr/>
          </a:p>
          <a:p>
            <a:pPr marL="457200" lvl="0" indent="-317500" rtl="0">
              <a:spcBef>
                <a:spcPts val="0"/>
              </a:spcBef>
              <a:spcAft>
                <a:spcPts val="0"/>
              </a:spcAft>
              <a:buSzPts val="1400"/>
              <a:buChar char="●"/>
            </a:pPr>
            <a:r>
              <a:rPr lang="en"/>
              <a:t>Contact police if necessary in any case of unsafety </a:t>
            </a:r>
            <a:endParaRPr/>
          </a:p>
          <a:p>
            <a:pPr marL="457200" lvl="0" indent="-317500" rtl="0">
              <a:spcBef>
                <a:spcPts val="0"/>
              </a:spcBef>
              <a:spcAft>
                <a:spcPts val="0"/>
              </a:spcAft>
              <a:buSzPts val="1400"/>
              <a:buChar char="●"/>
            </a:pPr>
            <a:r>
              <a:rPr lang="en"/>
              <a:t>Be responsible for reporting incidents</a:t>
            </a:r>
            <a:endParaRPr/>
          </a:p>
          <a:p>
            <a:pPr marL="0" lvl="0" indent="0" rtl="0">
              <a:spcBef>
                <a:spcPts val="1600"/>
              </a:spcBef>
              <a:spcAft>
                <a:spcPts val="0"/>
              </a:spcAft>
              <a:buNone/>
            </a:pPr>
            <a:endParaRPr/>
          </a:p>
          <a:p>
            <a:pPr marL="0" lvl="0" indent="0" rtl="0">
              <a:spcBef>
                <a:spcPts val="1600"/>
              </a:spcBef>
              <a:spcAft>
                <a:spcPts val="0"/>
              </a:spcAft>
              <a:buNone/>
            </a:pPr>
            <a:endParaRPr/>
          </a:p>
          <a:p>
            <a:pPr marL="0" lvl="0" indent="0">
              <a:spcBef>
                <a:spcPts val="1600"/>
              </a:spcBef>
              <a:spcAft>
                <a:spcPts val="1600"/>
              </a:spcAft>
              <a:buNone/>
            </a:pPr>
            <a:endParaRPr/>
          </a:p>
        </p:txBody>
      </p:sp>
      <p:sp>
        <p:nvSpPr>
          <p:cNvPr id="186" name="Shape 186"/>
          <p:cNvSpPr txBox="1">
            <a:spLocks noGrp="1"/>
          </p:cNvSpPr>
          <p:nvPr>
            <p:ph type="body" idx="2"/>
          </p:nvPr>
        </p:nvSpPr>
        <p:spPr>
          <a:xfrm>
            <a:off x="4832400" y="1051925"/>
            <a:ext cx="3999900" cy="3838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AFTER THE EVENT</a:t>
            </a:r>
            <a:endParaRPr/>
          </a:p>
          <a:p>
            <a:pPr marL="457200" lvl="0" indent="-317500" rtl="0">
              <a:spcBef>
                <a:spcPts val="1600"/>
              </a:spcBef>
              <a:spcAft>
                <a:spcPts val="0"/>
              </a:spcAft>
              <a:buSzPts val="1400"/>
              <a:buChar char="●"/>
            </a:pPr>
            <a:r>
              <a:rPr lang="en"/>
              <a:t>Report the outcome/feedback to advisor and RSO office </a:t>
            </a:r>
            <a:endParaRPr/>
          </a:p>
          <a:p>
            <a:pPr marL="457200" lvl="0" indent="-317500" rtl="0">
              <a:spcBef>
                <a:spcPts val="0"/>
              </a:spcBef>
              <a:spcAft>
                <a:spcPts val="0"/>
              </a:spcAft>
              <a:buSzPts val="1400"/>
              <a:buChar char="●"/>
            </a:pPr>
            <a:r>
              <a:rPr lang="en"/>
              <a:t>Fill out an event evaluation form to examine  what worked well /did not work well</a:t>
            </a:r>
            <a:endParaRPr/>
          </a:p>
          <a:p>
            <a:pPr marL="457200" lvl="0" indent="-317500" rtl="0">
              <a:spcBef>
                <a:spcPts val="0"/>
              </a:spcBef>
              <a:spcAft>
                <a:spcPts val="0"/>
              </a:spcAft>
              <a:buSzPts val="1400"/>
              <a:buChar char="●"/>
            </a:pPr>
            <a:r>
              <a:rPr lang="en" sz="1400"/>
              <a:t>Who, how ,and to what extent benefited from the e</a:t>
            </a:r>
            <a:r>
              <a:rPr lang="en"/>
              <a:t>vent/speech </a:t>
            </a:r>
            <a:endParaRPr/>
          </a:p>
          <a:p>
            <a:pPr marL="0" lvl="0" indent="0" rtl="0">
              <a:spcBef>
                <a:spcPts val="1600"/>
              </a:spcBef>
              <a:spcAft>
                <a:spcPts val="0"/>
              </a:spcAft>
              <a:buNone/>
            </a:pPr>
            <a:endParaRPr/>
          </a:p>
          <a:p>
            <a:pPr marL="0" lvl="0" indent="0">
              <a:spcBef>
                <a:spcPts val="1600"/>
              </a:spcBef>
              <a:spcAft>
                <a:spcPts val="16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a:t>University of Arkansas Team Members</a:t>
            </a:r>
            <a:endParaRPr/>
          </a:p>
        </p:txBody>
      </p:sp>
      <p:sp>
        <p:nvSpPr>
          <p:cNvPr id="66" name="Shape 6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endParaRPr/>
          </a:p>
          <a:p>
            <a:pPr marL="0" lvl="0" indent="0">
              <a:spcBef>
                <a:spcPts val="1600"/>
              </a:spcBef>
              <a:spcAft>
                <a:spcPts val="0"/>
              </a:spcAft>
              <a:buNone/>
            </a:pPr>
            <a:r>
              <a:rPr lang="en"/>
              <a:t>   Ashton Braddock		   		Morgan Pulliam			Guljahan Gochova </a:t>
            </a:r>
            <a:endParaRPr/>
          </a:p>
          <a:p>
            <a:pPr marL="0" lvl="0" indent="0">
              <a:spcBef>
                <a:spcPts val="1600"/>
              </a:spcBef>
              <a:spcAft>
                <a:spcPts val="1600"/>
              </a:spcAft>
              <a:buNone/>
            </a:pPr>
            <a:endParaRPr sz="1400">
              <a:solidFill>
                <a:srgbClr val="FF0000"/>
              </a:solidFill>
              <a:highlight>
                <a:srgbClr val="FFFFFF"/>
              </a:highlight>
              <a:latin typeface="Georgia"/>
              <a:ea typeface="Georgia"/>
              <a:cs typeface="Georgia"/>
              <a:sym typeface="Georgia"/>
            </a:endParaRPr>
          </a:p>
        </p:txBody>
      </p:sp>
      <p:pic>
        <p:nvPicPr>
          <p:cNvPr id="67" name="Shape 67"/>
          <p:cNvPicPr preferRelativeResize="0"/>
          <p:nvPr/>
        </p:nvPicPr>
        <p:blipFill>
          <a:blip r:embed="rId3">
            <a:alphaModFix/>
          </a:blip>
          <a:stretch>
            <a:fillRect/>
          </a:stretch>
        </p:blipFill>
        <p:spPr>
          <a:xfrm>
            <a:off x="419879" y="1276976"/>
            <a:ext cx="1911676" cy="2886256"/>
          </a:xfrm>
          <a:prstGeom prst="rect">
            <a:avLst/>
          </a:prstGeom>
          <a:noFill/>
          <a:ln>
            <a:noFill/>
          </a:ln>
        </p:spPr>
      </p:pic>
      <p:pic>
        <p:nvPicPr>
          <p:cNvPr id="68" name="Shape 68" descr="Image may contain: 1 person, smiling, outdoor"/>
          <p:cNvPicPr preferRelativeResize="0"/>
          <p:nvPr/>
        </p:nvPicPr>
        <p:blipFill rotWithShape="1">
          <a:blip r:embed="rId4">
            <a:alphaModFix/>
          </a:blip>
          <a:srcRect l="9397" r="9664"/>
          <a:stretch/>
        </p:blipFill>
        <p:spPr>
          <a:xfrm>
            <a:off x="3491475" y="1276975"/>
            <a:ext cx="2249550" cy="2886250"/>
          </a:xfrm>
          <a:prstGeom prst="rect">
            <a:avLst/>
          </a:prstGeom>
          <a:noFill/>
          <a:ln>
            <a:noFill/>
          </a:ln>
        </p:spPr>
      </p:pic>
      <p:pic>
        <p:nvPicPr>
          <p:cNvPr id="69" name="Shape 69"/>
          <p:cNvPicPr preferRelativeResize="0"/>
          <p:nvPr/>
        </p:nvPicPr>
        <p:blipFill rotWithShape="1">
          <a:blip r:embed="rId5">
            <a:alphaModFix/>
          </a:blip>
          <a:srcRect l="9284" r="22095"/>
          <a:stretch/>
        </p:blipFill>
        <p:spPr>
          <a:xfrm>
            <a:off x="6455750" y="1246325"/>
            <a:ext cx="2425276" cy="28862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Publicity</a:t>
            </a:r>
            <a:endParaRPr/>
          </a:p>
        </p:txBody>
      </p:sp>
      <p:sp>
        <p:nvSpPr>
          <p:cNvPr id="192" name="Shape 192"/>
          <p:cNvSpPr txBox="1">
            <a:spLocks noGrp="1"/>
          </p:cNvSpPr>
          <p:nvPr>
            <p:ph type="body" idx="1"/>
          </p:nvPr>
        </p:nvSpPr>
        <p:spPr>
          <a:xfrm>
            <a:off x="311700" y="1391375"/>
            <a:ext cx="2808000" cy="3471000"/>
          </a:xfrm>
          <a:prstGeom prst="rect">
            <a:avLst/>
          </a:prstGeom>
        </p:spPr>
        <p:txBody>
          <a:bodyPr spcFirstLastPara="1" wrap="square" lIns="91425" tIns="91425" rIns="91425" bIns="91425" anchor="t" anchorCtr="0">
            <a:noAutofit/>
          </a:bodyPr>
          <a:lstStyle/>
          <a:p>
            <a:pPr marL="457200" lvl="0" indent="-317500" rtl="0">
              <a:lnSpc>
                <a:spcPct val="150000"/>
              </a:lnSpc>
              <a:spcBef>
                <a:spcPts val="0"/>
              </a:spcBef>
              <a:spcAft>
                <a:spcPts val="0"/>
              </a:spcAft>
              <a:buSzPts val="1400"/>
              <a:buChar char="●"/>
            </a:pPr>
            <a:r>
              <a:rPr lang="en" sz="1400"/>
              <a:t>Consult legal counsel</a:t>
            </a:r>
            <a:endParaRPr sz="1400"/>
          </a:p>
          <a:p>
            <a:pPr marL="457200" lvl="0" indent="-317500" rtl="0">
              <a:lnSpc>
                <a:spcPct val="150000"/>
              </a:lnSpc>
              <a:spcBef>
                <a:spcPts val="0"/>
              </a:spcBef>
              <a:spcAft>
                <a:spcPts val="0"/>
              </a:spcAft>
              <a:buSzPts val="1400"/>
              <a:buChar char="●"/>
            </a:pPr>
            <a:r>
              <a:rPr lang="en" sz="1400"/>
              <a:t>Review other institutions’ guidelines for dealing with bad publicity</a:t>
            </a:r>
            <a:endParaRPr sz="1400"/>
          </a:p>
          <a:p>
            <a:pPr marL="457200" lvl="0" indent="-317500" rtl="0">
              <a:lnSpc>
                <a:spcPct val="150000"/>
              </a:lnSpc>
              <a:spcBef>
                <a:spcPts val="0"/>
              </a:spcBef>
              <a:spcAft>
                <a:spcPts val="0"/>
              </a:spcAft>
              <a:buSzPts val="1400"/>
              <a:buChar char="●"/>
            </a:pPr>
            <a:r>
              <a:rPr lang="en" sz="1400"/>
              <a:t>Have Communications office prepare for negative publicity due to outbursts on campus</a:t>
            </a:r>
            <a:endParaRPr sz="1400"/>
          </a:p>
          <a:p>
            <a:pPr marL="457200" lvl="0" indent="-317500">
              <a:lnSpc>
                <a:spcPct val="150000"/>
              </a:lnSpc>
              <a:spcBef>
                <a:spcPts val="0"/>
              </a:spcBef>
              <a:spcAft>
                <a:spcPts val="0"/>
              </a:spcAft>
              <a:buSzPts val="1400"/>
              <a:buChar char="●"/>
            </a:pPr>
            <a:r>
              <a:rPr lang="en" sz="1400"/>
              <a:t>Discuss stances and actions administration will take</a:t>
            </a:r>
            <a:endParaRPr sz="1400"/>
          </a:p>
        </p:txBody>
      </p:sp>
      <p:pic>
        <p:nvPicPr>
          <p:cNvPr id="193" name="Shape 193" descr="Image result for newspaper"/>
          <p:cNvPicPr preferRelativeResize="0"/>
          <p:nvPr/>
        </p:nvPicPr>
        <p:blipFill>
          <a:blip r:embed="rId3">
            <a:alphaModFix/>
          </a:blip>
          <a:stretch>
            <a:fillRect/>
          </a:stretch>
        </p:blipFill>
        <p:spPr>
          <a:xfrm rot="-993284">
            <a:off x="3922675" y="1499674"/>
            <a:ext cx="4834600" cy="236802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Shape 198"/>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Consensus</a:t>
            </a:r>
            <a:endParaRPr/>
          </a:p>
        </p:txBody>
      </p:sp>
      <p:sp>
        <p:nvSpPr>
          <p:cNvPr id="199" name="Shape 19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
        <p:nvSpPr>
          <p:cNvPr id="200" name="Shape 200"/>
          <p:cNvSpPr txBox="1">
            <a:spLocks noGrp="1"/>
          </p:cNvSpPr>
          <p:nvPr>
            <p:ph type="body" idx="2"/>
          </p:nvPr>
        </p:nvSpPr>
        <p:spPr>
          <a:xfrm>
            <a:off x="4939500" y="445225"/>
            <a:ext cx="3837000" cy="4335000"/>
          </a:xfrm>
          <a:prstGeom prst="rect">
            <a:avLst/>
          </a:prstGeom>
        </p:spPr>
        <p:txBody>
          <a:bodyPr spcFirstLastPara="1" wrap="square" lIns="91425" tIns="91425" rIns="91425" bIns="91425" anchor="ctr" anchorCtr="0">
            <a:noAutofit/>
          </a:bodyPr>
          <a:lstStyle/>
          <a:p>
            <a:pPr marL="457200" lvl="0" indent="-342900" rtl="0">
              <a:spcBef>
                <a:spcPts val="0"/>
              </a:spcBef>
              <a:spcAft>
                <a:spcPts val="0"/>
              </a:spcAft>
              <a:buSzPts val="1800"/>
              <a:buChar char="●"/>
            </a:pPr>
            <a:r>
              <a:rPr lang="en" dirty="0"/>
              <a:t>Remove the 5 day cap from the guidelines</a:t>
            </a:r>
            <a:endParaRPr dirty="0"/>
          </a:p>
          <a:p>
            <a:pPr marL="457200" lvl="0" indent="-342900" rtl="0">
              <a:spcBef>
                <a:spcPts val="0"/>
              </a:spcBef>
              <a:spcAft>
                <a:spcPts val="0"/>
              </a:spcAft>
              <a:buSzPts val="1800"/>
              <a:buChar char="●"/>
            </a:pPr>
            <a:r>
              <a:rPr lang="en" dirty="0"/>
              <a:t>Make permit good for only 8-hours instead of 24</a:t>
            </a:r>
            <a:endParaRPr dirty="0"/>
          </a:p>
          <a:p>
            <a:pPr marL="457200" lvl="0" indent="-342900" rtl="0">
              <a:spcBef>
                <a:spcPts val="0"/>
              </a:spcBef>
              <a:spcAft>
                <a:spcPts val="0"/>
              </a:spcAft>
              <a:buSzPts val="1800"/>
              <a:buChar char="●"/>
            </a:pPr>
            <a:r>
              <a:rPr lang="en" dirty="0"/>
              <a:t>Enforce rule that speaker cannot interfere with the educational mission</a:t>
            </a:r>
            <a:endParaRPr dirty="0"/>
          </a:p>
          <a:p>
            <a:pPr marL="457200" lvl="0" indent="-342900" rtl="0">
              <a:spcBef>
                <a:spcPts val="0"/>
              </a:spcBef>
              <a:spcAft>
                <a:spcPts val="0"/>
              </a:spcAft>
              <a:buSzPts val="1800"/>
              <a:buChar char="●"/>
            </a:pPr>
            <a:r>
              <a:rPr lang="en" dirty="0"/>
              <a:t>Explicitly state security/safety guidelines</a:t>
            </a:r>
            <a:endParaRPr dirty="0"/>
          </a:p>
          <a:p>
            <a:pPr marL="457200" lvl="0" indent="-342900" rtl="0">
              <a:spcBef>
                <a:spcPts val="0"/>
              </a:spcBef>
              <a:spcAft>
                <a:spcPts val="0"/>
              </a:spcAft>
              <a:buSzPts val="1800"/>
              <a:buChar char="●"/>
            </a:pPr>
            <a:r>
              <a:rPr lang="en" dirty="0"/>
              <a:t>Train faculty/ staff on new guidelines </a:t>
            </a:r>
            <a:endParaRPr dirty="0"/>
          </a:p>
          <a:p>
            <a:pPr marL="457200" lvl="0" indent="-342900" rtl="0">
              <a:spcBef>
                <a:spcPts val="0"/>
              </a:spcBef>
              <a:spcAft>
                <a:spcPts val="0"/>
              </a:spcAft>
              <a:buSzPts val="1800"/>
              <a:buChar char="●"/>
            </a:pPr>
            <a:r>
              <a:rPr lang="en" dirty="0"/>
              <a:t>Set up online concern system</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93725" y="225475"/>
            <a:ext cx="8520600" cy="13914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6000"/>
              <a:t>WHY?</a:t>
            </a:r>
            <a:endParaRPr sz="6000"/>
          </a:p>
        </p:txBody>
      </p:sp>
      <p:sp>
        <p:nvSpPr>
          <p:cNvPr id="206" name="Shape 206"/>
          <p:cNvSpPr txBox="1">
            <a:spLocks noGrp="1"/>
          </p:cNvSpPr>
          <p:nvPr>
            <p:ph type="body" idx="1"/>
          </p:nvPr>
        </p:nvSpPr>
        <p:spPr>
          <a:xfrm>
            <a:off x="393725" y="1665775"/>
            <a:ext cx="8520600" cy="332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Revising the guidelines to limit speech based on time, place, and manner restrictions is necessary to ensure proper order on campus. In order to limit the problems on campus related to outside speakers, employees and students need to be well versed on guidelines as well as the rationality behind them. Limiting controversial speech on “dead days” and in ways that would affect students’ education is pertinent.</a:t>
            </a:r>
            <a:endParaRPr/>
          </a:p>
          <a:p>
            <a:pPr marL="0" lvl="0" indent="0">
              <a:spcBef>
                <a:spcPts val="1600"/>
              </a:spcBef>
              <a:spcAft>
                <a:spcPts val="0"/>
              </a:spcAft>
              <a:buNone/>
            </a:pPr>
            <a:r>
              <a:rPr lang="en"/>
              <a:t>Implementing a detailed event approval process will ensure the university is aware of the events happening on campus and the risks that arise. Failure to follow these guidelines would result in immediate dismissal of the event.</a:t>
            </a:r>
            <a:endParaRPr/>
          </a:p>
          <a:p>
            <a:pPr marL="0" lvl="0" indent="0">
              <a:spcBef>
                <a:spcPts val="1600"/>
              </a:spcBef>
              <a:spcAft>
                <a:spcPts val="160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600"/>
              <a:t>Following these guidelines will result in more structured events and less negative consequences on campus.</a:t>
            </a:r>
            <a:endParaRPr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Overview of Case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11700" y="688075"/>
            <a:ext cx="2808000" cy="5478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The Case:</a:t>
            </a:r>
            <a:endParaRPr/>
          </a:p>
        </p:txBody>
      </p:sp>
      <p:sp>
        <p:nvSpPr>
          <p:cNvPr id="80" name="Shape 80"/>
          <p:cNvSpPr txBox="1">
            <a:spLocks noGrp="1"/>
          </p:cNvSpPr>
          <p:nvPr>
            <p:ph type="body" idx="1"/>
          </p:nvPr>
        </p:nvSpPr>
        <p:spPr>
          <a:xfrm>
            <a:off x="311700" y="1391375"/>
            <a:ext cx="3044400" cy="3179400"/>
          </a:xfrm>
          <a:prstGeom prst="rect">
            <a:avLst/>
          </a:prstGeom>
        </p:spPr>
        <p:txBody>
          <a:bodyPr spcFirstLastPara="1" wrap="square" lIns="91425" tIns="91425" rIns="91425" bIns="91425" anchor="t" anchorCtr="0">
            <a:noAutofit/>
          </a:bodyPr>
          <a:lstStyle/>
          <a:p>
            <a:pPr marL="457200" lvl="0" indent="-317500" rtl="0">
              <a:spcBef>
                <a:spcPts val="0"/>
              </a:spcBef>
              <a:spcAft>
                <a:spcPts val="0"/>
              </a:spcAft>
              <a:buSzPts val="1400"/>
              <a:buChar char="●"/>
            </a:pPr>
            <a:r>
              <a:rPr lang="en" sz="1400"/>
              <a:t>A student organization sponsored a forum that led to outbursts, shouting, and shoving</a:t>
            </a:r>
            <a:endParaRPr sz="1400"/>
          </a:p>
          <a:p>
            <a:pPr marL="457200" lvl="0" indent="-317500" rtl="0">
              <a:spcBef>
                <a:spcPts val="0"/>
              </a:spcBef>
              <a:spcAft>
                <a:spcPts val="0"/>
              </a:spcAft>
              <a:buSzPts val="1400"/>
              <a:buChar char="●"/>
            </a:pPr>
            <a:r>
              <a:rPr lang="en" sz="1400"/>
              <a:t>Police dispersed the attendees with no injuries or arrests</a:t>
            </a:r>
            <a:endParaRPr sz="1400"/>
          </a:p>
          <a:p>
            <a:pPr marL="457200" lvl="0" indent="-317500" rtl="0">
              <a:spcBef>
                <a:spcPts val="0"/>
              </a:spcBef>
              <a:spcAft>
                <a:spcPts val="0"/>
              </a:spcAft>
              <a:buSzPts val="1400"/>
              <a:buChar char="●"/>
            </a:pPr>
            <a:r>
              <a:rPr lang="en" sz="1400"/>
              <a:t>VP of Student Affairs, Albert Longbottom, would like to make changes and begins the process of assembling a committee to ensure safety at campus events</a:t>
            </a:r>
            <a:endParaRPr sz="1400"/>
          </a:p>
        </p:txBody>
      </p:sp>
      <p:pic>
        <p:nvPicPr>
          <p:cNvPr id="81" name="Shape 81" descr="Image result for rowdy speakers on campus"/>
          <p:cNvPicPr preferRelativeResize="0"/>
          <p:nvPr/>
        </p:nvPicPr>
        <p:blipFill>
          <a:blip r:embed="rId3">
            <a:alphaModFix/>
          </a:blip>
          <a:stretch>
            <a:fillRect/>
          </a:stretch>
        </p:blipFill>
        <p:spPr>
          <a:xfrm>
            <a:off x="3563425" y="806975"/>
            <a:ext cx="5185000" cy="3529549"/>
          </a:xfrm>
          <a:prstGeom prst="rect">
            <a:avLst/>
          </a:prstGeom>
          <a:noFill/>
          <a:ln>
            <a:noFill/>
          </a:ln>
        </p:spPr>
      </p:pic>
      <p:sp>
        <p:nvSpPr>
          <p:cNvPr id="82" name="Shape 82"/>
          <p:cNvSpPr txBox="1"/>
          <p:nvPr/>
        </p:nvSpPr>
        <p:spPr>
          <a:xfrm>
            <a:off x="3563550" y="4397025"/>
            <a:ext cx="5184900" cy="5478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100" u="sng">
                <a:solidFill>
                  <a:schemeClr val="accent5"/>
                </a:solidFill>
                <a:hlinkClick r:id="rId4"/>
              </a:rPr>
              <a:t>media:733adb47e06742b1a3f3810aa67d0039Free_Speech-Berkeley_23301.jpg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University Guidelines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Institutional Terms for Guidelines</a:t>
            </a:r>
            <a:endParaRPr/>
          </a:p>
        </p:txBody>
      </p:sp>
      <p:sp>
        <p:nvSpPr>
          <p:cNvPr id="93" name="Shape 9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University Entity</a:t>
            </a:r>
            <a:endParaRPr sz="1800"/>
          </a:p>
          <a:p>
            <a:pPr marL="457200" lvl="0" indent="-342900" rtl="0">
              <a:spcBef>
                <a:spcPts val="1600"/>
              </a:spcBef>
              <a:spcAft>
                <a:spcPts val="0"/>
              </a:spcAft>
              <a:buSzPts val="1800"/>
              <a:buChar char="●"/>
            </a:pPr>
            <a:r>
              <a:rPr lang="en" sz="1800"/>
              <a:t>Students</a:t>
            </a:r>
            <a:endParaRPr sz="1800"/>
          </a:p>
          <a:p>
            <a:pPr marL="457200" lvl="0" indent="-342900" rtl="0">
              <a:spcBef>
                <a:spcPts val="0"/>
              </a:spcBef>
              <a:spcAft>
                <a:spcPts val="0"/>
              </a:spcAft>
              <a:buSzPts val="1800"/>
              <a:buChar char="●"/>
            </a:pPr>
            <a:r>
              <a:rPr lang="en" sz="1800"/>
              <a:t>Faculty/Staff</a:t>
            </a:r>
            <a:endParaRPr sz="1800"/>
          </a:p>
          <a:p>
            <a:pPr marL="457200" lvl="0" indent="-342900" rtl="0">
              <a:spcBef>
                <a:spcPts val="0"/>
              </a:spcBef>
              <a:spcAft>
                <a:spcPts val="0"/>
              </a:spcAft>
              <a:buSzPts val="1800"/>
              <a:buChar char="●"/>
            </a:pPr>
            <a:r>
              <a:rPr lang="en" sz="1800"/>
              <a:t>Administration</a:t>
            </a:r>
            <a:endParaRPr sz="1800"/>
          </a:p>
          <a:p>
            <a:pPr marL="457200" lvl="0" indent="-342900" rtl="0">
              <a:spcBef>
                <a:spcPts val="0"/>
              </a:spcBef>
              <a:spcAft>
                <a:spcPts val="0"/>
              </a:spcAft>
              <a:buSzPts val="1800"/>
              <a:buChar char="●"/>
            </a:pPr>
            <a:r>
              <a:rPr lang="en" sz="1800"/>
              <a:t>Student Organizations</a:t>
            </a:r>
            <a:endParaRPr sz="1800"/>
          </a:p>
          <a:p>
            <a:pPr marL="457200" lvl="0" indent="-342900">
              <a:spcBef>
                <a:spcPts val="0"/>
              </a:spcBef>
              <a:spcAft>
                <a:spcPts val="0"/>
              </a:spcAft>
              <a:buSzPts val="1800"/>
              <a:buChar char="●"/>
            </a:pPr>
            <a:r>
              <a:rPr lang="en" sz="1800"/>
              <a:t>Departments</a:t>
            </a:r>
            <a:endParaRPr sz="1800"/>
          </a:p>
        </p:txBody>
      </p:sp>
      <p:sp>
        <p:nvSpPr>
          <p:cNvPr id="94" name="Shape 9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Non-University Entity</a:t>
            </a:r>
            <a:endParaRPr sz="1800"/>
          </a:p>
          <a:p>
            <a:pPr marL="457200" lvl="0" indent="-342900" rtl="0">
              <a:spcBef>
                <a:spcPts val="1600"/>
              </a:spcBef>
              <a:spcAft>
                <a:spcPts val="0"/>
              </a:spcAft>
              <a:buSzPts val="1800"/>
              <a:buChar char="●"/>
            </a:pPr>
            <a:r>
              <a:rPr lang="en" sz="1800"/>
              <a:t>No affiliation with the university</a:t>
            </a:r>
            <a:endParaRPr sz="1800"/>
          </a:p>
          <a:p>
            <a:pPr marL="457200" lvl="0" indent="-342900" rtl="0">
              <a:spcBef>
                <a:spcPts val="0"/>
              </a:spcBef>
              <a:spcAft>
                <a:spcPts val="0"/>
              </a:spcAft>
              <a:buSzPts val="1800"/>
              <a:buChar char="●"/>
            </a:pPr>
            <a:r>
              <a:rPr lang="en" sz="1800"/>
              <a:t>Community Member</a:t>
            </a:r>
            <a:endParaRPr sz="1800"/>
          </a:p>
          <a:p>
            <a:pPr marL="457200" lvl="0" indent="-342900" rtl="0">
              <a:spcBef>
                <a:spcPts val="0"/>
              </a:spcBef>
              <a:spcAft>
                <a:spcPts val="0"/>
              </a:spcAft>
              <a:buSzPts val="1800"/>
              <a:buChar char="●"/>
            </a:pPr>
            <a:r>
              <a:rPr lang="en" sz="1800"/>
              <a:t>Outside Speaker</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Current University Guidelines for Events</a:t>
            </a:r>
            <a:endParaRPr/>
          </a:p>
        </p:txBody>
      </p:sp>
      <p:sp>
        <p:nvSpPr>
          <p:cNvPr id="100" name="Shape 10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81000" rtl="0">
              <a:spcBef>
                <a:spcPts val="0"/>
              </a:spcBef>
              <a:spcAft>
                <a:spcPts val="0"/>
              </a:spcAft>
              <a:buSzPts val="2400"/>
              <a:buChar char="●"/>
            </a:pPr>
            <a:r>
              <a:rPr lang="en" sz="2400"/>
              <a:t>Non-university entities:</a:t>
            </a:r>
            <a:endParaRPr sz="2400"/>
          </a:p>
          <a:p>
            <a:pPr marL="914400" lvl="1" indent="-342900" rtl="0">
              <a:spcBef>
                <a:spcPts val="0"/>
              </a:spcBef>
              <a:spcAft>
                <a:spcPts val="0"/>
              </a:spcAft>
              <a:buSzPts val="1800"/>
              <a:buChar char="○"/>
            </a:pPr>
            <a:r>
              <a:rPr lang="en" sz="1800"/>
              <a:t>Required to make reservations to use the space at least three business days before their scheduled appearance</a:t>
            </a:r>
            <a:endParaRPr sz="1800"/>
          </a:p>
          <a:p>
            <a:pPr marL="914400" lvl="1" indent="-342900" rtl="0">
              <a:spcBef>
                <a:spcPts val="0"/>
              </a:spcBef>
              <a:spcAft>
                <a:spcPts val="0"/>
              </a:spcAft>
              <a:buSzPts val="1800"/>
              <a:buChar char="○"/>
            </a:pPr>
            <a:r>
              <a:rPr lang="en" sz="1800"/>
              <a:t>Only allowed to use university facilities or outdoor space for a maximum of five days per semester </a:t>
            </a:r>
            <a:endParaRPr sz="1800"/>
          </a:p>
          <a:p>
            <a:pPr marL="914400" lvl="1" indent="-342900" rtl="0">
              <a:spcBef>
                <a:spcPts val="0"/>
              </a:spcBef>
              <a:spcAft>
                <a:spcPts val="0"/>
              </a:spcAft>
              <a:buSzPts val="1800"/>
              <a:buChar char="○"/>
            </a:pPr>
            <a:r>
              <a:rPr lang="en" sz="1800"/>
              <a:t>Can use university spaces any days</a:t>
            </a:r>
            <a:endParaRPr sz="1800"/>
          </a:p>
          <a:p>
            <a:pPr marL="914400" lvl="1" indent="-342900" rtl="0">
              <a:spcBef>
                <a:spcPts val="0"/>
              </a:spcBef>
              <a:spcAft>
                <a:spcPts val="0"/>
              </a:spcAft>
              <a:buSzPts val="1800"/>
              <a:buChar char="○"/>
            </a:pPr>
            <a:r>
              <a:rPr lang="en" sz="1800"/>
              <a:t>Permit to use the space is only good for one 24 hour day</a:t>
            </a:r>
            <a:endParaRPr sz="1800"/>
          </a:p>
          <a:p>
            <a:pPr marL="0" lvl="0" indent="0">
              <a:spcBef>
                <a:spcPts val="1600"/>
              </a:spcBef>
              <a:spcAft>
                <a:spcPts val="1600"/>
              </a:spcAft>
              <a:buNone/>
            </a:pPr>
            <a:endParaRPr sz="1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a:t>Concerns</a:t>
            </a:r>
            <a:endParaRPr/>
          </a:p>
        </p:txBody>
      </p:sp>
      <p:sp>
        <p:nvSpPr>
          <p:cNvPr id="106" name="Shape 106"/>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With Current Guidelines</a:t>
            </a:r>
            <a:endParaRPr/>
          </a:p>
        </p:txBody>
      </p:sp>
      <p:sp>
        <p:nvSpPr>
          <p:cNvPr id="107" name="Shape 10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rtl="0">
              <a:spcBef>
                <a:spcPts val="0"/>
              </a:spcBef>
              <a:spcAft>
                <a:spcPts val="0"/>
              </a:spcAft>
              <a:buSzPts val="1800"/>
              <a:buChar char="●"/>
            </a:pPr>
            <a:r>
              <a:rPr lang="en"/>
              <a:t>Damages to Property </a:t>
            </a:r>
            <a:endParaRPr/>
          </a:p>
          <a:p>
            <a:pPr marL="457200" lvl="0" indent="-342900" rtl="0">
              <a:spcBef>
                <a:spcPts val="0"/>
              </a:spcBef>
              <a:spcAft>
                <a:spcPts val="0"/>
              </a:spcAft>
              <a:buSzPts val="1800"/>
              <a:buChar char="●"/>
            </a:pPr>
            <a:r>
              <a:rPr lang="en"/>
              <a:t>Safety of Students</a:t>
            </a:r>
            <a:endParaRPr/>
          </a:p>
          <a:p>
            <a:pPr marL="457200" lvl="0" indent="-342900" rtl="0">
              <a:spcBef>
                <a:spcPts val="0"/>
              </a:spcBef>
              <a:spcAft>
                <a:spcPts val="0"/>
              </a:spcAft>
              <a:buSzPts val="1800"/>
              <a:buChar char="●"/>
            </a:pPr>
            <a:r>
              <a:rPr lang="en"/>
              <a:t>Security</a:t>
            </a:r>
            <a:endParaRPr/>
          </a:p>
          <a:p>
            <a:pPr marL="457200" lvl="0" indent="-342900" rtl="0">
              <a:spcBef>
                <a:spcPts val="0"/>
              </a:spcBef>
              <a:spcAft>
                <a:spcPts val="0"/>
              </a:spcAft>
              <a:buSzPts val="1800"/>
              <a:buChar char="●"/>
            </a:pPr>
            <a:r>
              <a:rPr lang="en"/>
              <a:t>Student and Faculty Complaints</a:t>
            </a:r>
            <a:endParaRPr/>
          </a:p>
          <a:p>
            <a:pPr marL="457200" lvl="0" indent="-342900" rtl="0">
              <a:spcBef>
                <a:spcPts val="0"/>
              </a:spcBef>
              <a:spcAft>
                <a:spcPts val="0"/>
              </a:spcAft>
              <a:buSzPts val="1800"/>
              <a:buChar char="●"/>
            </a:pPr>
            <a:r>
              <a:rPr lang="en"/>
              <a:t>Constitutionality of Guidelines</a:t>
            </a:r>
            <a:endParaRPr/>
          </a:p>
          <a:p>
            <a:pPr marL="457200" lvl="0" indent="-342900">
              <a:spcBef>
                <a:spcPts val="0"/>
              </a:spcBef>
              <a:spcAft>
                <a:spcPts val="0"/>
              </a:spcAft>
              <a:buSzPts val="1800"/>
              <a:buChar char="●"/>
            </a:pPr>
            <a:r>
              <a:rPr lang="en"/>
              <a:t>Publicity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Addressing the Concerns</a:t>
            </a:r>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1292</Words>
  <Application>Microsoft Macintosh PowerPoint</Application>
  <PresentationFormat>On-screen Show (16:9)</PresentationFormat>
  <Paragraphs>163</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Playfair Display</vt:lpstr>
      <vt:lpstr>Lato</vt:lpstr>
      <vt:lpstr>Coral</vt:lpstr>
      <vt:lpstr>Virtual Case Study Competition</vt:lpstr>
      <vt:lpstr>University of Arkansas Team Members</vt:lpstr>
      <vt:lpstr>Overview of Case</vt:lpstr>
      <vt:lpstr>The Case:</vt:lpstr>
      <vt:lpstr>University Guidelines</vt:lpstr>
      <vt:lpstr>Institutional Terms for Guidelines</vt:lpstr>
      <vt:lpstr>Current University Guidelines for Events</vt:lpstr>
      <vt:lpstr>Concerns</vt:lpstr>
      <vt:lpstr>Addressing the Concerns</vt:lpstr>
      <vt:lpstr>Concerns the New Guidelines Will Address</vt:lpstr>
      <vt:lpstr>New Proposed Guidelines</vt:lpstr>
      <vt:lpstr>New Proposed Guidelines</vt:lpstr>
      <vt:lpstr>Approval of Event/Speaker</vt:lpstr>
      <vt:lpstr>Approval of Event/Speaker</vt:lpstr>
      <vt:lpstr>Security</vt:lpstr>
      <vt:lpstr>Damages to Property</vt:lpstr>
      <vt:lpstr>Training</vt:lpstr>
      <vt:lpstr>Training</vt:lpstr>
      <vt:lpstr>Responsibility of Student Organization</vt:lpstr>
      <vt:lpstr>Publicity</vt:lpstr>
      <vt:lpstr>Consensus</vt:lpstr>
      <vt:lpstr>WHY?</vt:lpstr>
      <vt:lpstr>Following these guidelines will result in more structured events and less negative consequences on campus.</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Case Study Competition</dc:title>
  <cp:lastModifiedBy>Ashton Braddoc</cp:lastModifiedBy>
  <cp:revision>3</cp:revision>
  <dcterms:modified xsi:type="dcterms:W3CDTF">2018-02-22T00:11:14Z</dcterms:modified>
</cp:coreProperties>
</file>