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67" r:id="rId3"/>
    <p:sldId id="266" r:id="rId4"/>
    <p:sldId id="268" r:id="rId5"/>
    <p:sldId id="269" r:id="rId6"/>
    <p:sldId id="270" r:id="rId7"/>
    <p:sldId id="276" r:id="rId8"/>
    <p:sldId id="277" r:id="rId9"/>
    <p:sldId id="271" r:id="rId10"/>
    <p:sldId id="272" r:id="rId11"/>
    <p:sldId id="259" r:id="rId12"/>
    <p:sldId id="273" r:id="rId13"/>
    <p:sldId id="274" r:id="rId14"/>
    <p:sldId id="257" r:id="rId15"/>
    <p:sldId id="260" r:id="rId16"/>
    <p:sldId id="261" r:id="rId17"/>
    <p:sldId id="262" r:id="rId18"/>
    <p:sldId id="263" r:id="rId19"/>
    <p:sldId id="264" r:id="rId20"/>
    <p:sldId id="265"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ison Edwards" initials="ME" lastIdx="1" clrIdx="0">
    <p:extLst>
      <p:ext uri="{19B8F6BF-5375-455C-9EA6-DF929625EA0E}">
        <p15:presenceInfo xmlns:p15="http://schemas.microsoft.com/office/powerpoint/2012/main" userId="S-1-5-21-922771856-2686679599-3991545615-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77120" autoAdjust="0"/>
  </p:normalViewPr>
  <p:slideViewPr>
    <p:cSldViewPr snapToGrid="0">
      <p:cViewPr varScale="1">
        <p:scale>
          <a:sx n="64" d="100"/>
          <a:sy n="64" d="100"/>
        </p:scale>
        <p:origin x="930" y="96"/>
      </p:cViewPr>
      <p:guideLst/>
    </p:cSldViewPr>
  </p:slideViewPr>
  <p:notesTextViewPr>
    <p:cViewPr>
      <p:scale>
        <a:sx n="1" d="1"/>
        <a:sy n="1" d="1"/>
      </p:scale>
      <p:origin x="0" y="0"/>
    </p:cViewPr>
  </p:notesTextViewPr>
  <p:notesViewPr>
    <p:cSldViewPr snapToGrid="0">
      <p:cViewPr varScale="1">
        <p:scale>
          <a:sx n="64" d="100"/>
          <a:sy n="64" d="100"/>
        </p:scale>
        <p:origin x="267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930A23-F326-4B7F-90EB-DB96AE1D2785}" type="datetimeFigureOut">
              <a:rPr lang="en-US" smtClean="0"/>
              <a:t>2/21/2018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E5ADAE-1903-4030-8B27-B7187D26A18E}" type="slidenum">
              <a:rPr lang="en-US" smtClean="0"/>
              <a:t>‹#›</a:t>
            </a:fld>
            <a:endParaRPr lang="en-US"/>
          </a:p>
        </p:txBody>
      </p:sp>
    </p:spTree>
    <p:extLst>
      <p:ext uri="{BB962C8B-B14F-4D97-AF65-F5344CB8AC3E}">
        <p14:creationId xmlns:p14="http://schemas.microsoft.com/office/powerpoint/2010/main" val="227158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1</a:t>
            </a:fld>
            <a:endParaRPr lang="en-US"/>
          </a:p>
        </p:txBody>
      </p:sp>
    </p:spTree>
    <p:extLst>
      <p:ext uri="{BB962C8B-B14F-4D97-AF65-F5344CB8AC3E}">
        <p14:creationId xmlns:p14="http://schemas.microsoft.com/office/powerpoint/2010/main" val="3138770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10</a:t>
            </a:fld>
            <a:endParaRPr lang="en-US"/>
          </a:p>
        </p:txBody>
      </p:sp>
    </p:spTree>
    <p:extLst>
      <p:ext uri="{BB962C8B-B14F-4D97-AF65-F5344CB8AC3E}">
        <p14:creationId xmlns:p14="http://schemas.microsoft.com/office/powerpoint/2010/main" val="2531575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(Dylan, 1964)</a:t>
            </a:r>
          </a:p>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11</a:t>
            </a:fld>
            <a:endParaRPr lang="en-US"/>
          </a:p>
        </p:txBody>
      </p:sp>
    </p:spTree>
    <p:extLst>
      <p:ext uri="{BB962C8B-B14F-4D97-AF65-F5344CB8AC3E}">
        <p14:creationId xmlns:p14="http://schemas.microsoft.com/office/powerpoint/2010/main" val="375478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kern="1200" dirty="0">
                <a:solidFill>
                  <a:schemeClr val="tx1"/>
                </a:solidFill>
                <a:effectLst/>
                <a:latin typeface="+mn-lt"/>
                <a:ea typeface="+mn-ea"/>
                <a:cs typeface="+mn-cs"/>
              </a:rPr>
              <a:t>Problem 3</a:t>
            </a:r>
            <a:r>
              <a:rPr lang="en-US" sz="1200" b="0" i="0" u="none" strike="noStrike" kern="1200" dirty="0">
                <a:solidFill>
                  <a:schemeClr val="tx1"/>
                </a:solidFill>
                <a:effectLst/>
                <a:latin typeface="+mn-lt"/>
                <a:ea typeface="+mn-ea"/>
                <a:cs typeface="+mn-cs"/>
              </a:rPr>
              <a:t>:  For example, if CAB and Space Management have approved the event, but Campus Police has denied the request, there is no accountability for students to then revise the two other forms, or report back to CAB/Space Management that changes will be made to their proposed event.</a:t>
            </a:r>
            <a:endParaRPr lang="en-US" b="0" dirty="0">
              <a:effectLst/>
            </a:endParaRPr>
          </a:p>
          <a:p>
            <a:br>
              <a:rPr lang="en-US" dirty="0"/>
            </a:br>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12</a:t>
            </a:fld>
            <a:endParaRPr lang="en-US"/>
          </a:p>
        </p:txBody>
      </p:sp>
    </p:spTree>
    <p:extLst>
      <p:ext uri="{BB962C8B-B14F-4D97-AF65-F5344CB8AC3E}">
        <p14:creationId xmlns:p14="http://schemas.microsoft.com/office/powerpoint/2010/main" val="3764220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(Dylan, 1964)</a:t>
            </a:r>
          </a:p>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13</a:t>
            </a:fld>
            <a:endParaRPr lang="en-US"/>
          </a:p>
        </p:txBody>
      </p:sp>
    </p:spTree>
    <p:extLst>
      <p:ext uri="{BB962C8B-B14F-4D97-AF65-F5344CB8AC3E}">
        <p14:creationId xmlns:p14="http://schemas.microsoft.com/office/powerpoint/2010/main" val="4237013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kern="1200" dirty="0">
                <a:solidFill>
                  <a:schemeClr val="tx1"/>
                </a:solidFill>
                <a:effectLst/>
                <a:latin typeface="+mn-lt"/>
                <a:ea typeface="+mn-ea"/>
                <a:cs typeface="+mn-cs"/>
              </a:rPr>
              <a:t>Staffing &amp; Forms -</a:t>
            </a:r>
            <a:r>
              <a:rPr lang="en-US" sz="1200" b="0" i="0" u="none" strike="noStrike" kern="1200" dirty="0">
                <a:solidFill>
                  <a:schemeClr val="tx1"/>
                </a:solidFill>
                <a:effectLst/>
                <a:latin typeface="+mn-lt"/>
                <a:ea typeface="+mn-ea"/>
                <a:cs typeface="+mn-cs"/>
              </a:rPr>
              <a:t> Students will be made aware of this process ASAP.</a:t>
            </a:r>
            <a:endParaRPr lang="en-US" b="0" dirty="0">
              <a:effectLst/>
            </a:endParaRPr>
          </a:p>
          <a:p>
            <a:pPr rtl="0" fontAlgn="base"/>
            <a:r>
              <a:rPr lang="en-US" sz="1200" b="0" i="0" u="none" strike="noStrike" kern="1200" dirty="0">
                <a:solidFill>
                  <a:schemeClr val="tx1"/>
                </a:solidFill>
                <a:effectLst/>
                <a:latin typeface="+mn-lt"/>
                <a:ea typeface="+mn-ea"/>
                <a:cs typeface="+mn-cs"/>
              </a:rPr>
              <a:t>- A leader from the sponsoring org(s) should gather all necessary information and fill out a comprehensive form online (using the new Wufoo platform) including the following, no fewer than 6 weeks away from their proposed event (longer if requesting a frequently used space/large space):</a:t>
            </a:r>
          </a:p>
          <a:p>
            <a:pPr rtl="0" fontAlgn="base"/>
            <a:r>
              <a:rPr lang="en-US" sz="1200" b="0" i="0" u="none" strike="noStrike" kern="1200" dirty="0">
                <a:solidFill>
                  <a:schemeClr val="tx1"/>
                </a:solidFill>
                <a:effectLst/>
                <a:latin typeface="+mn-lt"/>
                <a:ea typeface="+mn-ea"/>
                <a:cs typeface="+mn-cs"/>
              </a:rPr>
              <a:t>- Within 1 week, the new CAB advisor will schedule a meeting with this student leader to go over details and highlight anything that may need revision.  This is also a time in which both parties should bring up any concerns that may have arisen that are outside the scope of the form:</a:t>
            </a:r>
          </a:p>
          <a:p>
            <a:pPr lvl="1" rtl="0" fontAlgn="base"/>
            <a:r>
              <a:rPr lang="en-US" sz="1200" b="0" i="0" u="none" strike="noStrike" kern="1200" dirty="0">
                <a:solidFill>
                  <a:schemeClr val="tx1"/>
                </a:solidFill>
                <a:effectLst/>
                <a:latin typeface="+mn-lt"/>
                <a:ea typeface="+mn-ea"/>
                <a:cs typeface="+mn-cs"/>
              </a:rPr>
              <a:t>-Example 1: Students are planning a march for BLM and have concerns about an overt police presence.</a:t>
            </a:r>
          </a:p>
          <a:p>
            <a:pPr lvl="1" rtl="0" fontAlgn="base"/>
            <a:r>
              <a:rPr lang="en-US" sz="1200" b="0" i="0" u="none" strike="noStrike" kern="1200" dirty="0">
                <a:solidFill>
                  <a:schemeClr val="tx1"/>
                </a:solidFill>
                <a:effectLst/>
                <a:latin typeface="+mn-lt"/>
                <a:ea typeface="+mn-ea"/>
                <a:cs typeface="+mn-cs"/>
              </a:rPr>
              <a:t>-Example 2: Advisor knows the reputation of the speaker and suggests a higher police presence outside of the event and/or ticketing admission (still free) even if the anticipated attendance might not otherwise suggest it.</a:t>
            </a:r>
          </a:p>
          <a:p>
            <a:pPr lvl="1" rtl="0" fontAlgn="base"/>
            <a:r>
              <a:rPr lang="en-US" sz="1200" b="0" i="0" u="none" strike="noStrike" kern="1200" dirty="0">
                <a:solidFill>
                  <a:schemeClr val="tx1"/>
                </a:solidFill>
                <a:effectLst/>
                <a:latin typeface="+mn-lt"/>
                <a:ea typeface="+mn-ea"/>
                <a:cs typeface="+mn-cs"/>
              </a:rPr>
              <a:t>*This should be an open conversation, and we put our trust in our student leaders to bring forth their questions and concerns.</a:t>
            </a:r>
          </a:p>
          <a:p>
            <a:pPr rtl="0" fontAlgn="base"/>
            <a:r>
              <a:rPr lang="en-US" sz="1200" b="0" i="0" u="none" strike="noStrike" kern="1200" dirty="0">
                <a:solidFill>
                  <a:schemeClr val="tx1"/>
                </a:solidFill>
                <a:effectLst/>
                <a:latin typeface="+mn-lt"/>
                <a:ea typeface="+mn-ea"/>
                <a:cs typeface="+mn-cs"/>
              </a:rPr>
              <a:t>-Within 2 weeks, any changes to the proposal should be made to the original Wufoo form and resubmitted (if necessary).</a:t>
            </a:r>
          </a:p>
          <a:p>
            <a:pPr rtl="0" fontAlgn="base"/>
            <a:r>
              <a:rPr lang="en-US" sz="1200" b="0" i="0" u="none" strike="noStrike" kern="1200" dirty="0">
                <a:solidFill>
                  <a:schemeClr val="tx1"/>
                </a:solidFill>
                <a:effectLst/>
                <a:latin typeface="+mn-lt"/>
                <a:ea typeface="+mn-ea"/>
                <a:cs typeface="+mn-cs"/>
              </a:rPr>
              <a:t>-Final submissions will be approved through CAB advisor.  Once form is Approved, Space Management and Campus Police will get an automated kickback so they are aware of the event (4 weeks prior).</a:t>
            </a:r>
          </a:p>
          <a:p>
            <a:pPr rtl="0"/>
            <a:br>
              <a:rPr lang="en-US" b="0" dirty="0">
                <a:effectLst/>
              </a:rPr>
            </a:br>
            <a:r>
              <a:rPr lang="en-US" sz="1200" b="1" i="0" u="none" strike="noStrike" kern="1200" dirty="0">
                <a:solidFill>
                  <a:schemeClr val="tx1"/>
                </a:solidFill>
                <a:effectLst/>
                <a:latin typeface="+mn-lt"/>
                <a:ea typeface="+mn-ea"/>
                <a:cs typeface="+mn-cs"/>
              </a:rPr>
              <a:t>Meeting - </a:t>
            </a:r>
            <a:r>
              <a:rPr lang="en-US" sz="1200" b="0" i="0" u="none" strike="noStrike" kern="1200" dirty="0">
                <a:solidFill>
                  <a:schemeClr val="tx1"/>
                </a:solidFill>
                <a:effectLst/>
                <a:latin typeface="+mn-lt"/>
                <a:ea typeface="+mn-ea"/>
                <a:cs typeface="+mn-cs"/>
              </a:rPr>
              <a:t>This meeting will be to address the fact that the COSC SA team feels that errors were made during the time of the incident, particularly that there were documented physical altercations but no arrests were made, nor were students referred to conduct for their behavior.  We wish to discuss, from both parties perspectives, ways in which protocol was and was not followed, and how we can do better in the future.  </a:t>
            </a:r>
            <a:endParaRPr lang="en-US" b="0" dirty="0">
              <a:effectLst/>
            </a:endParaRPr>
          </a:p>
          <a:p>
            <a:pPr rtl="0"/>
            <a:br>
              <a:rPr lang="en-US" b="0" dirty="0">
                <a:effectLst/>
              </a:rPr>
            </a:br>
            <a:r>
              <a:rPr lang="en-US" sz="1200" b="1" i="0" u="none" strike="noStrike" kern="1200" dirty="0">
                <a:solidFill>
                  <a:schemeClr val="tx1"/>
                </a:solidFill>
                <a:effectLst/>
                <a:latin typeface="+mn-lt"/>
                <a:ea typeface="+mn-ea"/>
                <a:cs typeface="+mn-cs"/>
              </a:rPr>
              <a:t>Committee Formation - </a:t>
            </a:r>
            <a:r>
              <a:rPr lang="en-US" sz="1200" b="0" i="0" u="none" strike="noStrike" kern="1200" dirty="0">
                <a:solidFill>
                  <a:schemeClr val="tx1"/>
                </a:solidFill>
                <a:effectLst/>
                <a:latin typeface="+mn-lt"/>
                <a:ea typeface="+mn-ea"/>
                <a:cs typeface="+mn-cs"/>
              </a:rPr>
              <a:t>A group of staff, faculty, students and other stakeholders will be formed to help shape new policy, provide valuable insight based on their relationship to the university, and benchmark best practices for COSC to adopt moving forward.  </a:t>
            </a:r>
            <a:endParaRPr lang="en-US" b="0" dirty="0">
              <a:effectLst/>
            </a:endParaRPr>
          </a:p>
          <a:p>
            <a:br>
              <a:rPr lang="en-US" b="0" dirty="0">
                <a:effectLst/>
              </a:rPr>
            </a:br>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14</a:t>
            </a:fld>
            <a:endParaRPr lang="en-US"/>
          </a:p>
        </p:txBody>
      </p:sp>
    </p:spTree>
    <p:extLst>
      <p:ext uri="{BB962C8B-B14F-4D97-AF65-F5344CB8AC3E}">
        <p14:creationId xmlns:p14="http://schemas.microsoft.com/office/powerpoint/2010/main" val="35381226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a:solidFill>
                  <a:schemeClr val="tx1"/>
                </a:solidFill>
                <a:effectLst/>
                <a:latin typeface="+mn-lt"/>
                <a:ea typeface="+mn-ea"/>
                <a:cs typeface="+mn-cs"/>
              </a:rPr>
              <a:t>Budget - </a:t>
            </a:r>
            <a:r>
              <a:rPr lang="en-US" sz="1200" b="0" i="0" u="none" strike="noStrike" kern="1200" dirty="0">
                <a:solidFill>
                  <a:schemeClr val="tx1"/>
                </a:solidFill>
                <a:effectLst/>
                <a:latin typeface="+mn-lt"/>
                <a:ea typeface="+mn-ea"/>
                <a:cs typeface="+mn-cs"/>
              </a:rPr>
              <a:t>Funds will be reallocated so that CAB has a Campus Police budget line item.  Each group will no longer be responsible for their own campus police budget, which is a deterrent to 1) hosting large scale events and 2) utilizing the proper avenues. This system now allows diversity of thought, civic discourse.  This budget will be reallocated from Division of Student Affairs.</a:t>
            </a:r>
          </a:p>
          <a:p>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Restorative Justice – </a:t>
            </a:r>
            <a:r>
              <a:rPr lang="en-US" sz="1200" b="0" i="0" u="none" strike="noStrike" kern="1200" dirty="0">
                <a:solidFill>
                  <a:schemeClr val="tx1"/>
                </a:solidFill>
                <a:effectLst/>
                <a:latin typeface="+mn-lt"/>
                <a:ea typeface="+mn-ea"/>
                <a:cs typeface="+mn-cs"/>
              </a:rPr>
              <a:t>Restorative justice can only be used for non-violent violations of community standards (Goldblum, 2009). For violent violations, standard punitive conduct processes still apply. By using a restorative justice model going forward, we hope that students realize that their actions are considered violations of people, relationships, and community (Goldblum, 2009). Processing circles will occur after events where students become impassioned or enraged and will consist of two parts: 1) separate circles for each view point for open expression) of emotion and/or pain caused from said event 2)opportunity to come to discuss implications of community harm and ways we can repair or move forward from damage.</a:t>
            </a:r>
          </a:p>
        </p:txBody>
      </p:sp>
      <p:sp>
        <p:nvSpPr>
          <p:cNvPr id="4" name="Slide Number Placeholder 3"/>
          <p:cNvSpPr>
            <a:spLocks noGrp="1"/>
          </p:cNvSpPr>
          <p:nvPr>
            <p:ph type="sldNum" sz="quarter" idx="10"/>
          </p:nvPr>
        </p:nvSpPr>
        <p:spPr/>
        <p:txBody>
          <a:bodyPr/>
          <a:lstStyle/>
          <a:p>
            <a:fld id="{88E5ADAE-1903-4030-8B27-B7187D26A18E}" type="slidenum">
              <a:rPr lang="en-US" smtClean="0"/>
              <a:t>15</a:t>
            </a:fld>
            <a:endParaRPr lang="en-US"/>
          </a:p>
        </p:txBody>
      </p:sp>
    </p:spTree>
    <p:extLst>
      <p:ext uri="{BB962C8B-B14F-4D97-AF65-F5344CB8AC3E}">
        <p14:creationId xmlns:p14="http://schemas.microsoft.com/office/powerpoint/2010/main" val="3107688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Town Hall - </a:t>
            </a:r>
            <a:r>
              <a:rPr lang="en-US" dirty="0"/>
              <a:t>Involving students in the process of implementing and evaluating new policies and procedures is critical to the success of this initiative. Research shows that students are more likely to view administrators in a positive light if they are able to work alongside staff and faculty in their activism efforts (Harrison &amp; Mather, 2017). Hosting a town hall will allow students to learn about the proposed policies and procedures, and give students a space to process and discuss issues surrounding activism (</a:t>
            </a:r>
            <a:r>
              <a:rPr lang="en-US" dirty="0" err="1"/>
              <a:t>Uecker</a:t>
            </a:r>
            <a:r>
              <a:rPr lang="en-US" dirty="0"/>
              <a:t>, 2011). Research shows that students tend to view university administrators as gate keepers rather than collaborators when it comes to activism (Hoffman &amp; Mitchell, 2016), so we will invite advisors from student organizations representing cultural and political diversity to begin the process of student and staff collaboration with an administrator that students trust.</a:t>
            </a:r>
          </a:p>
          <a:p>
            <a:endParaRPr lang="en-US" dirty="0"/>
          </a:p>
          <a:p>
            <a:r>
              <a:rPr lang="en-US" b="1" dirty="0"/>
              <a:t>Campus Activism Committee –</a:t>
            </a:r>
            <a:r>
              <a:rPr lang="en-US" dirty="0"/>
              <a:t> Students will be invited to the table in order for administrators to remain transparent to the student body with any policy changes moving forward. This provides us an opportunity to put our university mission into action by allowing students to practice collegiality, community and commitment. </a:t>
            </a:r>
          </a:p>
          <a:p>
            <a:endParaRPr lang="en-US" dirty="0"/>
          </a:p>
          <a:p>
            <a:r>
              <a:rPr lang="en-US" b="1" dirty="0"/>
              <a:t>Civil Discourse Workshops - </a:t>
            </a:r>
            <a:r>
              <a:rPr lang="en-US" dirty="0"/>
              <a:t>We will continue to nurture relationships between students and staff through collaborative civil discourse workshops. These workshops will not prescribe what civil discourse should be, but rather allow students and administrators to co-create a culture of collegiality and civil discourse moving forward.  Workshops will provide a space for students and staff to learn from each other and think more critically about civil discourse and free speech (Jacoby, 2017). Through this we seek to improve student-staff relationships and foster an environment for student development and learning.  </a:t>
            </a:r>
          </a:p>
        </p:txBody>
      </p:sp>
      <p:sp>
        <p:nvSpPr>
          <p:cNvPr id="4" name="Slide Number Placeholder 3"/>
          <p:cNvSpPr>
            <a:spLocks noGrp="1"/>
          </p:cNvSpPr>
          <p:nvPr>
            <p:ph type="sldNum" sz="quarter" idx="10"/>
          </p:nvPr>
        </p:nvSpPr>
        <p:spPr/>
        <p:txBody>
          <a:bodyPr/>
          <a:lstStyle/>
          <a:p>
            <a:fld id="{88E5ADAE-1903-4030-8B27-B7187D26A18E}" type="slidenum">
              <a:rPr lang="en-US" smtClean="0"/>
              <a:t>16</a:t>
            </a:fld>
            <a:endParaRPr lang="en-US"/>
          </a:p>
        </p:txBody>
      </p:sp>
    </p:spTree>
    <p:extLst>
      <p:ext uri="{BB962C8B-B14F-4D97-AF65-F5344CB8AC3E}">
        <p14:creationId xmlns:p14="http://schemas.microsoft.com/office/powerpoint/2010/main" val="1289414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Comprehensive Integration - </a:t>
            </a:r>
            <a:r>
              <a:rPr lang="en-US" dirty="0"/>
              <a:t>We will follow an eight step assessment process to guide our assessment cycle in order to ensure we are doing thorough and accurate assessment work (Schuh, </a:t>
            </a:r>
            <a:r>
              <a:rPr lang="en-US" dirty="0" err="1"/>
              <a:t>Biddix</a:t>
            </a:r>
            <a:r>
              <a:rPr lang="en-US" dirty="0"/>
              <a:t>, Dean &amp; Kinzie, 2016). </a:t>
            </a:r>
          </a:p>
          <a:p>
            <a:endParaRPr lang="en-US" dirty="0"/>
          </a:p>
          <a:p>
            <a:pPr rtl="0" fontAlgn="base"/>
            <a:r>
              <a:rPr lang="en-US" b="1" dirty="0"/>
              <a:t>Large Scale: Campus Climate Survey - </a:t>
            </a:r>
            <a:r>
              <a:rPr lang="en-US" sz="1200" b="0" i="0" u="none" strike="noStrike" kern="1200" dirty="0">
                <a:solidFill>
                  <a:schemeClr val="tx1"/>
                </a:solidFill>
                <a:effectLst/>
                <a:latin typeface="+mn-lt"/>
                <a:ea typeface="+mn-ea"/>
                <a:cs typeface="+mn-cs"/>
              </a:rPr>
              <a:t>Through the DLE, we will be able to:</a:t>
            </a:r>
          </a:p>
          <a:p>
            <a:pPr rtl="0" fontAlgn="base"/>
            <a:r>
              <a:rPr lang="en-US" sz="1200" b="0" i="0" u="none" strike="noStrike" kern="1200" dirty="0">
                <a:solidFill>
                  <a:schemeClr val="tx1"/>
                </a:solidFill>
                <a:effectLst/>
                <a:latin typeface="+mn-lt"/>
                <a:ea typeface="+mn-ea"/>
                <a:cs typeface="+mn-cs"/>
              </a:rPr>
              <a:t>1. Get a sense of perceptions of campus identity/diversity; student actions to bias; and the feelings of how diverse viewpoints are welcomed or not welcomed on our campus.</a:t>
            </a:r>
          </a:p>
          <a:p>
            <a:pPr rtl="0" fontAlgn="base"/>
            <a:r>
              <a:rPr lang="en-US" sz="1200" b="0" i="0" u="none" strike="noStrike" kern="1200" dirty="0">
                <a:solidFill>
                  <a:schemeClr val="tx1"/>
                </a:solidFill>
                <a:effectLst/>
                <a:latin typeface="+mn-lt"/>
                <a:ea typeface="+mn-ea"/>
                <a:cs typeface="+mn-cs"/>
              </a:rPr>
              <a:t>2. Benchmark against other similar institutions who will have participated in the DLE.</a:t>
            </a:r>
          </a:p>
          <a:p>
            <a:pPr rtl="0" fontAlgn="base"/>
            <a:r>
              <a:rPr lang="en-US" sz="1200" b="0" i="0" u="none" strike="noStrike" kern="1200" dirty="0">
                <a:solidFill>
                  <a:schemeClr val="tx1"/>
                </a:solidFill>
                <a:effectLst/>
                <a:latin typeface="+mn-lt"/>
                <a:ea typeface="+mn-ea"/>
                <a:cs typeface="+mn-cs"/>
              </a:rPr>
              <a:t>3. Better understand our students viewpoints, particularly around diversity, inclusion and acceptance at their COSC home.</a:t>
            </a:r>
          </a:p>
          <a:p>
            <a:pPr rtl="0" fontAlgn="base"/>
            <a:r>
              <a:rPr lang="en-US" sz="1200" b="0" i="0" u="none" strike="noStrike" kern="1200" dirty="0">
                <a:solidFill>
                  <a:schemeClr val="tx1"/>
                </a:solidFill>
                <a:effectLst/>
                <a:latin typeface="+mn-lt"/>
                <a:ea typeface="+mn-ea"/>
                <a:cs typeface="+mn-cs"/>
              </a:rPr>
              <a:t>4. Move ahead with previously mentioned long-term solutions, while continuing to get new ideas of how we can make our campus community more safe, inclusive and collegial.</a:t>
            </a:r>
          </a:p>
          <a:p>
            <a:endParaRPr lang="en-US" b="1" dirty="0"/>
          </a:p>
        </p:txBody>
      </p:sp>
      <p:sp>
        <p:nvSpPr>
          <p:cNvPr id="4" name="Slide Number Placeholder 3"/>
          <p:cNvSpPr>
            <a:spLocks noGrp="1"/>
          </p:cNvSpPr>
          <p:nvPr>
            <p:ph type="sldNum" sz="quarter" idx="10"/>
          </p:nvPr>
        </p:nvSpPr>
        <p:spPr/>
        <p:txBody>
          <a:bodyPr/>
          <a:lstStyle/>
          <a:p>
            <a:fld id="{88E5ADAE-1903-4030-8B27-B7187D26A18E}" type="slidenum">
              <a:rPr lang="en-US" smtClean="0"/>
              <a:t>17</a:t>
            </a:fld>
            <a:endParaRPr lang="en-US"/>
          </a:p>
        </p:txBody>
      </p:sp>
    </p:spTree>
    <p:extLst>
      <p:ext uri="{BB962C8B-B14F-4D97-AF65-F5344CB8AC3E}">
        <p14:creationId xmlns:p14="http://schemas.microsoft.com/office/powerpoint/2010/main" val="795850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18</a:t>
            </a:fld>
            <a:endParaRPr lang="en-US"/>
          </a:p>
        </p:txBody>
      </p:sp>
    </p:spTree>
    <p:extLst>
      <p:ext uri="{BB962C8B-B14F-4D97-AF65-F5344CB8AC3E}">
        <p14:creationId xmlns:p14="http://schemas.microsoft.com/office/powerpoint/2010/main" val="9731061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Campus Climate Survey – </a:t>
            </a:r>
            <a:r>
              <a:rPr lang="en-US" b="0" dirty="0"/>
              <a:t>Estimate from UCLA HERI (2017)</a:t>
            </a:r>
          </a:p>
          <a:p>
            <a:endParaRPr lang="en-US" b="0" dirty="0"/>
          </a:p>
          <a:p>
            <a:r>
              <a:rPr lang="en-US" b="1" dirty="0"/>
              <a:t>Wufoo – </a:t>
            </a:r>
            <a:r>
              <a:rPr lang="en-US" b="0" dirty="0"/>
              <a:t>Estimate from Wufoo (2018)</a:t>
            </a:r>
            <a:endParaRPr lang="en-US" b="1" dirty="0"/>
          </a:p>
        </p:txBody>
      </p:sp>
      <p:sp>
        <p:nvSpPr>
          <p:cNvPr id="4" name="Slide Number Placeholder 3"/>
          <p:cNvSpPr>
            <a:spLocks noGrp="1"/>
          </p:cNvSpPr>
          <p:nvPr>
            <p:ph type="sldNum" sz="quarter" idx="10"/>
          </p:nvPr>
        </p:nvSpPr>
        <p:spPr/>
        <p:txBody>
          <a:bodyPr/>
          <a:lstStyle/>
          <a:p>
            <a:fld id="{88E5ADAE-1903-4030-8B27-B7187D26A18E}" type="slidenum">
              <a:rPr lang="en-US" smtClean="0"/>
              <a:t>19</a:t>
            </a:fld>
            <a:endParaRPr lang="en-US"/>
          </a:p>
        </p:txBody>
      </p:sp>
    </p:spTree>
    <p:extLst>
      <p:ext uri="{BB962C8B-B14F-4D97-AF65-F5344CB8AC3E}">
        <p14:creationId xmlns:p14="http://schemas.microsoft.com/office/powerpoint/2010/main" val="1829941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 1964)</a:t>
            </a:r>
          </a:p>
        </p:txBody>
      </p:sp>
      <p:sp>
        <p:nvSpPr>
          <p:cNvPr id="4" name="Slide Number Placeholder 3"/>
          <p:cNvSpPr>
            <a:spLocks noGrp="1"/>
          </p:cNvSpPr>
          <p:nvPr>
            <p:ph type="sldNum" sz="quarter" idx="10"/>
          </p:nvPr>
        </p:nvSpPr>
        <p:spPr/>
        <p:txBody>
          <a:bodyPr/>
          <a:lstStyle/>
          <a:p>
            <a:fld id="{88E5ADAE-1903-4030-8B27-B7187D26A18E}" type="slidenum">
              <a:rPr lang="en-US" smtClean="0"/>
              <a:t>2</a:t>
            </a:fld>
            <a:endParaRPr lang="en-US"/>
          </a:p>
        </p:txBody>
      </p:sp>
    </p:spTree>
    <p:extLst>
      <p:ext uri="{BB962C8B-B14F-4D97-AF65-F5344CB8AC3E}">
        <p14:creationId xmlns:p14="http://schemas.microsoft.com/office/powerpoint/2010/main" val="2229949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20</a:t>
            </a:fld>
            <a:endParaRPr lang="en-US"/>
          </a:p>
        </p:txBody>
      </p:sp>
    </p:spTree>
    <p:extLst>
      <p:ext uri="{BB962C8B-B14F-4D97-AF65-F5344CB8AC3E}">
        <p14:creationId xmlns:p14="http://schemas.microsoft.com/office/powerpoint/2010/main" val="1855780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21</a:t>
            </a:fld>
            <a:endParaRPr lang="en-US"/>
          </a:p>
        </p:txBody>
      </p:sp>
    </p:spTree>
    <p:extLst>
      <p:ext uri="{BB962C8B-B14F-4D97-AF65-F5344CB8AC3E}">
        <p14:creationId xmlns:p14="http://schemas.microsoft.com/office/powerpoint/2010/main" val="1853594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3</a:t>
            </a:fld>
            <a:endParaRPr lang="en-US"/>
          </a:p>
        </p:txBody>
      </p:sp>
    </p:spTree>
    <p:extLst>
      <p:ext uri="{BB962C8B-B14F-4D97-AF65-F5344CB8AC3E}">
        <p14:creationId xmlns:p14="http://schemas.microsoft.com/office/powerpoint/2010/main" val="2677371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4</a:t>
            </a:fld>
            <a:endParaRPr lang="en-US"/>
          </a:p>
        </p:txBody>
      </p:sp>
    </p:spTree>
    <p:extLst>
      <p:ext uri="{BB962C8B-B14F-4D97-AF65-F5344CB8AC3E}">
        <p14:creationId xmlns:p14="http://schemas.microsoft.com/office/powerpoint/2010/main" val="296710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(Dylan, 1964)</a:t>
            </a:r>
          </a:p>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5</a:t>
            </a:fld>
            <a:endParaRPr lang="en-US"/>
          </a:p>
        </p:txBody>
      </p:sp>
    </p:spTree>
    <p:extLst>
      <p:ext uri="{BB962C8B-B14F-4D97-AF65-F5344CB8AC3E}">
        <p14:creationId xmlns:p14="http://schemas.microsoft.com/office/powerpoint/2010/main" val="2073830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6</a:t>
            </a:fld>
            <a:endParaRPr lang="en-US"/>
          </a:p>
        </p:txBody>
      </p:sp>
    </p:spTree>
    <p:extLst>
      <p:ext uri="{BB962C8B-B14F-4D97-AF65-F5344CB8AC3E}">
        <p14:creationId xmlns:p14="http://schemas.microsoft.com/office/powerpoint/2010/main" val="4121166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(Dylan, 1964)</a:t>
            </a:r>
          </a:p>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7</a:t>
            </a:fld>
            <a:endParaRPr lang="en-US"/>
          </a:p>
        </p:txBody>
      </p:sp>
    </p:spTree>
    <p:extLst>
      <p:ext uri="{BB962C8B-B14F-4D97-AF65-F5344CB8AC3E}">
        <p14:creationId xmlns:p14="http://schemas.microsoft.com/office/powerpoint/2010/main" val="1427625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8</a:t>
            </a:fld>
            <a:endParaRPr lang="en-US"/>
          </a:p>
        </p:txBody>
      </p:sp>
    </p:spTree>
    <p:extLst>
      <p:ext uri="{BB962C8B-B14F-4D97-AF65-F5344CB8AC3E}">
        <p14:creationId xmlns:p14="http://schemas.microsoft.com/office/powerpoint/2010/main" val="3955774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E5ADAE-1903-4030-8B27-B7187D26A18E}" type="slidenum">
              <a:rPr lang="en-US" smtClean="0"/>
              <a:t>9</a:t>
            </a:fld>
            <a:endParaRPr lang="en-US"/>
          </a:p>
        </p:txBody>
      </p:sp>
    </p:spTree>
    <p:extLst>
      <p:ext uri="{BB962C8B-B14F-4D97-AF65-F5344CB8AC3E}">
        <p14:creationId xmlns:p14="http://schemas.microsoft.com/office/powerpoint/2010/main" val="1838505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2A98-33B7-45E3-B6E3-F223874DF0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B3083BD-070B-4B1F-B25E-FCF40A6BE0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41A472-61DF-4D39-8AA0-AA763D59FA53}"/>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5" name="Footer Placeholder 4">
            <a:extLst>
              <a:ext uri="{FF2B5EF4-FFF2-40B4-BE49-F238E27FC236}">
                <a16:creationId xmlns:a16="http://schemas.microsoft.com/office/drawing/2014/main" id="{996E194A-F568-449E-9643-6199978668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B1918-6CA1-4512-864F-665852F610D3}"/>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375083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7F0CC-DC2E-4E1C-959D-805C51F27F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3C4866-6168-4585-9A6B-B1E683B986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7FF2EE-2315-4E42-BDCF-1E8160EBF0CC}"/>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5" name="Footer Placeholder 4">
            <a:extLst>
              <a:ext uri="{FF2B5EF4-FFF2-40B4-BE49-F238E27FC236}">
                <a16:creationId xmlns:a16="http://schemas.microsoft.com/office/drawing/2014/main" id="{B95260E9-1992-4A5E-A425-CFD358FE88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EC7F29-651A-4833-9AF0-242D64D67E1E}"/>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344345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4A91FF-8E15-4663-B949-B33EF050A2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DAD937-ACC6-4DF9-9BC5-03CAD44E262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F9140-C095-408A-93C8-318B5BA0776A}"/>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5" name="Footer Placeholder 4">
            <a:extLst>
              <a:ext uri="{FF2B5EF4-FFF2-40B4-BE49-F238E27FC236}">
                <a16:creationId xmlns:a16="http://schemas.microsoft.com/office/drawing/2014/main" id="{D0222608-ABB9-486A-B4D8-31996D2B13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80EE6-7143-4494-9702-18297EB0F87F}"/>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1439122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30BE1-CF77-4D86-AE5F-9F33C45A39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B2AA2E-93F3-4518-8B86-88C135A56E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F9F83-71FF-4C26-86E3-BA3DC04D6782}"/>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5" name="Footer Placeholder 4">
            <a:extLst>
              <a:ext uri="{FF2B5EF4-FFF2-40B4-BE49-F238E27FC236}">
                <a16:creationId xmlns:a16="http://schemas.microsoft.com/office/drawing/2014/main" id="{BF488C60-BF1C-4D8A-81F8-A2778D2E9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4AEBC8-9F3F-491A-A1A0-8F6BB39B72CA}"/>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99508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7361-8BFD-40AB-836B-2F77CBC469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F7C9E4-65C6-4591-9931-C6A9CE5B4F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0B5CFEC-E9F1-48A4-B29C-630BC889F6B6}"/>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5" name="Footer Placeholder 4">
            <a:extLst>
              <a:ext uri="{FF2B5EF4-FFF2-40B4-BE49-F238E27FC236}">
                <a16:creationId xmlns:a16="http://schemas.microsoft.com/office/drawing/2014/main" id="{8338A66C-1223-49D7-A630-4565E7EC7E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E520B5-B94C-48E9-A72C-3CDA496A576C}"/>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205132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80118-FB0D-4BCD-A9FF-C2C2967E5E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E4DB5D-518A-42B0-87A3-64310E65E4A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7FF2CD-2658-4678-B1CE-7EF0839AD1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BFF38D-7463-49EC-9F27-6BD0598AA931}"/>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6" name="Footer Placeholder 5">
            <a:extLst>
              <a:ext uri="{FF2B5EF4-FFF2-40B4-BE49-F238E27FC236}">
                <a16:creationId xmlns:a16="http://schemas.microsoft.com/office/drawing/2014/main" id="{5D14F64D-6979-45AA-8C32-ED32684DC4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B84E7E-2139-4C84-90DF-41840630D253}"/>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292252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FD4EC-E36C-4539-8930-5CFF5EA4E7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F9468B-6A44-45FA-8532-E84E671414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8C1766B-75F9-459A-9721-80B0880E75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EA085E-32ED-46E4-BCDA-0B05247299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1DEAA67-6A4D-4E7E-B3C1-BF95A57310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283F40-D5D4-4637-A446-9F448D8409B1}"/>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8" name="Footer Placeholder 7">
            <a:extLst>
              <a:ext uri="{FF2B5EF4-FFF2-40B4-BE49-F238E27FC236}">
                <a16:creationId xmlns:a16="http://schemas.microsoft.com/office/drawing/2014/main" id="{8BE68F24-DD0F-495C-9D22-93FEAA186B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3E188E-00F6-4E9A-8FAD-ED4FCFEE2529}"/>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1960287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B1117-63D6-48F7-BCD0-AF79D4B02E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2356B3-68B9-4ADB-B430-3C3AEC4ACD12}"/>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4" name="Footer Placeholder 3">
            <a:extLst>
              <a:ext uri="{FF2B5EF4-FFF2-40B4-BE49-F238E27FC236}">
                <a16:creationId xmlns:a16="http://schemas.microsoft.com/office/drawing/2014/main" id="{EE4AA91C-2F9E-40F9-96F9-F647C62EB5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A6EC6F-40DD-4D5B-BD23-95D9CF75C240}"/>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101411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A4393F-4561-4F04-A60E-B2AA074E5772}"/>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3" name="Footer Placeholder 2">
            <a:extLst>
              <a:ext uri="{FF2B5EF4-FFF2-40B4-BE49-F238E27FC236}">
                <a16:creationId xmlns:a16="http://schemas.microsoft.com/office/drawing/2014/main" id="{A9C9399C-DFAD-41F2-8B84-432CA4BFF5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84571D-D64B-425B-A921-1F320CD2510A}"/>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303865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F447-DBF1-4D89-B87C-8F5293189A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367007-D254-46FE-B2DD-1D16E76705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F5661A-5D4F-4734-ADEE-07BFFB3763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08509B-595D-47D2-B723-CAB4ACF6323B}"/>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6" name="Footer Placeholder 5">
            <a:extLst>
              <a:ext uri="{FF2B5EF4-FFF2-40B4-BE49-F238E27FC236}">
                <a16:creationId xmlns:a16="http://schemas.microsoft.com/office/drawing/2014/main" id="{30594C19-3E0D-47E3-AF3A-4A1022CF91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82FD9F-4BC6-4D0F-901B-B235808C76DB}"/>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599512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10A11-0897-4439-AA04-A68F5D3EF1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CD99AF-9621-41C0-83BE-E578CEB9F0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28571C-7856-40E4-966C-C8E6ADB680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EF0D56-1181-46DF-B133-708AFB21DD9F}"/>
              </a:ext>
            </a:extLst>
          </p:cNvPr>
          <p:cNvSpPr>
            <a:spLocks noGrp="1"/>
          </p:cNvSpPr>
          <p:nvPr>
            <p:ph type="dt" sz="half" idx="10"/>
          </p:nvPr>
        </p:nvSpPr>
        <p:spPr/>
        <p:txBody>
          <a:bodyPr/>
          <a:lstStyle/>
          <a:p>
            <a:fld id="{61512E1F-599E-487A-A776-FBFB9131F490}" type="datetimeFigureOut">
              <a:rPr lang="en-US" smtClean="0"/>
              <a:t>2/21/2018</a:t>
            </a:fld>
            <a:endParaRPr lang="en-US"/>
          </a:p>
        </p:txBody>
      </p:sp>
      <p:sp>
        <p:nvSpPr>
          <p:cNvPr id="6" name="Footer Placeholder 5">
            <a:extLst>
              <a:ext uri="{FF2B5EF4-FFF2-40B4-BE49-F238E27FC236}">
                <a16:creationId xmlns:a16="http://schemas.microsoft.com/office/drawing/2014/main" id="{BC9D8F53-2E37-469C-84EB-3176AE21CF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F5B121-AA95-4362-829F-74639C103465}"/>
              </a:ext>
            </a:extLst>
          </p:cNvPr>
          <p:cNvSpPr>
            <a:spLocks noGrp="1"/>
          </p:cNvSpPr>
          <p:nvPr>
            <p:ph type="sldNum" sz="quarter" idx="12"/>
          </p:nvPr>
        </p:nvSpPr>
        <p:spPr/>
        <p:txBody>
          <a:bodyPr/>
          <a:lstStyle/>
          <a:p>
            <a:fld id="{5814F219-DDB4-491A-9E4E-5E8FDC97FB80}" type="slidenum">
              <a:rPr lang="en-US" smtClean="0"/>
              <a:t>‹#›</a:t>
            </a:fld>
            <a:endParaRPr lang="en-US"/>
          </a:p>
        </p:txBody>
      </p:sp>
    </p:spTree>
    <p:extLst>
      <p:ext uri="{BB962C8B-B14F-4D97-AF65-F5344CB8AC3E}">
        <p14:creationId xmlns:p14="http://schemas.microsoft.com/office/powerpoint/2010/main" val="1781664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118F1C-4F00-4538-A1F5-B78E6BA7CE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7A26D8-DABA-4F99-A7A9-7397FAB3AA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5CCC04-C3D1-4A45-A5ED-E1F0574CE4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2E1F-599E-487A-A776-FBFB9131F490}" type="datetimeFigureOut">
              <a:rPr lang="en-US" smtClean="0"/>
              <a:t>2/21/2018</a:t>
            </a:fld>
            <a:endParaRPr lang="en-US"/>
          </a:p>
        </p:txBody>
      </p:sp>
      <p:sp>
        <p:nvSpPr>
          <p:cNvPr id="5" name="Footer Placeholder 4">
            <a:extLst>
              <a:ext uri="{FF2B5EF4-FFF2-40B4-BE49-F238E27FC236}">
                <a16:creationId xmlns:a16="http://schemas.microsoft.com/office/drawing/2014/main" id="{F6619424-2010-46F4-8FE6-73DA5F9F63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BAF9FE-D5CB-4C34-AEC4-8E7418A8AD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4F219-DDB4-491A-9E4E-5E8FDC97FB80}" type="slidenum">
              <a:rPr lang="en-US" smtClean="0"/>
              <a:t>‹#›</a:t>
            </a:fld>
            <a:endParaRPr lang="en-US"/>
          </a:p>
        </p:txBody>
      </p:sp>
    </p:spTree>
    <p:extLst>
      <p:ext uri="{BB962C8B-B14F-4D97-AF65-F5344CB8AC3E}">
        <p14:creationId xmlns:p14="http://schemas.microsoft.com/office/powerpoint/2010/main" val="3563787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CCBE27-2823-4638-B55B-6F94B04519D3}"/>
              </a:ext>
            </a:extLst>
          </p:cNvPr>
          <p:cNvSpPr txBox="1"/>
          <p:nvPr/>
        </p:nvSpPr>
        <p:spPr>
          <a:xfrm>
            <a:off x="1971675" y="571500"/>
            <a:ext cx="8477250" cy="2308324"/>
          </a:xfrm>
          <a:prstGeom prst="rect">
            <a:avLst/>
          </a:prstGeom>
          <a:noFill/>
        </p:spPr>
        <p:txBody>
          <a:bodyPr wrap="square" rtlCol="0">
            <a:spAutoFit/>
          </a:bodyPr>
          <a:lstStyle/>
          <a:p>
            <a:pPr algn="ctr"/>
            <a:r>
              <a:rPr lang="en-US" sz="7200" dirty="0">
                <a:solidFill>
                  <a:schemeClr val="bg1"/>
                </a:solidFill>
                <a:effectLst>
                  <a:outerShdw blurRad="38100" dist="38100" dir="2700000" algn="tl">
                    <a:srgbClr val="000000">
                      <a:alpha val="43137"/>
                    </a:srgbClr>
                  </a:outerShdw>
                </a:effectLst>
                <a:latin typeface="Bodoni MT" panose="02070603080606020203" pitchFamily="18" charset="0"/>
              </a:rPr>
              <a:t>College of Ottery St. Catchpole</a:t>
            </a:r>
          </a:p>
        </p:txBody>
      </p:sp>
      <p:sp>
        <p:nvSpPr>
          <p:cNvPr id="5" name="TextBox 4">
            <a:extLst>
              <a:ext uri="{FF2B5EF4-FFF2-40B4-BE49-F238E27FC236}">
                <a16:creationId xmlns:a16="http://schemas.microsoft.com/office/drawing/2014/main" id="{7F80B89F-EA2F-4564-B1AD-DEBAC061CB74}"/>
              </a:ext>
            </a:extLst>
          </p:cNvPr>
          <p:cNvSpPr txBox="1"/>
          <p:nvPr/>
        </p:nvSpPr>
        <p:spPr>
          <a:xfrm>
            <a:off x="3071811" y="3043238"/>
            <a:ext cx="6172200" cy="400110"/>
          </a:xfrm>
          <a:prstGeom prst="rect">
            <a:avLst/>
          </a:prstGeom>
          <a:noFill/>
        </p:spPr>
        <p:txBody>
          <a:bodyPr wrap="square" rtlCol="0">
            <a:spAutoFit/>
          </a:bodyPr>
          <a:lstStyle/>
          <a:p>
            <a:pPr algn="ctr"/>
            <a:r>
              <a:rPr lang="en-US" sz="2000" i="1" dirty="0">
                <a:solidFill>
                  <a:schemeClr val="bg1"/>
                </a:solidFill>
              </a:rPr>
              <a:t>Collegiality. Community. Commitment.</a:t>
            </a:r>
          </a:p>
        </p:txBody>
      </p:sp>
      <p:sp>
        <p:nvSpPr>
          <p:cNvPr id="6" name="Rectangle 5">
            <a:extLst>
              <a:ext uri="{FF2B5EF4-FFF2-40B4-BE49-F238E27FC236}">
                <a16:creationId xmlns:a16="http://schemas.microsoft.com/office/drawing/2014/main" id="{F4F03A7F-45A8-4D68-8B50-99DD4019D2BD}"/>
              </a:ext>
            </a:extLst>
          </p:cNvPr>
          <p:cNvSpPr/>
          <p:nvPr/>
        </p:nvSpPr>
        <p:spPr>
          <a:xfrm>
            <a:off x="0" y="3900488"/>
            <a:ext cx="12192000" cy="29575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3E2C0C36-F83E-4EDF-A8AF-9FFDE635950B}"/>
              </a:ext>
            </a:extLst>
          </p:cNvPr>
          <p:cNvCxnSpPr/>
          <p:nvPr/>
        </p:nvCxnSpPr>
        <p:spPr>
          <a:xfrm>
            <a:off x="0" y="3876315"/>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602BC4C-5ED9-4A3B-AA1B-EE1D185CD950}"/>
              </a:ext>
            </a:extLst>
          </p:cNvPr>
          <p:cNvCxnSpPr/>
          <p:nvPr/>
        </p:nvCxnSpPr>
        <p:spPr>
          <a:xfrm>
            <a:off x="-4768" y="3757009"/>
            <a:ext cx="1219200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pic>
        <p:nvPicPr>
          <p:cNvPr id="1026" name="Picture 2" descr="https://lh4.googleusercontent.com/utkK6hPfs2b0AOc6-FI8OTyilfLaMMjGs7ZAExdrX9uOhPpXJilGrFVGWrIvD-2gTJ7QPRdi_IngYgbOCNmBVqYMKBnxMb-okSpGwWAg_wytnKTDX3Wv1GP1JxBcgNFsaLHZ2Z9b158">
            <a:extLst>
              <a:ext uri="{FF2B5EF4-FFF2-40B4-BE49-F238E27FC236}">
                <a16:creationId xmlns:a16="http://schemas.microsoft.com/office/drawing/2014/main" id="{30DCE91D-C4BF-4C3F-8C51-48E9120EC9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1815" y="3975477"/>
            <a:ext cx="1860297" cy="232537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lh6.googleusercontent.com/pWG3r55jdRjRX_ArI7gWdlgIHEKqZd5z-S7bxTJg3KadCgfX-Kqi9yi4ibBywkBtQx1HJj954FDVpi7K94HjH6tfVQq1bYSwPq9lxtVWFn3aZb6rspPK9or-4SaRnywl2EcoL04oibM">
            <a:extLst>
              <a:ext uri="{FF2B5EF4-FFF2-40B4-BE49-F238E27FC236}">
                <a16:creationId xmlns:a16="http://schemas.microsoft.com/office/drawing/2014/main" id="{9F1D6497-8751-4386-A3FB-D461A96154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9276" y="3970866"/>
            <a:ext cx="2263005" cy="231563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lh4.googleusercontent.com/oXQRvdHVtfgR2b59qVuFoDMmIBfeT-9-ReTa-glYteizNLV-fRAAmNBd_vo-iLBEYckLErohhHNVTS9prMK_0h_lCyyHZDzJcWy6V7Fj99-d9qH_nrVIxepHaJY6Cl0GQeijCFSMvv4">
            <a:extLst>
              <a:ext uri="{FF2B5EF4-FFF2-40B4-BE49-F238E27FC236}">
                <a16:creationId xmlns:a16="http://schemas.microsoft.com/office/drawing/2014/main" id="{8971A003-8C0A-4955-8847-A96DB6D0743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65109" y="3975476"/>
            <a:ext cx="1860297" cy="232537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F012B7F-760B-47B4-84A7-171288B925B3}"/>
              </a:ext>
            </a:extLst>
          </p:cNvPr>
          <p:cNvSpPr txBox="1"/>
          <p:nvPr/>
        </p:nvSpPr>
        <p:spPr>
          <a:xfrm>
            <a:off x="3582648" y="6226405"/>
            <a:ext cx="1919250" cy="584775"/>
          </a:xfrm>
          <a:prstGeom prst="rect">
            <a:avLst/>
          </a:prstGeom>
          <a:noFill/>
        </p:spPr>
        <p:txBody>
          <a:bodyPr wrap="square" rtlCol="0">
            <a:spAutoFit/>
          </a:bodyPr>
          <a:lstStyle/>
          <a:p>
            <a:pPr algn="ctr"/>
            <a:r>
              <a:rPr lang="en-US" dirty="0"/>
              <a:t>Madison Edwards </a:t>
            </a:r>
            <a:r>
              <a:rPr lang="en-US" sz="1400" i="1" dirty="0"/>
              <a:t>Rutgers University</a:t>
            </a:r>
          </a:p>
        </p:txBody>
      </p:sp>
      <p:sp>
        <p:nvSpPr>
          <p:cNvPr id="11" name="TextBox 10">
            <a:extLst>
              <a:ext uri="{FF2B5EF4-FFF2-40B4-BE49-F238E27FC236}">
                <a16:creationId xmlns:a16="http://schemas.microsoft.com/office/drawing/2014/main" id="{A182C6BA-541A-4CB2-8D05-0131FD1A3A26}"/>
              </a:ext>
            </a:extLst>
          </p:cNvPr>
          <p:cNvSpPr txBox="1"/>
          <p:nvPr/>
        </p:nvSpPr>
        <p:spPr>
          <a:xfrm>
            <a:off x="32479" y="6228905"/>
            <a:ext cx="3191167" cy="584775"/>
          </a:xfrm>
          <a:prstGeom prst="rect">
            <a:avLst/>
          </a:prstGeom>
          <a:noFill/>
        </p:spPr>
        <p:txBody>
          <a:bodyPr wrap="square" rtlCol="0">
            <a:spAutoFit/>
          </a:bodyPr>
          <a:lstStyle/>
          <a:p>
            <a:pPr algn="ctr"/>
            <a:r>
              <a:rPr lang="en-US" dirty="0"/>
              <a:t>Maribeth Scott, Team Leader </a:t>
            </a:r>
            <a:r>
              <a:rPr lang="en-US" sz="1400" i="1" dirty="0"/>
              <a:t>Rutgers University</a:t>
            </a:r>
          </a:p>
        </p:txBody>
      </p:sp>
      <p:sp>
        <p:nvSpPr>
          <p:cNvPr id="12" name="TextBox 11">
            <a:extLst>
              <a:ext uri="{FF2B5EF4-FFF2-40B4-BE49-F238E27FC236}">
                <a16:creationId xmlns:a16="http://schemas.microsoft.com/office/drawing/2014/main" id="{B16F4DAB-59D9-4930-8541-700992FB3B03}"/>
              </a:ext>
            </a:extLst>
          </p:cNvPr>
          <p:cNvSpPr txBox="1"/>
          <p:nvPr/>
        </p:nvSpPr>
        <p:spPr>
          <a:xfrm>
            <a:off x="6613154" y="6243895"/>
            <a:ext cx="2131826" cy="584775"/>
          </a:xfrm>
          <a:prstGeom prst="rect">
            <a:avLst/>
          </a:prstGeom>
          <a:noFill/>
        </p:spPr>
        <p:txBody>
          <a:bodyPr wrap="square" rtlCol="0">
            <a:spAutoFit/>
          </a:bodyPr>
          <a:lstStyle/>
          <a:p>
            <a:pPr algn="ctr"/>
            <a:r>
              <a:rPr lang="en-US" dirty="0"/>
              <a:t>Micaela </a:t>
            </a:r>
            <a:r>
              <a:rPr lang="en-US" dirty="0" err="1"/>
              <a:t>Ensminger</a:t>
            </a:r>
            <a:r>
              <a:rPr lang="en-US" dirty="0"/>
              <a:t> </a:t>
            </a:r>
            <a:r>
              <a:rPr lang="en-US" sz="1400" i="1" dirty="0"/>
              <a:t>Rutgers University</a:t>
            </a:r>
          </a:p>
        </p:txBody>
      </p:sp>
      <p:sp>
        <p:nvSpPr>
          <p:cNvPr id="13" name="TextBox 12">
            <a:extLst>
              <a:ext uri="{FF2B5EF4-FFF2-40B4-BE49-F238E27FC236}">
                <a16:creationId xmlns:a16="http://schemas.microsoft.com/office/drawing/2014/main" id="{57E3450D-CBDE-433A-8F9E-805106B25E4B}"/>
              </a:ext>
            </a:extLst>
          </p:cNvPr>
          <p:cNvSpPr txBox="1"/>
          <p:nvPr/>
        </p:nvSpPr>
        <p:spPr>
          <a:xfrm>
            <a:off x="9733610" y="6246395"/>
            <a:ext cx="2131826" cy="584775"/>
          </a:xfrm>
          <a:prstGeom prst="rect">
            <a:avLst/>
          </a:prstGeom>
          <a:noFill/>
        </p:spPr>
        <p:txBody>
          <a:bodyPr wrap="square" rtlCol="0">
            <a:spAutoFit/>
          </a:bodyPr>
          <a:lstStyle/>
          <a:p>
            <a:pPr algn="ctr"/>
            <a:r>
              <a:rPr lang="en-US" dirty="0"/>
              <a:t>Joshua Phillips  </a:t>
            </a:r>
            <a:r>
              <a:rPr lang="en-US" sz="1400" i="1" dirty="0"/>
              <a:t>Rutgers University</a:t>
            </a:r>
          </a:p>
        </p:txBody>
      </p:sp>
      <p:pic>
        <p:nvPicPr>
          <p:cNvPr id="1032" name="Picture 8" descr="https://lh4.googleusercontent.com/FoyEiKS8pZzeO1geKiPlXYNorEID9lBjv8JE4dDiGDjce76n6U_taOvKxI05EWYgfQzWY6oCJb1lkOyrURLcl8-qjKZAMNiYSnBZhHdgTDx_ByhlJfTPhNNBXbG-mhIjax0y1IakxoU">
            <a:extLst>
              <a:ext uri="{FF2B5EF4-FFF2-40B4-BE49-F238E27FC236}">
                <a16:creationId xmlns:a16="http://schemas.microsoft.com/office/drawing/2014/main" id="{C947FDEA-838C-4A6A-9F50-C0DF04B707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5804" y="3975476"/>
            <a:ext cx="1860297" cy="2325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170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71942"/>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914399" y="25529"/>
            <a:ext cx="11620586" cy="1107996"/>
          </a:xfrm>
          <a:prstGeom prst="rect">
            <a:avLst/>
          </a:prstGeom>
          <a:noFill/>
        </p:spPr>
        <p:txBody>
          <a:bodyPr wrap="square" rtlCol="0">
            <a:spAutoFit/>
          </a:bodyPr>
          <a:lstStyle/>
          <a:p>
            <a:pPr algn="ctr"/>
            <a:r>
              <a:rPr lang="en-US" sz="6600" dirty="0">
                <a:latin typeface="Bodoni MT" panose="02070603080606020203" pitchFamily="18" charset="0"/>
              </a:rPr>
              <a:t>Campus Police Presence</a:t>
            </a:r>
          </a:p>
        </p:txBody>
      </p:sp>
      <p:sp>
        <p:nvSpPr>
          <p:cNvPr id="2" name="TextBox 1">
            <a:extLst>
              <a:ext uri="{FF2B5EF4-FFF2-40B4-BE49-F238E27FC236}">
                <a16:creationId xmlns:a16="http://schemas.microsoft.com/office/drawing/2014/main" id="{33B8A633-756B-4324-9444-F8BE5112C32F}"/>
              </a:ext>
            </a:extLst>
          </p:cNvPr>
          <p:cNvSpPr txBox="1"/>
          <p:nvPr/>
        </p:nvSpPr>
        <p:spPr>
          <a:xfrm>
            <a:off x="123825" y="1260338"/>
            <a:ext cx="11838326" cy="4431983"/>
          </a:xfrm>
          <a:prstGeom prst="rect">
            <a:avLst/>
          </a:prstGeom>
          <a:noFill/>
        </p:spPr>
        <p:txBody>
          <a:bodyPr wrap="square" rtlCol="0">
            <a:spAutoFit/>
          </a:bodyPr>
          <a:lstStyle/>
          <a:p>
            <a:pPr marL="285750" indent="-285750" fontAlgn="base">
              <a:buFont typeface="Arial" panose="020B0604020202020204" pitchFamily="34" charset="0"/>
              <a:buChar char="•"/>
            </a:pPr>
            <a:r>
              <a:rPr lang="en-US" sz="2400" b="1" dirty="0"/>
              <a:t>Police presence can be requested at any event</a:t>
            </a:r>
            <a:br>
              <a:rPr lang="en-US" sz="2400" b="1" dirty="0"/>
            </a:br>
            <a:endParaRPr lang="en-US" sz="2400" b="1" dirty="0"/>
          </a:p>
          <a:p>
            <a:pPr marL="285750" indent="-285750" fontAlgn="base">
              <a:buFont typeface="Arial" panose="020B0604020202020204" pitchFamily="34" charset="0"/>
              <a:buChar char="•"/>
            </a:pPr>
            <a:r>
              <a:rPr lang="en-US" sz="2400" b="1" dirty="0"/>
              <a:t>Police presence is </a:t>
            </a:r>
            <a:r>
              <a:rPr lang="en-US" sz="2400" b="1" u="sng" dirty="0"/>
              <a:t>required</a:t>
            </a:r>
            <a:r>
              <a:rPr lang="en-US" sz="2400" b="1" dirty="0"/>
              <a:t> if event attendance is anticipated to be 100+</a:t>
            </a:r>
          </a:p>
          <a:p>
            <a:pPr marL="742950" lvl="1" indent="-285750" fontAlgn="base">
              <a:buFont typeface="Arial" panose="020B0604020202020204" pitchFamily="34" charset="0"/>
              <a:buChar char="•"/>
            </a:pPr>
            <a:r>
              <a:rPr lang="en-US" sz="2400" dirty="0"/>
              <a:t>Process:</a:t>
            </a:r>
          </a:p>
          <a:p>
            <a:pPr marL="1200150" lvl="2" indent="-285750" fontAlgn="base">
              <a:buFont typeface="Arial" panose="020B0604020202020204" pitchFamily="34" charset="0"/>
              <a:buChar char="•"/>
            </a:pPr>
            <a:r>
              <a:rPr lang="en-US" sz="2400" dirty="0"/>
              <a:t>Student club completes Form 3</a:t>
            </a:r>
          </a:p>
          <a:p>
            <a:pPr marL="1200150" lvl="2" indent="-285750" fontAlgn="base">
              <a:buFont typeface="Arial" panose="020B0604020202020204" pitchFamily="34" charset="0"/>
              <a:buChar char="•"/>
            </a:pPr>
            <a:r>
              <a:rPr lang="en-US" sz="2400" dirty="0"/>
              <a:t>Chief of Police decides number of officers needed based on projected attendance</a:t>
            </a:r>
            <a:br>
              <a:rPr lang="en-US" sz="2400" dirty="0"/>
            </a:br>
            <a:endParaRPr lang="en-US" sz="2400" dirty="0"/>
          </a:p>
          <a:p>
            <a:pPr marL="285750" indent="-285750" fontAlgn="base">
              <a:buFont typeface="Arial" panose="020B0604020202020204" pitchFamily="34" charset="0"/>
              <a:buChar char="•"/>
            </a:pPr>
            <a:r>
              <a:rPr lang="en-US" sz="2400" b="1" dirty="0"/>
              <a:t>Cost of police presence:</a:t>
            </a:r>
          </a:p>
          <a:p>
            <a:pPr marL="742950" lvl="1" indent="-285750" fontAlgn="base">
              <a:buFont typeface="Arial" panose="020B0604020202020204" pitchFamily="34" charset="0"/>
              <a:buChar char="•"/>
            </a:pPr>
            <a:r>
              <a:rPr lang="en-US" sz="2400" dirty="0"/>
              <a:t>Officially and currently, if 2+ officers are required/requested, the student clubs are responsible for covering the cost of the officers’ overtime pay at $60/hour</a:t>
            </a:r>
          </a:p>
          <a:p>
            <a:pPr marL="742950" lvl="1" indent="-285750" fontAlgn="base">
              <a:buFont typeface="Arial" panose="020B0604020202020204" pitchFamily="34" charset="0"/>
              <a:buChar char="•"/>
            </a:pPr>
            <a:r>
              <a:rPr lang="en-US" sz="2400" dirty="0"/>
              <a:t>In practice, the Division of Student Affairs covers these costs most of the time</a:t>
            </a:r>
          </a:p>
          <a:p>
            <a:endParaRPr lang="en-US" dirty="0"/>
          </a:p>
        </p:txBody>
      </p:sp>
    </p:spTree>
    <p:extLst>
      <p:ext uri="{BB962C8B-B14F-4D97-AF65-F5344CB8AC3E}">
        <p14:creationId xmlns:p14="http://schemas.microsoft.com/office/powerpoint/2010/main" val="2951382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EE7214-18E4-41A9-A8FF-DF99E278F1D8}"/>
              </a:ext>
            </a:extLst>
          </p:cNvPr>
          <p:cNvSpPr/>
          <p:nvPr/>
        </p:nvSpPr>
        <p:spPr>
          <a:xfrm>
            <a:off x="0" y="0"/>
            <a:ext cx="12192000" cy="3571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CD7A391E-5187-4F1A-AFA1-D2847356D2E7}"/>
              </a:ext>
            </a:extLst>
          </p:cNvPr>
          <p:cNvCxnSpPr/>
          <p:nvPr/>
        </p:nvCxnSpPr>
        <p:spPr>
          <a:xfrm>
            <a:off x="-4768" y="3717777"/>
            <a:ext cx="1219200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4509454-3DBB-48F9-8E01-9783EA45E810}"/>
              </a:ext>
            </a:extLst>
          </p:cNvPr>
          <p:cNvCxnSpPr/>
          <p:nvPr/>
        </p:nvCxnSpPr>
        <p:spPr>
          <a:xfrm>
            <a:off x="0" y="3578455"/>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A885928-4A64-4FC9-A5FD-844C23F0C3BF}"/>
              </a:ext>
            </a:extLst>
          </p:cNvPr>
          <p:cNvSpPr txBox="1"/>
          <p:nvPr/>
        </p:nvSpPr>
        <p:spPr>
          <a:xfrm>
            <a:off x="52384" y="6129218"/>
            <a:ext cx="8505825"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sp>
        <p:nvSpPr>
          <p:cNvPr id="9" name="TextBox 8">
            <a:extLst>
              <a:ext uri="{FF2B5EF4-FFF2-40B4-BE49-F238E27FC236}">
                <a16:creationId xmlns:a16="http://schemas.microsoft.com/office/drawing/2014/main" id="{E3980DCC-BC70-42A7-837A-E80BCFD04DF3}"/>
              </a:ext>
            </a:extLst>
          </p:cNvPr>
          <p:cNvSpPr txBox="1"/>
          <p:nvPr/>
        </p:nvSpPr>
        <p:spPr>
          <a:xfrm>
            <a:off x="9171627" y="6418376"/>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sp>
        <p:nvSpPr>
          <p:cNvPr id="10" name="TextBox 9">
            <a:extLst>
              <a:ext uri="{FF2B5EF4-FFF2-40B4-BE49-F238E27FC236}">
                <a16:creationId xmlns:a16="http://schemas.microsoft.com/office/drawing/2014/main" id="{D944686C-DDD1-4619-B4BD-9209626C0C9C}"/>
              </a:ext>
            </a:extLst>
          </p:cNvPr>
          <p:cNvSpPr txBox="1"/>
          <p:nvPr/>
        </p:nvSpPr>
        <p:spPr>
          <a:xfrm>
            <a:off x="1425845" y="790415"/>
            <a:ext cx="8927024" cy="1938992"/>
          </a:xfrm>
          <a:prstGeom prst="rect">
            <a:avLst/>
          </a:prstGeom>
          <a:noFill/>
        </p:spPr>
        <p:txBody>
          <a:bodyPr wrap="square" rtlCol="0">
            <a:spAutoFit/>
          </a:bodyPr>
          <a:lstStyle/>
          <a:p>
            <a:r>
              <a:rPr lang="en-US" sz="6000" i="1" dirty="0">
                <a:latin typeface="Bodoni MT" panose="02070603080606020203" pitchFamily="18" charset="0"/>
              </a:rPr>
              <a:t>You better start swimming or </a:t>
            </a:r>
          </a:p>
          <a:p>
            <a:r>
              <a:rPr lang="en-US" sz="6000" i="1" dirty="0">
                <a:latin typeface="Bodoni MT" panose="02070603080606020203" pitchFamily="18" charset="0"/>
              </a:rPr>
              <a:t>You’ll sink like a stone…</a:t>
            </a:r>
          </a:p>
        </p:txBody>
      </p:sp>
      <p:pic>
        <p:nvPicPr>
          <p:cNvPr id="11" name="Picture 10">
            <a:extLst>
              <a:ext uri="{FF2B5EF4-FFF2-40B4-BE49-F238E27FC236}">
                <a16:creationId xmlns:a16="http://schemas.microsoft.com/office/drawing/2014/main" id="{C90F6327-5F7A-4D40-8C89-2EAAC3D02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7180" y="1981431"/>
            <a:ext cx="1652778" cy="925830"/>
          </a:xfrm>
          <a:prstGeom prst="rect">
            <a:avLst/>
          </a:prstGeom>
        </p:spPr>
      </p:pic>
    </p:spTree>
    <p:extLst>
      <p:ext uri="{BB962C8B-B14F-4D97-AF65-F5344CB8AC3E}">
        <p14:creationId xmlns:p14="http://schemas.microsoft.com/office/powerpoint/2010/main" val="4261071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20624"/>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914399" y="25529"/>
            <a:ext cx="11620586" cy="1015663"/>
          </a:xfrm>
          <a:prstGeom prst="rect">
            <a:avLst/>
          </a:prstGeom>
          <a:noFill/>
        </p:spPr>
        <p:txBody>
          <a:bodyPr wrap="square" rtlCol="0">
            <a:spAutoFit/>
          </a:bodyPr>
          <a:lstStyle/>
          <a:p>
            <a:pPr algn="ctr"/>
            <a:r>
              <a:rPr lang="en-US" sz="6000" dirty="0">
                <a:latin typeface="Bodoni MT" panose="02070603080606020203" pitchFamily="18" charset="0"/>
              </a:rPr>
              <a:t>Problems Identified</a:t>
            </a:r>
          </a:p>
        </p:txBody>
      </p:sp>
      <p:sp>
        <p:nvSpPr>
          <p:cNvPr id="2" name="TextBox 1">
            <a:extLst>
              <a:ext uri="{FF2B5EF4-FFF2-40B4-BE49-F238E27FC236}">
                <a16:creationId xmlns:a16="http://schemas.microsoft.com/office/drawing/2014/main" id="{33B8A633-756B-4324-9444-F8BE5112C32F}"/>
              </a:ext>
            </a:extLst>
          </p:cNvPr>
          <p:cNvSpPr txBox="1"/>
          <p:nvPr/>
        </p:nvSpPr>
        <p:spPr>
          <a:xfrm>
            <a:off x="123825" y="1425486"/>
            <a:ext cx="11838326" cy="4170372"/>
          </a:xfrm>
          <a:prstGeom prst="rect">
            <a:avLst/>
          </a:prstGeom>
          <a:noFill/>
        </p:spPr>
        <p:txBody>
          <a:bodyPr wrap="square" rtlCol="0">
            <a:spAutoFit/>
          </a:bodyPr>
          <a:lstStyle/>
          <a:p>
            <a:pPr marL="457200" indent="-457200" fontAlgn="base">
              <a:buFont typeface="+mj-lt"/>
              <a:buAutoNum type="arabicPeriod"/>
            </a:pPr>
            <a:r>
              <a:rPr lang="en-US" sz="1900" dirty="0"/>
              <a:t>Forms are repetitive and not a good use of time and resources</a:t>
            </a:r>
            <a:br>
              <a:rPr lang="en-US" sz="1900" dirty="0"/>
            </a:br>
            <a:endParaRPr lang="en-US" sz="1900" dirty="0"/>
          </a:p>
          <a:p>
            <a:pPr marL="457200" indent="-457200" fontAlgn="base">
              <a:buFont typeface="+mj-lt"/>
              <a:buAutoNum type="arabicPeriod"/>
            </a:pPr>
            <a:r>
              <a:rPr lang="en-US" sz="1900" dirty="0"/>
              <a:t>No single individual or team has all of the pertinent information regarding events</a:t>
            </a:r>
            <a:br>
              <a:rPr lang="en-US" sz="1900" dirty="0"/>
            </a:br>
            <a:endParaRPr lang="en-US" sz="1900" dirty="0"/>
          </a:p>
          <a:p>
            <a:pPr marL="457200" indent="-457200" fontAlgn="base">
              <a:buFont typeface="+mj-lt"/>
              <a:buAutoNum type="arabicPeriod"/>
            </a:pPr>
            <a:r>
              <a:rPr lang="en-US" sz="1900" dirty="0"/>
              <a:t>Three different approving/denying parties create a convoluted system:</a:t>
            </a:r>
            <a:br>
              <a:rPr lang="en-US" sz="1900" dirty="0"/>
            </a:br>
            <a:r>
              <a:rPr lang="en-US" sz="1900" dirty="0"/>
              <a:t>a. No accountability on student clubs to complete form revisions if any party denies</a:t>
            </a:r>
            <a:br>
              <a:rPr lang="en-US" sz="1900" dirty="0"/>
            </a:br>
            <a:r>
              <a:rPr lang="en-US" sz="1900" dirty="0"/>
              <a:t>b. Creates discrepancies in records among departments regarding events</a:t>
            </a:r>
            <a:br>
              <a:rPr lang="en-US" sz="1900" dirty="0"/>
            </a:br>
            <a:endParaRPr lang="en-US" sz="1900" dirty="0"/>
          </a:p>
          <a:p>
            <a:pPr marL="457200" indent="-457200" fontAlgn="base">
              <a:buFont typeface="+mj-lt"/>
              <a:buAutoNum type="arabicPeriod"/>
            </a:pPr>
            <a:r>
              <a:rPr lang="en-US" sz="1900" dirty="0"/>
              <a:t>Events and actions of COSC-affiliated speakers and clubs often not accounted for in form submission process </a:t>
            </a:r>
            <a:br>
              <a:rPr lang="en-US" sz="1900" dirty="0"/>
            </a:br>
            <a:endParaRPr lang="en-US" sz="1900" dirty="0"/>
          </a:p>
          <a:p>
            <a:pPr marL="457200" indent="-457200" fontAlgn="base">
              <a:buFont typeface="+mj-lt"/>
              <a:buAutoNum type="arabicPeriod"/>
            </a:pPr>
            <a:r>
              <a:rPr lang="en-US" sz="1900" dirty="0"/>
              <a:t>No one manages the outdoor spaces on campus</a:t>
            </a:r>
            <a:br>
              <a:rPr lang="en-US" sz="1900" dirty="0"/>
            </a:br>
            <a:endParaRPr lang="en-US" sz="1900" dirty="0"/>
          </a:p>
          <a:p>
            <a:pPr marL="457200" indent="-457200" fontAlgn="base">
              <a:buFont typeface="+mj-lt"/>
              <a:buAutoNum type="arabicPeriod"/>
            </a:pPr>
            <a:r>
              <a:rPr lang="en-US" sz="1900" dirty="0"/>
              <a:t>Discrepancy between practice and policy as to who pays for campus police presence and overtime</a:t>
            </a:r>
          </a:p>
          <a:p>
            <a:endParaRPr lang="en-US" dirty="0"/>
          </a:p>
        </p:txBody>
      </p:sp>
    </p:spTree>
    <p:extLst>
      <p:ext uri="{BB962C8B-B14F-4D97-AF65-F5344CB8AC3E}">
        <p14:creationId xmlns:p14="http://schemas.microsoft.com/office/powerpoint/2010/main" val="970743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EE7214-18E4-41A9-A8FF-DF99E278F1D8}"/>
              </a:ext>
            </a:extLst>
          </p:cNvPr>
          <p:cNvSpPr/>
          <p:nvPr/>
        </p:nvSpPr>
        <p:spPr>
          <a:xfrm>
            <a:off x="0" y="0"/>
            <a:ext cx="12192000" cy="3571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CD7A391E-5187-4F1A-AFA1-D2847356D2E7}"/>
              </a:ext>
            </a:extLst>
          </p:cNvPr>
          <p:cNvCxnSpPr/>
          <p:nvPr/>
        </p:nvCxnSpPr>
        <p:spPr>
          <a:xfrm>
            <a:off x="-4768" y="3717777"/>
            <a:ext cx="1219200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4509454-3DBB-48F9-8E01-9783EA45E810}"/>
              </a:ext>
            </a:extLst>
          </p:cNvPr>
          <p:cNvCxnSpPr/>
          <p:nvPr/>
        </p:nvCxnSpPr>
        <p:spPr>
          <a:xfrm>
            <a:off x="0" y="3578455"/>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A885928-4A64-4FC9-A5FD-844C23F0C3BF}"/>
              </a:ext>
            </a:extLst>
          </p:cNvPr>
          <p:cNvSpPr txBox="1"/>
          <p:nvPr/>
        </p:nvSpPr>
        <p:spPr>
          <a:xfrm>
            <a:off x="52384" y="6129218"/>
            <a:ext cx="8505825"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sp>
        <p:nvSpPr>
          <p:cNvPr id="9" name="TextBox 8">
            <a:extLst>
              <a:ext uri="{FF2B5EF4-FFF2-40B4-BE49-F238E27FC236}">
                <a16:creationId xmlns:a16="http://schemas.microsoft.com/office/drawing/2014/main" id="{E3980DCC-BC70-42A7-837A-E80BCFD04DF3}"/>
              </a:ext>
            </a:extLst>
          </p:cNvPr>
          <p:cNvSpPr txBox="1"/>
          <p:nvPr/>
        </p:nvSpPr>
        <p:spPr>
          <a:xfrm>
            <a:off x="9171627" y="6418376"/>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sp>
        <p:nvSpPr>
          <p:cNvPr id="10" name="TextBox 9">
            <a:extLst>
              <a:ext uri="{FF2B5EF4-FFF2-40B4-BE49-F238E27FC236}">
                <a16:creationId xmlns:a16="http://schemas.microsoft.com/office/drawing/2014/main" id="{D944686C-DDD1-4619-B4BD-9209626C0C9C}"/>
              </a:ext>
            </a:extLst>
          </p:cNvPr>
          <p:cNvSpPr txBox="1"/>
          <p:nvPr/>
        </p:nvSpPr>
        <p:spPr>
          <a:xfrm>
            <a:off x="340962" y="852409"/>
            <a:ext cx="11437749" cy="2123658"/>
          </a:xfrm>
          <a:prstGeom prst="rect">
            <a:avLst/>
          </a:prstGeom>
          <a:noFill/>
        </p:spPr>
        <p:txBody>
          <a:bodyPr wrap="square" rtlCol="0">
            <a:spAutoFit/>
          </a:bodyPr>
          <a:lstStyle/>
          <a:p>
            <a:r>
              <a:rPr lang="en-US" sz="4400" i="1" dirty="0">
                <a:latin typeface="Bodoni MT" panose="02070603080606020203" pitchFamily="18" charset="0"/>
              </a:rPr>
              <a:t>Don’t stand in the doorway, don’t block up the hall</a:t>
            </a:r>
          </a:p>
          <a:p>
            <a:r>
              <a:rPr lang="en-US" sz="4400" i="1" dirty="0">
                <a:latin typeface="Bodoni MT" panose="02070603080606020203" pitchFamily="18" charset="0"/>
              </a:rPr>
              <a:t>For he that gets hurt will </a:t>
            </a:r>
          </a:p>
          <a:p>
            <a:r>
              <a:rPr lang="en-US" sz="4400" i="1" dirty="0">
                <a:latin typeface="Bodoni MT" panose="02070603080606020203" pitchFamily="18" charset="0"/>
              </a:rPr>
              <a:t>be he who has stalled...</a:t>
            </a:r>
          </a:p>
        </p:txBody>
      </p:sp>
      <p:pic>
        <p:nvPicPr>
          <p:cNvPr id="11" name="Picture 10">
            <a:extLst>
              <a:ext uri="{FF2B5EF4-FFF2-40B4-BE49-F238E27FC236}">
                <a16:creationId xmlns:a16="http://schemas.microsoft.com/office/drawing/2014/main" id="{C90F6327-5F7A-4D40-8C89-2EAAC3D02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570" y="2288178"/>
            <a:ext cx="1652778" cy="925830"/>
          </a:xfrm>
          <a:prstGeom prst="rect">
            <a:avLst/>
          </a:prstGeom>
        </p:spPr>
      </p:pic>
    </p:spTree>
    <p:extLst>
      <p:ext uri="{BB962C8B-B14F-4D97-AF65-F5344CB8AC3E}">
        <p14:creationId xmlns:p14="http://schemas.microsoft.com/office/powerpoint/2010/main" val="3979877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82613"/>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130459"/>
            <a:ext cx="10434447" cy="1015663"/>
          </a:xfrm>
          <a:prstGeom prst="rect">
            <a:avLst/>
          </a:prstGeom>
          <a:noFill/>
        </p:spPr>
        <p:txBody>
          <a:bodyPr wrap="square" rtlCol="0">
            <a:spAutoFit/>
          </a:bodyPr>
          <a:lstStyle/>
          <a:p>
            <a:pPr algn="ctr"/>
            <a:r>
              <a:rPr lang="en-US" sz="6000" dirty="0">
                <a:latin typeface="Bodoni MT" panose="02070603080606020203" pitchFamily="18" charset="0"/>
              </a:rPr>
              <a:t>Timeline: Short-Term</a:t>
            </a:r>
          </a:p>
        </p:txBody>
      </p:sp>
      <p:cxnSp>
        <p:nvCxnSpPr>
          <p:cNvPr id="3" name="Straight Arrow Connector 2">
            <a:extLst>
              <a:ext uri="{FF2B5EF4-FFF2-40B4-BE49-F238E27FC236}">
                <a16:creationId xmlns:a16="http://schemas.microsoft.com/office/drawing/2014/main" id="{D686D069-C1EB-4E7A-B820-0F1116C8BC9A}"/>
              </a:ext>
            </a:extLst>
          </p:cNvPr>
          <p:cNvCxnSpPr/>
          <p:nvPr/>
        </p:nvCxnSpPr>
        <p:spPr>
          <a:xfrm>
            <a:off x="465738" y="4307039"/>
            <a:ext cx="11400312" cy="0"/>
          </a:xfrm>
          <a:prstGeom prst="straightConnector1">
            <a:avLst/>
          </a:prstGeom>
          <a:ln w="184150">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F8EECD6-BA9C-4A73-AE71-A63BC91C874B}"/>
              </a:ext>
            </a:extLst>
          </p:cNvPr>
          <p:cNvSpPr txBox="1"/>
          <p:nvPr/>
        </p:nvSpPr>
        <p:spPr>
          <a:xfrm>
            <a:off x="3557666" y="1571312"/>
            <a:ext cx="2335393" cy="1631216"/>
          </a:xfrm>
          <a:prstGeom prst="rect">
            <a:avLst/>
          </a:prstGeom>
          <a:noFill/>
        </p:spPr>
        <p:txBody>
          <a:bodyPr wrap="square" rtlCol="0">
            <a:spAutoFit/>
          </a:bodyPr>
          <a:lstStyle/>
          <a:p>
            <a:pPr marL="285750" indent="-285750">
              <a:buFont typeface="Arial" panose="020B0604020202020204" pitchFamily="34" charset="0"/>
              <a:buChar char="•"/>
            </a:pPr>
            <a:r>
              <a:rPr lang="en-US" sz="2000" b="1" dirty="0"/>
              <a:t>Forms</a:t>
            </a:r>
            <a:br>
              <a:rPr lang="en-US" sz="2000" dirty="0"/>
            </a:br>
            <a:r>
              <a:rPr lang="en-US" sz="2000" dirty="0"/>
              <a:t>Purchase Wufoo access; transfer forms from hard copy to online</a:t>
            </a:r>
          </a:p>
        </p:txBody>
      </p:sp>
      <p:sp>
        <p:nvSpPr>
          <p:cNvPr id="13" name="TextBox 12">
            <a:extLst>
              <a:ext uri="{FF2B5EF4-FFF2-40B4-BE49-F238E27FC236}">
                <a16:creationId xmlns:a16="http://schemas.microsoft.com/office/drawing/2014/main" id="{D86C08C2-A493-4650-8999-CBBC0A582EC9}"/>
              </a:ext>
            </a:extLst>
          </p:cNvPr>
          <p:cNvSpPr txBox="1"/>
          <p:nvPr/>
        </p:nvSpPr>
        <p:spPr>
          <a:xfrm>
            <a:off x="6448554" y="1588051"/>
            <a:ext cx="2191915" cy="1631216"/>
          </a:xfrm>
          <a:prstGeom prst="rect">
            <a:avLst/>
          </a:prstGeom>
          <a:noFill/>
        </p:spPr>
        <p:txBody>
          <a:bodyPr wrap="square" rtlCol="0">
            <a:spAutoFit/>
          </a:bodyPr>
          <a:lstStyle/>
          <a:p>
            <a:pPr marL="285750" indent="-285750">
              <a:buFont typeface="Arial" panose="020B0604020202020204" pitchFamily="34" charset="0"/>
              <a:buChar char="•"/>
            </a:pPr>
            <a:r>
              <a:rPr lang="en-US" sz="2000" b="1" dirty="0"/>
              <a:t>Meeting</a:t>
            </a:r>
            <a:r>
              <a:rPr lang="en-US" sz="2000" dirty="0"/>
              <a:t> </a:t>
            </a:r>
            <a:br>
              <a:rPr lang="en-US" sz="2000" dirty="0"/>
            </a:br>
            <a:r>
              <a:rPr lang="en-US" sz="2000" dirty="0"/>
              <a:t>Campus Police and senior student affairs leadership </a:t>
            </a:r>
          </a:p>
        </p:txBody>
      </p:sp>
      <p:sp>
        <p:nvSpPr>
          <p:cNvPr id="14" name="TextBox 13">
            <a:extLst>
              <a:ext uri="{FF2B5EF4-FFF2-40B4-BE49-F238E27FC236}">
                <a16:creationId xmlns:a16="http://schemas.microsoft.com/office/drawing/2014/main" id="{934D9F42-62C6-47F3-93A5-2762689727BE}"/>
              </a:ext>
            </a:extLst>
          </p:cNvPr>
          <p:cNvSpPr txBox="1"/>
          <p:nvPr/>
        </p:nvSpPr>
        <p:spPr>
          <a:xfrm>
            <a:off x="9395482" y="1562300"/>
            <a:ext cx="2191915" cy="1938992"/>
          </a:xfrm>
          <a:prstGeom prst="rect">
            <a:avLst/>
          </a:prstGeom>
          <a:noFill/>
        </p:spPr>
        <p:txBody>
          <a:bodyPr wrap="square" rtlCol="0">
            <a:spAutoFit/>
          </a:bodyPr>
          <a:lstStyle/>
          <a:p>
            <a:pPr marL="285750" indent="-285750">
              <a:buFont typeface="Arial" panose="020B0604020202020204" pitchFamily="34" charset="0"/>
              <a:buChar char="•"/>
            </a:pPr>
            <a:r>
              <a:rPr lang="en-US" sz="2000" b="1" dirty="0"/>
              <a:t>Committee Formation</a:t>
            </a:r>
            <a:br>
              <a:rPr lang="en-US" sz="2000" dirty="0"/>
            </a:br>
            <a:r>
              <a:rPr lang="en-US" sz="2000" dirty="0"/>
              <a:t>Create new “Campus Activism Committee”</a:t>
            </a:r>
          </a:p>
        </p:txBody>
      </p:sp>
      <p:sp>
        <p:nvSpPr>
          <p:cNvPr id="15" name="TextBox 14">
            <a:extLst>
              <a:ext uri="{FF2B5EF4-FFF2-40B4-BE49-F238E27FC236}">
                <a16:creationId xmlns:a16="http://schemas.microsoft.com/office/drawing/2014/main" id="{2D1B49D0-B166-4C37-9C04-757F37F4496F}"/>
              </a:ext>
            </a:extLst>
          </p:cNvPr>
          <p:cNvSpPr txBox="1"/>
          <p:nvPr/>
        </p:nvSpPr>
        <p:spPr>
          <a:xfrm>
            <a:off x="305588" y="1571312"/>
            <a:ext cx="2497066" cy="2246769"/>
          </a:xfrm>
          <a:prstGeom prst="rect">
            <a:avLst/>
          </a:prstGeom>
          <a:noFill/>
        </p:spPr>
        <p:txBody>
          <a:bodyPr wrap="square" rtlCol="0">
            <a:spAutoFit/>
          </a:bodyPr>
          <a:lstStyle/>
          <a:p>
            <a:pPr marL="285750" indent="-285750">
              <a:buFont typeface="Arial" panose="020B0604020202020204" pitchFamily="34" charset="0"/>
              <a:buChar char="•"/>
            </a:pPr>
            <a:r>
              <a:rPr lang="en-US" sz="2000" b="1" dirty="0"/>
              <a:t>Staffing</a:t>
            </a:r>
            <a:br>
              <a:rPr lang="en-US" sz="2000" dirty="0"/>
            </a:br>
            <a:r>
              <a:rPr lang="en-US" sz="2000" dirty="0"/>
              <a:t>Appointment of CAB advisor (a volunteer staff member who will approve/deny events)</a:t>
            </a:r>
          </a:p>
        </p:txBody>
      </p:sp>
      <p:sp>
        <p:nvSpPr>
          <p:cNvPr id="18" name="TextBox 17">
            <a:extLst>
              <a:ext uri="{FF2B5EF4-FFF2-40B4-BE49-F238E27FC236}">
                <a16:creationId xmlns:a16="http://schemas.microsoft.com/office/drawing/2014/main" id="{5D0AAF41-44F9-4DAD-8D4C-C6199ABE4A7A}"/>
              </a:ext>
            </a:extLst>
          </p:cNvPr>
          <p:cNvSpPr txBox="1"/>
          <p:nvPr/>
        </p:nvSpPr>
        <p:spPr>
          <a:xfrm>
            <a:off x="628656" y="4743455"/>
            <a:ext cx="1217290" cy="369332"/>
          </a:xfrm>
          <a:prstGeom prst="rect">
            <a:avLst/>
          </a:prstGeom>
          <a:noFill/>
        </p:spPr>
        <p:txBody>
          <a:bodyPr wrap="square" rtlCol="0">
            <a:spAutoFit/>
          </a:bodyPr>
          <a:lstStyle/>
          <a:p>
            <a:r>
              <a:rPr lang="en-US" i="1" dirty="0"/>
              <a:t>Immediate</a:t>
            </a:r>
          </a:p>
        </p:txBody>
      </p:sp>
      <p:sp>
        <p:nvSpPr>
          <p:cNvPr id="19" name="TextBox 18">
            <a:extLst>
              <a:ext uri="{FF2B5EF4-FFF2-40B4-BE49-F238E27FC236}">
                <a16:creationId xmlns:a16="http://schemas.microsoft.com/office/drawing/2014/main" id="{A4D64581-165C-4119-B5F3-F727E880A30C}"/>
              </a:ext>
            </a:extLst>
          </p:cNvPr>
          <p:cNvSpPr txBox="1"/>
          <p:nvPr/>
        </p:nvSpPr>
        <p:spPr>
          <a:xfrm>
            <a:off x="4065673" y="4743455"/>
            <a:ext cx="1217290" cy="369332"/>
          </a:xfrm>
          <a:prstGeom prst="rect">
            <a:avLst/>
          </a:prstGeom>
          <a:noFill/>
        </p:spPr>
        <p:txBody>
          <a:bodyPr wrap="square" rtlCol="0">
            <a:spAutoFit/>
          </a:bodyPr>
          <a:lstStyle/>
          <a:p>
            <a:r>
              <a:rPr lang="en-US" i="1" dirty="0"/>
              <a:t>Immediate</a:t>
            </a:r>
          </a:p>
        </p:txBody>
      </p:sp>
      <p:sp>
        <p:nvSpPr>
          <p:cNvPr id="20" name="TextBox 19">
            <a:extLst>
              <a:ext uri="{FF2B5EF4-FFF2-40B4-BE49-F238E27FC236}">
                <a16:creationId xmlns:a16="http://schemas.microsoft.com/office/drawing/2014/main" id="{FC635B7F-1F9C-4FE4-BFEC-0403F38EDABC}"/>
              </a:ext>
            </a:extLst>
          </p:cNvPr>
          <p:cNvSpPr txBox="1"/>
          <p:nvPr/>
        </p:nvSpPr>
        <p:spPr>
          <a:xfrm>
            <a:off x="6933837" y="4733921"/>
            <a:ext cx="1217290" cy="369332"/>
          </a:xfrm>
          <a:prstGeom prst="rect">
            <a:avLst/>
          </a:prstGeom>
          <a:noFill/>
        </p:spPr>
        <p:txBody>
          <a:bodyPr wrap="square" rtlCol="0">
            <a:spAutoFit/>
          </a:bodyPr>
          <a:lstStyle/>
          <a:p>
            <a:r>
              <a:rPr lang="en-US" i="1" dirty="0"/>
              <a:t>Immediate</a:t>
            </a:r>
          </a:p>
        </p:txBody>
      </p:sp>
      <p:sp>
        <p:nvSpPr>
          <p:cNvPr id="21" name="TextBox 20">
            <a:extLst>
              <a:ext uri="{FF2B5EF4-FFF2-40B4-BE49-F238E27FC236}">
                <a16:creationId xmlns:a16="http://schemas.microsoft.com/office/drawing/2014/main" id="{C6CD2C34-DB2F-44F1-80EC-A4B8504BC0BC}"/>
              </a:ext>
            </a:extLst>
          </p:cNvPr>
          <p:cNvSpPr txBox="1"/>
          <p:nvPr/>
        </p:nvSpPr>
        <p:spPr>
          <a:xfrm>
            <a:off x="9833443" y="4733923"/>
            <a:ext cx="1217290" cy="646331"/>
          </a:xfrm>
          <a:prstGeom prst="rect">
            <a:avLst/>
          </a:prstGeom>
          <a:noFill/>
        </p:spPr>
        <p:txBody>
          <a:bodyPr wrap="square" rtlCol="0">
            <a:spAutoFit/>
          </a:bodyPr>
          <a:lstStyle/>
          <a:p>
            <a:r>
              <a:rPr lang="en-US" i="1" dirty="0"/>
              <a:t>Within 1 month</a:t>
            </a:r>
          </a:p>
        </p:txBody>
      </p:sp>
    </p:spTree>
    <p:extLst>
      <p:ext uri="{BB962C8B-B14F-4D97-AF65-F5344CB8AC3E}">
        <p14:creationId xmlns:p14="http://schemas.microsoft.com/office/powerpoint/2010/main" val="1226471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a:t>
            </a:r>
            <a:r>
              <a:rPr lang="en-US" sz="1400" i="1" dirty="0">
                <a:solidFill>
                  <a:schemeClr val="bg1"/>
                </a:solidFill>
              </a:rPr>
              <a:t>Community</a:t>
            </a:r>
            <a:r>
              <a:rPr lang="en-US" sz="1400" i="1" dirty="0">
                <a:solidFill>
                  <a:schemeClr val="bg1"/>
                </a:solidFill>
                <a:latin typeface="+mj-lt"/>
              </a:rPr>
              <a:t>.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82615"/>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115469"/>
            <a:ext cx="10446228" cy="1038773"/>
          </a:xfrm>
          <a:prstGeom prst="rect">
            <a:avLst/>
          </a:prstGeom>
          <a:noFill/>
        </p:spPr>
        <p:txBody>
          <a:bodyPr wrap="square" rtlCol="0">
            <a:spAutoFit/>
          </a:bodyPr>
          <a:lstStyle/>
          <a:p>
            <a:pPr algn="ctr"/>
            <a:r>
              <a:rPr lang="en-US" sz="6000" dirty="0">
                <a:latin typeface="Bodoni MT" panose="02070603080606020203" pitchFamily="18" charset="0"/>
              </a:rPr>
              <a:t>Timeline: Long-Term</a:t>
            </a:r>
          </a:p>
        </p:txBody>
      </p:sp>
      <p:cxnSp>
        <p:nvCxnSpPr>
          <p:cNvPr id="3" name="Straight Arrow Connector 2">
            <a:extLst>
              <a:ext uri="{FF2B5EF4-FFF2-40B4-BE49-F238E27FC236}">
                <a16:creationId xmlns:a16="http://schemas.microsoft.com/office/drawing/2014/main" id="{D686D069-C1EB-4E7A-B820-0F1116C8BC9A}"/>
              </a:ext>
            </a:extLst>
          </p:cNvPr>
          <p:cNvCxnSpPr/>
          <p:nvPr/>
        </p:nvCxnSpPr>
        <p:spPr>
          <a:xfrm>
            <a:off x="465738" y="4307039"/>
            <a:ext cx="11400312" cy="0"/>
          </a:xfrm>
          <a:prstGeom prst="straightConnector1">
            <a:avLst/>
          </a:prstGeom>
          <a:ln w="184150">
            <a:solidFill>
              <a:schemeClr val="accent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F8EECD6-BA9C-4A73-AE71-A63BC91C874B}"/>
              </a:ext>
            </a:extLst>
          </p:cNvPr>
          <p:cNvSpPr txBox="1"/>
          <p:nvPr/>
        </p:nvSpPr>
        <p:spPr>
          <a:xfrm>
            <a:off x="7181739" y="1552508"/>
            <a:ext cx="2214546" cy="1938992"/>
          </a:xfrm>
          <a:prstGeom prst="rect">
            <a:avLst/>
          </a:prstGeom>
          <a:noFill/>
        </p:spPr>
        <p:txBody>
          <a:bodyPr wrap="square" rtlCol="0">
            <a:spAutoFit/>
          </a:bodyPr>
          <a:lstStyle/>
          <a:p>
            <a:pPr marL="285750" indent="-285750">
              <a:buFont typeface="Arial" panose="020B0604020202020204" pitchFamily="34" charset="0"/>
              <a:buChar char="•"/>
            </a:pPr>
            <a:r>
              <a:rPr lang="en-US" sz="2000" b="1" dirty="0"/>
              <a:t>Restorative Justice</a:t>
            </a:r>
            <a:br>
              <a:rPr lang="en-US" sz="2000" b="1" dirty="0"/>
            </a:br>
            <a:r>
              <a:rPr lang="en-US" sz="2000" dirty="0"/>
              <a:t>Implement processing circles for future events</a:t>
            </a:r>
          </a:p>
        </p:txBody>
      </p:sp>
      <p:sp>
        <p:nvSpPr>
          <p:cNvPr id="13" name="TextBox 12">
            <a:extLst>
              <a:ext uri="{FF2B5EF4-FFF2-40B4-BE49-F238E27FC236}">
                <a16:creationId xmlns:a16="http://schemas.microsoft.com/office/drawing/2014/main" id="{D86C08C2-A493-4650-8999-CBBC0A582EC9}"/>
              </a:ext>
            </a:extLst>
          </p:cNvPr>
          <p:cNvSpPr txBox="1"/>
          <p:nvPr/>
        </p:nvSpPr>
        <p:spPr>
          <a:xfrm>
            <a:off x="4516186" y="1526382"/>
            <a:ext cx="2676518" cy="1938992"/>
          </a:xfrm>
          <a:prstGeom prst="rect">
            <a:avLst/>
          </a:prstGeom>
          <a:noFill/>
        </p:spPr>
        <p:txBody>
          <a:bodyPr wrap="square" rtlCol="0">
            <a:spAutoFit/>
          </a:bodyPr>
          <a:lstStyle/>
          <a:p>
            <a:pPr marL="285750" indent="-285750">
              <a:buFont typeface="Arial" panose="020B0604020202020204" pitchFamily="34" charset="0"/>
              <a:buChar char="•"/>
            </a:pPr>
            <a:r>
              <a:rPr lang="en-US" sz="2000" b="1" dirty="0"/>
              <a:t>Budget</a:t>
            </a:r>
            <a:br>
              <a:rPr lang="en-US" sz="2000" b="1" dirty="0"/>
            </a:br>
            <a:r>
              <a:rPr lang="en-US" sz="2000" dirty="0"/>
              <a:t>Reallocate funds to pay for Campus Police presence at speaker events to CAB</a:t>
            </a:r>
          </a:p>
        </p:txBody>
      </p:sp>
      <p:sp>
        <p:nvSpPr>
          <p:cNvPr id="14" name="TextBox 13">
            <a:extLst>
              <a:ext uri="{FF2B5EF4-FFF2-40B4-BE49-F238E27FC236}">
                <a16:creationId xmlns:a16="http://schemas.microsoft.com/office/drawing/2014/main" id="{934D9F42-62C6-47F3-93A5-2762689727BE}"/>
              </a:ext>
            </a:extLst>
          </p:cNvPr>
          <p:cNvSpPr txBox="1"/>
          <p:nvPr/>
        </p:nvSpPr>
        <p:spPr>
          <a:xfrm>
            <a:off x="9240819" y="1501364"/>
            <a:ext cx="2899313" cy="1938992"/>
          </a:xfrm>
          <a:prstGeom prst="rect">
            <a:avLst/>
          </a:prstGeom>
          <a:noFill/>
        </p:spPr>
        <p:txBody>
          <a:bodyPr wrap="square" rtlCol="0">
            <a:spAutoFit/>
          </a:bodyPr>
          <a:lstStyle/>
          <a:p>
            <a:pPr marL="285750" indent="-285750">
              <a:buFont typeface="Arial" panose="020B0604020202020204" pitchFamily="34" charset="0"/>
              <a:buChar char="•"/>
            </a:pPr>
            <a:r>
              <a:rPr lang="en-US" sz="2000" b="1" dirty="0"/>
              <a:t>Assessment</a:t>
            </a:r>
            <a:br>
              <a:rPr lang="en-US" sz="2000" b="1" dirty="0"/>
            </a:br>
            <a:r>
              <a:rPr lang="en-US" sz="2000" dirty="0"/>
              <a:t>Small and large scale assessment to examine success of policies and stakeholder satisfaction</a:t>
            </a:r>
          </a:p>
        </p:txBody>
      </p:sp>
      <p:sp>
        <p:nvSpPr>
          <p:cNvPr id="15" name="TextBox 14">
            <a:extLst>
              <a:ext uri="{FF2B5EF4-FFF2-40B4-BE49-F238E27FC236}">
                <a16:creationId xmlns:a16="http://schemas.microsoft.com/office/drawing/2014/main" id="{2D1B49D0-B166-4C37-9C04-757F37F4496F}"/>
              </a:ext>
            </a:extLst>
          </p:cNvPr>
          <p:cNvSpPr txBox="1"/>
          <p:nvPr/>
        </p:nvSpPr>
        <p:spPr>
          <a:xfrm>
            <a:off x="17527" y="1531681"/>
            <a:ext cx="2300288" cy="1938992"/>
          </a:xfrm>
          <a:prstGeom prst="rect">
            <a:avLst/>
          </a:prstGeom>
          <a:noFill/>
        </p:spPr>
        <p:txBody>
          <a:bodyPr wrap="square" rtlCol="0">
            <a:spAutoFit/>
          </a:bodyPr>
          <a:lstStyle/>
          <a:p>
            <a:pPr marL="285750" indent="-285750">
              <a:buFont typeface="Arial" panose="020B0604020202020204" pitchFamily="34" charset="0"/>
              <a:buChar char="•"/>
            </a:pPr>
            <a:r>
              <a:rPr lang="en-US" sz="2000" b="1" dirty="0"/>
              <a:t>Town Hall</a:t>
            </a:r>
            <a:br>
              <a:rPr lang="en-US" sz="2000" b="1" dirty="0"/>
            </a:br>
            <a:r>
              <a:rPr lang="en-US" sz="2000" dirty="0"/>
              <a:t>Bring student voices into policy and procedure changes moving forward</a:t>
            </a:r>
          </a:p>
        </p:txBody>
      </p:sp>
      <p:sp>
        <p:nvSpPr>
          <p:cNvPr id="16" name="TextBox 15">
            <a:extLst>
              <a:ext uri="{FF2B5EF4-FFF2-40B4-BE49-F238E27FC236}">
                <a16:creationId xmlns:a16="http://schemas.microsoft.com/office/drawing/2014/main" id="{CE7332C1-7215-4FEA-9CD9-5EAD5376F03E}"/>
              </a:ext>
            </a:extLst>
          </p:cNvPr>
          <p:cNvSpPr txBox="1"/>
          <p:nvPr/>
        </p:nvSpPr>
        <p:spPr>
          <a:xfrm>
            <a:off x="566664" y="4743455"/>
            <a:ext cx="1200144" cy="369332"/>
          </a:xfrm>
          <a:prstGeom prst="rect">
            <a:avLst/>
          </a:prstGeom>
          <a:noFill/>
        </p:spPr>
        <p:txBody>
          <a:bodyPr wrap="square" rtlCol="0">
            <a:spAutoFit/>
          </a:bodyPr>
          <a:lstStyle/>
          <a:p>
            <a:r>
              <a:rPr lang="en-US" i="1" dirty="0"/>
              <a:t>2 months</a:t>
            </a:r>
          </a:p>
        </p:txBody>
      </p:sp>
      <p:sp>
        <p:nvSpPr>
          <p:cNvPr id="17" name="TextBox 16">
            <a:extLst>
              <a:ext uri="{FF2B5EF4-FFF2-40B4-BE49-F238E27FC236}">
                <a16:creationId xmlns:a16="http://schemas.microsoft.com/office/drawing/2014/main" id="{778FDC25-C33A-4235-8ED6-B4584A1F95B1}"/>
              </a:ext>
            </a:extLst>
          </p:cNvPr>
          <p:cNvSpPr txBox="1"/>
          <p:nvPr/>
        </p:nvSpPr>
        <p:spPr>
          <a:xfrm>
            <a:off x="2736341" y="4743422"/>
            <a:ext cx="1426271" cy="369332"/>
          </a:xfrm>
          <a:prstGeom prst="rect">
            <a:avLst/>
          </a:prstGeom>
          <a:noFill/>
        </p:spPr>
        <p:txBody>
          <a:bodyPr wrap="square" rtlCol="0">
            <a:spAutoFit/>
          </a:bodyPr>
          <a:lstStyle/>
          <a:p>
            <a:r>
              <a:rPr lang="en-US" i="1" dirty="0"/>
              <a:t>~3-6 months</a:t>
            </a:r>
          </a:p>
        </p:txBody>
      </p:sp>
      <p:sp>
        <p:nvSpPr>
          <p:cNvPr id="18" name="TextBox 17">
            <a:extLst>
              <a:ext uri="{FF2B5EF4-FFF2-40B4-BE49-F238E27FC236}">
                <a16:creationId xmlns:a16="http://schemas.microsoft.com/office/drawing/2014/main" id="{2091446D-8F9A-4E61-9564-9F5C8BD61D12}"/>
              </a:ext>
            </a:extLst>
          </p:cNvPr>
          <p:cNvSpPr txBox="1"/>
          <p:nvPr/>
        </p:nvSpPr>
        <p:spPr>
          <a:xfrm>
            <a:off x="5084969" y="4727890"/>
            <a:ext cx="1426271" cy="369332"/>
          </a:xfrm>
          <a:prstGeom prst="rect">
            <a:avLst/>
          </a:prstGeom>
          <a:noFill/>
        </p:spPr>
        <p:txBody>
          <a:bodyPr wrap="square" rtlCol="0">
            <a:spAutoFit/>
          </a:bodyPr>
          <a:lstStyle/>
          <a:p>
            <a:r>
              <a:rPr lang="en-US" i="1" dirty="0"/>
              <a:t>~6-8 months</a:t>
            </a:r>
          </a:p>
        </p:txBody>
      </p:sp>
      <p:sp>
        <p:nvSpPr>
          <p:cNvPr id="19" name="TextBox 18">
            <a:extLst>
              <a:ext uri="{FF2B5EF4-FFF2-40B4-BE49-F238E27FC236}">
                <a16:creationId xmlns:a16="http://schemas.microsoft.com/office/drawing/2014/main" id="{C1A29130-F0CD-44BC-8E02-22BD4025B9B0}"/>
              </a:ext>
            </a:extLst>
          </p:cNvPr>
          <p:cNvSpPr txBox="1"/>
          <p:nvPr/>
        </p:nvSpPr>
        <p:spPr>
          <a:xfrm>
            <a:off x="9829401" y="4736379"/>
            <a:ext cx="1426271" cy="369332"/>
          </a:xfrm>
          <a:prstGeom prst="rect">
            <a:avLst/>
          </a:prstGeom>
          <a:noFill/>
        </p:spPr>
        <p:txBody>
          <a:bodyPr wrap="square" rtlCol="0">
            <a:spAutoFit/>
          </a:bodyPr>
          <a:lstStyle/>
          <a:p>
            <a:r>
              <a:rPr lang="en-US" i="1" dirty="0"/>
              <a:t>Ongoing</a:t>
            </a:r>
          </a:p>
        </p:txBody>
      </p:sp>
      <p:sp>
        <p:nvSpPr>
          <p:cNvPr id="20" name="TextBox 19">
            <a:extLst>
              <a:ext uri="{FF2B5EF4-FFF2-40B4-BE49-F238E27FC236}">
                <a16:creationId xmlns:a16="http://schemas.microsoft.com/office/drawing/2014/main" id="{1FDC780F-B67D-40A5-B042-13327EE564CF}"/>
              </a:ext>
            </a:extLst>
          </p:cNvPr>
          <p:cNvSpPr txBox="1"/>
          <p:nvPr/>
        </p:nvSpPr>
        <p:spPr>
          <a:xfrm>
            <a:off x="2268336" y="1526382"/>
            <a:ext cx="2300288" cy="1938992"/>
          </a:xfrm>
          <a:prstGeom prst="rect">
            <a:avLst/>
          </a:prstGeom>
          <a:noFill/>
        </p:spPr>
        <p:txBody>
          <a:bodyPr wrap="square" rtlCol="0">
            <a:spAutoFit/>
          </a:bodyPr>
          <a:lstStyle/>
          <a:p>
            <a:pPr marL="285750" indent="-285750">
              <a:buFont typeface="Arial" panose="020B0604020202020204" pitchFamily="34" charset="0"/>
              <a:buChar char="•"/>
            </a:pPr>
            <a:r>
              <a:rPr lang="en-US" sz="2000" b="1" dirty="0"/>
              <a:t>Education</a:t>
            </a:r>
            <a:br>
              <a:rPr lang="en-US" sz="2000" b="1" dirty="0"/>
            </a:br>
            <a:r>
              <a:rPr lang="en-US" sz="2000" dirty="0"/>
              <a:t>Implement workshops on exploring civil discourse &amp; difficult dialogue</a:t>
            </a:r>
          </a:p>
        </p:txBody>
      </p:sp>
      <p:sp>
        <p:nvSpPr>
          <p:cNvPr id="21" name="TextBox 20">
            <a:extLst>
              <a:ext uri="{FF2B5EF4-FFF2-40B4-BE49-F238E27FC236}">
                <a16:creationId xmlns:a16="http://schemas.microsoft.com/office/drawing/2014/main" id="{BD70B5A2-B5F7-45AF-859E-EAA5A6593243}"/>
              </a:ext>
            </a:extLst>
          </p:cNvPr>
          <p:cNvSpPr txBox="1"/>
          <p:nvPr/>
        </p:nvSpPr>
        <p:spPr>
          <a:xfrm>
            <a:off x="7675852" y="4742391"/>
            <a:ext cx="1426271" cy="369332"/>
          </a:xfrm>
          <a:prstGeom prst="rect">
            <a:avLst/>
          </a:prstGeom>
          <a:noFill/>
        </p:spPr>
        <p:txBody>
          <a:bodyPr wrap="square" rtlCol="0">
            <a:spAutoFit/>
          </a:bodyPr>
          <a:lstStyle/>
          <a:p>
            <a:r>
              <a:rPr lang="en-US" i="1" dirty="0"/>
              <a:t>Ongoing</a:t>
            </a:r>
          </a:p>
        </p:txBody>
      </p:sp>
    </p:spTree>
    <p:extLst>
      <p:ext uri="{BB962C8B-B14F-4D97-AF65-F5344CB8AC3E}">
        <p14:creationId xmlns:p14="http://schemas.microsoft.com/office/powerpoint/2010/main" val="1844967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a:t>
            </a:r>
            <a:r>
              <a:rPr lang="en-US" sz="1400" i="1" dirty="0">
                <a:solidFill>
                  <a:schemeClr val="bg1"/>
                </a:solidFill>
              </a:rPr>
              <a:t>Community</a:t>
            </a:r>
            <a:r>
              <a:rPr lang="en-US" sz="1400" i="1" dirty="0">
                <a:solidFill>
                  <a:schemeClr val="bg1"/>
                </a:solidFill>
                <a:latin typeface="+mj-lt"/>
              </a:rPr>
              <a:t>.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243133"/>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25529"/>
            <a:ext cx="10434447" cy="938719"/>
          </a:xfrm>
          <a:prstGeom prst="rect">
            <a:avLst/>
          </a:prstGeom>
          <a:noFill/>
        </p:spPr>
        <p:txBody>
          <a:bodyPr wrap="square" rtlCol="0">
            <a:spAutoFit/>
          </a:bodyPr>
          <a:lstStyle/>
          <a:p>
            <a:pPr algn="ctr"/>
            <a:r>
              <a:rPr lang="en-US" sz="5500" dirty="0">
                <a:latin typeface="Bodoni MT" panose="02070603080606020203" pitchFamily="18" charset="0"/>
              </a:rPr>
              <a:t>Town Hall &amp; Student Involvement</a:t>
            </a:r>
          </a:p>
        </p:txBody>
      </p:sp>
      <p:sp>
        <p:nvSpPr>
          <p:cNvPr id="2" name="TextBox 1">
            <a:extLst>
              <a:ext uri="{FF2B5EF4-FFF2-40B4-BE49-F238E27FC236}">
                <a16:creationId xmlns:a16="http://schemas.microsoft.com/office/drawing/2014/main" id="{F2BACFE9-C9CD-4E1A-ACDF-24584586F969}"/>
              </a:ext>
            </a:extLst>
          </p:cNvPr>
          <p:cNvSpPr txBox="1"/>
          <p:nvPr/>
        </p:nvSpPr>
        <p:spPr>
          <a:xfrm>
            <a:off x="353568" y="1231392"/>
            <a:ext cx="11626782" cy="400110"/>
          </a:xfrm>
          <a:prstGeom prst="rect">
            <a:avLst/>
          </a:prstGeom>
          <a:noFill/>
        </p:spPr>
        <p:txBody>
          <a:bodyPr wrap="square" rtlCol="0">
            <a:spAutoFit/>
          </a:bodyPr>
          <a:lstStyle/>
          <a:p>
            <a:pPr algn="ctr"/>
            <a:r>
              <a:rPr lang="en-US" sz="2000" i="1" dirty="0"/>
              <a:t>Student activism and involvement is developmental, not detrimental (</a:t>
            </a:r>
            <a:r>
              <a:rPr lang="en-US" sz="2000" i="1" dirty="0" err="1"/>
              <a:t>Biddix</a:t>
            </a:r>
            <a:r>
              <a:rPr lang="en-US" sz="2000" i="1" dirty="0"/>
              <a:t>, Somers, &amp; </a:t>
            </a:r>
            <a:r>
              <a:rPr lang="en-US" sz="2000" i="1" dirty="0" err="1"/>
              <a:t>Polman</a:t>
            </a:r>
            <a:r>
              <a:rPr lang="en-US" sz="2000" i="1" dirty="0"/>
              <a:t>, 2009)</a:t>
            </a:r>
          </a:p>
        </p:txBody>
      </p:sp>
      <p:sp>
        <p:nvSpPr>
          <p:cNvPr id="4" name="Rectangle: Rounded Corners 3">
            <a:extLst>
              <a:ext uri="{FF2B5EF4-FFF2-40B4-BE49-F238E27FC236}">
                <a16:creationId xmlns:a16="http://schemas.microsoft.com/office/drawing/2014/main" id="{1D7675C6-E088-4312-8B92-32118079306B}"/>
              </a:ext>
            </a:extLst>
          </p:cNvPr>
          <p:cNvSpPr/>
          <p:nvPr/>
        </p:nvSpPr>
        <p:spPr>
          <a:xfrm>
            <a:off x="343281" y="2048256"/>
            <a:ext cx="3375279" cy="3157728"/>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18AE1D7-C6DF-4E4A-AD1B-2AA0C75467A9}"/>
              </a:ext>
            </a:extLst>
          </p:cNvPr>
          <p:cNvSpPr txBox="1"/>
          <p:nvPr/>
        </p:nvSpPr>
        <p:spPr>
          <a:xfrm>
            <a:off x="343282" y="2066163"/>
            <a:ext cx="3363086" cy="2831544"/>
          </a:xfrm>
          <a:prstGeom prst="rect">
            <a:avLst/>
          </a:prstGeom>
          <a:noFill/>
        </p:spPr>
        <p:txBody>
          <a:bodyPr wrap="square" rtlCol="0">
            <a:spAutoFit/>
          </a:bodyPr>
          <a:lstStyle/>
          <a:p>
            <a:pPr algn="ctr"/>
            <a:r>
              <a:rPr lang="en-US" b="1" dirty="0"/>
              <a:t>Town Hall</a:t>
            </a:r>
            <a:br>
              <a:rPr lang="en-US" b="1" dirty="0"/>
            </a:br>
            <a:endParaRPr lang="en-US" sz="1600" b="1" dirty="0"/>
          </a:p>
          <a:p>
            <a:pPr marL="285750" indent="-285750">
              <a:buFont typeface="Arial" panose="020B0604020202020204" pitchFamily="34" charset="0"/>
              <a:buChar char="•"/>
            </a:pPr>
            <a:r>
              <a:rPr lang="en-US" sz="1600" dirty="0"/>
              <a:t>Invite students to learn about and process potential policies in a brave space</a:t>
            </a:r>
            <a:br>
              <a:rPr lang="en-US" sz="1600" dirty="0"/>
            </a:br>
            <a:endParaRPr lang="en-US" sz="1600" dirty="0"/>
          </a:p>
          <a:p>
            <a:pPr marL="285750" indent="-285750">
              <a:buFont typeface="Arial" panose="020B0604020202020204" pitchFamily="34" charset="0"/>
              <a:buChar char="•"/>
            </a:pPr>
            <a:r>
              <a:rPr lang="en-US" sz="1600" dirty="0"/>
              <a:t>Bring in advisors and student leaders from student groups (cultural centers, political groups, etc.) to ensure wide representation</a:t>
            </a:r>
          </a:p>
        </p:txBody>
      </p:sp>
      <p:sp>
        <p:nvSpPr>
          <p:cNvPr id="20" name="Rectangle: Rounded Corners 19">
            <a:extLst>
              <a:ext uri="{FF2B5EF4-FFF2-40B4-BE49-F238E27FC236}">
                <a16:creationId xmlns:a16="http://schemas.microsoft.com/office/drawing/2014/main" id="{12DCC7BD-6C67-43FB-8B8E-E337E980EA2D}"/>
              </a:ext>
            </a:extLst>
          </p:cNvPr>
          <p:cNvSpPr/>
          <p:nvPr/>
        </p:nvSpPr>
        <p:spPr>
          <a:xfrm>
            <a:off x="4336161" y="2042160"/>
            <a:ext cx="3375279" cy="3157728"/>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F8C73B96-FCDD-42F8-9B8F-C39975F08B1E}"/>
              </a:ext>
            </a:extLst>
          </p:cNvPr>
          <p:cNvSpPr txBox="1"/>
          <p:nvPr/>
        </p:nvSpPr>
        <p:spPr>
          <a:xfrm>
            <a:off x="4372738" y="2072259"/>
            <a:ext cx="3375278" cy="2616101"/>
          </a:xfrm>
          <a:prstGeom prst="rect">
            <a:avLst/>
          </a:prstGeom>
          <a:noFill/>
        </p:spPr>
        <p:txBody>
          <a:bodyPr wrap="square" rtlCol="0">
            <a:spAutoFit/>
          </a:bodyPr>
          <a:lstStyle/>
          <a:p>
            <a:pPr algn="ctr"/>
            <a:r>
              <a:rPr lang="en-US" b="1" dirty="0"/>
              <a:t>Campus Activism Committee </a:t>
            </a:r>
            <a:br>
              <a:rPr lang="en-US" b="1" dirty="0"/>
            </a:br>
            <a:endParaRPr lang="en-US" b="1" dirty="0"/>
          </a:p>
          <a:p>
            <a:pPr marL="285750" indent="-285750">
              <a:buFont typeface="Arial" panose="020B0604020202020204" pitchFamily="34" charset="0"/>
              <a:buChar char="•"/>
            </a:pPr>
            <a:r>
              <a:rPr lang="en-US" sz="1600" dirty="0"/>
              <a:t>Ensure student voices are heard through committee representation of student leaders</a:t>
            </a:r>
            <a:br>
              <a:rPr lang="en-US" sz="1600" dirty="0"/>
            </a:br>
            <a:endParaRPr lang="en-US" sz="1600" dirty="0"/>
          </a:p>
          <a:p>
            <a:pPr marL="285750" indent="-285750">
              <a:buFont typeface="Arial" panose="020B0604020202020204" pitchFamily="34" charset="0"/>
              <a:buChar char="•"/>
            </a:pPr>
            <a:r>
              <a:rPr lang="en-US" sz="1600" dirty="0"/>
              <a:t>Put our mission into action: give students a chance to demonstrate civic leadership &amp; democratic engagement (Hamrick, 1998)</a:t>
            </a:r>
          </a:p>
        </p:txBody>
      </p:sp>
      <p:sp>
        <p:nvSpPr>
          <p:cNvPr id="22" name="Rectangle: Rounded Corners 21">
            <a:extLst>
              <a:ext uri="{FF2B5EF4-FFF2-40B4-BE49-F238E27FC236}">
                <a16:creationId xmlns:a16="http://schemas.microsoft.com/office/drawing/2014/main" id="{9C349412-C599-408F-A4D5-9CD8BC8F669B}"/>
              </a:ext>
            </a:extLst>
          </p:cNvPr>
          <p:cNvSpPr/>
          <p:nvPr/>
        </p:nvSpPr>
        <p:spPr>
          <a:xfrm>
            <a:off x="8450961" y="2048256"/>
            <a:ext cx="3375279" cy="3157728"/>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10F9B02B-7D1C-46F7-A0B7-9E94F06E7977}"/>
              </a:ext>
            </a:extLst>
          </p:cNvPr>
          <p:cNvSpPr txBox="1"/>
          <p:nvPr/>
        </p:nvSpPr>
        <p:spPr>
          <a:xfrm>
            <a:off x="8487538" y="2066163"/>
            <a:ext cx="3375278" cy="2862322"/>
          </a:xfrm>
          <a:prstGeom prst="rect">
            <a:avLst/>
          </a:prstGeom>
          <a:noFill/>
        </p:spPr>
        <p:txBody>
          <a:bodyPr wrap="square" rtlCol="0">
            <a:spAutoFit/>
          </a:bodyPr>
          <a:lstStyle/>
          <a:p>
            <a:pPr algn="ctr"/>
            <a:r>
              <a:rPr lang="en-US" b="1" dirty="0"/>
              <a:t>Civil Discourse Workshops</a:t>
            </a:r>
            <a:br>
              <a:rPr lang="en-US" b="1" dirty="0"/>
            </a:br>
            <a:endParaRPr lang="en-US" b="1" dirty="0"/>
          </a:p>
          <a:p>
            <a:pPr marL="285750" indent="-285750">
              <a:buFont typeface="Arial" panose="020B0604020202020204" pitchFamily="34" charset="0"/>
              <a:buChar char="•"/>
            </a:pPr>
            <a:r>
              <a:rPr lang="en-US" sz="1600" dirty="0"/>
              <a:t>Students and administrators collaborate to explore what a culture of civil discourse could look like for this campus</a:t>
            </a:r>
            <a:br>
              <a:rPr lang="en-US" sz="1600" dirty="0"/>
            </a:br>
            <a:endParaRPr lang="en-US" sz="1600" dirty="0"/>
          </a:p>
          <a:p>
            <a:pPr marL="285750" indent="-285750">
              <a:buFont typeface="Arial" panose="020B0604020202020204" pitchFamily="34" charset="0"/>
              <a:buChar char="•"/>
            </a:pPr>
            <a:r>
              <a:rPr lang="en-US" sz="1600" dirty="0"/>
              <a:t>Educates university stakeholders about laws and rights, while also working to change attitudes and culture</a:t>
            </a:r>
          </a:p>
        </p:txBody>
      </p:sp>
    </p:spTree>
    <p:extLst>
      <p:ext uri="{BB962C8B-B14F-4D97-AF65-F5344CB8AC3E}">
        <p14:creationId xmlns:p14="http://schemas.microsoft.com/office/powerpoint/2010/main" val="4044531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a:t>
            </a:r>
            <a:r>
              <a:rPr lang="en-US" sz="1400" i="1" dirty="0">
                <a:solidFill>
                  <a:schemeClr val="bg1"/>
                </a:solidFill>
              </a:rPr>
              <a:t>Community</a:t>
            </a:r>
            <a:r>
              <a:rPr lang="en-US" sz="1400" i="1" dirty="0">
                <a:solidFill>
                  <a:schemeClr val="bg1"/>
                </a:solidFill>
                <a:latin typeface="+mj-lt"/>
              </a:rPr>
              <a:t>.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289622"/>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25529"/>
            <a:ext cx="10434447" cy="938719"/>
          </a:xfrm>
          <a:prstGeom prst="rect">
            <a:avLst/>
          </a:prstGeom>
          <a:noFill/>
        </p:spPr>
        <p:txBody>
          <a:bodyPr wrap="square" rtlCol="0">
            <a:spAutoFit/>
          </a:bodyPr>
          <a:lstStyle/>
          <a:p>
            <a:pPr algn="ctr"/>
            <a:r>
              <a:rPr lang="en-US" sz="5500" dirty="0">
                <a:latin typeface="Bodoni MT" panose="02070603080606020203" pitchFamily="18" charset="0"/>
              </a:rPr>
              <a:t>Assessment &amp; Evaluation</a:t>
            </a:r>
          </a:p>
        </p:txBody>
      </p:sp>
      <p:sp>
        <p:nvSpPr>
          <p:cNvPr id="2" name="Oval 1">
            <a:extLst>
              <a:ext uri="{FF2B5EF4-FFF2-40B4-BE49-F238E27FC236}">
                <a16:creationId xmlns:a16="http://schemas.microsoft.com/office/drawing/2014/main" id="{FE9A423B-4DBC-4972-AF13-FCA75D7558F8}"/>
              </a:ext>
            </a:extLst>
          </p:cNvPr>
          <p:cNvSpPr/>
          <p:nvPr/>
        </p:nvSpPr>
        <p:spPr>
          <a:xfrm>
            <a:off x="123825" y="1243584"/>
            <a:ext cx="3072384" cy="2816352"/>
          </a:xfrm>
          <a:prstGeom prst="ellipse">
            <a:avLst/>
          </a:prstGeom>
          <a:solidFill>
            <a:schemeClr val="bg1">
              <a:lumMod val="8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553304E7-CAE9-4EA3-8A29-E272AADCF8FF}"/>
              </a:ext>
            </a:extLst>
          </p:cNvPr>
          <p:cNvSpPr/>
          <p:nvPr/>
        </p:nvSpPr>
        <p:spPr>
          <a:xfrm>
            <a:off x="3049905" y="2559830"/>
            <a:ext cx="3072384" cy="2816352"/>
          </a:xfrm>
          <a:prstGeom prst="ellipse">
            <a:avLst/>
          </a:prstGeom>
          <a:solidFill>
            <a:schemeClr val="bg2"/>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DFE0440-FB7F-468D-9918-D7E20286216C}"/>
              </a:ext>
            </a:extLst>
          </p:cNvPr>
          <p:cNvSpPr/>
          <p:nvPr/>
        </p:nvSpPr>
        <p:spPr>
          <a:xfrm>
            <a:off x="5988177" y="1243584"/>
            <a:ext cx="3072384" cy="2816352"/>
          </a:xfrm>
          <a:prstGeom prst="ellipse">
            <a:avLst/>
          </a:prstGeom>
          <a:solidFill>
            <a:schemeClr val="bg2"/>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28D31201-586E-488F-BECF-26164282E1D9}"/>
              </a:ext>
            </a:extLst>
          </p:cNvPr>
          <p:cNvSpPr/>
          <p:nvPr/>
        </p:nvSpPr>
        <p:spPr>
          <a:xfrm>
            <a:off x="8926449" y="2559830"/>
            <a:ext cx="3072384" cy="2816352"/>
          </a:xfrm>
          <a:prstGeom prst="ellipse">
            <a:avLst/>
          </a:prstGeom>
          <a:solidFill>
            <a:schemeClr val="bg2"/>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26BA793-44E9-4555-933B-280E7D3B2E2A}"/>
              </a:ext>
            </a:extLst>
          </p:cNvPr>
          <p:cNvSpPr txBox="1"/>
          <p:nvPr/>
        </p:nvSpPr>
        <p:spPr>
          <a:xfrm>
            <a:off x="219456" y="1524000"/>
            <a:ext cx="2830449" cy="2308324"/>
          </a:xfrm>
          <a:prstGeom prst="rect">
            <a:avLst/>
          </a:prstGeom>
          <a:noFill/>
        </p:spPr>
        <p:txBody>
          <a:bodyPr wrap="square" rtlCol="0">
            <a:spAutoFit/>
          </a:bodyPr>
          <a:lstStyle/>
          <a:p>
            <a:pPr algn="ctr"/>
            <a:r>
              <a:rPr lang="en-US" b="1" dirty="0"/>
              <a:t>Comprehensive </a:t>
            </a:r>
          </a:p>
          <a:p>
            <a:pPr algn="ctr"/>
            <a:r>
              <a:rPr lang="en-US" b="1" dirty="0"/>
              <a:t>Integration</a:t>
            </a:r>
          </a:p>
          <a:p>
            <a:pPr algn="ctr"/>
            <a:r>
              <a:rPr lang="en-US" dirty="0"/>
              <a:t>Utilize assessment methods to evaluate success of policies, stakeholder satisfaction, and identify possible improvements</a:t>
            </a:r>
            <a:br>
              <a:rPr lang="en-US" dirty="0"/>
            </a:br>
            <a:r>
              <a:rPr lang="en-US" dirty="0"/>
              <a:t> in all steps</a:t>
            </a:r>
          </a:p>
        </p:txBody>
      </p:sp>
      <p:sp>
        <p:nvSpPr>
          <p:cNvPr id="15" name="TextBox 14">
            <a:extLst>
              <a:ext uri="{FF2B5EF4-FFF2-40B4-BE49-F238E27FC236}">
                <a16:creationId xmlns:a16="http://schemas.microsoft.com/office/drawing/2014/main" id="{DD6B24BA-0EA4-49BD-95FC-733612CD4BCE}"/>
              </a:ext>
            </a:extLst>
          </p:cNvPr>
          <p:cNvSpPr txBox="1"/>
          <p:nvPr/>
        </p:nvSpPr>
        <p:spPr>
          <a:xfrm>
            <a:off x="3176969" y="2813844"/>
            <a:ext cx="2830449" cy="2308324"/>
          </a:xfrm>
          <a:prstGeom prst="rect">
            <a:avLst/>
          </a:prstGeom>
          <a:noFill/>
        </p:spPr>
        <p:txBody>
          <a:bodyPr wrap="square" rtlCol="0">
            <a:spAutoFit/>
          </a:bodyPr>
          <a:lstStyle/>
          <a:p>
            <a:pPr algn="ctr"/>
            <a:r>
              <a:rPr lang="en-US" b="1" dirty="0"/>
              <a:t>Small Scale: </a:t>
            </a:r>
            <a:br>
              <a:rPr lang="en-US" b="1" dirty="0"/>
            </a:br>
            <a:r>
              <a:rPr lang="en-US" b="1" dirty="0"/>
              <a:t>Post-Workshop Survey</a:t>
            </a:r>
          </a:p>
          <a:p>
            <a:pPr algn="ctr"/>
            <a:r>
              <a:rPr lang="en-US" dirty="0"/>
              <a:t>Students and administrators will fill out a short survey to give a snapshot of learning and satisfaction of workshop curriculum and strategies</a:t>
            </a:r>
          </a:p>
        </p:txBody>
      </p:sp>
      <p:sp>
        <p:nvSpPr>
          <p:cNvPr id="16" name="TextBox 15">
            <a:extLst>
              <a:ext uri="{FF2B5EF4-FFF2-40B4-BE49-F238E27FC236}">
                <a16:creationId xmlns:a16="http://schemas.microsoft.com/office/drawing/2014/main" id="{A1BC0A33-3D06-414F-BEBB-20C67CAB0A84}"/>
              </a:ext>
            </a:extLst>
          </p:cNvPr>
          <p:cNvSpPr txBox="1"/>
          <p:nvPr/>
        </p:nvSpPr>
        <p:spPr>
          <a:xfrm>
            <a:off x="6083809" y="1502414"/>
            <a:ext cx="2867978" cy="2031325"/>
          </a:xfrm>
          <a:prstGeom prst="rect">
            <a:avLst/>
          </a:prstGeom>
          <a:noFill/>
        </p:spPr>
        <p:txBody>
          <a:bodyPr wrap="square" rtlCol="0">
            <a:spAutoFit/>
          </a:bodyPr>
          <a:lstStyle/>
          <a:p>
            <a:pPr algn="ctr"/>
            <a:r>
              <a:rPr lang="en-US" b="1" dirty="0"/>
              <a:t>Large Scale: Campus Climate Survey</a:t>
            </a:r>
          </a:p>
          <a:p>
            <a:pPr algn="ctr"/>
            <a:r>
              <a:rPr lang="en-US" dirty="0"/>
              <a:t>In the Spring 2019 semester, COSC will implement its first campus climate instrument, the Diverse Learning Environments (DLE) Survey</a:t>
            </a:r>
          </a:p>
        </p:txBody>
      </p:sp>
      <p:sp>
        <p:nvSpPr>
          <p:cNvPr id="17" name="TextBox 16">
            <a:extLst>
              <a:ext uri="{FF2B5EF4-FFF2-40B4-BE49-F238E27FC236}">
                <a16:creationId xmlns:a16="http://schemas.microsoft.com/office/drawing/2014/main" id="{49F21749-3C04-43FD-A036-BC1EB6502D16}"/>
              </a:ext>
            </a:extLst>
          </p:cNvPr>
          <p:cNvSpPr txBox="1"/>
          <p:nvPr/>
        </p:nvSpPr>
        <p:spPr>
          <a:xfrm>
            <a:off x="9023034" y="2840736"/>
            <a:ext cx="2876357" cy="2336296"/>
          </a:xfrm>
          <a:prstGeom prst="rect">
            <a:avLst/>
          </a:prstGeom>
          <a:noFill/>
        </p:spPr>
        <p:txBody>
          <a:bodyPr wrap="square" rtlCol="0">
            <a:spAutoFit/>
          </a:bodyPr>
          <a:lstStyle/>
          <a:p>
            <a:pPr algn="ctr"/>
            <a:r>
              <a:rPr lang="en-US" b="1" dirty="0"/>
              <a:t>Assessment Cycle</a:t>
            </a:r>
          </a:p>
          <a:p>
            <a:pPr algn="ctr"/>
            <a:r>
              <a:rPr lang="en-US" dirty="0"/>
              <a:t>Small scale assessments will occur after every workshop and after the town hall; Large scale assessment will occur 1x a year for first two years, then every other </a:t>
            </a:r>
            <a:br>
              <a:rPr lang="en-US" dirty="0"/>
            </a:br>
            <a:r>
              <a:rPr lang="en-US" dirty="0"/>
              <a:t>year after that</a:t>
            </a:r>
          </a:p>
        </p:txBody>
      </p:sp>
    </p:spTree>
    <p:extLst>
      <p:ext uri="{BB962C8B-B14F-4D97-AF65-F5344CB8AC3E}">
        <p14:creationId xmlns:p14="http://schemas.microsoft.com/office/powerpoint/2010/main" val="1658243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71DE2B4-6558-4AA9-9299-6F5AC54DCE4A}"/>
              </a:ext>
            </a:extLst>
          </p:cNvPr>
          <p:cNvSpPr/>
          <p:nvPr/>
        </p:nvSpPr>
        <p:spPr>
          <a:xfrm>
            <a:off x="1115870" y="1141391"/>
            <a:ext cx="5091233" cy="4389517"/>
          </a:xfrm>
          <a:prstGeom prst="rect">
            <a:avLst/>
          </a:prstGeom>
          <a:solidFill>
            <a:schemeClr val="bg2"/>
          </a:solidFill>
          <a:ln w="4762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9AA611A-7F19-4B90-896A-CC14B37CA6CD}"/>
              </a:ext>
            </a:extLst>
          </p:cNvPr>
          <p:cNvSpPr/>
          <p:nvPr/>
        </p:nvSpPr>
        <p:spPr>
          <a:xfrm>
            <a:off x="6865749" y="1453791"/>
            <a:ext cx="4169044" cy="3873362"/>
          </a:xfrm>
          <a:prstGeom prst="rect">
            <a:avLst/>
          </a:prstGeom>
          <a:solidFill>
            <a:schemeClr val="accent1">
              <a:lumMod val="50000"/>
            </a:schemeClr>
          </a:solidFill>
          <a:ln w="476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a:t>
            </a:r>
            <a:r>
              <a:rPr lang="en-US" sz="1400" i="1" dirty="0">
                <a:solidFill>
                  <a:schemeClr val="bg1"/>
                </a:solidFill>
              </a:rPr>
              <a:t>Community</a:t>
            </a:r>
            <a:r>
              <a:rPr lang="en-US" sz="1400" i="1" dirty="0">
                <a:solidFill>
                  <a:schemeClr val="bg1"/>
                </a:solidFill>
                <a:latin typeface="+mj-lt"/>
              </a:rPr>
              <a:t>.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177072"/>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103019"/>
            <a:ext cx="10434447" cy="784830"/>
          </a:xfrm>
          <a:prstGeom prst="rect">
            <a:avLst/>
          </a:prstGeom>
          <a:noFill/>
        </p:spPr>
        <p:txBody>
          <a:bodyPr wrap="square" rtlCol="0">
            <a:spAutoFit/>
          </a:bodyPr>
          <a:lstStyle/>
          <a:p>
            <a:pPr algn="ctr"/>
            <a:r>
              <a:rPr lang="en-US" sz="4500" dirty="0">
                <a:latin typeface="Bodoni MT" panose="02070603080606020203" pitchFamily="18" charset="0"/>
              </a:rPr>
              <a:t>Benchmarking: Magic10 Conference </a:t>
            </a:r>
          </a:p>
        </p:txBody>
      </p:sp>
      <p:sp>
        <p:nvSpPr>
          <p:cNvPr id="2" name="TextBox 1">
            <a:extLst>
              <a:ext uri="{FF2B5EF4-FFF2-40B4-BE49-F238E27FC236}">
                <a16:creationId xmlns:a16="http://schemas.microsoft.com/office/drawing/2014/main" id="{7E43D7EA-4D79-4157-9DA9-51EDAAFDF218}"/>
              </a:ext>
            </a:extLst>
          </p:cNvPr>
          <p:cNvSpPr txBox="1"/>
          <p:nvPr/>
        </p:nvSpPr>
        <p:spPr>
          <a:xfrm>
            <a:off x="6350613" y="1640293"/>
            <a:ext cx="5091233" cy="4124206"/>
          </a:xfrm>
          <a:prstGeom prst="rect">
            <a:avLst/>
          </a:prstGeom>
          <a:noFill/>
        </p:spPr>
        <p:txBody>
          <a:bodyPr wrap="square" rtlCol="0">
            <a:spAutoFit/>
          </a:bodyPr>
          <a:lstStyle/>
          <a:p>
            <a:pPr algn="ctr"/>
            <a:r>
              <a:rPr lang="en-US" sz="1600" b="1" u="sng" dirty="0">
                <a:solidFill>
                  <a:schemeClr val="bg1"/>
                </a:solidFill>
              </a:rPr>
              <a:t>Peers and Aspirational Peers</a:t>
            </a:r>
            <a:br>
              <a:rPr lang="en-US" sz="1600" b="1" u="sng" dirty="0">
                <a:solidFill>
                  <a:schemeClr val="bg1"/>
                </a:solidFill>
              </a:rPr>
            </a:br>
            <a:r>
              <a:rPr lang="en-US" sz="1600" b="1" u="sng" dirty="0">
                <a:solidFill>
                  <a:schemeClr val="bg1"/>
                </a:solidFill>
              </a:rPr>
              <a:t> in Magic10 Conference</a:t>
            </a:r>
            <a:br>
              <a:rPr lang="en-US" sz="1600" u="sng" dirty="0">
                <a:solidFill>
                  <a:schemeClr val="bg1"/>
                </a:solidFill>
              </a:rPr>
            </a:br>
            <a:endParaRPr lang="en-US" sz="1600" u="sng" dirty="0">
              <a:solidFill>
                <a:schemeClr val="bg1"/>
              </a:solidFill>
            </a:endParaRPr>
          </a:p>
          <a:p>
            <a:pPr algn="ctr"/>
            <a:r>
              <a:rPr lang="en-US" sz="1600" dirty="0">
                <a:solidFill>
                  <a:schemeClr val="bg1"/>
                </a:solidFill>
              </a:rPr>
              <a:t>St. Mungo’s Medical University</a:t>
            </a:r>
          </a:p>
          <a:p>
            <a:pPr algn="ctr"/>
            <a:r>
              <a:rPr lang="en-US" sz="1600" dirty="0">
                <a:solidFill>
                  <a:schemeClr val="bg1"/>
                </a:solidFill>
              </a:rPr>
              <a:t>Lumos College</a:t>
            </a:r>
          </a:p>
          <a:p>
            <a:pPr algn="ctr"/>
            <a:r>
              <a:rPr lang="en-US" sz="1600" dirty="0">
                <a:solidFill>
                  <a:schemeClr val="bg1"/>
                </a:solidFill>
              </a:rPr>
              <a:t>Weasley &amp; McGonagall University</a:t>
            </a:r>
          </a:p>
          <a:p>
            <a:pPr algn="ctr"/>
            <a:r>
              <a:rPr lang="en-US" sz="1600" dirty="0">
                <a:solidFill>
                  <a:schemeClr val="bg1"/>
                </a:solidFill>
              </a:rPr>
              <a:t>College of King’s Cross</a:t>
            </a:r>
          </a:p>
          <a:p>
            <a:pPr algn="ctr"/>
            <a:r>
              <a:rPr lang="en-US" sz="1600" dirty="0">
                <a:solidFill>
                  <a:schemeClr val="bg1"/>
                </a:solidFill>
              </a:rPr>
              <a:t>University of </a:t>
            </a:r>
            <a:r>
              <a:rPr lang="en-US" sz="1600" dirty="0" err="1">
                <a:solidFill>
                  <a:schemeClr val="bg1"/>
                </a:solidFill>
              </a:rPr>
              <a:t>Grimmauld</a:t>
            </a:r>
            <a:r>
              <a:rPr lang="en-US" sz="1600" dirty="0">
                <a:solidFill>
                  <a:schemeClr val="bg1"/>
                </a:solidFill>
              </a:rPr>
              <a:t> </a:t>
            </a:r>
          </a:p>
          <a:p>
            <a:pPr algn="ctr"/>
            <a:r>
              <a:rPr lang="en-US" sz="1600" dirty="0">
                <a:solidFill>
                  <a:schemeClr val="bg1"/>
                </a:solidFill>
              </a:rPr>
              <a:t>Hogsmeade University</a:t>
            </a:r>
          </a:p>
          <a:p>
            <a:pPr algn="ctr"/>
            <a:r>
              <a:rPr lang="en-US" sz="1600" dirty="0" err="1">
                <a:solidFill>
                  <a:schemeClr val="bg1"/>
                </a:solidFill>
              </a:rPr>
              <a:t>Godric’s</a:t>
            </a:r>
            <a:r>
              <a:rPr lang="en-US" sz="1600" dirty="0">
                <a:solidFill>
                  <a:schemeClr val="bg1"/>
                </a:solidFill>
              </a:rPr>
              <a:t> Hollow College</a:t>
            </a:r>
          </a:p>
          <a:p>
            <a:pPr algn="ctr"/>
            <a:r>
              <a:rPr lang="en-US" sz="1600" dirty="0">
                <a:solidFill>
                  <a:schemeClr val="bg1"/>
                </a:solidFill>
              </a:rPr>
              <a:t>The Gringotts School</a:t>
            </a:r>
          </a:p>
          <a:p>
            <a:pPr algn="ctr"/>
            <a:r>
              <a:rPr lang="en-US" sz="1600" dirty="0">
                <a:solidFill>
                  <a:schemeClr val="bg1"/>
                </a:solidFill>
              </a:rPr>
              <a:t>Granger School of Science and Math</a:t>
            </a:r>
          </a:p>
          <a:p>
            <a:pPr algn="ctr"/>
            <a:r>
              <a:rPr lang="en-US" sz="1600" dirty="0">
                <a:solidFill>
                  <a:schemeClr val="bg1"/>
                </a:solidFill>
              </a:rPr>
              <a:t>College of Ottery St. Catchpole</a:t>
            </a:r>
          </a:p>
          <a:p>
            <a:endParaRPr lang="en-US" dirty="0"/>
          </a:p>
          <a:p>
            <a:endParaRPr lang="en-US" dirty="0"/>
          </a:p>
          <a:p>
            <a:endParaRPr lang="en-US" dirty="0"/>
          </a:p>
        </p:txBody>
      </p:sp>
      <p:sp>
        <p:nvSpPr>
          <p:cNvPr id="3" name="TextBox 2">
            <a:extLst>
              <a:ext uri="{FF2B5EF4-FFF2-40B4-BE49-F238E27FC236}">
                <a16:creationId xmlns:a16="http://schemas.microsoft.com/office/drawing/2014/main" id="{C79D365F-1C03-48C3-8C71-0AE8F7CDF50F}"/>
              </a:ext>
            </a:extLst>
          </p:cNvPr>
          <p:cNvSpPr txBox="1"/>
          <p:nvPr/>
        </p:nvSpPr>
        <p:spPr>
          <a:xfrm>
            <a:off x="1469643" y="1296371"/>
            <a:ext cx="4527030" cy="4001095"/>
          </a:xfrm>
          <a:prstGeom prst="rect">
            <a:avLst/>
          </a:prstGeom>
          <a:noFill/>
        </p:spPr>
        <p:txBody>
          <a:bodyPr wrap="square" rtlCol="0">
            <a:spAutoFit/>
          </a:bodyPr>
          <a:lstStyle/>
          <a:p>
            <a:pPr algn="ctr"/>
            <a:r>
              <a:rPr lang="en-US" sz="2800" u="sng" dirty="0"/>
              <a:t>Topics for Benchmarking</a:t>
            </a:r>
            <a:br>
              <a:rPr lang="en-US" sz="2800" u="sng" dirty="0"/>
            </a:br>
            <a:endParaRPr lang="en-US" sz="1000" u="sng" dirty="0"/>
          </a:p>
          <a:p>
            <a:pPr marL="342900" indent="-342900">
              <a:buFont typeface="Arial" panose="020B0604020202020204" pitchFamily="34" charset="0"/>
              <a:buChar char="•"/>
            </a:pPr>
            <a:r>
              <a:rPr lang="en-US" sz="2400" dirty="0"/>
              <a:t>Speaker Policies</a:t>
            </a:r>
          </a:p>
          <a:p>
            <a:pPr marL="342900" indent="-342900">
              <a:buFont typeface="Arial" panose="020B0604020202020204" pitchFamily="34" charset="0"/>
              <a:buChar char="•"/>
            </a:pPr>
            <a:r>
              <a:rPr lang="en-US" sz="2400" dirty="0"/>
              <a:t>Protest and Demonstration Policies</a:t>
            </a:r>
          </a:p>
          <a:p>
            <a:pPr marL="342900" indent="-342900">
              <a:buFont typeface="Arial" panose="020B0604020202020204" pitchFamily="34" charset="0"/>
              <a:buChar char="•"/>
            </a:pPr>
            <a:r>
              <a:rPr lang="en-US" sz="2400" dirty="0"/>
              <a:t>Reactionary Measures</a:t>
            </a:r>
          </a:p>
          <a:p>
            <a:pPr marL="342900" indent="-342900">
              <a:buFont typeface="Arial" panose="020B0604020202020204" pitchFamily="34" charset="0"/>
              <a:buChar char="•"/>
            </a:pPr>
            <a:r>
              <a:rPr lang="en-US" sz="2400" dirty="0"/>
              <a:t>Budgets</a:t>
            </a:r>
          </a:p>
          <a:p>
            <a:pPr marL="342900" indent="-342900">
              <a:buFont typeface="Arial" panose="020B0604020202020204" pitchFamily="34" charset="0"/>
              <a:buChar char="•"/>
            </a:pPr>
            <a:r>
              <a:rPr lang="en-US" sz="2400" dirty="0"/>
              <a:t>Models of Partnership Between SA Leaders and Campus Police</a:t>
            </a:r>
          </a:p>
          <a:p>
            <a:pPr marL="342900" indent="-342900">
              <a:buFont typeface="Arial" panose="020B0604020202020204" pitchFamily="34" charset="0"/>
              <a:buChar char="•"/>
            </a:pPr>
            <a:r>
              <a:rPr lang="en-US" sz="2400" dirty="0"/>
              <a:t>Assessment Methods</a:t>
            </a:r>
          </a:p>
          <a:p>
            <a:pPr marL="342900" indent="-342900">
              <a:buFont typeface="Arial" panose="020B0604020202020204" pitchFamily="34" charset="0"/>
              <a:buChar char="•"/>
            </a:pPr>
            <a:r>
              <a:rPr lang="en-US" sz="2400" dirty="0"/>
              <a:t>Restorative Justice Practices</a:t>
            </a:r>
          </a:p>
        </p:txBody>
      </p:sp>
    </p:spTree>
    <p:extLst>
      <p:ext uri="{BB962C8B-B14F-4D97-AF65-F5344CB8AC3E}">
        <p14:creationId xmlns:p14="http://schemas.microsoft.com/office/powerpoint/2010/main" val="1459504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6D58B66-36CF-45F3-92D9-EE4D31AAC2C0}"/>
              </a:ext>
            </a:extLst>
          </p:cNvPr>
          <p:cNvSpPr/>
          <p:nvPr/>
        </p:nvSpPr>
        <p:spPr>
          <a:xfrm>
            <a:off x="2414016" y="4728993"/>
            <a:ext cx="8333932" cy="665246"/>
          </a:xfrm>
          <a:prstGeom prst="rect">
            <a:avLst/>
          </a:prstGeom>
          <a:solidFill>
            <a:schemeClr val="bg2"/>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a:t>
            </a:r>
            <a:r>
              <a:rPr lang="en-US" sz="1400" i="1" dirty="0">
                <a:solidFill>
                  <a:schemeClr val="bg1"/>
                </a:solidFill>
              </a:rPr>
              <a:t>Community</a:t>
            </a:r>
            <a:r>
              <a:rPr lang="en-US" sz="1400" i="1" dirty="0">
                <a:solidFill>
                  <a:schemeClr val="bg1"/>
                </a:solidFill>
                <a:latin typeface="+mj-lt"/>
              </a:rPr>
              <a:t>.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252022"/>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25529"/>
            <a:ext cx="10434447" cy="938719"/>
          </a:xfrm>
          <a:prstGeom prst="rect">
            <a:avLst/>
          </a:prstGeom>
          <a:noFill/>
        </p:spPr>
        <p:txBody>
          <a:bodyPr wrap="square" rtlCol="0">
            <a:spAutoFit/>
          </a:bodyPr>
          <a:lstStyle/>
          <a:p>
            <a:pPr algn="ctr"/>
            <a:r>
              <a:rPr lang="en-US" sz="5500" dirty="0">
                <a:latin typeface="Bodoni MT" panose="02070603080606020203" pitchFamily="18" charset="0"/>
              </a:rPr>
              <a:t>Proposed Budget: Overview</a:t>
            </a:r>
          </a:p>
        </p:txBody>
      </p:sp>
      <p:sp>
        <p:nvSpPr>
          <p:cNvPr id="3" name="TextBox 2">
            <a:extLst>
              <a:ext uri="{FF2B5EF4-FFF2-40B4-BE49-F238E27FC236}">
                <a16:creationId xmlns:a16="http://schemas.microsoft.com/office/drawing/2014/main" id="{FFE30B9D-719D-4BB5-98FB-AD7902219106}"/>
              </a:ext>
            </a:extLst>
          </p:cNvPr>
          <p:cNvSpPr txBox="1"/>
          <p:nvPr/>
        </p:nvSpPr>
        <p:spPr>
          <a:xfrm>
            <a:off x="2414016" y="1279826"/>
            <a:ext cx="9457686" cy="3323987"/>
          </a:xfrm>
          <a:prstGeom prst="rect">
            <a:avLst/>
          </a:prstGeom>
          <a:noFill/>
        </p:spPr>
        <p:txBody>
          <a:bodyPr wrap="square" rtlCol="0">
            <a:spAutoFit/>
          </a:bodyPr>
          <a:lstStyle/>
          <a:p>
            <a:r>
              <a:rPr lang="en-US" sz="3200" dirty="0"/>
              <a:t>Small Scale Assessment Materials            </a:t>
            </a:r>
            <a:r>
              <a:rPr lang="en-US" sz="3200" b="1" dirty="0"/>
              <a:t>$100</a:t>
            </a:r>
            <a:br>
              <a:rPr lang="en-US" sz="3200" b="1" dirty="0"/>
            </a:br>
            <a:r>
              <a:rPr lang="en-US" sz="3200" dirty="0"/>
              <a:t>Campus Climate Survey                              </a:t>
            </a:r>
            <a:r>
              <a:rPr lang="en-US" sz="3200" b="1" dirty="0"/>
              <a:t>$3,500</a:t>
            </a:r>
          </a:p>
          <a:p>
            <a:r>
              <a:rPr lang="en-US" sz="3200" dirty="0"/>
              <a:t>Wufoo	</a:t>
            </a:r>
            <a:r>
              <a:rPr lang="en-US" sz="3200" b="1" dirty="0"/>
              <a:t>		                                $350            </a:t>
            </a:r>
          </a:p>
          <a:p>
            <a:r>
              <a:rPr lang="en-US" sz="3200" dirty="0"/>
              <a:t>Overtime for Campus Police</a:t>
            </a:r>
            <a:r>
              <a:rPr lang="en-US" sz="3200" b="1" dirty="0"/>
              <a:t>	            $7,500</a:t>
            </a:r>
          </a:p>
          <a:p>
            <a:r>
              <a:rPr lang="en-US" sz="3200" dirty="0"/>
              <a:t>Town Hall Marketing                                   </a:t>
            </a:r>
            <a:r>
              <a:rPr lang="en-US" sz="3200" b="1" dirty="0"/>
              <a:t>$100</a:t>
            </a:r>
          </a:p>
          <a:p>
            <a:r>
              <a:rPr lang="en-US" sz="3200" dirty="0"/>
              <a:t>Workshop Marketing                                  </a:t>
            </a:r>
            <a:r>
              <a:rPr lang="en-US" sz="3200" b="1" dirty="0"/>
              <a:t>$100</a:t>
            </a:r>
          </a:p>
          <a:p>
            <a:endParaRPr lang="en-US" b="1" dirty="0"/>
          </a:p>
        </p:txBody>
      </p:sp>
      <p:sp>
        <p:nvSpPr>
          <p:cNvPr id="4" name="TextBox 3">
            <a:extLst>
              <a:ext uri="{FF2B5EF4-FFF2-40B4-BE49-F238E27FC236}">
                <a16:creationId xmlns:a16="http://schemas.microsoft.com/office/drawing/2014/main" id="{ECA263B2-9965-4FFD-B3A1-FDCDE5D0CC70}"/>
              </a:ext>
            </a:extLst>
          </p:cNvPr>
          <p:cNvSpPr txBox="1"/>
          <p:nvPr/>
        </p:nvSpPr>
        <p:spPr>
          <a:xfrm>
            <a:off x="2414016" y="4728993"/>
            <a:ext cx="9777984" cy="646331"/>
          </a:xfrm>
          <a:prstGeom prst="rect">
            <a:avLst/>
          </a:prstGeom>
          <a:noFill/>
        </p:spPr>
        <p:txBody>
          <a:bodyPr wrap="square" rtlCol="0">
            <a:spAutoFit/>
          </a:bodyPr>
          <a:lstStyle/>
          <a:p>
            <a:r>
              <a:rPr lang="en-US" sz="3600" b="1" dirty="0"/>
              <a:t>Grand Total:					  $11,650</a:t>
            </a:r>
          </a:p>
        </p:txBody>
      </p:sp>
    </p:spTree>
    <p:extLst>
      <p:ext uri="{BB962C8B-B14F-4D97-AF65-F5344CB8AC3E}">
        <p14:creationId xmlns:p14="http://schemas.microsoft.com/office/powerpoint/2010/main" val="2403321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EE7214-18E4-41A9-A8FF-DF99E278F1D8}"/>
              </a:ext>
            </a:extLst>
          </p:cNvPr>
          <p:cNvSpPr/>
          <p:nvPr/>
        </p:nvSpPr>
        <p:spPr>
          <a:xfrm>
            <a:off x="0" y="0"/>
            <a:ext cx="12192000" cy="3571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CD7A391E-5187-4F1A-AFA1-D2847356D2E7}"/>
              </a:ext>
            </a:extLst>
          </p:cNvPr>
          <p:cNvCxnSpPr/>
          <p:nvPr/>
        </p:nvCxnSpPr>
        <p:spPr>
          <a:xfrm>
            <a:off x="-4768" y="3686781"/>
            <a:ext cx="1219200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4509454-3DBB-48F9-8E01-9783EA45E810}"/>
              </a:ext>
            </a:extLst>
          </p:cNvPr>
          <p:cNvCxnSpPr/>
          <p:nvPr/>
        </p:nvCxnSpPr>
        <p:spPr>
          <a:xfrm>
            <a:off x="0" y="3578455"/>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A885928-4A64-4FC9-A5FD-844C23F0C3BF}"/>
              </a:ext>
            </a:extLst>
          </p:cNvPr>
          <p:cNvSpPr txBox="1"/>
          <p:nvPr/>
        </p:nvSpPr>
        <p:spPr>
          <a:xfrm>
            <a:off x="52384" y="6129218"/>
            <a:ext cx="8505825"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sp>
        <p:nvSpPr>
          <p:cNvPr id="9" name="TextBox 8">
            <a:extLst>
              <a:ext uri="{FF2B5EF4-FFF2-40B4-BE49-F238E27FC236}">
                <a16:creationId xmlns:a16="http://schemas.microsoft.com/office/drawing/2014/main" id="{E3980DCC-BC70-42A7-837A-E80BCFD04DF3}"/>
              </a:ext>
            </a:extLst>
          </p:cNvPr>
          <p:cNvSpPr txBox="1"/>
          <p:nvPr/>
        </p:nvSpPr>
        <p:spPr>
          <a:xfrm>
            <a:off x="9171627" y="6418376"/>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sp>
        <p:nvSpPr>
          <p:cNvPr id="10" name="TextBox 9">
            <a:extLst>
              <a:ext uri="{FF2B5EF4-FFF2-40B4-BE49-F238E27FC236}">
                <a16:creationId xmlns:a16="http://schemas.microsoft.com/office/drawing/2014/main" id="{D944686C-DDD1-4619-B4BD-9209626C0C9C}"/>
              </a:ext>
            </a:extLst>
          </p:cNvPr>
          <p:cNvSpPr txBox="1"/>
          <p:nvPr/>
        </p:nvSpPr>
        <p:spPr>
          <a:xfrm>
            <a:off x="2030642" y="924014"/>
            <a:ext cx="9046440" cy="4154984"/>
          </a:xfrm>
          <a:prstGeom prst="rect">
            <a:avLst/>
          </a:prstGeom>
          <a:noFill/>
        </p:spPr>
        <p:txBody>
          <a:bodyPr wrap="square" rtlCol="0">
            <a:spAutoFit/>
          </a:bodyPr>
          <a:lstStyle/>
          <a:p>
            <a:r>
              <a:rPr lang="en-US" sz="6000" i="1" dirty="0">
                <a:latin typeface="Bodoni MT" panose="02070603080606020203" pitchFamily="18" charset="0"/>
              </a:rPr>
              <a:t>Come gather ‘round people </a:t>
            </a:r>
            <a:endParaRPr lang="en-US" sz="6000" dirty="0">
              <a:latin typeface="Bodoni MT" panose="02070603080606020203" pitchFamily="18" charset="0"/>
            </a:endParaRPr>
          </a:p>
          <a:p>
            <a:r>
              <a:rPr lang="en-US" sz="6000" i="1" dirty="0">
                <a:latin typeface="Bodoni MT" panose="02070603080606020203" pitchFamily="18" charset="0"/>
              </a:rPr>
              <a:t>Wherever you roam...</a:t>
            </a:r>
            <a:endParaRPr lang="en-US" sz="6000" dirty="0">
              <a:latin typeface="Bodoni MT" panose="02070603080606020203" pitchFamily="18" charset="0"/>
            </a:endParaRPr>
          </a:p>
          <a:p>
            <a:br>
              <a:rPr lang="en-US" sz="7200" dirty="0"/>
            </a:br>
            <a:endParaRPr lang="en-US" sz="7200" i="1" dirty="0">
              <a:latin typeface="Bodoni MT" panose="02070603080606020203" pitchFamily="18" charset="0"/>
            </a:endParaRPr>
          </a:p>
        </p:txBody>
      </p:sp>
      <p:pic>
        <p:nvPicPr>
          <p:cNvPr id="11" name="Picture 10">
            <a:extLst>
              <a:ext uri="{FF2B5EF4-FFF2-40B4-BE49-F238E27FC236}">
                <a16:creationId xmlns:a16="http://schemas.microsoft.com/office/drawing/2014/main" id="{C90F6327-5F7A-4D40-8C89-2EAAC3D02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18445" y="2111262"/>
            <a:ext cx="1652778" cy="925830"/>
          </a:xfrm>
          <a:prstGeom prst="rect">
            <a:avLst/>
          </a:prstGeom>
        </p:spPr>
      </p:pic>
    </p:spTree>
    <p:extLst>
      <p:ext uri="{BB962C8B-B14F-4D97-AF65-F5344CB8AC3E}">
        <p14:creationId xmlns:p14="http://schemas.microsoft.com/office/powerpoint/2010/main" val="3539657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a:t>
            </a:r>
            <a:r>
              <a:rPr lang="en-US" sz="1400" i="1" dirty="0">
                <a:solidFill>
                  <a:schemeClr val="bg1"/>
                </a:solidFill>
              </a:rPr>
              <a:t>Community</a:t>
            </a:r>
            <a:r>
              <a:rPr lang="en-US" sz="1400" i="1" dirty="0">
                <a:solidFill>
                  <a:schemeClr val="bg1"/>
                </a:solidFill>
                <a:latin typeface="+mj-lt"/>
              </a:rPr>
              <a:t>.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252022"/>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25529"/>
            <a:ext cx="10434447" cy="938719"/>
          </a:xfrm>
          <a:prstGeom prst="rect">
            <a:avLst/>
          </a:prstGeom>
          <a:noFill/>
        </p:spPr>
        <p:txBody>
          <a:bodyPr wrap="square" rtlCol="0">
            <a:spAutoFit/>
          </a:bodyPr>
          <a:lstStyle/>
          <a:p>
            <a:pPr algn="ctr"/>
            <a:r>
              <a:rPr lang="en-US" sz="5500" dirty="0">
                <a:latin typeface="Bodoni MT" panose="02070603080606020203" pitchFamily="18" charset="0"/>
              </a:rPr>
              <a:t>References</a:t>
            </a:r>
          </a:p>
        </p:txBody>
      </p:sp>
      <p:sp>
        <p:nvSpPr>
          <p:cNvPr id="2" name="TextBox 1">
            <a:extLst>
              <a:ext uri="{FF2B5EF4-FFF2-40B4-BE49-F238E27FC236}">
                <a16:creationId xmlns:a16="http://schemas.microsoft.com/office/drawing/2014/main" id="{13C8AEEE-0F48-4714-AB7B-5929AD60C010}"/>
              </a:ext>
            </a:extLst>
          </p:cNvPr>
          <p:cNvSpPr txBox="1"/>
          <p:nvPr/>
        </p:nvSpPr>
        <p:spPr>
          <a:xfrm>
            <a:off x="597408" y="1133257"/>
            <a:ext cx="11082528" cy="4247317"/>
          </a:xfrm>
          <a:prstGeom prst="rect">
            <a:avLst/>
          </a:prstGeom>
          <a:noFill/>
        </p:spPr>
        <p:txBody>
          <a:bodyPr wrap="square" rtlCol="0">
            <a:spAutoFit/>
          </a:bodyPr>
          <a:lstStyle/>
          <a:p>
            <a:endParaRPr lang="en-US" dirty="0">
              <a:latin typeface="+mj-lt"/>
            </a:endParaRPr>
          </a:p>
          <a:p>
            <a:r>
              <a:rPr lang="en-US" dirty="0" err="1"/>
              <a:t>Biddix</a:t>
            </a:r>
            <a:r>
              <a:rPr lang="en-US" dirty="0"/>
              <a:t>, J. P., Somers, P. A., &amp; </a:t>
            </a:r>
            <a:r>
              <a:rPr lang="en-US" dirty="0" err="1"/>
              <a:t>Polman</a:t>
            </a:r>
            <a:r>
              <a:rPr lang="en-US" dirty="0"/>
              <a:t>, J. L. (2009). Protest reconsidered: Identifying democratic and civic engagement</a:t>
            </a:r>
            <a:br>
              <a:rPr lang="en-US" dirty="0"/>
            </a:br>
            <a:r>
              <a:rPr lang="en-US" dirty="0"/>
              <a:t>	learning outcomes. </a:t>
            </a:r>
            <a:r>
              <a:rPr lang="en-US" i="1" dirty="0"/>
              <a:t>Innovative Higher Education, 34</a:t>
            </a:r>
            <a:r>
              <a:rPr lang="en-US" dirty="0"/>
              <a:t>, 133-47. doi:10.1007/s10755-009-9101-8</a:t>
            </a:r>
          </a:p>
          <a:p>
            <a:endParaRPr lang="en-US" dirty="0"/>
          </a:p>
          <a:p>
            <a:r>
              <a:rPr lang="en-US" dirty="0"/>
              <a:t>Dylan, B. (1964).  The times they are a-</a:t>
            </a:r>
            <a:r>
              <a:rPr lang="en-US" dirty="0" err="1"/>
              <a:t>changin</a:t>
            </a:r>
            <a:r>
              <a:rPr lang="en-US" dirty="0"/>
              <a:t>’. On </a:t>
            </a:r>
            <a:r>
              <a:rPr lang="en-US" i="1" dirty="0"/>
              <a:t>The times they are a-</a:t>
            </a:r>
            <a:r>
              <a:rPr lang="en-US" i="1" dirty="0" err="1"/>
              <a:t>changin</a:t>
            </a:r>
            <a:r>
              <a:rPr lang="en-US" i="1" dirty="0"/>
              <a:t>’</a:t>
            </a:r>
            <a:r>
              <a:rPr lang="en-US" dirty="0"/>
              <a:t> [CD]. New York City: Columbia</a:t>
            </a:r>
            <a:br>
              <a:rPr lang="en-US" dirty="0"/>
            </a:br>
            <a:r>
              <a:rPr lang="en-US" dirty="0"/>
              <a:t>	Records. (1963).</a:t>
            </a:r>
          </a:p>
          <a:p>
            <a:br>
              <a:rPr lang="en-US" dirty="0"/>
            </a:br>
            <a:r>
              <a:rPr lang="en-US" dirty="0"/>
              <a:t>Goldblum, A. (2009). Restorative justice from theory to practice. In J.M. Schrage &amp; N.G. Giacomini (Eds.) </a:t>
            </a:r>
            <a:r>
              <a:rPr lang="en-US" i="1" dirty="0"/>
              <a:t>Reframing</a:t>
            </a:r>
            <a:br>
              <a:rPr lang="en-US" i="1" dirty="0"/>
            </a:br>
            <a:r>
              <a:rPr lang="en-US" i="1"/>
              <a:t>	Campus Conflict: Student Conduct Practice </a:t>
            </a:r>
            <a:r>
              <a:rPr lang="en-US" i="1" dirty="0"/>
              <a:t>T</a:t>
            </a:r>
            <a:r>
              <a:rPr lang="en-US" i="1"/>
              <a:t>hrough a Social Justice </a:t>
            </a:r>
            <a:r>
              <a:rPr lang="en-US" i="1" dirty="0"/>
              <a:t>L</a:t>
            </a:r>
            <a:r>
              <a:rPr lang="en-US" i="1"/>
              <a:t>ens</a:t>
            </a:r>
            <a:r>
              <a:rPr lang="en-US" dirty="0"/>
              <a:t>. Virginia: Stylus.</a:t>
            </a:r>
          </a:p>
          <a:p>
            <a:endParaRPr lang="en-US" dirty="0"/>
          </a:p>
          <a:p>
            <a:r>
              <a:rPr lang="en-US" dirty="0"/>
              <a:t>Hamrick, F. A. (1998). Democratic citizenship and student activism. </a:t>
            </a:r>
            <a:r>
              <a:rPr lang="en-US" i="1" dirty="0"/>
              <a:t>Journal of College Student</a:t>
            </a:r>
            <a:br>
              <a:rPr lang="en-US" dirty="0"/>
            </a:br>
            <a:r>
              <a:rPr lang="en-US" dirty="0"/>
              <a:t>	</a:t>
            </a:r>
            <a:r>
              <a:rPr lang="en-US" i="1" dirty="0"/>
              <a:t>Development</a:t>
            </a:r>
            <a:r>
              <a:rPr lang="en-US" dirty="0"/>
              <a:t>, </a:t>
            </a:r>
            <a:r>
              <a:rPr lang="en-US" i="1" dirty="0"/>
              <a:t>39</a:t>
            </a:r>
            <a:r>
              <a:rPr lang="en-US" dirty="0"/>
              <a:t>(5), 449.</a:t>
            </a:r>
          </a:p>
          <a:p>
            <a:endParaRPr lang="en-US" dirty="0"/>
          </a:p>
          <a:p>
            <a:r>
              <a:rPr lang="en-US" dirty="0"/>
              <a:t>Higher Education Research Institute (2017).  </a:t>
            </a:r>
            <a:r>
              <a:rPr lang="en-US" i="1" dirty="0"/>
              <a:t>Fee calculator</a:t>
            </a:r>
            <a:r>
              <a:rPr lang="en-US" dirty="0"/>
              <a:t>. Retrieved from https://heri.ucla.edu/fee-calculator/</a:t>
            </a:r>
          </a:p>
          <a:p>
            <a:endParaRPr lang="en-US" dirty="0"/>
          </a:p>
        </p:txBody>
      </p:sp>
    </p:spTree>
    <p:extLst>
      <p:ext uri="{BB962C8B-B14F-4D97-AF65-F5344CB8AC3E}">
        <p14:creationId xmlns:p14="http://schemas.microsoft.com/office/powerpoint/2010/main" val="178760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a:t>
            </a:r>
            <a:r>
              <a:rPr lang="en-US" sz="1400" i="1" dirty="0">
                <a:solidFill>
                  <a:schemeClr val="bg1"/>
                </a:solidFill>
              </a:rPr>
              <a:t>Community</a:t>
            </a:r>
            <a:r>
              <a:rPr lang="en-US" sz="1400" i="1" dirty="0">
                <a:solidFill>
                  <a:schemeClr val="bg1"/>
                </a:solidFill>
                <a:latin typeface="+mj-lt"/>
              </a:rPr>
              <a:t>.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207052"/>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545903" y="25529"/>
            <a:ext cx="10434447" cy="938719"/>
          </a:xfrm>
          <a:prstGeom prst="rect">
            <a:avLst/>
          </a:prstGeom>
          <a:noFill/>
        </p:spPr>
        <p:txBody>
          <a:bodyPr wrap="square" rtlCol="0">
            <a:spAutoFit/>
          </a:bodyPr>
          <a:lstStyle/>
          <a:p>
            <a:pPr algn="ctr"/>
            <a:r>
              <a:rPr lang="en-US" sz="5500" dirty="0">
                <a:latin typeface="Bodoni MT" panose="02070603080606020203" pitchFamily="18" charset="0"/>
              </a:rPr>
              <a:t>References (Continued)</a:t>
            </a:r>
          </a:p>
        </p:txBody>
      </p:sp>
      <p:sp>
        <p:nvSpPr>
          <p:cNvPr id="2" name="TextBox 1">
            <a:extLst>
              <a:ext uri="{FF2B5EF4-FFF2-40B4-BE49-F238E27FC236}">
                <a16:creationId xmlns:a16="http://schemas.microsoft.com/office/drawing/2014/main" id="{13C8AEEE-0F48-4714-AB7B-5929AD60C010}"/>
              </a:ext>
            </a:extLst>
          </p:cNvPr>
          <p:cNvSpPr txBox="1"/>
          <p:nvPr/>
        </p:nvSpPr>
        <p:spPr>
          <a:xfrm>
            <a:off x="597408" y="1103275"/>
            <a:ext cx="11082528" cy="4801314"/>
          </a:xfrm>
          <a:prstGeom prst="rect">
            <a:avLst/>
          </a:prstGeom>
          <a:noFill/>
        </p:spPr>
        <p:txBody>
          <a:bodyPr wrap="square" rtlCol="0">
            <a:spAutoFit/>
          </a:bodyPr>
          <a:lstStyle/>
          <a:p>
            <a:r>
              <a:rPr lang="en-US" dirty="0"/>
              <a:t>Hoffman, G. D., &amp; Mitchell, T. D. (2016). Making diversity "Everyone's business": A discourse analysis of institutional</a:t>
            </a:r>
            <a:br>
              <a:rPr lang="en-US" dirty="0"/>
            </a:br>
            <a:r>
              <a:rPr lang="en-US" dirty="0"/>
              <a:t>	responses to student activism for equity and inclusion. </a:t>
            </a:r>
            <a:r>
              <a:rPr lang="en-US" i="1" dirty="0"/>
              <a:t>Journal of Diversity In Higher Education</a:t>
            </a:r>
            <a:r>
              <a:rPr lang="en-US" dirty="0"/>
              <a:t>, </a:t>
            </a:r>
            <a:r>
              <a:rPr lang="en-US" i="1" dirty="0"/>
              <a:t>9</a:t>
            </a:r>
            <a:r>
              <a:rPr lang="en-US" dirty="0"/>
              <a:t>(3), 277-</a:t>
            </a:r>
            <a:br>
              <a:rPr lang="en-US" dirty="0"/>
            </a:br>
            <a:r>
              <a:rPr lang="en-US" dirty="0"/>
              <a:t>	289.</a:t>
            </a:r>
          </a:p>
          <a:p>
            <a:endParaRPr lang="en-US" dirty="0"/>
          </a:p>
          <a:p>
            <a:r>
              <a:rPr lang="en-US" dirty="0"/>
              <a:t>Harrison, L. M., &amp; Mather, P. C. (2017). Making meaning of student activism: student activist and administrator</a:t>
            </a:r>
            <a:br>
              <a:rPr lang="en-US" dirty="0"/>
            </a:br>
            <a:r>
              <a:rPr lang="en-US" dirty="0"/>
              <a:t>	perspectives. </a:t>
            </a:r>
            <a:r>
              <a:rPr lang="en-US" i="1" dirty="0"/>
              <a:t>Mid-Western Educational Researcher</a:t>
            </a:r>
            <a:r>
              <a:rPr lang="en-US" dirty="0"/>
              <a:t>, </a:t>
            </a:r>
            <a:r>
              <a:rPr lang="en-US" i="1" dirty="0"/>
              <a:t>29</a:t>
            </a:r>
            <a:r>
              <a:rPr lang="en-US" dirty="0"/>
              <a:t>(2).</a:t>
            </a:r>
          </a:p>
          <a:p>
            <a:endParaRPr lang="en-US" dirty="0"/>
          </a:p>
          <a:p>
            <a:r>
              <a:rPr lang="en-US" dirty="0"/>
              <a:t>Jacoby, B. (2017). The New Student Activism: Supporting Students as Agents of Social Change. </a:t>
            </a:r>
            <a:r>
              <a:rPr lang="en-US" i="1" dirty="0"/>
              <a:t>Journal Of College And</a:t>
            </a:r>
            <a:br>
              <a:rPr lang="en-US" i="1" dirty="0"/>
            </a:br>
            <a:r>
              <a:rPr lang="en-US" i="1" dirty="0"/>
              <a:t>	Character</a:t>
            </a:r>
            <a:r>
              <a:rPr lang="en-US" dirty="0"/>
              <a:t>, </a:t>
            </a:r>
            <a:r>
              <a:rPr lang="en-US" i="1" dirty="0"/>
              <a:t>18</a:t>
            </a:r>
            <a:r>
              <a:rPr lang="en-US" dirty="0"/>
              <a:t>(1), 1-8.</a:t>
            </a:r>
          </a:p>
          <a:p>
            <a:endParaRPr lang="en-US" dirty="0"/>
          </a:p>
          <a:p>
            <a:r>
              <a:rPr lang="en-US" dirty="0" err="1"/>
              <a:t>Uecker</a:t>
            </a:r>
            <a:r>
              <a:rPr lang="en-US" dirty="0"/>
              <a:t>, T.W. (2011). How Do Campus Administrators Go Beyond the First Amendment in Achieving Balance Between</a:t>
            </a:r>
            <a:br>
              <a:rPr lang="en-US" dirty="0"/>
            </a:br>
            <a:r>
              <a:rPr lang="en-US" dirty="0"/>
              <a:t>	Free Speech and Civil Discourse? In P.M. </a:t>
            </a:r>
            <a:r>
              <a:rPr lang="en-US" dirty="0" err="1"/>
              <a:t>Magolda</a:t>
            </a:r>
            <a:r>
              <a:rPr lang="en-US" dirty="0"/>
              <a:t> and M. B. Baxter-</a:t>
            </a:r>
            <a:r>
              <a:rPr lang="en-US" dirty="0" err="1"/>
              <a:t>Magolda</a:t>
            </a:r>
            <a:r>
              <a:rPr lang="en-US" dirty="0"/>
              <a:t> (Eds.), </a:t>
            </a:r>
            <a:r>
              <a:rPr lang="en-US" i="1" dirty="0"/>
              <a:t>Contested Issues in</a:t>
            </a:r>
            <a:br>
              <a:rPr lang="en-US" i="1" dirty="0"/>
            </a:br>
            <a:r>
              <a:rPr lang="en-US" i="1" dirty="0"/>
              <a:t>	Student Affairs: Diverse Perspectives and Respectful Dialogue </a:t>
            </a:r>
            <a:r>
              <a:rPr lang="en-US" dirty="0"/>
              <a:t>(pp. 354-364). Sterling, Virginia: Stylus</a:t>
            </a:r>
            <a:br>
              <a:rPr lang="en-US" dirty="0"/>
            </a:br>
            <a:r>
              <a:rPr lang="en-US" dirty="0"/>
              <a:t>	Publishing.</a:t>
            </a:r>
          </a:p>
          <a:p>
            <a:endParaRPr lang="en-US" dirty="0"/>
          </a:p>
          <a:p>
            <a:r>
              <a:rPr lang="en-US" dirty="0"/>
              <a:t>Wufoo (2018). </a:t>
            </a:r>
            <a:r>
              <a:rPr lang="en-US" i="1" dirty="0"/>
              <a:t>Plans &amp; pricing.</a:t>
            </a:r>
            <a:r>
              <a:rPr lang="en-US" dirty="0"/>
              <a:t>  Retrieved from https://www.wufoo.com/pricing/</a:t>
            </a:r>
          </a:p>
          <a:p>
            <a:endParaRPr lang="en-US" dirty="0"/>
          </a:p>
        </p:txBody>
      </p:sp>
    </p:spTree>
    <p:extLst>
      <p:ext uri="{BB962C8B-B14F-4D97-AF65-F5344CB8AC3E}">
        <p14:creationId xmlns:p14="http://schemas.microsoft.com/office/powerpoint/2010/main" val="57706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8" y="196634"/>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1064299" y="25529"/>
            <a:ext cx="11620586" cy="877163"/>
          </a:xfrm>
          <a:prstGeom prst="rect">
            <a:avLst/>
          </a:prstGeom>
          <a:noFill/>
        </p:spPr>
        <p:txBody>
          <a:bodyPr wrap="square" rtlCol="0">
            <a:spAutoFit/>
          </a:bodyPr>
          <a:lstStyle/>
          <a:p>
            <a:pPr algn="ctr"/>
            <a:r>
              <a:rPr lang="en-US" sz="5000" dirty="0">
                <a:latin typeface="Bodoni MT" panose="02070603080606020203" pitchFamily="18" charset="0"/>
              </a:rPr>
              <a:t>College of Ottery St. Catchpole (COSC)</a:t>
            </a:r>
          </a:p>
        </p:txBody>
      </p:sp>
      <p:pic>
        <p:nvPicPr>
          <p:cNvPr id="2050" name="Picture 2" descr="https://lh3.googleusercontent.com/qO9ZTkY2TZZZR2_BHN7u3znxJQaqAaIKDGC6xHBb4AnlXQdt7IBiT73qlWG7omMY2devq9H3yOfSn_xTKOfRFLGXBDsLPpa2LxWegdS3jSpsBnvSBXcEgA72KMPojiXPYUaup4dUDtE">
            <a:extLst>
              <a:ext uri="{FF2B5EF4-FFF2-40B4-BE49-F238E27FC236}">
                <a16:creationId xmlns:a16="http://schemas.microsoft.com/office/drawing/2014/main" id="{9A0F7537-A292-4CA0-8758-92DE59151D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7485" y="1136482"/>
            <a:ext cx="6640642" cy="41058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3B8A633-756B-4324-9444-F8BE5112C32F}"/>
              </a:ext>
            </a:extLst>
          </p:cNvPr>
          <p:cNvSpPr txBox="1"/>
          <p:nvPr/>
        </p:nvSpPr>
        <p:spPr>
          <a:xfrm>
            <a:off x="123825" y="1260338"/>
            <a:ext cx="5392555" cy="4247317"/>
          </a:xfrm>
          <a:prstGeom prst="rect">
            <a:avLst/>
          </a:prstGeom>
          <a:noFill/>
        </p:spPr>
        <p:txBody>
          <a:bodyPr wrap="square" rtlCol="0">
            <a:spAutoFit/>
          </a:bodyPr>
          <a:lstStyle/>
          <a:p>
            <a:r>
              <a:rPr lang="en-US" dirty="0"/>
              <a:t>The College of Ottery St. Catchpole is (COSC) is a mid-size public institution located in suburban northern Virginia.</a:t>
            </a:r>
            <a:br>
              <a:rPr lang="en-US" dirty="0"/>
            </a:br>
            <a:endParaRPr lang="en-US" dirty="0"/>
          </a:p>
          <a:p>
            <a:pPr marL="285750" indent="-285750" fontAlgn="base">
              <a:buFont typeface="Arial" panose="020B0604020202020204" pitchFamily="34" charset="0"/>
              <a:buChar char="•"/>
            </a:pPr>
            <a:r>
              <a:rPr lang="en-US" dirty="0"/>
              <a:t>Primarily White Institution (PWI)</a:t>
            </a:r>
          </a:p>
          <a:p>
            <a:pPr marL="742950" lvl="1" indent="-285750" fontAlgn="base">
              <a:buFont typeface="Arial" panose="020B0604020202020204" pitchFamily="34" charset="0"/>
              <a:buChar char="•"/>
            </a:pPr>
            <a:r>
              <a:rPr lang="en-US" dirty="0"/>
              <a:t>56% White</a:t>
            </a:r>
          </a:p>
          <a:p>
            <a:pPr marL="742950" lvl="1" indent="-285750" fontAlgn="base">
              <a:buFont typeface="Arial" panose="020B0604020202020204" pitchFamily="34" charset="0"/>
              <a:buChar char="•"/>
            </a:pPr>
            <a:r>
              <a:rPr lang="en-US" dirty="0"/>
              <a:t>21% African American/ Black</a:t>
            </a:r>
          </a:p>
          <a:p>
            <a:pPr marL="742950" lvl="1" indent="-285750" fontAlgn="base">
              <a:buFont typeface="Arial" panose="020B0604020202020204" pitchFamily="34" charset="0"/>
              <a:buChar char="•"/>
            </a:pPr>
            <a:r>
              <a:rPr lang="en-US" dirty="0"/>
              <a:t>17% Latinx</a:t>
            </a:r>
          </a:p>
          <a:p>
            <a:pPr marL="742950" lvl="1" indent="-285750" fontAlgn="base">
              <a:buFont typeface="Arial" panose="020B0604020202020204" pitchFamily="34" charset="0"/>
              <a:buChar char="•"/>
            </a:pPr>
            <a:r>
              <a:rPr lang="en-US" dirty="0"/>
              <a:t>5% Asian/ Pacific Islander</a:t>
            </a:r>
          </a:p>
          <a:p>
            <a:pPr marL="742950" lvl="1" indent="-285750" fontAlgn="base">
              <a:buFont typeface="Arial" panose="020B0604020202020204" pitchFamily="34" charset="0"/>
              <a:buChar char="•"/>
            </a:pPr>
            <a:r>
              <a:rPr lang="en-US" dirty="0"/>
              <a:t>1% Native/ Indigenous</a:t>
            </a:r>
          </a:p>
          <a:p>
            <a:pPr marL="285750" indent="-285750" fontAlgn="base">
              <a:buFont typeface="Arial" panose="020B0604020202020204" pitchFamily="34" charset="0"/>
              <a:buChar char="•"/>
            </a:pPr>
            <a:r>
              <a:rPr lang="en-US" dirty="0"/>
              <a:t>7,500 student population</a:t>
            </a:r>
          </a:p>
          <a:p>
            <a:pPr marL="285750" indent="-285750" fontAlgn="base">
              <a:buFont typeface="Arial" panose="020B0604020202020204" pitchFamily="34" charset="0"/>
              <a:buChar char="•"/>
            </a:pPr>
            <a:r>
              <a:rPr lang="en-US" dirty="0"/>
              <a:t>Variety of student organization representing both cultural and political diversity</a:t>
            </a:r>
          </a:p>
          <a:p>
            <a:pPr marL="285750" indent="-285750" fontAlgn="base">
              <a:buFont typeface="Arial" panose="020B0604020202020204" pitchFamily="34" charset="0"/>
              <a:buChar char="•"/>
            </a:pPr>
            <a:r>
              <a:rPr lang="en-US" dirty="0"/>
              <a:t>Mascot: </a:t>
            </a:r>
            <a:r>
              <a:rPr lang="en-US" dirty="0" err="1"/>
              <a:t>Ollivander</a:t>
            </a:r>
            <a:r>
              <a:rPr lang="en-US" dirty="0"/>
              <a:t> the Otter</a:t>
            </a:r>
          </a:p>
          <a:p>
            <a:endParaRPr lang="en-US" dirty="0"/>
          </a:p>
        </p:txBody>
      </p:sp>
    </p:spTree>
    <p:extLst>
      <p:ext uri="{BB962C8B-B14F-4D97-AF65-F5344CB8AC3E}">
        <p14:creationId xmlns:p14="http://schemas.microsoft.com/office/powerpoint/2010/main" val="2732268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36120"/>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914399" y="25529"/>
            <a:ext cx="11620586" cy="1107996"/>
          </a:xfrm>
          <a:prstGeom prst="rect">
            <a:avLst/>
          </a:prstGeom>
          <a:noFill/>
        </p:spPr>
        <p:txBody>
          <a:bodyPr wrap="square" rtlCol="0">
            <a:spAutoFit/>
          </a:bodyPr>
          <a:lstStyle/>
          <a:p>
            <a:pPr algn="ctr"/>
            <a:r>
              <a:rPr lang="en-US" sz="6600" dirty="0">
                <a:latin typeface="Bodoni MT" panose="02070603080606020203" pitchFamily="18" charset="0"/>
              </a:rPr>
              <a:t>Mission and Values</a:t>
            </a:r>
          </a:p>
        </p:txBody>
      </p:sp>
      <p:sp>
        <p:nvSpPr>
          <p:cNvPr id="2" name="TextBox 1">
            <a:extLst>
              <a:ext uri="{FF2B5EF4-FFF2-40B4-BE49-F238E27FC236}">
                <a16:creationId xmlns:a16="http://schemas.microsoft.com/office/drawing/2014/main" id="{33B8A633-756B-4324-9444-F8BE5112C32F}"/>
              </a:ext>
            </a:extLst>
          </p:cNvPr>
          <p:cNvSpPr txBox="1"/>
          <p:nvPr/>
        </p:nvSpPr>
        <p:spPr>
          <a:xfrm>
            <a:off x="123825" y="1260338"/>
            <a:ext cx="11838326" cy="4247317"/>
          </a:xfrm>
          <a:prstGeom prst="rect">
            <a:avLst/>
          </a:prstGeom>
          <a:noFill/>
        </p:spPr>
        <p:txBody>
          <a:bodyPr wrap="square" rtlCol="0">
            <a:spAutoFit/>
          </a:bodyPr>
          <a:lstStyle/>
          <a:p>
            <a:r>
              <a:rPr lang="en-US" dirty="0"/>
              <a:t>The College of Ottery St. Catchpole strives to be a haven of high-quality liberal arts education that remains focused on holistic development.</a:t>
            </a:r>
          </a:p>
          <a:p>
            <a:br>
              <a:rPr lang="en-US" dirty="0"/>
            </a:br>
            <a:r>
              <a:rPr lang="en-US" b="1" dirty="0"/>
              <a:t>Mission:</a:t>
            </a:r>
            <a:r>
              <a:rPr lang="en-US" dirty="0"/>
              <a:t> The College of Ottery St. Catchpole provides students opportunities for growth and development in civic engagement, leadership, and critical thinking in order to become active citizens in an increasingly global world.</a:t>
            </a:r>
          </a:p>
          <a:p>
            <a:br>
              <a:rPr lang="en-US" dirty="0"/>
            </a:br>
            <a:r>
              <a:rPr lang="en-US" dirty="0"/>
              <a:t>Our school is centered on three foundational principles and values:</a:t>
            </a:r>
          </a:p>
          <a:p>
            <a:pPr fontAlgn="base"/>
            <a:br>
              <a:rPr lang="en-US" dirty="0"/>
            </a:br>
            <a:r>
              <a:rPr lang="en-US" b="1" dirty="0"/>
              <a:t>Collegiality</a:t>
            </a:r>
            <a:r>
              <a:rPr lang="en-US" dirty="0"/>
              <a:t>: As fellow citizens and scholars in a democratic society, we build an atmosphere of informed and impassioned inquiry, advocacy, and collegiality free of bias in all aspects of the university experience.</a:t>
            </a:r>
          </a:p>
          <a:p>
            <a:pPr fontAlgn="base"/>
            <a:r>
              <a:rPr lang="en-US" b="1" dirty="0"/>
              <a:t>Community</a:t>
            </a:r>
            <a:r>
              <a:rPr lang="en-US" dirty="0"/>
              <a:t>: As a public institution, we value a diverse, inclusive, and engaged community of students, faculty, staff, and off-campus community members working together for the common good.</a:t>
            </a:r>
          </a:p>
          <a:p>
            <a:pPr fontAlgn="base"/>
            <a:r>
              <a:rPr lang="en-US" b="1" dirty="0"/>
              <a:t>Commitment</a:t>
            </a:r>
            <a:r>
              <a:rPr lang="en-US" dirty="0"/>
              <a:t>: We are committed to respecting the traditions and history of the COSC campus while also upholding the dignity and well-being of all members of the COSC community.</a:t>
            </a:r>
          </a:p>
          <a:p>
            <a:endParaRPr lang="en-US" dirty="0"/>
          </a:p>
        </p:txBody>
      </p:sp>
    </p:spTree>
    <p:extLst>
      <p:ext uri="{BB962C8B-B14F-4D97-AF65-F5344CB8AC3E}">
        <p14:creationId xmlns:p14="http://schemas.microsoft.com/office/powerpoint/2010/main" val="2454228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EE7214-18E4-41A9-A8FF-DF99E278F1D8}"/>
              </a:ext>
            </a:extLst>
          </p:cNvPr>
          <p:cNvSpPr/>
          <p:nvPr/>
        </p:nvSpPr>
        <p:spPr>
          <a:xfrm>
            <a:off x="0" y="0"/>
            <a:ext cx="12192000" cy="3571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CD7A391E-5187-4F1A-AFA1-D2847356D2E7}"/>
              </a:ext>
            </a:extLst>
          </p:cNvPr>
          <p:cNvCxnSpPr/>
          <p:nvPr/>
        </p:nvCxnSpPr>
        <p:spPr>
          <a:xfrm>
            <a:off x="-4768" y="3702279"/>
            <a:ext cx="1219200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4509454-3DBB-48F9-8E01-9783EA45E810}"/>
              </a:ext>
            </a:extLst>
          </p:cNvPr>
          <p:cNvCxnSpPr/>
          <p:nvPr/>
        </p:nvCxnSpPr>
        <p:spPr>
          <a:xfrm>
            <a:off x="0" y="3578455"/>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A885928-4A64-4FC9-A5FD-844C23F0C3BF}"/>
              </a:ext>
            </a:extLst>
          </p:cNvPr>
          <p:cNvSpPr txBox="1"/>
          <p:nvPr/>
        </p:nvSpPr>
        <p:spPr>
          <a:xfrm>
            <a:off x="52384" y="6129218"/>
            <a:ext cx="8505825"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sp>
        <p:nvSpPr>
          <p:cNvPr id="9" name="TextBox 8">
            <a:extLst>
              <a:ext uri="{FF2B5EF4-FFF2-40B4-BE49-F238E27FC236}">
                <a16:creationId xmlns:a16="http://schemas.microsoft.com/office/drawing/2014/main" id="{E3980DCC-BC70-42A7-837A-E80BCFD04DF3}"/>
              </a:ext>
            </a:extLst>
          </p:cNvPr>
          <p:cNvSpPr txBox="1"/>
          <p:nvPr/>
        </p:nvSpPr>
        <p:spPr>
          <a:xfrm>
            <a:off x="9171627" y="6418376"/>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sp>
        <p:nvSpPr>
          <p:cNvPr id="10" name="TextBox 9">
            <a:extLst>
              <a:ext uri="{FF2B5EF4-FFF2-40B4-BE49-F238E27FC236}">
                <a16:creationId xmlns:a16="http://schemas.microsoft.com/office/drawing/2014/main" id="{D944686C-DDD1-4619-B4BD-9209626C0C9C}"/>
              </a:ext>
            </a:extLst>
          </p:cNvPr>
          <p:cNvSpPr txBox="1"/>
          <p:nvPr/>
        </p:nvSpPr>
        <p:spPr>
          <a:xfrm>
            <a:off x="1565952" y="924014"/>
            <a:ext cx="9856558" cy="3046988"/>
          </a:xfrm>
          <a:prstGeom prst="rect">
            <a:avLst/>
          </a:prstGeom>
          <a:noFill/>
        </p:spPr>
        <p:txBody>
          <a:bodyPr wrap="square" rtlCol="0">
            <a:spAutoFit/>
          </a:bodyPr>
          <a:lstStyle/>
          <a:p>
            <a:r>
              <a:rPr lang="en-US" sz="6000" i="1" dirty="0">
                <a:latin typeface="Bodoni MT" panose="02070603080606020203" pitchFamily="18" charset="0"/>
              </a:rPr>
              <a:t>It’ll soon shake your windows and rattle your walls...</a:t>
            </a:r>
            <a:br>
              <a:rPr lang="en-US" sz="7200" dirty="0"/>
            </a:br>
            <a:endParaRPr lang="en-US" sz="7200" i="1" dirty="0">
              <a:latin typeface="Bodoni MT" panose="02070603080606020203" pitchFamily="18" charset="0"/>
            </a:endParaRPr>
          </a:p>
        </p:txBody>
      </p:sp>
      <p:pic>
        <p:nvPicPr>
          <p:cNvPr id="11" name="Picture 10">
            <a:extLst>
              <a:ext uri="{FF2B5EF4-FFF2-40B4-BE49-F238E27FC236}">
                <a16:creationId xmlns:a16="http://schemas.microsoft.com/office/drawing/2014/main" id="{C90F6327-5F7A-4D40-8C89-2EAAC3D02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18445" y="2142258"/>
            <a:ext cx="1652778" cy="925830"/>
          </a:xfrm>
          <a:prstGeom prst="rect">
            <a:avLst/>
          </a:prstGeom>
        </p:spPr>
      </p:pic>
    </p:spTree>
    <p:extLst>
      <p:ext uri="{BB962C8B-B14F-4D97-AF65-F5344CB8AC3E}">
        <p14:creationId xmlns:p14="http://schemas.microsoft.com/office/powerpoint/2010/main" val="3198359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98112"/>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914399" y="25529"/>
            <a:ext cx="11620586" cy="1107996"/>
          </a:xfrm>
          <a:prstGeom prst="rect">
            <a:avLst/>
          </a:prstGeom>
          <a:noFill/>
        </p:spPr>
        <p:txBody>
          <a:bodyPr wrap="square" rtlCol="0">
            <a:spAutoFit/>
          </a:bodyPr>
          <a:lstStyle/>
          <a:p>
            <a:pPr algn="ctr"/>
            <a:r>
              <a:rPr lang="en-US" sz="6600" dirty="0">
                <a:latin typeface="Bodoni MT" panose="02070603080606020203" pitchFamily="18" charset="0"/>
              </a:rPr>
              <a:t>Overview of Incident</a:t>
            </a:r>
          </a:p>
        </p:txBody>
      </p:sp>
      <p:sp>
        <p:nvSpPr>
          <p:cNvPr id="2" name="TextBox 1">
            <a:extLst>
              <a:ext uri="{FF2B5EF4-FFF2-40B4-BE49-F238E27FC236}">
                <a16:creationId xmlns:a16="http://schemas.microsoft.com/office/drawing/2014/main" id="{33B8A633-756B-4324-9444-F8BE5112C32F}"/>
              </a:ext>
            </a:extLst>
          </p:cNvPr>
          <p:cNvSpPr txBox="1"/>
          <p:nvPr/>
        </p:nvSpPr>
        <p:spPr>
          <a:xfrm>
            <a:off x="123825" y="1260338"/>
            <a:ext cx="11838326" cy="4570482"/>
          </a:xfrm>
          <a:prstGeom prst="rect">
            <a:avLst/>
          </a:prstGeom>
          <a:noFill/>
        </p:spPr>
        <p:txBody>
          <a:bodyPr wrap="square" rtlCol="0">
            <a:spAutoFit/>
          </a:bodyPr>
          <a:lstStyle/>
          <a:p>
            <a:pPr marL="285750" indent="-285750" fontAlgn="base">
              <a:buFont typeface="Arial" panose="020B0604020202020204" pitchFamily="34" charset="0"/>
              <a:buChar char="•"/>
            </a:pPr>
            <a:r>
              <a:rPr lang="en-US" sz="2100" b="1" dirty="0"/>
              <a:t>Recognized student organization brought Lucius Umbridge to campus</a:t>
            </a:r>
          </a:p>
          <a:p>
            <a:pPr marL="742950" lvl="1" indent="-285750" fontAlgn="base">
              <a:buFont typeface="Arial" panose="020B0604020202020204" pitchFamily="34" charset="0"/>
              <a:buChar char="•"/>
            </a:pPr>
            <a:r>
              <a:rPr lang="en-US" sz="2100" dirty="0"/>
              <a:t>Event was open to all of campus as well as community members</a:t>
            </a:r>
          </a:p>
          <a:p>
            <a:pPr marL="742950" lvl="1" indent="-285750" fontAlgn="base">
              <a:buFont typeface="Arial" panose="020B0604020202020204" pitchFamily="34" charset="0"/>
              <a:buChar char="•"/>
            </a:pPr>
            <a:r>
              <a:rPr lang="en-US" sz="2100" dirty="0"/>
              <a:t>Central themes of talk were “purity,” “power,” and “nationalism”</a:t>
            </a:r>
            <a:br>
              <a:rPr lang="en-US" sz="2100" dirty="0"/>
            </a:br>
            <a:endParaRPr lang="en-US" sz="2100" dirty="0"/>
          </a:p>
          <a:p>
            <a:pPr marL="285750" indent="-285750" fontAlgn="base">
              <a:buFont typeface="Arial" panose="020B0604020202020204" pitchFamily="34" charset="0"/>
              <a:buChar char="•"/>
            </a:pPr>
            <a:r>
              <a:rPr lang="en-US" sz="2100" b="1" dirty="0"/>
              <a:t>Event became violent</a:t>
            </a:r>
          </a:p>
          <a:p>
            <a:pPr marL="742950" lvl="1" indent="-285750" fontAlgn="base">
              <a:buFont typeface="Arial" panose="020B0604020202020204" pitchFamily="34" charset="0"/>
              <a:buChar char="•"/>
            </a:pPr>
            <a:r>
              <a:rPr lang="en-US" sz="2100" dirty="0"/>
              <a:t>Students began shouting and eventually began pushing one another</a:t>
            </a:r>
            <a:br>
              <a:rPr lang="en-US" sz="2100" dirty="0"/>
            </a:br>
            <a:endParaRPr lang="en-US" sz="2100" dirty="0"/>
          </a:p>
          <a:p>
            <a:pPr marL="285750" indent="-285750" fontAlgn="base">
              <a:buFont typeface="Arial" panose="020B0604020202020204" pitchFamily="34" charset="0"/>
              <a:buChar char="•"/>
            </a:pPr>
            <a:r>
              <a:rPr lang="en-US" sz="2100" b="1" dirty="0"/>
              <a:t>Campus police were on-site</a:t>
            </a:r>
          </a:p>
          <a:p>
            <a:pPr marL="742950" lvl="1" indent="-285750" fontAlgn="base">
              <a:buFont typeface="Arial" panose="020B0604020202020204" pitchFamily="34" charset="0"/>
              <a:buChar char="•"/>
            </a:pPr>
            <a:r>
              <a:rPr lang="en-US" sz="2100" dirty="0"/>
              <a:t>Dispersed crowd and community members</a:t>
            </a:r>
          </a:p>
          <a:p>
            <a:pPr marL="742950" lvl="1" indent="-285750" fontAlgn="base">
              <a:buFont typeface="Arial" panose="020B0604020202020204" pitchFamily="34" charset="0"/>
              <a:buChar char="•"/>
            </a:pPr>
            <a:r>
              <a:rPr lang="en-US" sz="2100" dirty="0"/>
              <a:t>No injuries or arrests </a:t>
            </a:r>
            <a:br>
              <a:rPr lang="en-US" sz="2100" dirty="0"/>
            </a:br>
            <a:endParaRPr lang="en-US" sz="2100" dirty="0"/>
          </a:p>
          <a:p>
            <a:pPr marL="285750" indent="-285750" fontAlgn="base">
              <a:buFont typeface="Arial" panose="020B0604020202020204" pitchFamily="34" charset="0"/>
              <a:buChar char="•"/>
            </a:pPr>
            <a:r>
              <a:rPr lang="en-US" sz="2100" b="1" dirty="0"/>
              <a:t>Dean of Students office charged with identifying a committee to review guidelines for speakers and events </a:t>
            </a:r>
          </a:p>
          <a:p>
            <a:endParaRPr lang="en-US" dirty="0"/>
          </a:p>
        </p:txBody>
      </p:sp>
    </p:spTree>
    <p:extLst>
      <p:ext uri="{BB962C8B-B14F-4D97-AF65-F5344CB8AC3E}">
        <p14:creationId xmlns:p14="http://schemas.microsoft.com/office/powerpoint/2010/main" val="801798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EE7214-18E4-41A9-A8FF-DF99E278F1D8}"/>
              </a:ext>
            </a:extLst>
          </p:cNvPr>
          <p:cNvSpPr/>
          <p:nvPr/>
        </p:nvSpPr>
        <p:spPr>
          <a:xfrm>
            <a:off x="0" y="0"/>
            <a:ext cx="12192000" cy="3571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CD7A391E-5187-4F1A-AFA1-D2847356D2E7}"/>
              </a:ext>
            </a:extLst>
          </p:cNvPr>
          <p:cNvCxnSpPr/>
          <p:nvPr/>
        </p:nvCxnSpPr>
        <p:spPr>
          <a:xfrm>
            <a:off x="-4768" y="3702279"/>
            <a:ext cx="1219200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4509454-3DBB-48F9-8E01-9783EA45E810}"/>
              </a:ext>
            </a:extLst>
          </p:cNvPr>
          <p:cNvCxnSpPr/>
          <p:nvPr/>
        </p:nvCxnSpPr>
        <p:spPr>
          <a:xfrm>
            <a:off x="0" y="3578455"/>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A885928-4A64-4FC9-A5FD-844C23F0C3BF}"/>
              </a:ext>
            </a:extLst>
          </p:cNvPr>
          <p:cNvSpPr txBox="1"/>
          <p:nvPr/>
        </p:nvSpPr>
        <p:spPr>
          <a:xfrm>
            <a:off x="52384" y="6129218"/>
            <a:ext cx="8505825"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sp>
        <p:nvSpPr>
          <p:cNvPr id="9" name="TextBox 8">
            <a:extLst>
              <a:ext uri="{FF2B5EF4-FFF2-40B4-BE49-F238E27FC236}">
                <a16:creationId xmlns:a16="http://schemas.microsoft.com/office/drawing/2014/main" id="{E3980DCC-BC70-42A7-837A-E80BCFD04DF3}"/>
              </a:ext>
            </a:extLst>
          </p:cNvPr>
          <p:cNvSpPr txBox="1"/>
          <p:nvPr/>
        </p:nvSpPr>
        <p:spPr>
          <a:xfrm>
            <a:off x="9171627" y="6418376"/>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sp>
        <p:nvSpPr>
          <p:cNvPr id="10" name="TextBox 9">
            <a:extLst>
              <a:ext uri="{FF2B5EF4-FFF2-40B4-BE49-F238E27FC236}">
                <a16:creationId xmlns:a16="http://schemas.microsoft.com/office/drawing/2014/main" id="{D944686C-DDD1-4619-B4BD-9209626C0C9C}"/>
              </a:ext>
            </a:extLst>
          </p:cNvPr>
          <p:cNvSpPr txBox="1"/>
          <p:nvPr/>
        </p:nvSpPr>
        <p:spPr>
          <a:xfrm>
            <a:off x="876406" y="924014"/>
            <a:ext cx="9856558" cy="3046988"/>
          </a:xfrm>
          <a:prstGeom prst="rect">
            <a:avLst/>
          </a:prstGeom>
          <a:noFill/>
        </p:spPr>
        <p:txBody>
          <a:bodyPr wrap="square" rtlCol="0">
            <a:spAutoFit/>
          </a:bodyPr>
          <a:lstStyle/>
          <a:p>
            <a:r>
              <a:rPr lang="en-US" sz="6000" i="1" dirty="0">
                <a:latin typeface="Bodoni MT" panose="02070603080606020203" pitchFamily="18" charset="0"/>
              </a:rPr>
              <a:t>Admit that the waters</a:t>
            </a:r>
          </a:p>
          <a:p>
            <a:r>
              <a:rPr lang="en-US" sz="6000" i="1" dirty="0">
                <a:latin typeface="Bodoni MT" panose="02070603080606020203" pitchFamily="18" charset="0"/>
              </a:rPr>
              <a:t>Around you have grown...</a:t>
            </a:r>
            <a:br>
              <a:rPr lang="en-US" sz="7200" dirty="0"/>
            </a:br>
            <a:endParaRPr lang="en-US" sz="7200" i="1" dirty="0">
              <a:latin typeface="Bodoni MT" panose="02070603080606020203" pitchFamily="18" charset="0"/>
            </a:endParaRPr>
          </a:p>
        </p:txBody>
      </p:sp>
      <p:pic>
        <p:nvPicPr>
          <p:cNvPr id="11" name="Picture 10">
            <a:extLst>
              <a:ext uri="{FF2B5EF4-FFF2-40B4-BE49-F238E27FC236}">
                <a16:creationId xmlns:a16="http://schemas.microsoft.com/office/drawing/2014/main" id="{C90F6327-5F7A-4D40-8C89-2EAAC3D02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8266" y="2112278"/>
            <a:ext cx="1652778" cy="925830"/>
          </a:xfrm>
          <a:prstGeom prst="rect">
            <a:avLst/>
          </a:prstGeom>
        </p:spPr>
      </p:pic>
    </p:spTree>
    <p:extLst>
      <p:ext uri="{BB962C8B-B14F-4D97-AF65-F5344CB8AC3E}">
        <p14:creationId xmlns:p14="http://schemas.microsoft.com/office/powerpoint/2010/main" val="1212273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23161"/>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914399" y="295349"/>
            <a:ext cx="11620586" cy="707886"/>
          </a:xfrm>
          <a:prstGeom prst="rect">
            <a:avLst/>
          </a:prstGeom>
          <a:noFill/>
        </p:spPr>
        <p:txBody>
          <a:bodyPr wrap="square" rtlCol="0">
            <a:spAutoFit/>
          </a:bodyPr>
          <a:lstStyle/>
          <a:p>
            <a:pPr algn="ctr"/>
            <a:r>
              <a:rPr lang="en-US" sz="4000" dirty="0">
                <a:latin typeface="Bodoni MT" panose="02070603080606020203" pitchFamily="18" charset="0"/>
              </a:rPr>
              <a:t>Overview of Policies at the Time of the Incident</a:t>
            </a:r>
          </a:p>
        </p:txBody>
      </p:sp>
      <p:sp>
        <p:nvSpPr>
          <p:cNvPr id="2" name="TextBox 1">
            <a:extLst>
              <a:ext uri="{FF2B5EF4-FFF2-40B4-BE49-F238E27FC236}">
                <a16:creationId xmlns:a16="http://schemas.microsoft.com/office/drawing/2014/main" id="{33B8A633-756B-4324-9444-F8BE5112C32F}"/>
              </a:ext>
            </a:extLst>
          </p:cNvPr>
          <p:cNvSpPr txBox="1"/>
          <p:nvPr/>
        </p:nvSpPr>
        <p:spPr>
          <a:xfrm>
            <a:off x="123825" y="1260338"/>
            <a:ext cx="11838326" cy="3970318"/>
          </a:xfrm>
          <a:prstGeom prst="rect">
            <a:avLst/>
          </a:prstGeom>
          <a:noFill/>
        </p:spPr>
        <p:txBody>
          <a:bodyPr wrap="square" rtlCol="0">
            <a:spAutoFit/>
          </a:bodyPr>
          <a:lstStyle/>
          <a:p>
            <a:pPr marL="285750" indent="-285750" fontAlgn="base">
              <a:buFont typeface="Arial" panose="020B0604020202020204" pitchFamily="34" charset="0"/>
              <a:buChar char="•"/>
            </a:pPr>
            <a:r>
              <a:rPr lang="en-US" dirty="0"/>
              <a:t>Adapted piecemeal as institution grew over time</a:t>
            </a:r>
          </a:p>
          <a:p>
            <a:pPr marL="742950" lvl="1" indent="-285750" fontAlgn="base">
              <a:buFont typeface="Arial" panose="020B0604020202020204" pitchFamily="34" charset="0"/>
              <a:buChar char="•"/>
            </a:pPr>
            <a:r>
              <a:rPr lang="en-US" dirty="0"/>
              <a:t>Primarily reactionary in nature</a:t>
            </a:r>
          </a:p>
          <a:p>
            <a:pPr marL="742950" lvl="1" indent="-285750" fontAlgn="base">
              <a:buFont typeface="Arial" panose="020B0604020202020204" pitchFamily="34" charset="0"/>
              <a:buChar char="•"/>
            </a:pPr>
            <a:r>
              <a:rPr lang="en-US" dirty="0"/>
              <a:t>Forms were rarely revised</a:t>
            </a:r>
          </a:p>
          <a:p>
            <a:pPr marL="742950" lvl="1" indent="-285750" fontAlgn="base">
              <a:buFont typeface="Arial" panose="020B0604020202020204" pitchFamily="34" charset="0"/>
              <a:buChar char="•"/>
            </a:pPr>
            <a:r>
              <a:rPr lang="en-US" dirty="0"/>
              <a:t>Departments were siloed</a:t>
            </a:r>
          </a:p>
          <a:p>
            <a:pPr marL="285750" indent="-285750" fontAlgn="base">
              <a:buFont typeface="Arial" panose="020B0604020202020204" pitchFamily="34" charset="0"/>
              <a:buChar char="•"/>
            </a:pPr>
            <a:r>
              <a:rPr lang="en-US" dirty="0"/>
              <a:t>3 paper forms for student clubs to submit for approval:</a:t>
            </a:r>
          </a:p>
          <a:p>
            <a:pPr fontAlgn="base"/>
            <a:r>
              <a:rPr lang="en-US" dirty="0"/>
              <a:t>	1. General event notification to Campus Activities Board (CAB)</a:t>
            </a:r>
          </a:p>
          <a:p>
            <a:pPr fontAlgn="base"/>
            <a:r>
              <a:rPr lang="en-US" dirty="0"/>
              <a:t>	2. Space reservation</a:t>
            </a:r>
          </a:p>
          <a:p>
            <a:pPr fontAlgn="base"/>
            <a:r>
              <a:rPr lang="en-US" dirty="0"/>
              <a:t>	3. Campus police (if needed based on expected attendance)</a:t>
            </a:r>
          </a:p>
          <a:p>
            <a:pPr marL="285750" indent="-285750" fontAlgn="base">
              <a:buFont typeface="Arial" panose="020B0604020202020204" pitchFamily="34" charset="0"/>
              <a:buChar char="•"/>
            </a:pPr>
            <a:r>
              <a:rPr lang="en-US" dirty="0"/>
              <a:t>Forms required for hosting non-COSC affiliated speakers</a:t>
            </a:r>
          </a:p>
          <a:p>
            <a:pPr marL="285750" indent="-285750" fontAlgn="base">
              <a:buFont typeface="Arial" panose="020B0604020202020204" pitchFamily="34" charset="0"/>
              <a:buChar char="•"/>
            </a:pPr>
            <a:r>
              <a:rPr lang="en-US" dirty="0"/>
              <a:t>Lack of accountability or consequence for clubs who do not follow procedure</a:t>
            </a:r>
          </a:p>
          <a:p>
            <a:pPr marL="285750" indent="-285750" fontAlgn="base">
              <a:buFont typeface="Arial" panose="020B0604020202020204" pitchFamily="34" charset="0"/>
              <a:buChar char="•"/>
            </a:pPr>
            <a:r>
              <a:rPr lang="en-US" dirty="0"/>
              <a:t>No formal oversight of outdoor space by Space Management Team</a:t>
            </a:r>
          </a:p>
          <a:p>
            <a:pPr marL="285750" indent="-285750" fontAlgn="base">
              <a:buFont typeface="Arial" panose="020B0604020202020204" pitchFamily="34" charset="0"/>
              <a:buChar char="•"/>
            </a:pPr>
            <a:r>
              <a:rPr lang="en-US" dirty="0"/>
              <a:t>No vetting process for guest speakers</a:t>
            </a:r>
          </a:p>
          <a:p>
            <a:pPr marL="285750" indent="-285750" fontAlgn="base">
              <a:buFont typeface="Arial" panose="020B0604020202020204" pitchFamily="34" charset="0"/>
              <a:buChar char="•"/>
            </a:pPr>
            <a:r>
              <a:rPr lang="en-US" dirty="0"/>
              <a:t>No formal guidelines regarding (</a:t>
            </a:r>
            <a:r>
              <a:rPr lang="en-US" dirty="0" err="1"/>
              <a:t>im</a:t>
            </a:r>
            <a:r>
              <a:rPr lang="en-US" dirty="0"/>
              <a:t>)proper student conduct at CAB-approved events</a:t>
            </a:r>
          </a:p>
          <a:p>
            <a:endParaRPr lang="en-US" dirty="0"/>
          </a:p>
        </p:txBody>
      </p:sp>
    </p:spTree>
    <p:extLst>
      <p:ext uri="{BB962C8B-B14F-4D97-AF65-F5344CB8AC3E}">
        <p14:creationId xmlns:p14="http://schemas.microsoft.com/office/powerpoint/2010/main" val="4007259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BECB2C-04E0-4D15-9530-B31E2CE5DC00}"/>
              </a:ext>
            </a:extLst>
          </p:cNvPr>
          <p:cNvCxnSpPr/>
          <p:nvPr/>
        </p:nvCxnSpPr>
        <p:spPr>
          <a:xfrm>
            <a:off x="0" y="6832470"/>
            <a:ext cx="12192000"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B192CB0-8C49-43CB-8F43-391CE1CF90FD}"/>
              </a:ext>
            </a:extLst>
          </p:cNvPr>
          <p:cNvSpPr/>
          <p:nvPr/>
        </p:nvSpPr>
        <p:spPr>
          <a:xfrm>
            <a:off x="0" y="5643571"/>
            <a:ext cx="12192000" cy="10287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36986D0-9DD6-464D-979C-8BDFAB6B175A}"/>
              </a:ext>
            </a:extLst>
          </p:cNvPr>
          <p:cNvSpPr txBox="1"/>
          <p:nvPr/>
        </p:nvSpPr>
        <p:spPr>
          <a:xfrm>
            <a:off x="123825" y="5800597"/>
            <a:ext cx="8477250" cy="714647"/>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latin typeface="Bodoni MT" panose="02070603080606020203" pitchFamily="18" charset="0"/>
              </a:rPr>
              <a:t>COSC</a:t>
            </a:r>
          </a:p>
        </p:txBody>
      </p:sp>
      <p:cxnSp>
        <p:nvCxnSpPr>
          <p:cNvPr id="8" name="Straight Connector 7">
            <a:extLst>
              <a:ext uri="{FF2B5EF4-FFF2-40B4-BE49-F238E27FC236}">
                <a16:creationId xmlns:a16="http://schemas.microsoft.com/office/drawing/2014/main" id="{B826E061-8BF1-4116-A9E8-1642264570C9}"/>
              </a:ext>
            </a:extLst>
          </p:cNvPr>
          <p:cNvCxnSpPr/>
          <p:nvPr/>
        </p:nvCxnSpPr>
        <p:spPr>
          <a:xfrm>
            <a:off x="0" y="6694359"/>
            <a:ext cx="12192000"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634DBA8-D527-4F93-BAFA-E3303C67E76A}"/>
              </a:ext>
            </a:extLst>
          </p:cNvPr>
          <p:cNvSpPr txBox="1"/>
          <p:nvPr/>
        </p:nvSpPr>
        <p:spPr>
          <a:xfrm>
            <a:off x="9071611" y="6118335"/>
            <a:ext cx="3920490" cy="307777"/>
          </a:xfrm>
          <a:prstGeom prst="rect">
            <a:avLst/>
          </a:prstGeom>
          <a:noFill/>
        </p:spPr>
        <p:txBody>
          <a:bodyPr wrap="square" rtlCol="0">
            <a:spAutoFit/>
          </a:bodyPr>
          <a:lstStyle/>
          <a:p>
            <a:r>
              <a:rPr lang="en-US" sz="1400" i="1" dirty="0">
                <a:solidFill>
                  <a:schemeClr val="bg1"/>
                </a:solidFill>
                <a:latin typeface="+mj-lt"/>
              </a:rPr>
              <a:t>Collegiality. Community. Commitment.</a:t>
            </a:r>
          </a:p>
        </p:txBody>
      </p:sp>
      <p:pic>
        <p:nvPicPr>
          <p:cNvPr id="10" name="Picture 9">
            <a:extLst>
              <a:ext uri="{FF2B5EF4-FFF2-40B4-BE49-F238E27FC236}">
                <a16:creationId xmlns:a16="http://schemas.microsoft.com/office/drawing/2014/main" id="{8039384D-676E-43AA-BF78-869A6F21C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6" y="367117"/>
            <a:ext cx="1652778" cy="925830"/>
          </a:xfrm>
          <a:prstGeom prst="rect">
            <a:avLst/>
          </a:prstGeom>
        </p:spPr>
      </p:pic>
      <p:sp>
        <p:nvSpPr>
          <p:cNvPr id="11" name="TextBox 10">
            <a:extLst>
              <a:ext uri="{FF2B5EF4-FFF2-40B4-BE49-F238E27FC236}">
                <a16:creationId xmlns:a16="http://schemas.microsoft.com/office/drawing/2014/main" id="{5DD00476-21F6-4A04-8E7A-8B73AFA86EEA}"/>
              </a:ext>
            </a:extLst>
          </p:cNvPr>
          <p:cNvSpPr txBox="1"/>
          <p:nvPr/>
        </p:nvSpPr>
        <p:spPr>
          <a:xfrm>
            <a:off x="914399" y="25529"/>
            <a:ext cx="11620586" cy="1107996"/>
          </a:xfrm>
          <a:prstGeom prst="rect">
            <a:avLst/>
          </a:prstGeom>
          <a:noFill/>
        </p:spPr>
        <p:txBody>
          <a:bodyPr wrap="square" rtlCol="0">
            <a:spAutoFit/>
          </a:bodyPr>
          <a:lstStyle/>
          <a:p>
            <a:pPr algn="ctr"/>
            <a:r>
              <a:rPr lang="en-US" sz="6600" dirty="0">
                <a:latin typeface="Bodoni MT" panose="02070603080606020203" pitchFamily="18" charset="0"/>
              </a:rPr>
              <a:t>Overview of Current Forms</a:t>
            </a:r>
          </a:p>
        </p:txBody>
      </p:sp>
      <p:sp>
        <p:nvSpPr>
          <p:cNvPr id="4" name="TextBox 3">
            <a:extLst>
              <a:ext uri="{FF2B5EF4-FFF2-40B4-BE49-F238E27FC236}">
                <a16:creationId xmlns:a16="http://schemas.microsoft.com/office/drawing/2014/main" id="{F9D2ADF7-2467-4AAF-B820-A297B9A69C81}"/>
              </a:ext>
            </a:extLst>
          </p:cNvPr>
          <p:cNvSpPr txBox="1"/>
          <p:nvPr/>
        </p:nvSpPr>
        <p:spPr>
          <a:xfrm>
            <a:off x="704538" y="1543987"/>
            <a:ext cx="3072983" cy="4247317"/>
          </a:xfrm>
          <a:prstGeom prst="rect">
            <a:avLst/>
          </a:prstGeom>
          <a:noFill/>
        </p:spPr>
        <p:txBody>
          <a:bodyPr wrap="square" rtlCol="0">
            <a:spAutoFit/>
          </a:bodyPr>
          <a:lstStyle/>
          <a:p>
            <a:r>
              <a:rPr lang="en-US" b="1" u="sng" dirty="0"/>
              <a:t>Form 1 (General Info)</a:t>
            </a:r>
            <a:endParaRPr lang="en-US" b="1" dirty="0"/>
          </a:p>
          <a:p>
            <a:pPr fontAlgn="base"/>
            <a:r>
              <a:rPr lang="en-US" dirty="0"/>
              <a:t>Submitted to CAB</a:t>
            </a:r>
          </a:p>
          <a:p>
            <a:pPr fontAlgn="base"/>
            <a:br>
              <a:rPr lang="en-US" dirty="0"/>
            </a:br>
            <a:r>
              <a:rPr lang="en-US" dirty="0"/>
              <a:t>Sponsoring Club(s)</a:t>
            </a:r>
          </a:p>
          <a:p>
            <a:pPr fontAlgn="base"/>
            <a:r>
              <a:rPr lang="en-US" dirty="0"/>
              <a:t>Speaker’s Name</a:t>
            </a:r>
          </a:p>
          <a:p>
            <a:pPr fontAlgn="base"/>
            <a:r>
              <a:rPr lang="en-US" dirty="0"/>
              <a:t>Speaker’s Contact Info</a:t>
            </a:r>
          </a:p>
          <a:p>
            <a:pPr fontAlgn="base"/>
            <a:r>
              <a:rPr lang="en-US" dirty="0"/>
              <a:t>Speaker’s Contract and Payment Info</a:t>
            </a:r>
          </a:p>
          <a:p>
            <a:pPr fontAlgn="base"/>
            <a:r>
              <a:rPr lang="en-US" dirty="0"/>
              <a:t>Date, Time, Duration of Event</a:t>
            </a:r>
          </a:p>
          <a:p>
            <a:pPr fontAlgn="base"/>
            <a:r>
              <a:rPr lang="en-US" dirty="0"/>
              <a:t>Nature of Event (Lecture, Rally, Workshop, etc.)</a:t>
            </a:r>
          </a:p>
          <a:p>
            <a:pPr fontAlgn="base"/>
            <a:r>
              <a:rPr lang="en-US" dirty="0"/>
              <a:t>Marketing for Event (digital copy of poster, email, etc.)</a:t>
            </a:r>
          </a:p>
          <a:p>
            <a:br>
              <a:rPr lang="en-US" dirty="0"/>
            </a:br>
            <a:endParaRPr lang="en-US" dirty="0"/>
          </a:p>
        </p:txBody>
      </p:sp>
      <p:sp>
        <p:nvSpPr>
          <p:cNvPr id="12" name="TextBox 11">
            <a:extLst>
              <a:ext uri="{FF2B5EF4-FFF2-40B4-BE49-F238E27FC236}">
                <a16:creationId xmlns:a16="http://schemas.microsoft.com/office/drawing/2014/main" id="{E84A88BF-4FC5-4131-8095-1F8363151DD8}"/>
              </a:ext>
            </a:extLst>
          </p:cNvPr>
          <p:cNvSpPr txBox="1"/>
          <p:nvPr/>
        </p:nvSpPr>
        <p:spPr>
          <a:xfrm>
            <a:off x="4527029" y="1454046"/>
            <a:ext cx="3366945" cy="4524315"/>
          </a:xfrm>
          <a:prstGeom prst="rect">
            <a:avLst/>
          </a:prstGeom>
          <a:noFill/>
        </p:spPr>
        <p:txBody>
          <a:bodyPr wrap="square" rtlCol="0">
            <a:spAutoFit/>
          </a:bodyPr>
          <a:lstStyle/>
          <a:p>
            <a:r>
              <a:rPr lang="en-US" b="1" u="sng" dirty="0"/>
              <a:t>Form 2 (Space Reservation)</a:t>
            </a:r>
            <a:endParaRPr lang="en-US" b="1" dirty="0"/>
          </a:p>
          <a:p>
            <a:r>
              <a:rPr lang="en-US" dirty="0"/>
              <a:t>Submitted to Student Affairs Space Management Team</a:t>
            </a:r>
          </a:p>
          <a:p>
            <a:pPr fontAlgn="base"/>
            <a:br>
              <a:rPr lang="en-US" dirty="0"/>
            </a:br>
            <a:r>
              <a:rPr lang="en-US" dirty="0"/>
              <a:t>Sponsoring Club(s)</a:t>
            </a:r>
          </a:p>
          <a:p>
            <a:pPr fontAlgn="base"/>
            <a:r>
              <a:rPr lang="en-US" dirty="0"/>
              <a:t>Speaker’s Name</a:t>
            </a:r>
          </a:p>
          <a:p>
            <a:pPr fontAlgn="base"/>
            <a:r>
              <a:rPr lang="en-US" dirty="0"/>
              <a:t>Date, Time, Duration of Event</a:t>
            </a:r>
          </a:p>
          <a:p>
            <a:pPr fontAlgn="base"/>
            <a:r>
              <a:rPr lang="en-US" dirty="0"/>
              <a:t>Nature of Event (Lecture, Rally, Etc.)</a:t>
            </a:r>
          </a:p>
          <a:p>
            <a:pPr fontAlgn="base"/>
            <a:r>
              <a:rPr lang="en-US" dirty="0"/>
              <a:t>Expected Number of Attendees</a:t>
            </a:r>
          </a:p>
          <a:p>
            <a:pPr fontAlgn="base"/>
            <a:r>
              <a:rPr lang="en-US" dirty="0"/>
              <a:t>Openness of Event (Open to Public, Ticketed Event, Etc.)</a:t>
            </a:r>
          </a:p>
          <a:p>
            <a:pPr fontAlgn="base"/>
            <a:r>
              <a:rPr lang="en-US" dirty="0"/>
              <a:t>Campus Police Requested or Required?</a:t>
            </a:r>
          </a:p>
          <a:p>
            <a:br>
              <a:rPr lang="en-US" dirty="0"/>
            </a:br>
            <a:endParaRPr lang="en-US" dirty="0"/>
          </a:p>
        </p:txBody>
      </p:sp>
      <p:sp>
        <p:nvSpPr>
          <p:cNvPr id="13" name="TextBox 12">
            <a:extLst>
              <a:ext uri="{FF2B5EF4-FFF2-40B4-BE49-F238E27FC236}">
                <a16:creationId xmlns:a16="http://schemas.microsoft.com/office/drawing/2014/main" id="{89555CC6-C031-4915-A75B-662336FF3B52}"/>
              </a:ext>
            </a:extLst>
          </p:cNvPr>
          <p:cNvSpPr txBox="1"/>
          <p:nvPr/>
        </p:nvSpPr>
        <p:spPr>
          <a:xfrm>
            <a:off x="8379501" y="1454046"/>
            <a:ext cx="3287842" cy="4247317"/>
          </a:xfrm>
          <a:prstGeom prst="rect">
            <a:avLst/>
          </a:prstGeom>
          <a:noFill/>
        </p:spPr>
        <p:txBody>
          <a:bodyPr wrap="square" rtlCol="0">
            <a:spAutoFit/>
          </a:bodyPr>
          <a:lstStyle/>
          <a:p>
            <a:r>
              <a:rPr lang="en-US" b="1" u="sng" dirty="0"/>
              <a:t>Form 3 (Request for Officers)</a:t>
            </a:r>
            <a:endParaRPr lang="en-US" b="1" dirty="0"/>
          </a:p>
          <a:p>
            <a:pPr fontAlgn="base"/>
            <a:r>
              <a:rPr lang="en-US" dirty="0"/>
              <a:t>Submitted to Campus Police</a:t>
            </a:r>
          </a:p>
          <a:p>
            <a:pPr fontAlgn="base"/>
            <a:br>
              <a:rPr lang="en-US" dirty="0"/>
            </a:br>
            <a:r>
              <a:rPr lang="en-US" dirty="0"/>
              <a:t>Sponsoring Club(s)</a:t>
            </a:r>
          </a:p>
          <a:p>
            <a:pPr fontAlgn="base"/>
            <a:r>
              <a:rPr lang="en-US" dirty="0"/>
              <a:t>Date, Time, Duration of Event</a:t>
            </a:r>
          </a:p>
          <a:p>
            <a:pPr fontAlgn="base"/>
            <a:r>
              <a:rPr lang="en-US" dirty="0"/>
              <a:t>Nature of Event (Lecture, Rally, Workshop, etc.)</a:t>
            </a:r>
          </a:p>
          <a:p>
            <a:pPr fontAlgn="base"/>
            <a:r>
              <a:rPr lang="en-US" dirty="0"/>
              <a:t>Location of Event</a:t>
            </a:r>
          </a:p>
          <a:p>
            <a:pPr fontAlgn="base"/>
            <a:r>
              <a:rPr lang="en-US" dirty="0"/>
              <a:t>Open To Public? Y/N</a:t>
            </a:r>
          </a:p>
          <a:p>
            <a:pPr fontAlgn="base"/>
            <a:r>
              <a:rPr lang="en-US" dirty="0"/>
              <a:t>Students Only? Y/N</a:t>
            </a:r>
          </a:p>
          <a:p>
            <a:pPr fontAlgn="base"/>
            <a:r>
              <a:rPr lang="en-US" dirty="0"/>
              <a:t>Admissions Fee? Y/N</a:t>
            </a:r>
          </a:p>
          <a:p>
            <a:pPr fontAlgn="base"/>
            <a:r>
              <a:rPr lang="en-US" dirty="0"/>
              <a:t>Expected Attendees?</a:t>
            </a:r>
          </a:p>
          <a:p>
            <a:pPr fontAlgn="base"/>
            <a:r>
              <a:rPr lang="en-US" dirty="0"/>
              <a:t>Number of officers requested?</a:t>
            </a:r>
          </a:p>
          <a:p>
            <a:pPr fontAlgn="base"/>
            <a:r>
              <a:rPr lang="en-US" dirty="0"/>
              <a:t>Overtime needed? Y/N</a:t>
            </a:r>
          </a:p>
          <a:p>
            <a:endParaRPr lang="en-US" dirty="0"/>
          </a:p>
        </p:txBody>
      </p:sp>
      <p:sp>
        <p:nvSpPr>
          <p:cNvPr id="14" name="Rectangle 13">
            <a:extLst>
              <a:ext uri="{FF2B5EF4-FFF2-40B4-BE49-F238E27FC236}">
                <a16:creationId xmlns:a16="http://schemas.microsoft.com/office/drawing/2014/main" id="{EC1DECA2-9C2D-4F2F-8EEE-4E230048D7E7}"/>
              </a:ext>
            </a:extLst>
          </p:cNvPr>
          <p:cNvSpPr/>
          <p:nvPr/>
        </p:nvSpPr>
        <p:spPr>
          <a:xfrm>
            <a:off x="449705" y="1360906"/>
            <a:ext cx="3462728" cy="4144555"/>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3B40B7E-D5CD-4F60-9EC9-CC8D25FFE27F}"/>
              </a:ext>
            </a:extLst>
          </p:cNvPr>
          <p:cNvSpPr/>
          <p:nvPr/>
        </p:nvSpPr>
        <p:spPr>
          <a:xfrm>
            <a:off x="4319667" y="1363406"/>
            <a:ext cx="3462728" cy="4144555"/>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9C3FAB1-E4BD-40C8-92FB-EBFEBCE444DB}"/>
              </a:ext>
            </a:extLst>
          </p:cNvPr>
          <p:cNvSpPr/>
          <p:nvPr/>
        </p:nvSpPr>
        <p:spPr>
          <a:xfrm>
            <a:off x="8142156" y="1363406"/>
            <a:ext cx="3462728" cy="4144555"/>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207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TotalTime>
  <Words>1302</Words>
  <Application>Microsoft Office PowerPoint</Application>
  <PresentationFormat>Widescreen</PresentationFormat>
  <Paragraphs>294</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Bodoni MT</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Madison Edwards</dc:creator>
  <cp:lastModifiedBy>Madison Edwards</cp:lastModifiedBy>
  <cp:revision>51</cp:revision>
  <dcterms:created xsi:type="dcterms:W3CDTF">2018-02-15T19:36:14Z</dcterms:created>
  <dcterms:modified xsi:type="dcterms:W3CDTF">2018-02-21T20:38:13Z</dcterms:modified>
</cp:coreProperties>
</file>