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embeddedFontLst>
    <p:embeddedFont>
      <p:font typeface="Georgia" panose="02040502050405020303" pitchFamily="18" charset="0"/>
      <p:regular r:id="rId21"/>
      <p:bold r:id="rId22"/>
      <p:italic r:id="rId23"/>
      <p:boldItalic r:id="rId24"/>
    </p:embeddedFont>
    <p:embeddedFont>
      <p:font typeface="Economica" panose="020B0604020202020204" charset="0"/>
      <p:regular r:id="rId25"/>
      <p:bold r:id="rId26"/>
      <p:italic r:id="rId27"/>
      <p:boldItalic r:id="rId28"/>
    </p:embeddedFont>
    <p:embeddedFont>
      <p:font typeface="Open Sans" panose="020B0606030504020204" pitchFamily="34" charset="0"/>
      <p:regular r:id="rId29"/>
      <p:bold r:id="rId30"/>
      <p:italic r:id="rId31"/>
      <p:boldItalic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55" d="100"/>
          <a:sy n="155" d="100"/>
        </p:scale>
        <p:origin x="-102"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font" Target="fonts/font8.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font" Target="fonts/font10.fntdata"/><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66833889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freespeech.ufl.edu/news-opinion/statements/2017/august/potential-speaker-on-campus.html" TargetMode="External"/><Relationship Id="rId2" Type="http://schemas.openxmlformats.org/officeDocument/2006/relationships/slide" Target="../slides/slide15.xml"/><Relationship Id="rId1" Type="http://schemas.openxmlformats.org/officeDocument/2006/relationships/notesMaster" Target="../notesMasters/notesMaster1.xml"/><Relationship Id="rId5" Type="http://schemas.openxmlformats.org/officeDocument/2006/relationships/hyperlink" Target="https://www.usatoday.com/story/news/nation-now/2017/10/19/richard-spencer-shouted-down-university-florida-speech/781966001/" TargetMode="External"/><Relationship Id="rId4" Type="http://schemas.openxmlformats.org/officeDocument/2006/relationships/hyperlink" Target="https://www.nytimes.com/2017/10/17/us/florida-richard-spencer.html" TargetMode="Externa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a.berkeley.edu/free-speech" TargetMode="External"/><Relationship Id="rId2" Type="http://schemas.openxmlformats.org/officeDocument/2006/relationships/slide" Target="../slides/slide16.xml"/><Relationship Id="rId1" Type="http://schemas.openxmlformats.org/officeDocument/2006/relationships/notesMaster" Target="../notesMasters/notesMaster1.xml"/><Relationship Id="rId5" Type="http://schemas.openxmlformats.org/officeDocument/2006/relationships/hyperlink" Target="http://www.dailycal.org/2017/02/01/milo-yiannopoulos-event-canceled-violent-protests-erupt-uc-berkeley/" TargetMode="External"/><Relationship Id="rId4" Type="http://schemas.openxmlformats.org/officeDocument/2006/relationships/hyperlink" Target="http://www.dailycal.org/2018/01/31/became-game-reflecting-1-year-milo-yiannopoulos-protests/"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7" name="Shape 11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What are the guidelines for the guest speaker</a:t>
            </a:r>
            <a:endParaRPr/>
          </a:p>
          <a:p>
            <a:pPr marL="457200" lvl="0" indent="-298450" rtl="0">
              <a:spcBef>
                <a:spcPts val="0"/>
              </a:spcBef>
              <a:spcAft>
                <a:spcPts val="0"/>
              </a:spcAft>
              <a:buSzPts val="1100"/>
              <a:buChar char="-"/>
            </a:pPr>
            <a:r>
              <a:rPr lang="en"/>
              <a:t>The event that will host the speaker, must be a registered event on the university calendar</a:t>
            </a:r>
            <a:endParaRPr/>
          </a:p>
          <a:p>
            <a:pPr marL="457200" lvl="0" indent="-298450" rtl="0">
              <a:spcBef>
                <a:spcPts val="0"/>
              </a:spcBef>
              <a:spcAft>
                <a:spcPts val="0"/>
              </a:spcAft>
              <a:buSzPts val="1100"/>
              <a:buChar char="-"/>
            </a:pPr>
            <a:r>
              <a:rPr lang="en"/>
              <a:t>Provide a professional presentation that is on the agreed upon topic</a:t>
            </a:r>
            <a:endParaRPr/>
          </a:p>
          <a:p>
            <a:pPr marL="457200" lvl="0" indent="-298450" rtl="0">
              <a:spcBef>
                <a:spcPts val="0"/>
              </a:spcBef>
              <a:spcAft>
                <a:spcPts val="0"/>
              </a:spcAft>
              <a:buSzPts val="1100"/>
              <a:buChar char="-"/>
            </a:pPr>
            <a:r>
              <a:rPr lang="en"/>
              <a:t>Invited guest speaker must have a chance to speak to the committee about the topic of the event 30 days prior, the committee gives the approval or disapproval for the event to proceed or not.</a:t>
            </a:r>
            <a:endParaRPr/>
          </a:p>
          <a:p>
            <a:pPr marL="457200" lvl="0" indent="-298450" rtl="0">
              <a:spcBef>
                <a:spcPts val="0"/>
              </a:spcBef>
              <a:spcAft>
                <a:spcPts val="0"/>
              </a:spcAft>
              <a:buSzPts val="1100"/>
              <a:buChar char="-"/>
            </a:pPr>
            <a:r>
              <a:rPr lang="en"/>
              <a:t>The Committee designates where and when if sound equipment can be used </a:t>
            </a:r>
            <a:endParaRPr/>
          </a:p>
          <a:p>
            <a:pPr marL="457200" lvl="0" indent="-298450" rtl="0">
              <a:spcBef>
                <a:spcPts val="0"/>
              </a:spcBef>
              <a:spcAft>
                <a:spcPts val="0"/>
              </a:spcAft>
              <a:buSzPts val="1100"/>
              <a:buChar char="-"/>
            </a:pPr>
            <a:r>
              <a:rPr lang="en"/>
              <a:t>Guest Speaker must not advocate action or urge the audience to take action that is illegal</a:t>
            </a:r>
            <a:endParaRPr/>
          </a:p>
          <a:p>
            <a:pPr marL="457200" lvl="0" indent="-298450" rtl="0">
              <a:spcBef>
                <a:spcPts val="0"/>
              </a:spcBef>
              <a:spcAft>
                <a:spcPts val="0"/>
              </a:spcAft>
              <a:buSzPts val="1100"/>
              <a:buChar char="-"/>
            </a:pPr>
            <a:r>
              <a:rPr lang="en"/>
              <a:t>In the case of clear and physical danger to the University and community, the organization will accept the closing of the University and its facilities</a:t>
            </a:r>
            <a:endParaRPr/>
          </a:p>
          <a:p>
            <a:pPr marL="457200" lvl="0" indent="-298450" rtl="0">
              <a:spcBef>
                <a:spcPts val="0"/>
              </a:spcBef>
              <a:spcAft>
                <a:spcPts val="0"/>
              </a:spcAft>
              <a:buSzPts val="1100"/>
              <a:buChar char="-"/>
            </a:pPr>
            <a:r>
              <a:rPr lang="en"/>
              <a:t>Failure to do act on any of these, prohibits that organization to invite another speaker for 12 months</a:t>
            </a:r>
            <a:endParaRPr/>
          </a:p>
          <a:p>
            <a:pPr marL="457200" lvl="0" indent="-298450">
              <a:spcBef>
                <a:spcPts val="0"/>
              </a:spcBef>
              <a:spcAft>
                <a:spcPts val="0"/>
              </a:spcAft>
              <a:buSzPts val="1100"/>
              <a:buChar char="-"/>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Shape 12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Appropriate location for the event. </a:t>
            </a:r>
            <a:endParaRPr/>
          </a:p>
          <a:p>
            <a:pPr marL="0" lvl="0" indent="0">
              <a:spcBef>
                <a:spcPts val="0"/>
              </a:spcBef>
              <a:spcAft>
                <a:spcPts val="0"/>
              </a:spcAft>
              <a:buNone/>
            </a:pPr>
            <a:r>
              <a:rPr lang="en"/>
              <a:t>Appropriate equipment</a:t>
            </a:r>
            <a:endParaRPr/>
          </a:p>
          <a:p>
            <a:pPr marL="0" lvl="0" indent="0" rtl="0">
              <a:spcBef>
                <a:spcPts val="0"/>
              </a:spcBef>
              <a:spcAft>
                <a:spcPts val="0"/>
              </a:spcAft>
              <a:buNone/>
            </a:pPr>
            <a:r>
              <a:rPr lang="en"/>
              <a:t>Book the venue in advance</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rtl="0">
              <a:spcBef>
                <a:spcPts val="0"/>
              </a:spcBef>
              <a:spcAft>
                <a:spcPts val="0"/>
              </a:spcAft>
              <a:buSzPts val="1100"/>
              <a:buChar char="-"/>
            </a:pPr>
            <a:r>
              <a:rPr lang="en"/>
              <a:t>A space reservation application should be submitted through the appropriate channels </a:t>
            </a:r>
            <a:endParaRPr/>
          </a:p>
          <a:p>
            <a:pPr marL="457200" lvl="0" indent="-298450" rtl="0">
              <a:spcBef>
                <a:spcPts val="0"/>
              </a:spcBef>
              <a:spcAft>
                <a:spcPts val="0"/>
              </a:spcAft>
              <a:buSzPts val="1100"/>
              <a:buChar char="-"/>
            </a:pPr>
            <a:r>
              <a:rPr lang="en"/>
              <a:t>Separate location for demonstrators to express their opinions and beliefs</a:t>
            </a:r>
            <a:endParaRPr/>
          </a:p>
          <a:p>
            <a:pPr marL="457200" lvl="0" indent="-298450" rtl="0">
              <a:spcBef>
                <a:spcPts val="0"/>
              </a:spcBef>
              <a:spcAft>
                <a:spcPts val="0"/>
              </a:spcAft>
              <a:buSzPts val="1100"/>
              <a:buChar char="-"/>
            </a:pPr>
            <a:r>
              <a:rPr lang="en"/>
              <a:t>Campus and City Police are both contacted 2 weeks before the event for preparation, discuss the need for additional personnel</a:t>
            </a:r>
            <a:endParaRPr/>
          </a:p>
          <a:p>
            <a:pPr marL="457200" lvl="0" indent="-298450" rtl="0">
              <a:spcBef>
                <a:spcPts val="0"/>
              </a:spcBef>
              <a:spcAft>
                <a:spcPts val="0"/>
              </a:spcAft>
              <a:buSzPts val="1100"/>
              <a:buChar char="-"/>
            </a:pPr>
            <a:r>
              <a:rPr lang="en"/>
              <a:t>University spokesperson addresses the media about the guest speaker that is attending. They are to clearly state the views and opinions of the speaker, do not represent the views of the institution. </a:t>
            </a:r>
            <a:endParaRPr/>
          </a:p>
          <a:p>
            <a:pPr marL="457200" lvl="0" indent="-298450" rtl="0">
              <a:spcBef>
                <a:spcPts val="0"/>
              </a:spcBef>
              <a:spcAft>
                <a:spcPts val="0"/>
              </a:spcAft>
              <a:buSzPts val="1100"/>
              <a:buChar char="-"/>
            </a:pPr>
            <a:r>
              <a:rPr lang="en"/>
              <a:t>The event is allowed so all are able to attend and exit the event if they so choose.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N/A</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 name="Shape 14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7" name="Shape 14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u="sng">
                <a:solidFill>
                  <a:schemeClr val="hlink"/>
                </a:solidFill>
                <a:hlinkClick r:id="rId3"/>
              </a:rPr>
              <a:t>https://freespeech.ufl.edu/news-opinion/statements/2017/august/potential-speaker-on-campus.html</a:t>
            </a:r>
            <a:endParaRPr/>
          </a:p>
          <a:p>
            <a:pPr marL="0" lvl="0" indent="0">
              <a:spcBef>
                <a:spcPts val="0"/>
              </a:spcBef>
              <a:spcAft>
                <a:spcPts val="0"/>
              </a:spcAft>
              <a:buNone/>
            </a:pPr>
            <a:endParaRPr/>
          </a:p>
          <a:p>
            <a:pPr marL="0" lvl="0" indent="0">
              <a:spcBef>
                <a:spcPts val="0"/>
              </a:spcBef>
              <a:spcAft>
                <a:spcPts val="0"/>
              </a:spcAft>
              <a:buNone/>
            </a:pPr>
            <a:r>
              <a:rPr lang="en" u="sng">
                <a:solidFill>
                  <a:schemeClr val="hlink"/>
                </a:solidFill>
                <a:hlinkClick r:id="rId4"/>
              </a:rPr>
              <a:t>https://www.nytimes.com/2017/10/17/us/florida-richard-spencer.html</a:t>
            </a:r>
            <a:endParaRPr/>
          </a:p>
          <a:p>
            <a:pPr marL="0" lvl="0" indent="0">
              <a:spcBef>
                <a:spcPts val="0"/>
              </a:spcBef>
              <a:spcAft>
                <a:spcPts val="0"/>
              </a:spcAft>
              <a:buNone/>
            </a:pPr>
            <a:endParaRPr/>
          </a:p>
          <a:p>
            <a:pPr marL="0" lvl="0" indent="0">
              <a:spcBef>
                <a:spcPts val="0"/>
              </a:spcBef>
              <a:spcAft>
                <a:spcPts val="0"/>
              </a:spcAft>
              <a:buNone/>
            </a:pPr>
            <a:r>
              <a:rPr lang="en" u="sng">
                <a:solidFill>
                  <a:schemeClr val="hlink"/>
                </a:solidFill>
                <a:hlinkClick r:id="rId5"/>
              </a:rPr>
              <a:t>https://www.usatoday.com/story/news/nation-now/2017/10/19/richard-spencer-shouted-down-university-florida-speech/781966001/</a:t>
            </a:r>
            <a:endParaRPr/>
          </a:p>
          <a:p>
            <a:pPr marL="0" lvl="0" indent="0">
              <a:spcBef>
                <a:spcPts val="0"/>
              </a:spcBef>
              <a:spcAft>
                <a:spcPts val="0"/>
              </a:spcAft>
              <a:buNone/>
            </a:pPr>
            <a:endParaRPr/>
          </a:p>
          <a:p>
            <a:pPr marL="0" lvl="0" indent="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u="sng">
                <a:solidFill>
                  <a:schemeClr val="hlink"/>
                </a:solidFill>
                <a:hlinkClick r:id="rId3"/>
              </a:rPr>
              <a:t>http://sa.berkeley.edu/free-speech</a:t>
            </a:r>
            <a:endParaRPr/>
          </a:p>
          <a:p>
            <a:pPr marL="0" lvl="0" indent="0">
              <a:spcBef>
                <a:spcPts val="0"/>
              </a:spcBef>
              <a:spcAft>
                <a:spcPts val="0"/>
              </a:spcAft>
              <a:buNone/>
            </a:pPr>
            <a:r>
              <a:rPr lang="en" u="sng">
                <a:solidFill>
                  <a:schemeClr val="hlink"/>
                </a:solidFill>
                <a:hlinkClick r:id="rId4"/>
              </a:rPr>
              <a:t>http://www.dailycal.org/2018/01/31/became-game-reflecting-1-year-milo-yiannopoulos-protests/</a:t>
            </a:r>
            <a:endParaRPr/>
          </a:p>
          <a:p>
            <a:pPr marL="0" lvl="0" indent="0">
              <a:spcBef>
                <a:spcPts val="0"/>
              </a:spcBef>
              <a:spcAft>
                <a:spcPts val="0"/>
              </a:spcAft>
              <a:buNone/>
            </a:pPr>
            <a:r>
              <a:rPr lang="en"/>
              <a:t>-</a:t>
            </a:r>
            <a:r>
              <a:rPr lang="en">
                <a:solidFill>
                  <a:srgbClr val="222222"/>
                </a:solidFill>
                <a:highlight>
                  <a:srgbClr val="FFFFFF"/>
                </a:highlight>
                <a:latin typeface="Georgia"/>
                <a:ea typeface="Georgia"/>
                <a:cs typeface="Georgia"/>
                <a:sym typeface="Georgia"/>
              </a:rPr>
              <a:t>conservative speaker Milo Yiannopoulos was invited to speak by Berkeley College Republicans</a:t>
            </a:r>
            <a:endParaRPr>
              <a:solidFill>
                <a:srgbClr val="222222"/>
              </a:solidFill>
              <a:highlight>
                <a:srgbClr val="FFFFFF"/>
              </a:highlight>
              <a:latin typeface="Georgia"/>
              <a:ea typeface="Georgia"/>
              <a:cs typeface="Georgia"/>
              <a:sym typeface="Georgia"/>
            </a:endParaRPr>
          </a:p>
          <a:p>
            <a:pPr marL="0" lvl="0" indent="0">
              <a:spcBef>
                <a:spcPts val="0"/>
              </a:spcBef>
              <a:spcAft>
                <a:spcPts val="0"/>
              </a:spcAft>
              <a:buNone/>
            </a:pPr>
            <a:r>
              <a:rPr lang="en">
                <a:solidFill>
                  <a:srgbClr val="222222"/>
                </a:solidFill>
                <a:highlight>
                  <a:srgbClr val="FFFFFF"/>
                </a:highlight>
                <a:latin typeface="Georgia"/>
                <a:ea typeface="Georgia"/>
                <a:cs typeface="Georgia"/>
                <a:sym typeface="Georgia"/>
              </a:rPr>
              <a:t>-event was </a:t>
            </a:r>
            <a:r>
              <a:rPr lang="en" u="sng">
                <a:solidFill>
                  <a:srgbClr val="95A7B6"/>
                </a:solidFill>
                <a:highlight>
                  <a:srgbClr val="FFFFFF"/>
                </a:highlight>
                <a:latin typeface="Georgia"/>
                <a:ea typeface="Georgia"/>
                <a:cs typeface="Georgia"/>
                <a:sym typeface="Georgia"/>
                <a:hlinkClick r:id="rId5"/>
              </a:rPr>
              <a:t>canceled</a:t>
            </a:r>
            <a:r>
              <a:rPr lang="en">
                <a:solidFill>
                  <a:srgbClr val="222222"/>
                </a:solidFill>
                <a:highlight>
                  <a:srgbClr val="FFFFFF"/>
                </a:highlight>
                <a:latin typeface="Georgia"/>
                <a:ea typeface="Georgia"/>
                <a:cs typeface="Georgia"/>
                <a:sym typeface="Georgia"/>
              </a:rPr>
              <a:t> because of mass protest</a:t>
            </a:r>
            <a:endParaRPr>
              <a:solidFill>
                <a:srgbClr val="222222"/>
              </a:solidFill>
              <a:highlight>
                <a:srgbClr val="FFFFFF"/>
              </a:highlight>
              <a:latin typeface="Georgia"/>
              <a:ea typeface="Georgia"/>
              <a:cs typeface="Georgia"/>
              <a:sym typeface="Georgia"/>
            </a:endParaRPr>
          </a:p>
          <a:p>
            <a:pPr marL="0" lvl="0" indent="0">
              <a:spcBef>
                <a:spcPts val="0"/>
              </a:spcBef>
              <a:spcAft>
                <a:spcPts val="0"/>
              </a:spcAft>
              <a:buNone/>
            </a:pPr>
            <a:r>
              <a:rPr lang="en">
                <a:solidFill>
                  <a:srgbClr val="222222"/>
                </a:solidFill>
                <a:highlight>
                  <a:srgbClr val="FFFFFF"/>
                </a:highlight>
                <a:latin typeface="Georgia"/>
                <a:ea typeface="Georgia"/>
                <a:cs typeface="Georgia"/>
                <a:sym typeface="Georgia"/>
              </a:rPr>
              <a:t>-The aftermath of the event led to numerous other conservative speakers being invited to campus</a:t>
            </a:r>
            <a:endParaRPr>
              <a:solidFill>
                <a:srgbClr val="222222"/>
              </a:solidFill>
              <a:highlight>
                <a:srgbClr val="FFFFFF"/>
              </a:highlight>
              <a:latin typeface="Georgia"/>
              <a:ea typeface="Georgia"/>
              <a:cs typeface="Georgia"/>
              <a:sym typeface="Georgia"/>
            </a:endParaRPr>
          </a:p>
          <a:p>
            <a:pPr marL="0" lvl="0" indent="0">
              <a:spcBef>
                <a:spcPts val="0"/>
              </a:spcBef>
              <a:spcAft>
                <a:spcPts val="0"/>
              </a:spcAft>
              <a:buNone/>
            </a:pPr>
            <a:endParaRPr>
              <a:solidFill>
                <a:srgbClr val="222222"/>
              </a:solidFill>
              <a:highlight>
                <a:srgbClr val="FFFFFF"/>
              </a:highlight>
              <a:latin typeface="Georgia"/>
              <a:ea typeface="Georgia"/>
              <a:cs typeface="Georgia"/>
              <a:sym typeface="Georgia"/>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1" name="Shape 16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rtl="0">
              <a:spcBef>
                <a:spcPts val="0"/>
              </a:spcBef>
              <a:spcAft>
                <a:spcPts val="0"/>
              </a:spcAft>
              <a:buSzPts val="1100"/>
              <a:buChar char="-"/>
            </a:pPr>
            <a:r>
              <a:rPr lang="en"/>
              <a:t>Preston Wingington invited guest speaker Richard Spencer </a:t>
            </a:r>
            <a:endParaRPr/>
          </a:p>
          <a:p>
            <a:pPr marL="457200" lvl="0" indent="-298450" rtl="0">
              <a:spcBef>
                <a:spcPts val="0"/>
              </a:spcBef>
              <a:spcAft>
                <a:spcPts val="0"/>
              </a:spcAft>
              <a:buSzPts val="1100"/>
              <a:buChar char="-"/>
            </a:pPr>
            <a:r>
              <a:rPr lang="en"/>
              <a:t>The space was bought out by Mr. Wingington</a:t>
            </a:r>
            <a:endParaRPr/>
          </a:p>
          <a:p>
            <a:pPr marL="457200" lvl="0" indent="-298450" rtl="0">
              <a:spcBef>
                <a:spcPts val="0"/>
              </a:spcBef>
              <a:spcAft>
                <a:spcPts val="0"/>
              </a:spcAft>
              <a:buSzPts val="1100"/>
              <a:buChar char="-"/>
            </a:pPr>
            <a:r>
              <a:rPr lang="en"/>
              <a:t>Students and protesters arrived in the memorial hall to protest</a:t>
            </a:r>
            <a:endParaRPr/>
          </a:p>
          <a:p>
            <a:pPr marL="457200" lvl="0" indent="-298450" rtl="0">
              <a:spcBef>
                <a:spcPts val="0"/>
              </a:spcBef>
              <a:spcAft>
                <a:spcPts val="0"/>
              </a:spcAft>
              <a:buSzPts val="1100"/>
              <a:buChar char="-"/>
            </a:pPr>
            <a:r>
              <a:rPr lang="en"/>
              <a:t>Police in riot gear had to push the protesters back for security reasons</a:t>
            </a:r>
            <a:endParaRPr/>
          </a:p>
          <a:p>
            <a:pPr marL="0" lvl="0" indent="0" rtl="0">
              <a:spcBef>
                <a:spcPts val="0"/>
              </a:spcBef>
              <a:spcAft>
                <a:spcPts val="0"/>
              </a:spcAft>
              <a:buNone/>
            </a:pPr>
            <a:endParaRPr/>
          </a:p>
          <a:p>
            <a:pPr marL="457200" lvl="0" indent="-298450" rtl="0">
              <a:spcBef>
                <a:spcPts val="0"/>
              </a:spcBef>
              <a:spcAft>
                <a:spcPts val="0"/>
              </a:spcAft>
              <a:buSzPts val="1100"/>
              <a:buChar char="-"/>
            </a:pPr>
            <a:r>
              <a:rPr lang="en"/>
              <a:t>Future speakers must have on campus sponsorship by a recognized organization for external speakers to perform at the university </a:t>
            </a:r>
            <a:endParaRPr/>
          </a:p>
          <a:p>
            <a:pPr marL="457200" lvl="0" indent="-298450" rtl="0">
              <a:spcBef>
                <a:spcPts val="0"/>
              </a:spcBef>
              <a:spcAft>
                <a:spcPts val="0"/>
              </a:spcAft>
              <a:buSzPts val="1100"/>
              <a:buChar char="-"/>
            </a:pPr>
            <a:r>
              <a:rPr lang="en"/>
              <a:t>That student organization must be in attendance of the event </a:t>
            </a:r>
            <a:endParaRPr/>
          </a:p>
          <a:p>
            <a:pPr marL="457200" lvl="0" indent="-298450">
              <a:spcBef>
                <a:spcPts val="0"/>
              </a:spcBef>
              <a:spcAft>
                <a:spcPts val="0"/>
              </a:spcAft>
              <a:buSzPts val="1100"/>
              <a:buChar char="-"/>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8" name="Shape 16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With the new campus policies we hope to improve</a:t>
            </a:r>
            <a:endParaRPr/>
          </a:p>
          <a:p>
            <a:pPr marL="457200" lvl="0" indent="-298450" rtl="0">
              <a:spcBef>
                <a:spcPts val="0"/>
              </a:spcBef>
              <a:spcAft>
                <a:spcPts val="0"/>
              </a:spcAft>
              <a:buSzPts val="1100"/>
              <a:buChar char="-"/>
            </a:pPr>
            <a:r>
              <a:rPr lang="en"/>
              <a:t>Communications with the student organizations and administration</a:t>
            </a:r>
            <a:endParaRPr/>
          </a:p>
          <a:p>
            <a:pPr marL="457200" lvl="0" indent="-298450" rtl="0">
              <a:spcBef>
                <a:spcPts val="0"/>
              </a:spcBef>
              <a:spcAft>
                <a:spcPts val="0"/>
              </a:spcAft>
              <a:buSzPts val="1100"/>
              <a:buChar char="-"/>
            </a:pPr>
            <a:r>
              <a:rPr lang="en"/>
              <a:t>The committee that has been created, is now a representation between the administration, and allows student organizations to be a voice of reason in bringing controversial speakers</a:t>
            </a:r>
            <a:endParaRPr/>
          </a:p>
          <a:p>
            <a:pPr marL="457200" lvl="0" indent="-298450" rtl="0">
              <a:spcBef>
                <a:spcPts val="0"/>
              </a:spcBef>
              <a:spcAft>
                <a:spcPts val="0"/>
              </a:spcAft>
              <a:buSzPts val="1100"/>
              <a:buChar char="-"/>
            </a:pPr>
            <a:r>
              <a:rPr lang="en"/>
              <a:t>Allow the Guest Speaker to understand the university’s rules and regulations</a:t>
            </a:r>
            <a:endParaRPr/>
          </a:p>
          <a:p>
            <a:pPr marL="457200" lvl="0" indent="-298450" rtl="0">
              <a:spcBef>
                <a:spcPts val="0"/>
              </a:spcBef>
              <a:spcAft>
                <a:spcPts val="0"/>
              </a:spcAft>
              <a:buSzPts val="1100"/>
              <a:buChar char="-"/>
            </a:pPr>
            <a:r>
              <a:rPr lang="en"/>
              <a:t>With contacting the police, we are able to take security measures if the event gets out of hand </a:t>
            </a:r>
            <a:endParaRPr/>
          </a:p>
          <a:p>
            <a:pPr marL="457200" lvl="0" indent="-298450">
              <a:spcBef>
                <a:spcPts val="0"/>
              </a:spcBef>
              <a:spcAft>
                <a:spcPts val="0"/>
              </a:spcAft>
              <a:buSzPts val="1100"/>
              <a:buChar char="-"/>
            </a:pPr>
            <a:r>
              <a:rPr lang="en"/>
              <a:t>Living guidelines that can be evolved with the political climate and protects the university by any means necessary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N/A</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rtl="0">
              <a:spcBef>
                <a:spcPts val="0"/>
              </a:spcBef>
              <a:spcAft>
                <a:spcPts val="0"/>
              </a:spcAft>
              <a:buSzPts val="1100"/>
              <a:buChar char="●"/>
            </a:pPr>
            <a:r>
              <a:rPr lang="en"/>
              <a:t>During the meeting, we discuss everyone’s point of view for the events of the forum</a:t>
            </a:r>
            <a:endParaRPr/>
          </a:p>
          <a:p>
            <a:pPr marL="914400" lvl="1" indent="-298450" rtl="0">
              <a:spcBef>
                <a:spcPts val="0"/>
              </a:spcBef>
              <a:spcAft>
                <a:spcPts val="0"/>
              </a:spcAft>
              <a:buSzPts val="1100"/>
              <a:buChar char="○"/>
            </a:pPr>
            <a:r>
              <a:rPr lang="en"/>
              <a:t>Everyone offers their perspective to determine pros and cons of the forum with a focus on how it became disorderly</a:t>
            </a:r>
            <a:endParaRPr/>
          </a:p>
          <a:p>
            <a:pPr marL="457200" lvl="0" indent="-298450" rtl="0">
              <a:spcBef>
                <a:spcPts val="0"/>
              </a:spcBef>
              <a:spcAft>
                <a:spcPts val="0"/>
              </a:spcAft>
              <a:buSzPts val="1100"/>
              <a:buChar char="●"/>
            </a:pPr>
            <a:r>
              <a:rPr lang="en"/>
              <a:t>Overview of what the current institutional processes are for student organizations to bring in outside guest speakers/lecturers</a:t>
            </a:r>
            <a:endParaRPr/>
          </a:p>
          <a:p>
            <a:pPr marL="914400" lvl="1" indent="-298450" rtl="0">
              <a:spcBef>
                <a:spcPts val="0"/>
              </a:spcBef>
              <a:spcAft>
                <a:spcPts val="0"/>
              </a:spcAft>
              <a:buSzPts val="1100"/>
              <a:buChar char="○"/>
            </a:pPr>
            <a:r>
              <a:rPr lang="en"/>
              <a:t>Highlight why some of the policies should be revised for improvement moving forward</a:t>
            </a:r>
            <a:endParaRPr/>
          </a:p>
          <a:p>
            <a:pPr marL="457200" lvl="0" indent="-298450" rtl="0">
              <a:spcBef>
                <a:spcPts val="0"/>
              </a:spcBef>
              <a:spcAft>
                <a:spcPts val="0"/>
              </a:spcAft>
              <a:buSzPts val="1100"/>
              <a:buChar char="●"/>
            </a:pPr>
            <a:r>
              <a:rPr lang="en"/>
              <a:t>Several points of focus when discussing policies up for revision</a:t>
            </a:r>
            <a:endParaRPr/>
          </a:p>
          <a:p>
            <a:pPr marL="0" marR="0" lvl="0" indent="0" algn="l" rtl="0">
              <a:lnSpc>
                <a:spcPct val="100000"/>
              </a:lnSpc>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
              <a:t>N/A</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N/A</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rtl="0">
              <a:lnSpc>
                <a:spcPct val="115000"/>
              </a:lnSpc>
              <a:spcBef>
                <a:spcPts val="0"/>
              </a:spcBef>
              <a:spcAft>
                <a:spcPts val="0"/>
              </a:spcAft>
              <a:buSzPts val="1100"/>
              <a:buChar char="●"/>
            </a:pPr>
            <a:r>
              <a:rPr lang="en"/>
              <a:t>At this institution, students who wish to bring a guest speaker on campus are expected to approach them before consulting with any administrators</a:t>
            </a:r>
            <a:endParaRPr/>
          </a:p>
          <a:p>
            <a:pPr marL="914400" lvl="1" indent="-298450" rtl="0">
              <a:lnSpc>
                <a:spcPct val="115000"/>
              </a:lnSpc>
              <a:spcBef>
                <a:spcPts val="0"/>
              </a:spcBef>
              <a:spcAft>
                <a:spcPts val="0"/>
              </a:spcAft>
              <a:buSzPts val="1100"/>
              <a:buChar char="○"/>
            </a:pPr>
            <a:r>
              <a:rPr lang="en"/>
              <a:t>They are not required to be a part of an official organization meaning any student with an interest in having a speaker may go through with the process</a:t>
            </a:r>
            <a:endParaRPr/>
          </a:p>
          <a:p>
            <a:pPr marL="914400" lvl="1" indent="-298450" rtl="0">
              <a:lnSpc>
                <a:spcPct val="115000"/>
              </a:lnSpc>
              <a:spcBef>
                <a:spcPts val="0"/>
              </a:spcBef>
              <a:spcAft>
                <a:spcPts val="0"/>
              </a:spcAft>
              <a:buSzPts val="1100"/>
              <a:buChar char="○"/>
            </a:pPr>
            <a:r>
              <a:rPr lang="en"/>
              <a:t>Regardless of organization membership, students are able to reach out to guests without any sort of consultation with professionals </a:t>
            </a:r>
            <a:endParaRPr/>
          </a:p>
          <a:p>
            <a:pPr marL="457200" lvl="0" indent="-298450" rtl="0">
              <a:lnSpc>
                <a:spcPct val="115000"/>
              </a:lnSpc>
              <a:spcBef>
                <a:spcPts val="0"/>
              </a:spcBef>
              <a:spcAft>
                <a:spcPts val="0"/>
              </a:spcAft>
              <a:buSzPts val="1100"/>
              <a:buChar char="●"/>
            </a:pPr>
            <a:r>
              <a:rPr lang="en"/>
              <a:t>Guest Speaker Request Form seeks to get basic information about the guest speaker and their purpose behind speaking on campus</a:t>
            </a:r>
            <a:endParaRPr/>
          </a:p>
          <a:p>
            <a:pPr marL="914400" lvl="1" indent="-298450" rtl="0">
              <a:lnSpc>
                <a:spcPct val="115000"/>
              </a:lnSpc>
              <a:spcBef>
                <a:spcPts val="0"/>
              </a:spcBef>
              <a:spcAft>
                <a:spcPts val="0"/>
              </a:spcAft>
              <a:buSzPts val="1100"/>
              <a:buChar char="○"/>
            </a:pPr>
            <a:r>
              <a:rPr lang="en"/>
              <a:t>Only officially required paperwork and consultation between the student/organization, professional staff, and guest speaker</a:t>
            </a:r>
            <a:endParaRPr/>
          </a:p>
          <a:p>
            <a:pPr marL="457200" lvl="0" indent="-298450" rtl="0">
              <a:lnSpc>
                <a:spcPct val="115000"/>
              </a:lnSpc>
              <a:spcBef>
                <a:spcPts val="0"/>
              </a:spcBef>
              <a:spcAft>
                <a:spcPts val="0"/>
              </a:spcAft>
              <a:buSzPts val="1100"/>
              <a:buChar char="●"/>
            </a:pPr>
            <a:r>
              <a:rPr lang="en"/>
              <a:t>Faculty or staff member supporting should be affiliated to speaker but this isn’t a requirement.</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rtl="0">
              <a:spcBef>
                <a:spcPts val="0"/>
              </a:spcBef>
              <a:spcAft>
                <a:spcPts val="0"/>
              </a:spcAft>
              <a:buSzPts val="1100"/>
              <a:buChar char="●"/>
            </a:pPr>
            <a:r>
              <a:rPr lang="en"/>
              <a:t>Students should be collaborating with professional staff to conceptualize any presentations that involve guest speakers</a:t>
            </a:r>
            <a:endParaRPr/>
          </a:p>
          <a:p>
            <a:pPr marL="914400" lvl="1" indent="-298450" rtl="0">
              <a:spcBef>
                <a:spcPts val="0"/>
              </a:spcBef>
              <a:spcAft>
                <a:spcPts val="0"/>
              </a:spcAft>
              <a:buSzPts val="1100"/>
              <a:buChar char="○"/>
            </a:pPr>
            <a:r>
              <a:rPr lang="en"/>
              <a:t>Allows a “voice of reason” in the process to provide guidance even at the earliest stages of the process</a:t>
            </a:r>
            <a:endParaRPr/>
          </a:p>
          <a:p>
            <a:pPr marL="457200" lvl="0" indent="-298450" rtl="0">
              <a:spcBef>
                <a:spcPts val="0"/>
              </a:spcBef>
              <a:spcAft>
                <a:spcPts val="0"/>
              </a:spcAft>
              <a:buSzPts val="1100"/>
              <a:buChar char="●"/>
            </a:pPr>
            <a:r>
              <a:rPr lang="en"/>
              <a:t>The guidelines and official process to bring a guest speaker on campus is very limited with almost no checkpoints where outside influence can offer feedback</a:t>
            </a:r>
            <a:endParaRPr/>
          </a:p>
          <a:p>
            <a:pPr marL="457200" lvl="0" indent="-298450" rtl="0">
              <a:spcBef>
                <a:spcPts val="0"/>
              </a:spcBef>
              <a:spcAft>
                <a:spcPts val="0"/>
              </a:spcAft>
              <a:buSzPts val="1100"/>
              <a:buChar char="●"/>
            </a:pPr>
            <a:r>
              <a:rPr lang="en"/>
              <a:t>Even one student passionate on a certain subject can invite guest speakers on campus for any number of reasons</a:t>
            </a:r>
            <a:endParaRPr/>
          </a:p>
          <a:p>
            <a:pPr marL="914400" lvl="1" indent="-298450" rtl="0">
              <a:spcBef>
                <a:spcPts val="0"/>
              </a:spcBef>
              <a:spcAft>
                <a:spcPts val="0"/>
              </a:spcAft>
              <a:buSzPts val="1100"/>
              <a:buChar char="○"/>
            </a:pPr>
            <a:r>
              <a:rPr lang="en"/>
              <a:t>With this in mind, only one student and professional staff member can hos</a:t>
            </a:r>
            <a:endParaRPr/>
          </a:p>
          <a:p>
            <a:pPr marL="457200" lvl="0" indent="-298450" rtl="0">
              <a:spcBef>
                <a:spcPts val="0"/>
              </a:spcBef>
              <a:spcAft>
                <a:spcPts val="0"/>
              </a:spcAft>
              <a:buSzPts val="1100"/>
              <a:buChar char="●"/>
            </a:pPr>
            <a:r>
              <a:rPr lang="en"/>
              <a:t>There is no aspect with the current guidelines for the speaker to discuss anything educational or appropriate for a higher education institution</a:t>
            </a:r>
            <a:endParaRPr/>
          </a:p>
          <a:p>
            <a:pPr marL="457200" lvl="0" indent="-298450" rtl="0">
              <a:spcBef>
                <a:spcPts val="0"/>
              </a:spcBef>
              <a:spcAft>
                <a:spcPts val="0"/>
              </a:spcAft>
              <a:buSzPts val="1100"/>
              <a:buChar char="●"/>
            </a:pPr>
            <a:r>
              <a:rPr lang="en"/>
              <a:t>Events with controversial speakers or subject matter can quickly become dangerously overcrowded with people on either side of the topic</a:t>
            </a:r>
            <a:endParaRPr/>
          </a:p>
          <a:p>
            <a:pPr marL="914400" lvl="1" indent="-298450" rtl="0">
              <a:spcBef>
                <a:spcPts val="0"/>
              </a:spcBef>
              <a:spcAft>
                <a:spcPts val="0"/>
              </a:spcAft>
              <a:buSzPts val="1100"/>
              <a:buChar char="○"/>
            </a:pPr>
            <a:r>
              <a:rPr lang="en"/>
              <a:t>This paired with lack of security or campus PD forces can make tense situations potentially become violent</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5" name="Shape 10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N/A</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1" name="Shape 11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rtl="0">
              <a:lnSpc>
                <a:spcPct val="115000"/>
              </a:lnSpc>
              <a:spcBef>
                <a:spcPts val="0"/>
              </a:spcBef>
              <a:spcAft>
                <a:spcPts val="0"/>
              </a:spcAft>
              <a:buSzPts val="1100"/>
              <a:buChar char="●"/>
            </a:pPr>
            <a:r>
              <a:rPr lang="en"/>
              <a:t>Initial meeting with advisor allows for appropriate feedback in the earliest stages of planning a program</a:t>
            </a:r>
            <a:endParaRPr/>
          </a:p>
          <a:p>
            <a:pPr marL="914400" lvl="1" indent="-298450" rtl="0">
              <a:lnSpc>
                <a:spcPct val="115000"/>
              </a:lnSpc>
              <a:spcBef>
                <a:spcPts val="0"/>
              </a:spcBef>
              <a:spcAft>
                <a:spcPts val="0"/>
              </a:spcAft>
              <a:buSzPts val="1100"/>
              <a:buChar char="○"/>
            </a:pPr>
            <a:r>
              <a:rPr lang="en"/>
              <a:t>Advisor should utilize professional judgment when encouraging and approving requests</a:t>
            </a:r>
            <a:endParaRPr/>
          </a:p>
          <a:p>
            <a:pPr marL="914400" lvl="1" indent="-298450" rtl="0">
              <a:lnSpc>
                <a:spcPct val="115000"/>
              </a:lnSpc>
              <a:spcBef>
                <a:spcPts val="0"/>
              </a:spcBef>
              <a:spcAft>
                <a:spcPts val="0"/>
              </a:spcAft>
              <a:buSzPts val="1100"/>
              <a:buChar char="○"/>
            </a:pPr>
            <a:r>
              <a:rPr lang="en"/>
              <a:t>Ensure student organization knows about potential consequences (positive and negative) that may stem from the program</a:t>
            </a:r>
            <a:endParaRPr/>
          </a:p>
          <a:p>
            <a:pPr marL="457200" lvl="0" indent="-298450" rtl="0">
              <a:lnSpc>
                <a:spcPct val="115000"/>
              </a:lnSpc>
              <a:spcBef>
                <a:spcPts val="0"/>
              </a:spcBef>
              <a:spcAft>
                <a:spcPts val="0"/>
              </a:spcAft>
              <a:buSzPts val="1100"/>
              <a:buChar char="●"/>
            </a:pPr>
            <a:r>
              <a:rPr lang="en"/>
              <a:t>Guest Speaker Request Form - Handout in class</a:t>
            </a:r>
            <a:endParaRPr/>
          </a:p>
          <a:p>
            <a:pPr marL="914400" lvl="1" indent="-298450" rtl="0">
              <a:lnSpc>
                <a:spcPct val="115000"/>
              </a:lnSpc>
              <a:spcBef>
                <a:spcPts val="0"/>
              </a:spcBef>
              <a:spcAft>
                <a:spcPts val="0"/>
              </a:spcAft>
              <a:buSzPts val="1100"/>
              <a:buChar char="○"/>
            </a:pPr>
            <a:r>
              <a:rPr lang="en"/>
              <a:t>Bio of guest speaker (outlines their relevant education and expertise in a given topic)</a:t>
            </a:r>
            <a:endParaRPr/>
          </a:p>
          <a:p>
            <a:pPr marL="914400" lvl="1" indent="-298450" rtl="0">
              <a:lnSpc>
                <a:spcPct val="115000"/>
              </a:lnSpc>
              <a:spcBef>
                <a:spcPts val="0"/>
              </a:spcBef>
              <a:spcAft>
                <a:spcPts val="0"/>
              </a:spcAft>
              <a:buSzPts val="1100"/>
              <a:buChar char="○"/>
            </a:pPr>
            <a:r>
              <a:rPr lang="en"/>
              <a:t>Speaker topic (Draw out potential conflict or discussion areas)</a:t>
            </a:r>
            <a:endParaRPr/>
          </a:p>
          <a:p>
            <a:pPr marL="914400" lvl="1" indent="-298450" rtl="0">
              <a:lnSpc>
                <a:spcPct val="115000"/>
              </a:lnSpc>
              <a:spcBef>
                <a:spcPts val="0"/>
              </a:spcBef>
              <a:spcAft>
                <a:spcPts val="0"/>
              </a:spcAft>
              <a:buSzPts val="1100"/>
              <a:buChar char="○"/>
            </a:pPr>
            <a:r>
              <a:rPr lang="en"/>
              <a:t>Name, address, and representative of booking agency</a:t>
            </a:r>
            <a:endParaRPr/>
          </a:p>
          <a:p>
            <a:pPr marL="914400" lvl="1" indent="-298450" rtl="0">
              <a:lnSpc>
                <a:spcPct val="115000"/>
              </a:lnSpc>
              <a:spcBef>
                <a:spcPts val="0"/>
              </a:spcBef>
              <a:spcAft>
                <a:spcPts val="0"/>
              </a:spcAft>
              <a:buSzPts val="1100"/>
              <a:buChar char="○"/>
            </a:pPr>
            <a:r>
              <a:rPr lang="en"/>
              <a:t>Program setting (3 potential locations, 3 potential dates/times)</a:t>
            </a:r>
            <a:endParaRPr/>
          </a:p>
          <a:p>
            <a:pPr marL="914400" lvl="1" indent="-298450" rtl="0">
              <a:lnSpc>
                <a:spcPct val="115000"/>
              </a:lnSpc>
              <a:spcBef>
                <a:spcPts val="0"/>
              </a:spcBef>
              <a:spcAft>
                <a:spcPts val="0"/>
              </a:spcAft>
              <a:buSzPts val="1100"/>
              <a:buChar char="○"/>
            </a:pPr>
            <a:r>
              <a:rPr lang="en"/>
              <a:t>Clear disclosure of expectations (No inciting violence, must maintain civility and professionalism)</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p:nvPr/>
        </p:nvSpPr>
        <p:spPr>
          <a:xfrm>
            <a:off x="2744013" y="756700"/>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1" name="Shape 11"/>
          <p:cNvSpPr/>
          <p:nvPr/>
        </p:nvSpPr>
        <p:spPr>
          <a:xfrm rot="10800000">
            <a:off x="5318350" y="32667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2" name="Shape 12"/>
          <p:cNvSpPr txBox="1">
            <a:spLocks noGrp="1"/>
          </p:cNvSpPr>
          <p:nvPr>
            <p:ph type="ctrTitle"/>
          </p:nvPr>
        </p:nvSpPr>
        <p:spPr>
          <a:xfrm>
            <a:off x="3044700" y="1444255"/>
            <a:ext cx="3054600" cy="1537200"/>
          </a:xfrm>
          <a:prstGeom prst="rect">
            <a:avLst/>
          </a:prstGeom>
        </p:spPr>
        <p:txBody>
          <a:bodyPr spcFirstLastPara="1" wrap="square" lIns="91425" tIns="91425" rIns="91425" bIns="91425" anchor="b" anchorCtr="0"/>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a:endParaRPr/>
          </a:p>
        </p:txBody>
      </p:sp>
      <p:sp>
        <p:nvSpPr>
          <p:cNvPr id="13" name="Shape 13"/>
          <p:cNvSpPr txBox="1">
            <a:spLocks noGrp="1"/>
          </p:cNvSpPr>
          <p:nvPr>
            <p:ph type="subTitle" idx="1"/>
          </p:nvPr>
        </p:nvSpPr>
        <p:spPr>
          <a:xfrm>
            <a:off x="3044700" y="3116580"/>
            <a:ext cx="3054600" cy="7014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a:endParaRPr/>
          </a:p>
        </p:txBody>
      </p:sp>
      <p:sp>
        <p:nvSpPr>
          <p:cNvPr id="14" name="Shape 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 name="Shape 53"/>
          <p:cNvSpPr txBox="1">
            <a:spLocks noGrp="1"/>
          </p:cNvSpPr>
          <p:nvPr>
            <p:ph type="title"/>
          </p:nvPr>
        </p:nvSpPr>
        <p:spPr>
          <a:xfrm>
            <a:off x="311700" y="957125"/>
            <a:ext cx="8520600" cy="2128800"/>
          </a:xfrm>
          <a:prstGeom prst="rect">
            <a:avLst/>
          </a:prstGeom>
        </p:spPr>
        <p:txBody>
          <a:bodyPr spcFirstLastPara="1" wrap="square" lIns="91425" tIns="91425" rIns="91425" bIns="91425" anchor="ctr" anchorCtr="0"/>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endParaRPr/>
          </a:p>
        </p:txBody>
      </p:sp>
      <p:sp>
        <p:nvSpPr>
          <p:cNvPr id="54" name="Shape 54"/>
          <p:cNvSpPr txBox="1">
            <a:spLocks noGrp="1"/>
          </p:cNvSpPr>
          <p:nvPr>
            <p:ph type="body" idx="1"/>
          </p:nvPr>
        </p:nvSpPr>
        <p:spPr>
          <a:xfrm>
            <a:off x="311700" y="3162000"/>
            <a:ext cx="8520600" cy="10716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5" name="Shape 5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Shape 5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Shape 16"/>
          <p:cNvSpPr/>
          <p:nvPr/>
        </p:nvSpPr>
        <p:spPr>
          <a:xfrm flipH="1">
            <a:off x="7595938" y="4602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7" name="Shape 17"/>
          <p:cNvSpPr/>
          <p:nvPr/>
        </p:nvSpPr>
        <p:spPr>
          <a:xfrm rot="10800000" flipH="1">
            <a:off x="466425" y="35583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8" name="Shape 18"/>
          <p:cNvSpPr txBox="1">
            <a:spLocks noGrp="1"/>
          </p:cNvSpPr>
          <p:nvPr>
            <p:ph type="title"/>
          </p:nvPr>
        </p:nvSpPr>
        <p:spPr>
          <a:xfrm>
            <a:off x="773700" y="1806450"/>
            <a:ext cx="7596600" cy="1530600"/>
          </a:xfrm>
          <a:prstGeom prst="rect">
            <a:avLst/>
          </a:prstGeom>
        </p:spPr>
        <p:txBody>
          <a:bodyPr spcFirstLastPara="1" wrap="square" lIns="91425" tIns="91425" rIns="91425" bIns="91425" anchor="ctr" anchorCtr="0"/>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 name="Shape 22"/>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3" name="Shape 23"/>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7" name="Shape 27"/>
          <p:cNvSpPr txBox="1">
            <a:spLocks noGrp="1"/>
          </p:cNvSpPr>
          <p:nvPr>
            <p:ph type="body" idx="1"/>
          </p:nvPr>
        </p:nvSpPr>
        <p:spPr>
          <a:xfrm>
            <a:off x="311700" y="1225225"/>
            <a:ext cx="3999900" cy="33540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Shape 28"/>
          <p:cNvSpPr txBox="1">
            <a:spLocks noGrp="1"/>
          </p:cNvSpPr>
          <p:nvPr>
            <p:ph type="body" idx="2"/>
          </p:nvPr>
        </p:nvSpPr>
        <p:spPr>
          <a:xfrm>
            <a:off x="4832400" y="1225225"/>
            <a:ext cx="3999900" cy="33540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Shape 2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32" name="Shape 3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35" name="Shape 35"/>
          <p:cNvSpPr txBox="1">
            <a:spLocks noGrp="1"/>
          </p:cNvSpPr>
          <p:nvPr>
            <p:ph type="body" idx="1"/>
          </p:nvPr>
        </p:nvSpPr>
        <p:spPr>
          <a:xfrm>
            <a:off x="311700" y="1399400"/>
            <a:ext cx="2808000" cy="27849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6" name="Shape 3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9" name="Shape 39"/>
          <p:cNvSpPr txBox="1">
            <a:spLocks noGrp="1"/>
          </p:cNvSpPr>
          <p:nvPr>
            <p:ph type="title"/>
          </p:nvPr>
        </p:nvSpPr>
        <p:spPr>
          <a:xfrm>
            <a:off x="490250" y="450150"/>
            <a:ext cx="5878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cxnSp>
        <p:nvCxnSpPr>
          <p:cNvPr id="43" name="Shape 43"/>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4" name="Shape 44"/>
          <p:cNvSpPr txBox="1">
            <a:spLocks noGrp="1"/>
          </p:cNvSpPr>
          <p:nvPr>
            <p:ph type="title"/>
          </p:nvPr>
        </p:nvSpPr>
        <p:spPr>
          <a:xfrm>
            <a:off x="265500" y="929275"/>
            <a:ext cx="4045200" cy="1786200"/>
          </a:xfrm>
          <a:prstGeom prst="rect">
            <a:avLst/>
          </a:prstGeom>
        </p:spPr>
        <p:txBody>
          <a:bodyPr spcFirstLastPara="1" wrap="square" lIns="91425" tIns="91425" rIns="91425" bIns="91425" anchor="b" anchorCtr="0"/>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a:endParaRPr/>
          </a:p>
        </p:txBody>
      </p:sp>
      <p:sp>
        <p:nvSpPr>
          <p:cNvPr id="45" name="Shape 45"/>
          <p:cNvSpPr txBox="1">
            <a:spLocks noGrp="1"/>
          </p:cNvSpPr>
          <p:nvPr>
            <p:ph type="subTitle" idx="1"/>
          </p:nvPr>
        </p:nvSpPr>
        <p:spPr>
          <a:xfrm>
            <a:off x="265500" y="2769001"/>
            <a:ext cx="4045200" cy="1574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a:endParaRPr/>
          </a:p>
        </p:txBody>
      </p:sp>
      <p:sp>
        <p:nvSpPr>
          <p:cNvPr id="46" name="Shape 46"/>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solidFill>
                  <a:schemeClr val="lt1"/>
                </a:solidFill>
              </a:defRPr>
            </a:lvl1pPr>
            <a:lvl2pPr lvl="1">
              <a:spcBef>
                <a:spcPts val="0"/>
              </a:spcBef>
              <a:buNone/>
              <a:defRPr>
                <a:solidFill>
                  <a:schemeClr val="lt1"/>
                </a:solidFill>
              </a:defRPr>
            </a:lvl2pPr>
            <a:lvl3pPr lvl="2">
              <a:spcBef>
                <a:spcPts val="0"/>
              </a:spcBef>
              <a:buNone/>
              <a:defRPr>
                <a:solidFill>
                  <a:schemeClr val="lt1"/>
                </a:solidFill>
              </a:defRPr>
            </a:lvl3pPr>
            <a:lvl4pPr lvl="3">
              <a:spcBef>
                <a:spcPts val="0"/>
              </a:spcBef>
              <a:buNone/>
              <a:defRPr>
                <a:solidFill>
                  <a:schemeClr val="lt1"/>
                </a:solidFill>
              </a:defRPr>
            </a:lvl4pPr>
            <a:lvl5pPr lvl="4">
              <a:spcBef>
                <a:spcPts val="0"/>
              </a:spcBef>
              <a:buNone/>
              <a:defRPr>
                <a:solidFill>
                  <a:schemeClr val="lt1"/>
                </a:solidFill>
              </a:defRPr>
            </a:lvl5pPr>
            <a:lvl6pPr lvl="5">
              <a:spcBef>
                <a:spcPts val="0"/>
              </a:spcBef>
              <a:buNone/>
              <a:defRPr>
                <a:solidFill>
                  <a:schemeClr val="lt1"/>
                </a:solidFill>
              </a:defRPr>
            </a:lvl6pPr>
            <a:lvl7pPr lvl="6">
              <a:spcBef>
                <a:spcPts val="0"/>
              </a:spcBef>
              <a:buNone/>
              <a:defRPr>
                <a:solidFill>
                  <a:schemeClr val="lt1"/>
                </a:solidFill>
              </a:defRPr>
            </a:lvl7pPr>
            <a:lvl8pPr lvl="7">
              <a:spcBef>
                <a:spcPts val="0"/>
              </a:spcBef>
              <a:buNone/>
              <a:defRPr>
                <a:solidFill>
                  <a:schemeClr val="lt1"/>
                </a:solidFill>
              </a:defRPr>
            </a:lvl8pPr>
            <a:lvl9pPr lvl="8">
              <a:spcBef>
                <a:spcPts val="0"/>
              </a:spcBef>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8"/>
        <p:cNvGrpSpPr/>
        <p:nvPr/>
      </p:nvGrpSpPr>
      <p:grpSpPr>
        <a:xfrm>
          <a:off x="0" y="0"/>
          <a:ext cx="0" cy="0"/>
          <a:chOff x="0" y="0"/>
          <a:chExt cx="0" cy="0"/>
        </a:xfrm>
      </p:grpSpPr>
      <p:sp>
        <p:nvSpPr>
          <p:cNvPr id="49" name="Shape 49"/>
          <p:cNvSpPr txBox="1">
            <a:spLocks noGrp="1"/>
          </p:cNvSpPr>
          <p:nvPr>
            <p:ph type="body" idx="1"/>
          </p:nvPr>
        </p:nvSpPr>
        <p:spPr>
          <a:xfrm>
            <a:off x="319500" y="4218925"/>
            <a:ext cx="5998800" cy="598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a:endParaRPr/>
          </a:p>
        </p:txBody>
      </p:sp>
      <p:sp>
        <p:nvSpPr>
          <p:cNvPr id="50" name="Shape 5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luxe">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315925"/>
            <a:ext cx="8520600" cy="831300"/>
          </a:xfrm>
          <a:prstGeom prst="rect">
            <a:avLst/>
          </a:prstGeom>
          <a:noFill/>
          <a:ln>
            <a:noFill/>
          </a:ln>
        </p:spPr>
        <p:txBody>
          <a:bodyPr spcFirstLastPara="1" wrap="square" lIns="91425" tIns="91425" rIns="91425" bIns="91425" anchor="b" anchorCtr="0"/>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a:endParaRPr/>
          </a:p>
        </p:txBody>
      </p:sp>
      <p:sp>
        <p:nvSpPr>
          <p:cNvPr id="7" name="Shape 7"/>
          <p:cNvSpPr txBox="1">
            <a:spLocks noGrp="1"/>
          </p:cNvSpPr>
          <p:nvPr>
            <p:ph type="body" idx="1"/>
          </p:nvPr>
        </p:nvSpPr>
        <p:spPr>
          <a:xfrm>
            <a:off x="311700" y="1225225"/>
            <a:ext cx="8520600" cy="33540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marL="914400" lvl="1"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marL="1371600" lvl="2"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marL="1828800" lvl="3"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marL="2286000" lvl="4"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marL="2743200" lvl="5"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marL="3200400" lvl="6"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marL="3657600" lvl="7" indent="-3175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marL="4114800" lvl="8" indent="-3175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spcBef>
                <a:spcPts val="0"/>
              </a:spcBef>
              <a:buNone/>
              <a:defRPr sz="1000">
                <a:solidFill>
                  <a:schemeClr val="dk1"/>
                </a:solidFill>
                <a:latin typeface="Economica"/>
                <a:ea typeface="Economica"/>
                <a:cs typeface="Economica"/>
                <a:sym typeface="Economica"/>
              </a:defRPr>
            </a:lvl1pPr>
            <a:lvl2pPr lvl="1" algn="r">
              <a:spcBef>
                <a:spcPts val="0"/>
              </a:spcBef>
              <a:buNone/>
              <a:defRPr sz="1000">
                <a:solidFill>
                  <a:schemeClr val="dk1"/>
                </a:solidFill>
                <a:latin typeface="Economica"/>
                <a:ea typeface="Economica"/>
                <a:cs typeface="Economica"/>
                <a:sym typeface="Economica"/>
              </a:defRPr>
            </a:lvl2pPr>
            <a:lvl3pPr lvl="2" algn="r">
              <a:spcBef>
                <a:spcPts val="0"/>
              </a:spcBef>
              <a:buNone/>
              <a:defRPr sz="1000">
                <a:solidFill>
                  <a:schemeClr val="dk1"/>
                </a:solidFill>
                <a:latin typeface="Economica"/>
                <a:ea typeface="Economica"/>
                <a:cs typeface="Economica"/>
                <a:sym typeface="Economica"/>
              </a:defRPr>
            </a:lvl3pPr>
            <a:lvl4pPr lvl="3" algn="r">
              <a:spcBef>
                <a:spcPts val="0"/>
              </a:spcBef>
              <a:buNone/>
              <a:defRPr sz="1000">
                <a:solidFill>
                  <a:schemeClr val="dk1"/>
                </a:solidFill>
                <a:latin typeface="Economica"/>
                <a:ea typeface="Economica"/>
                <a:cs typeface="Economica"/>
                <a:sym typeface="Economica"/>
              </a:defRPr>
            </a:lvl4pPr>
            <a:lvl5pPr lvl="4" algn="r">
              <a:spcBef>
                <a:spcPts val="0"/>
              </a:spcBef>
              <a:buNone/>
              <a:defRPr sz="1000">
                <a:solidFill>
                  <a:schemeClr val="dk1"/>
                </a:solidFill>
                <a:latin typeface="Economica"/>
                <a:ea typeface="Economica"/>
                <a:cs typeface="Economica"/>
                <a:sym typeface="Economica"/>
              </a:defRPr>
            </a:lvl5pPr>
            <a:lvl6pPr lvl="5" algn="r">
              <a:spcBef>
                <a:spcPts val="0"/>
              </a:spcBef>
              <a:buNone/>
              <a:defRPr sz="1000">
                <a:solidFill>
                  <a:schemeClr val="dk1"/>
                </a:solidFill>
                <a:latin typeface="Economica"/>
                <a:ea typeface="Economica"/>
                <a:cs typeface="Economica"/>
                <a:sym typeface="Economica"/>
              </a:defRPr>
            </a:lvl6pPr>
            <a:lvl7pPr lvl="6" algn="r">
              <a:spcBef>
                <a:spcPts val="0"/>
              </a:spcBef>
              <a:buNone/>
              <a:defRPr sz="1000">
                <a:solidFill>
                  <a:schemeClr val="dk1"/>
                </a:solidFill>
                <a:latin typeface="Economica"/>
                <a:ea typeface="Economica"/>
                <a:cs typeface="Economica"/>
                <a:sym typeface="Economica"/>
              </a:defRPr>
            </a:lvl7pPr>
            <a:lvl8pPr lvl="7" algn="r">
              <a:spcBef>
                <a:spcPts val="0"/>
              </a:spcBef>
              <a:buNone/>
              <a:defRPr sz="1000">
                <a:solidFill>
                  <a:schemeClr val="dk1"/>
                </a:solidFill>
                <a:latin typeface="Economica"/>
                <a:ea typeface="Economica"/>
                <a:cs typeface="Economica"/>
                <a:sym typeface="Economica"/>
              </a:defRPr>
            </a:lvl8pPr>
            <a:lvl9pPr lvl="8" algn="r">
              <a:spcBef>
                <a:spcPts val="0"/>
              </a:spcBef>
              <a:buNone/>
              <a:defRPr sz="1000">
                <a:solidFill>
                  <a:schemeClr val="dk1"/>
                </a:solidFill>
                <a:latin typeface="Economica"/>
                <a:ea typeface="Economica"/>
                <a:cs typeface="Economica"/>
                <a:sym typeface="Economica"/>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ctrTitle"/>
          </p:nvPr>
        </p:nvSpPr>
        <p:spPr>
          <a:xfrm>
            <a:off x="3044700" y="1073455"/>
            <a:ext cx="3054600" cy="15372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3600"/>
              <a:t>Hogwarts University 1st Amendment Case Study	</a:t>
            </a:r>
            <a:endParaRPr sz="3600"/>
          </a:p>
        </p:txBody>
      </p:sp>
      <p:sp>
        <p:nvSpPr>
          <p:cNvPr id="63" name="Shape 63"/>
          <p:cNvSpPr txBox="1">
            <a:spLocks noGrp="1"/>
          </p:cNvSpPr>
          <p:nvPr>
            <p:ph type="subTitle" idx="1"/>
          </p:nvPr>
        </p:nvSpPr>
        <p:spPr>
          <a:xfrm>
            <a:off x="2509997" y="2818280"/>
            <a:ext cx="3589303" cy="701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Spiridoula Tsouganatou, Jonathon </a:t>
            </a:r>
            <a:r>
              <a:rPr lang="en" dirty="0" smtClean="0"/>
              <a:t>Gray</a:t>
            </a:r>
            <a:br>
              <a:rPr lang="en" dirty="0" smtClean="0"/>
            </a:br>
            <a:r>
              <a:rPr lang="en" dirty="0" smtClean="0"/>
              <a:t>&amp; </a:t>
            </a:r>
            <a:r>
              <a:rPr lang="en" dirty="0"/>
              <a:t>Wayne Hagan (Team Leader</a:t>
            </a:r>
            <a:r>
              <a:rPr lang="en" dirty="0" smtClean="0"/>
              <a:t>)</a:t>
            </a:r>
          </a:p>
          <a:p>
            <a:pPr marL="0" lvl="0" indent="0">
              <a:spcBef>
                <a:spcPts val="0"/>
              </a:spcBef>
              <a:spcAft>
                <a:spcPts val="0"/>
              </a:spcAft>
              <a:buNone/>
            </a:pPr>
            <a:r>
              <a:rPr lang="en" dirty="0" smtClean="0"/>
              <a:t>Old Dominion University</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Speaker guidelines</a:t>
            </a:r>
            <a:endParaRPr/>
          </a:p>
        </p:txBody>
      </p:sp>
      <p:sp>
        <p:nvSpPr>
          <p:cNvPr id="120" name="Shape 120"/>
          <p:cNvSpPr txBox="1">
            <a:spLocks noGrp="1"/>
          </p:cNvSpPr>
          <p:nvPr>
            <p:ph type="body" idx="1"/>
          </p:nvPr>
        </p:nvSpPr>
        <p:spPr>
          <a:xfrm>
            <a:off x="311700" y="1147225"/>
            <a:ext cx="8520600" cy="33540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Registered event on the university calendar</a:t>
            </a:r>
            <a:endParaRPr/>
          </a:p>
          <a:p>
            <a:pPr marL="457200" lvl="0" indent="-342900" rtl="0">
              <a:spcBef>
                <a:spcPts val="0"/>
              </a:spcBef>
              <a:spcAft>
                <a:spcPts val="0"/>
              </a:spcAft>
              <a:buSzPts val="1800"/>
              <a:buChar char="●"/>
            </a:pPr>
            <a:r>
              <a:rPr lang="en"/>
              <a:t>Provide a Presentation on topic agreed upon by speaker and Org.</a:t>
            </a:r>
            <a:endParaRPr/>
          </a:p>
          <a:p>
            <a:pPr marL="457200" lvl="0" indent="-342900" rtl="0">
              <a:spcBef>
                <a:spcPts val="0"/>
              </a:spcBef>
              <a:spcAft>
                <a:spcPts val="0"/>
              </a:spcAft>
              <a:buSzPts val="1800"/>
              <a:buChar char="●"/>
            </a:pPr>
            <a:r>
              <a:rPr lang="en"/>
              <a:t>Invited speaker must speak with committee, committee then approves/disapproves</a:t>
            </a:r>
            <a:endParaRPr/>
          </a:p>
          <a:p>
            <a:pPr marL="457200" lvl="0" indent="-342900" rtl="0">
              <a:spcBef>
                <a:spcPts val="0"/>
              </a:spcBef>
              <a:spcAft>
                <a:spcPts val="0"/>
              </a:spcAft>
              <a:buSzPts val="1800"/>
              <a:buChar char="●"/>
            </a:pPr>
            <a:r>
              <a:rPr lang="en"/>
              <a:t>The committee designates sound equipment use</a:t>
            </a:r>
            <a:endParaRPr/>
          </a:p>
          <a:p>
            <a:pPr marL="457200" lvl="0" indent="-342900" rtl="0">
              <a:spcBef>
                <a:spcPts val="0"/>
              </a:spcBef>
              <a:spcAft>
                <a:spcPts val="0"/>
              </a:spcAft>
              <a:buSzPts val="1800"/>
              <a:buChar char="●"/>
            </a:pPr>
            <a:r>
              <a:rPr lang="en"/>
              <a:t>Not urge the audience to “take action”</a:t>
            </a:r>
            <a:endParaRPr/>
          </a:p>
          <a:p>
            <a:pPr marL="457200" lvl="0" indent="-342900" rtl="0">
              <a:spcBef>
                <a:spcPts val="0"/>
              </a:spcBef>
              <a:spcAft>
                <a:spcPts val="0"/>
              </a:spcAft>
              <a:buSzPts val="1800"/>
              <a:buChar char="●"/>
            </a:pPr>
            <a:r>
              <a:rPr lang="en"/>
              <a:t>After presentation, speaker encouraged to hold a 10 minute Q&amp;A </a:t>
            </a:r>
            <a:endParaRPr/>
          </a:p>
          <a:p>
            <a:pPr marL="457200" lvl="0" indent="-342900" rtl="0">
              <a:spcBef>
                <a:spcPts val="0"/>
              </a:spcBef>
              <a:spcAft>
                <a:spcPts val="0"/>
              </a:spcAft>
              <a:buSzPts val="1800"/>
              <a:buChar char="●"/>
            </a:pPr>
            <a:r>
              <a:rPr lang="en"/>
              <a:t>Agreement that the event will shut down immediately if the event turns catastrophic</a:t>
            </a:r>
            <a:endParaRPr/>
          </a:p>
          <a:p>
            <a:pPr marL="457200" lvl="0" indent="-342900" rtl="0">
              <a:spcBef>
                <a:spcPts val="0"/>
              </a:spcBef>
              <a:spcAft>
                <a:spcPts val="0"/>
              </a:spcAft>
              <a:buSzPts val="1800"/>
              <a:buChar char="●"/>
            </a:pPr>
            <a:r>
              <a:rPr lang="en"/>
              <a:t>Failure to obey these rules, prohibits inviting another speaker</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t>Location of the event</a:t>
            </a:r>
            <a:endParaRPr/>
          </a:p>
        </p:txBody>
      </p:sp>
      <p:sp>
        <p:nvSpPr>
          <p:cNvPr id="126" name="Shape 126"/>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Location</a:t>
            </a:r>
            <a:endParaRPr/>
          </a:p>
          <a:p>
            <a:pPr marL="457200" lvl="0" indent="-342900" rtl="0">
              <a:spcBef>
                <a:spcPts val="1600"/>
              </a:spcBef>
              <a:spcAft>
                <a:spcPts val="0"/>
              </a:spcAft>
              <a:buSzPts val="1800"/>
              <a:buChar char="-"/>
            </a:pPr>
            <a:r>
              <a:rPr lang="en"/>
              <a:t>The event will be held at the University amphitheater</a:t>
            </a:r>
            <a:endParaRPr/>
          </a:p>
          <a:p>
            <a:pPr marL="457200" lvl="0" indent="-342900" rtl="0">
              <a:spcBef>
                <a:spcPts val="0"/>
              </a:spcBef>
              <a:spcAft>
                <a:spcPts val="0"/>
              </a:spcAft>
              <a:buSzPts val="1800"/>
              <a:buChar char="-"/>
            </a:pPr>
            <a:r>
              <a:rPr lang="en"/>
              <a:t>Specifically for these events</a:t>
            </a:r>
            <a:endParaRPr/>
          </a:p>
          <a:p>
            <a:pPr marL="457200" lvl="0" indent="-342900" rtl="0">
              <a:spcBef>
                <a:spcPts val="0"/>
              </a:spcBef>
              <a:spcAft>
                <a:spcPts val="0"/>
              </a:spcAft>
              <a:buSzPts val="1800"/>
              <a:buChar char="-"/>
            </a:pPr>
            <a:r>
              <a:rPr lang="en"/>
              <a:t>Enough space for participants</a:t>
            </a:r>
            <a:endParaRPr/>
          </a:p>
          <a:p>
            <a:pPr marL="457200" lvl="0" indent="-342900" rtl="0">
              <a:spcBef>
                <a:spcPts val="0"/>
              </a:spcBef>
              <a:spcAft>
                <a:spcPts val="0"/>
              </a:spcAft>
              <a:buSzPts val="1800"/>
              <a:buChar char="-"/>
            </a:pPr>
            <a:r>
              <a:rPr lang="en"/>
              <a:t>Audiovisual equipment (Projector and Screens)</a:t>
            </a:r>
            <a:endParaRPr/>
          </a:p>
          <a:p>
            <a:pPr marL="457200" lvl="0" indent="-342900" rtl="0">
              <a:spcBef>
                <a:spcPts val="0"/>
              </a:spcBef>
              <a:spcAft>
                <a:spcPts val="0"/>
              </a:spcAft>
              <a:buSzPts val="1800"/>
              <a:buChar char="-"/>
            </a:pPr>
            <a:r>
              <a:rPr lang="en"/>
              <a:t>Sound system</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a:t>Safety Precaution</a:t>
            </a:r>
            <a:endParaRPr/>
          </a:p>
        </p:txBody>
      </p:sp>
      <p:sp>
        <p:nvSpPr>
          <p:cNvPr id="132" name="Shape 132"/>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Space reservation for guest speaker </a:t>
            </a:r>
            <a:endParaRPr/>
          </a:p>
          <a:p>
            <a:pPr marL="457200" lvl="0" indent="-342900" rtl="0">
              <a:spcBef>
                <a:spcPts val="0"/>
              </a:spcBef>
              <a:spcAft>
                <a:spcPts val="0"/>
              </a:spcAft>
              <a:buSzPts val="1800"/>
              <a:buChar char="●"/>
            </a:pPr>
            <a:r>
              <a:rPr lang="en"/>
              <a:t>Separate location for demonstrators</a:t>
            </a:r>
            <a:endParaRPr/>
          </a:p>
          <a:p>
            <a:pPr marL="457200" lvl="0" indent="-342900" rtl="0">
              <a:spcBef>
                <a:spcPts val="0"/>
              </a:spcBef>
              <a:spcAft>
                <a:spcPts val="0"/>
              </a:spcAft>
              <a:buSzPts val="1800"/>
              <a:buChar char="●"/>
            </a:pPr>
            <a:r>
              <a:rPr lang="en"/>
              <a:t>Campus Police and City Police are contacted</a:t>
            </a:r>
            <a:endParaRPr/>
          </a:p>
          <a:p>
            <a:pPr marL="457200" lvl="0" indent="-342900" rtl="0">
              <a:spcBef>
                <a:spcPts val="0"/>
              </a:spcBef>
              <a:spcAft>
                <a:spcPts val="0"/>
              </a:spcAft>
              <a:buSzPts val="1800"/>
              <a:buChar char="●"/>
            </a:pPr>
            <a:r>
              <a:rPr lang="en"/>
              <a:t>University Spokesperson addresses the media/community/university</a:t>
            </a:r>
            <a:endParaRPr/>
          </a:p>
          <a:p>
            <a:pPr marL="457200" lvl="0" indent="-342900" rtl="0">
              <a:spcBef>
                <a:spcPts val="0"/>
              </a:spcBef>
              <a:spcAft>
                <a:spcPts val="0"/>
              </a:spcAft>
              <a:buSzPts val="1800"/>
              <a:buChar char="●"/>
            </a:pPr>
            <a:r>
              <a:rPr lang="en"/>
              <a:t>Prohibit obstruction to entrance and exit of the event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Potential Consequences</a:t>
            </a:r>
            <a:endParaRPr/>
          </a:p>
        </p:txBody>
      </p:sp>
      <p:sp>
        <p:nvSpPr>
          <p:cNvPr id="138" name="Shape 138"/>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Consequences can be directed towards the organization as a whole based on number of violations in an academic year</a:t>
            </a:r>
            <a:endParaRPr/>
          </a:p>
          <a:p>
            <a:pPr marL="914400" lvl="1" indent="-317500" rtl="0">
              <a:spcBef>
                <a:spcPts val="0"/>
              </a:spcBef>
              <a:spcAft>
                <a:spcPts val="0"/>
              </a:spcAft>
              <a:buSzPts val="1400"/>
              <a:buChar char="○"/>
            </a:pPr>
            <a:r>
              <a:rPr lang="en"/>
              <a:t>Suspension of rights to invite guest speakers for a 12-month period</a:t>
            </a:r>
            <a:endParaRPr/>
          </a:p>
          <a:p>
            <a:pPr marL="914400" lvl="1" indent="-317500" rtl="0">
              <a:spcBef>
                <a:spcPts val="0"/>
              </a:spcBef>
              <a:spcAft>
                <a:spcPts val="0"/>
              </a:spcAft>
              <a:buSzPts val="1400"/>
              <a:buChar char="○"/>
            </a:pPr>
            <a:r>
              <a:rPr lang="en"/>
              <a:t>Suspension of the organization’s recognized status for a 12-month period</a:t>
            </a:r>
            <a:endParaRPr/>
          </a:p>
          <a:p>
            <a:pPr marL="914400" lvl="1" indent="-317500" rtl="0">
              <a:spcBef>
                <a:spcPts val="0"/>
              </a:spcBef>
              <a:spcAft>
                <a:spcPts val="0"/>
              </a:spcAft>
              <a:buSzPts val="1400"/>
              <a:buChar char="○"/>
            </a:pPr>
            <a:r>
              <a:rPr lang="en"/>
              <a:t>Permanent termination of organization’s recognized status</a:t>
            </a:r>
            <a:endParaRPr/>
          </a:p>
          <a:p>
            <a:pPr marL="1371600" lvl="2" indent="-317500" rtl="0">
              <a:spcBef>
                <a:spcPts val="0"/>
              </a:spcBef>
              <a:spcAft>
                <a:spcPts val="0"/>
              </a:spcAft>
              <a:buSzPts val="1400"/>
              <a:buChar char="■"/>
            </a:pPr>
            <a:r>
              <a:rPr lang="en"/>
              <a:t>Termination occurs after 2 suspensions</a:t>
            </a:r>
            <a:endParaRPr/>
          </a:p>
          <a:p>
            <a:pPr marL="457200" lvl="0" indent="-342900" rtl="0">
              <a:spcBef>
                <a:spcPts val="0"/>
              </a:spcBef>
              <a:spcAft>
                <a:spcPts val="0"/>
              </a:spcAft>
              <a:buSzPts val="1800"/>
              <a:buChar char="●"/>
            </a:pPr>
            <a:r>
              <a:rPr lang="en"/>
              <a:t>specific individuals whose actions prove detrimental to the event or university</a:t>
            </a:r>
            <a:endParaRPr/>
          </a:p>
          <a:p>
            <a:pPr marL="914400" lvl="1" indent="-317500" rtl="0">
              <a:spcBef>
                <a:spcPts val="1600"/>
              </a:spcBef>
              <a:spcAft>
                <a:spcPts val="1600"/>
              </a:spcAft>
              <a:buSzPts val="1400"/>
              <a:buChar char="○"/>
            </a:pPr>
            <a:r>
              <a:rPr lang="en"/>
              <a:t>Consequences are taken up individually by the office of conduct depending on the severity of actions taken by accused student(s)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Relevant Literature &amp; Current Events</a:t>
            </a:r>
            <a:endParaRPr/>
          </a:p>
        </p:txBody>
      </p:sp>
      <p:sp>
        <p:nvSpPr>
          <p:cNvPr id="144" name="Shape 144"/>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University of Florida</a:t>
            </a:r>
            <a:endParaRPr/>
          </a:p>
          <a:p>
            <a:pPr marL="914400" lvl="1" indent="-317500" rtl="0">
              <a:spcBef>
                <a:spcPts val="0"/>
              </a:spcBef>
              <a:spcAft>
                <a:spcPts val="0"/>
              </a:spcAft>
              <a:buSzPts val="1400"/>
              <a:buChar char="○"/>
            </a:pPr>
            <a:r>
              <a:rPr lang="en"/>
              <a:t>“Alt-Right Activist”, Richard Spencer speech on 10/19/2017</a:t>
            </a:r>
            <a:endParaRPr/>
          </a:p>
          <a:p>
            <a:pPr marL="457200" lvl="0" indent="-342900" rtl="0">
              <a:spcBef>
                <a:spcPts val="0"/>
              </a:spcBef>
              <a:spcAft>
                <a:spcPts val="0"/>
              </a:spcAft>
              <a:buSzPts val="1800"/>
              <a:buChar char="●"/>
            </a:pPr>
            <a:r>
              <a:rPr lang="en"/>
              <a:t>University of California Berkley</a:t>
            </a:r>
            <a:endParaRPr/>
          </a:p>
          <a:p>
            <a:pPr marL="914400" lvl="1" indent="-317500" rtl="0">
              <a:spcBef>
                <a:spcPts val="0"/>
              </a:spcBef>
              <a:spcAft>
                <a:spcPts val="0"/>
              </a:spcAft>
              <a:buSzPts val="1400"/>
              <a:buChar char="○"/>
            </a:pPr>
            <a:r>
              <a:rPr lang="en"/>
              <a:t>A</a:t>
            </a:r>
            <a:endParaRPr/>
          </a:p>
          <a:p>
            <a:pPr marL="457200" lvl="0" indent="-342900" rtl="0">
              <a:spcBef>
                <a:spcPts val="0"/>
              </a:spcBef>
              <a:spcAft>
                <a:spcPts val="0"/>
              </a:spcAft>
              <a:buSzPts val="1800"/>
              <a:buChar char="●"/>
            </a:pPr>
            <a:r>
              <a:rPr lang="en"/>
              <a:t>Texas A&amp;M University</a:t>
            </a:r>
            <a:endParaRPr/>
          </a:p>
          <a:p>
            <a:pPr marL="914400" lvl="1" indent="-317500" rtl="0">
              <a:spcBef>
                <a:spcPts val="0"/>
              </a:spcBef>
              <a:spcAft>
                <a:spcPts val="0"/>
              </a:spcAft>
              <a:buSzPts val="1400"/>
              <a:buChar char="○"/>
            </a:pPr>
            <a:r>
              <a:rPr lang="en"/>
              <a:t>Richard Spencer invited by private Texas citizen 12/7/16</a:t>
            </a:r>
            <a:endParaRPr/>
          </a:p>
          <a:p>
            <a:pPr marL="0" marR="0" lvl="0" indent="0" algn="l" rtl="0">
              <a:lnSpc>
                <a:spcPct val="115000"/>
              </a:lnSpc>
              <a:spcBef>
                <a:spcPts val="1600"/>
              </a:spcBef>
              <a:spcAft>
                <a:spcPts val="16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University of Florida</a:t>
            </a:r>
            <a:endParaRPr/>
          </a:p>
        </p:txBody>
      </p:sp>
      <p:sp>
        <p:nvSpPr>
          <p:cNvPr id="150" name="Shape 150"/>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What Happened</a:t>
            </a:r>
            <a:endParaRPr/>
          </a:p>
          <a:p>
            <a:pPr marL="457200" lvl="0" indent="-342900" rtl="0">
              <a:spcBef>
                <a:spcPts val="1600"/>
              </a:spcBef>
              <a:spcAft>
                <a:spcPts val="0"/>
              </a:spcAft>
              <a:buSzPts val="1800"/>
              <a:buChar char="●"/>
            </a:pPr>
            <a:r>
              <a:rPr lang="en"/>
              <a:t>National Policy Institute reached out to UF to reserve space for a speaking event with Richard Spencer</a:t>
            </a:r>
            <a:endParaRPr/>
          </a:p>
          <a:p>
            <a:pPr marL="457200" lvl="0" indent="-342900" rtl="0">
              <a:spcBef>
                <a:spcPts val="0"/>
              </a:spcBef>
              <a:spcAft>
                <a:spcPts val="0"/>
              </a:spcAft>
              <a:buSzPts val="1800"/>
              <a:buChar char="●"/>
            </a:pPr>
            <a:r>
              <a:rPr lang="en"/>
              <a:t>Originally denied after riots in Charlottesville, VA led to tensions regarding controversial speakers on college campuses</a:t>
            </a:r>
            <a:endParaRPr/>
          </a:p>
          <a:p>
            <a:pPr marL="0" lvl="0" indent="0" rtl="0">
              <a:spcBef>
                <a:spcPts val="1600"/>
              </a:spcBef>
              <a:spcAft>
                <a:spcPts val="0"/>
              </a:spcAft>
              <a:buNone/>
            </a:pPr>
            <a:r>
              <a:rPr lang="en"/>
              <a:t>What did they change?</a:t>
            </a:r>
            <a:endParaRPr/>
          </a:p>
          <a:p>
            <a:pPr marL="457200" lvl="0" indent="-342900" rtl="0">
              <a:spcBef>
                <a:spcPts val="1600"/>
              </a:spcBef>
              <a:spcAft>
                <a:spcPts val="0"/>
              </a:spcAft>
              <a:buSzPts val="1800"/>
              <a:buChar char="●"/>
            </a:pPr>
            <a:r>
              <a:rPr lang="en"/>
              <a:t>UF was threatened with a lawsuit and eventually agreed to a future date in order to accommodate for security needs</a:t>
            </a:r>
            <a:endParaRPr/>
          </a:p>
          <a:p>
            <a:pPr marL="914400" lvl="1" indent="-317500" rtl="0">
              <a:spcBef>
                <a:spcPts val="0"/>
              </a:spcBef>
              <a:spcAft>
                <a:spcPts val="0"/>
              </a:spcAft>
              <a:buSzPts val="1400"/>
              <a:buChar char="○"/>
            </a:pPr>
            <a:r>
              <a:rPr lang="en"/>
              <a:t>Universities aren’t allowed to choose who they allow on campus to speak, but must prepare accordingly for potential chaos</a:t>
            </a:r>
            <a:endParaRPr/>
          </a:p>
          <a:p>
            <a:pPr marL="0" lvl="0" indent="0">
              <a:spcBef>
                <a:spcPts val="1600"/>
              </a:spcBef>
              <a:spcAft>
                <a:spcPts val="1600"/>
              </a:spcAft>
              <a:buNone/>
            </a:pPr>
            <a:endParaRPr/>
          </a:p>
        </p:txBody>
      </p:sp>
      <p:pic>
        <p:nvPicPr>
          <p:cNvPr id="151" name="Shape 151"/>
          <p:cNvPicPr preferRelativeResize="0"/>
          <p:nvPr/>
        </p:nvPicPr>
        <p:blipFill>
          <a:blip r:embed="rId3">
            <a:alphaModFix/>
          </a:blip>
          <a:stretch>
            <a:fillRect/>
          </a:stretch>
        </p:blipFill>
        <p:spPr>
          <a:xfrm>
            <a:off x="7165075" y="0"/>
            <a:ext cx="1667225" cy="166722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UC Berkeley</a:t>
            </a:r>
            <a:endParaRPr/>
          </a:p>
        </p:txBody>
      </p:sp>
      <p:sp>
        <p:nvSpPr>
          <p:cNvPr id="157" name="Shape 157"/>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What Happened?</a:t>
            </a:r>
            <a:endParaRPr/>
          </a:p>
          <a:p>
            <a:pPr marL="457200" lvl="0" indent="-342900" rtl="0">
              <a:spcBef>
                <a:spcPts val="1600"/>
              </a:spcBef>
              <a:spcAft>
                <a:spcPts val="0"/>
              </a:spcAft>
              <a:buSzPts val="1800"/>
              <a:buChar char="●"/>
            </a:pPr>
            <a:r>
              <a:rPr lang="en"/>
              <a:t>Conservative speaker Milo Yiannopoulos was invited on campus</a:t>
            </a:r>
            <a:endParaRPr/>
          </a:p>
          <a:p>
            <a:pPr marL="457200" lvl="0" indent="-342900" rtl="0">
              <a:spcBef>
                <a:spcPts val="0"/>
              </a:spcBef>
              <a:spcAft>
                <a:spcPts val="0"/>
              </a:spcAft>
              <a:buSzPts val="1800"/>
              <a:buChar char="●"/>
            </a:pPr>
            <a:r>
              <a:rPr lang="en"/>
              <a:t>Riots emerged between police antifa groups and conservative students</a:t>
            </a:r>
            <a:endParaRPr/>
          </a:p>
          <a:p>
            <a:pPr marL="0" lvl="0" indent="0" rtl="0">
              <a:spcBef>
                <a:spcPts val="1600"/>
              </a:spcBef>
              <a:spcAft>
                <a:spcPts val="0"/>
              </a:spcAft>
              <a:buNone/>
            </a:pPr>
            <a:r>
              <a:rPr lang="en"/>
              <a:t>What did they change?</a:t>
            </a:r>
            <a:endParaRPr/>
          </a:p>
          <a:p>
            <a:pPr marL="457200" lvl="0" indent="-342900" rtl="0">
              <a:spcBef>
                <a:spcPts val="1600"/>
              </a:spcBef>
              <a:spcAft>
                <a:spcPts val="0"/>
              </a:spcAft>
              <a:buSzPts val="1800"/>
              <a:buChar char="●"/>
            </a:pPr>
            <a:r>
              <a:rPr lang="en"/>
              <a:t>University spent 4 million on free speech events</a:t>
            </a:r>
            <a:endParaRPr/>
          </a:p>
          <a:p>
            <a:pPr marL="457200" lvl="0" indent="-342900" rtl="0">
              <a:spcBef>
                <a:spcPts val="0"/>
              </a:spcBef>
              <a:spcAft>
                <a:spcPts val="0"/>
              </a:spcAft>
              <a:buSzPts val="1800"/>
              <a:buChar char="●"/>
            </a:pPr>
            <a:r>
              <a:rPr lang="en"/>
              <a:t>Security fees</a:t>
            </a:r>
            <a:endParaRPr/>
          </a:p>
          <a:p>
            <a:pPr marL="457200" lvl="0" indent="-342900" rtl="0">
              <a:spcBef>
                <a:spcPts val="0"/>
              </a:spcBef>
              <a:spcAft>
                <a:spcPts val="0"/>
              </a:spcAft>
              <a:buSzPts val="1800"/>
              <a:buChar char="●"/>
            </a:pPr>
            <a:r>
              <a:rPr lang="en"/>
              <a:t>Created free speech Week</a:t>
            </a:r>
            <a:endParaRPr/>
          </a:p>
        </p:txBody>
      </p:sp>
      <p:pic>
        <p:nvPicPr>
          <p:cNvPr id="158" name="Shape 158"/>
          <p:cNvPicPr preferRelativeResize="0"/>
          <p:nvPr/>
        </p:nvPicPr>
        <p:blipFill>
          <a:blip r:embed="rId3">
            <a:alphaModFix/>
          </a:blip>
          <a:stretch>
            <a:fillRect/>
          </a:stretch>
        </p:blipFill>
        <p:spPr>
          <a:xfrm>
            <a:off x="7187975" y="3036000"/>
            <a:ext cx="1254575" cy="125457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Texas A&amp;M and the Alt-Right</a:t>
            </a:r>
            <a:endParaRPr/>
          </a:p>
        </p:txBody>
      </p:sp>
      <p:sp>
        <p:nvSpPr>
          <p:cNvPr id="164" name="Shape 164"/>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What happened?</a:t>
            </a:r>
            <a:endParaRPr/>
          </a:p>
          <a:p>
            <a:pPr marL="457200" lvl="0" indent="-342900" rtl="0">
              <a:spcBef>
                <a:spcPts val="1600"/>
              </a:spcBef>
              <a:spcAft>
                <a:spcPts val="0"/>
              </a:spcAft>
              <a:buSzPts val="1800"/>
              <a:buChar char="-"/>
            </a:pPr>
            <a:r>
              <a:rPr lang="en"/>
              <a:t>Private Texas citizen invited Speaker Richard Spencer</a:t>
            </a:r>
            <a:endParaRPr/>
          </a:p>
          <a:p>
            <a:pPr marL="457200" lvl="0" indent="-342900" rtl="0">
              <a:spcBef>
                <a:spcPts val="0"/>
              </a:spcBef>
              <a:spcAft>
                <a:spcPts val="0"/>
              </a:spcAft>
              <a:buSzPts val="1800"/>
              <a:buChar char="-"/>
            </a:pPr>
            <a:r>
              <a:rPr lang="en"/>
              <a:t>Space was rented out for the event</a:t>
            </a:r>
            <a:endParaRPr/>
          </a:p>
          <a:p>
            <a:pPr marL="457200" lvl="0" indent="-342900" rtl="0">
              <a:spcBef>
                <a:spcPts val="0"/>
              </a:spcBef>
              <a:spcAft>
                <a:spcPts val="0"/>
              </a:spcAft>
              <a:buSzPts val="1800"/>
              <a:buChar char="-"/>
            </a:pPr>
            <a:r>
              <a:rPr lang="en"/>
              <a:t>Protest erupted by students on the campus</a:t>
            </a:r>
            <a:endParaRPr/>
          </a:p>
          <a:p>
            <a:pPr marL="457200" lvl="0" indent="-342900" rtl="0">
              <a:spcBef>
                <a:spcPts val="0"/>
              </a:spcBef>
              <a:spcAft>
                <a:spcPts val="0"/>
              </a:spcAft>
              <a:buSzPts val="1800"/>
              <a:buChar char="-"/>
            </a:pPr>
            <a:r>
              <a:rPr lang="en"/>
              <a:t>Police in riot gear</a:t>
            </a:r>
            <a:endParaRPr/>
          </a:p>
          <a:p>
            <a:pPr marL="0" lvl="0" indent="0" rtl="0">
              <a:spcBef>
                <a:spcPts val="1600"/>
              </a:spcBef>
              <a:spcAft>
                <a:spcPts val="0"/>
              </a:spcAft>
              <a:buNone/>
            </a:pPr>
            <a:r>
              <a:rPr lang="en"/>
              <a:t>What did they change?</a:t>
            </a:r>
            <a:endParaRPr/>
          </a:p>
          <a:p>
            <a:pPr marL="457200" lvl="0" indent="-342900" rtl="0">
              <a:spcBef>
                <a:spcPts val="1600"/>
              </a:spcBef>
              <a:spcAft>
                <a:spcPts val="0"/>
              </a:spcAft>
              <a:buSzPts val="1800"/>
              <a:buChar char="-"/>
            </a:pPr>
            <a:r>
              <a:rPr lang="en"/>
              <a:t>Future speakers must have on-campus sponsorship</a:t>
            </a:r>
            <a:endParaRPr/>
          </a:p>
        </p:txBody>
      </p:sp>
      <p:pic>
        <p:nvPicPr>
          <p:cNvPr id="165" name="Shape 165"/>
          <p:cNvPicPr preferRelativeResize="0"/>
          <p:nvPr/>
        </p:nvPicPr>
        <p:blipFill>
          <a:blip r:embed="rId3">
            <a:alphaModFix/>
          </a:blip>
          <a:stretch>
            <a:fillRect/>
          </a:stretch>
        </p:blipFill>
        <p:spPr>
          <a:xfrm>
            <a:off x="7059525" y="3065475"/>
            <a:ext cx="1772775" cy="143142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In Conclusion</a:t>
            </a:r>
            <a:endParaRPr/>
          </a:p>
        </p:txBody>
      </p:sp>
      <p:sp>
        <p:nvSpPr>
          <p:cNvPr id="171" name="Shape 171"/>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These new policies will improve</a:t>
            </a:r>
            <a:endParaRPr/>
          </a:p>
          <a:p>
            <a:pPr marL="457200" lvl="0" indent="-342900" rtl="0">
              <a:spcBef>
                <a:spcPts val="1600"/>
              </a:spcBef>
              <a:spcAft>
                <a:spcPts val="0"/>
              </a:spcAft>
              <a:buSzPts val="1800"/>
              <a:buChar char="●"/>
            </a:pPr>
            <a:r>
              <a:rPr lang="en"/>
              <a:t>Better communication between student orgs and the administration</a:t>
            </a:r>
            <a:endParaRPr/>
          </a:p>
          <a:p>
            <a:pPr marL="457200" lvl="0" indent="-342900" rtl="0">
              <a:spcBef>
                <a:spcPts val="0"/>
              </a:spcBef>
              <a:spcAft>
                <a:spcPts val="0"/>
              </a:spcAft>
              <a:buSzPts val="1800"/>
              <a:buChar char="●"/>
            </a:pPr>
            <a:r>
              <a:rPr lang="en"/>
              <a:t>The newly created committee is representation the community </a:t>
            </a:r>
            <a:endParaRPr/>
          </a:p>
          <a:p>
            <a:pPr marL="457200" lvl="0" indent="-342900" rtl="0">
              <a:spcBef>
                <a:spcPts val="0"/>
              </a:spcBef>
              <a:spcAft>
                <a:spcPts val="0"/>
              </a:spcAft>
              <a:buSzPts val="1800"/>
              <a:buChar char="●"/>
            </a:pPr>
            <a:r>
              <a:rPr lang="en"/>
              <a:t>Allow speakers to understand the university’s policies</a:t>
            </a:r>
            <a:endParaRPr/>
          </a:p>
          <a:p>
            <a:pPr marL="457200" lvl="0" indent="-342900" rtl="0">
              <a:spcBef>
                <a:spcPts val="0"/>
              </a:spcBef>
              <a:spcAft>
                <a:spcPts val="0"/>
              </a:spcAft>
              <a:buSzPts val="1800"/>
              <a:buChar char="●"/>
            </a:pPr>
            <a:r>
              <a:rPr lang="en"/>
              <a:t>Preparation for security measures</a:t>
            </a:r>
            <a:endParaRPr/>
          </a:p>
          <a:p>
            <a:pPr marL="457200" lvl="0" indent="-342900" rtl="0">
              <a:spcBef>
                <a:spcPts val="0"/>
              </a:spcBef>
              <a:spcAft>
                <a:spcPts val="0"/>
              </a:spcAft>
              <a:buSzPts val="1800"/>
              <a:buChar char="●"/>
            </a:pPr>
            <a:r>
              <a:rPr lang="en"/>
              <a:t>Develop living guidelines for speakers that can be adjusted as necessary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Context overview</a:t>
            </a:r>
            <a:endParaRPr/>
          </a:p>
        </p:txBody>
      </p:sp>
      <p:sp>
        <p:nvSpPr>
          <p:cNvPr id="69" name="Shape 69"/>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Hogwarts University student organization hosts speaker</a:t>
            </a:r>
            <a:endParaRPr/>
          </a:p>
          <a:p>
            <a:pPr marL="457200" lvl="0" indent="-342900" rtl="0">
              <a:spcBef>
                <a:spcPts val="0"/>
              </a:spcBef>
              <a:spcAft>
                <a:spcPts val="0"/>
              </a:spcAft>
              <a:buSzPts val="1800"/>
              <a:buChar char="●"/>
            </a:pPr>
            <a:r>
              <a:rPr lang="en"/>
              <a:t>Controversial subject matter</a:t>
            </a:r>
            <a:endParaRPr/>
          </a:p>
          <a:p>
            <a:pPr marL="457200" lvl="0" indent="-342900" rtl="0">
              <a:spcBef>
                <a:spcPts val="0"/>
              </a:spcBef>
              <a:spcAft>
                <a:spcPts val="0"/>
              </a:spcAft>
              <a:buSzPts val="1800"/>
              <a:buChar char="●"/>
            </a:pPr>
            <a:r>
              <a:rPr lang="en"/>
              <a:t>Student and surrounding community crowd becomes unruly</a:t>
            </a:r>
            <a:endParaRPr/>
          </a:p>
          <a:p>
            <a:pPr marL="457200" lvl="0" indent="-342900" rtl="0">
              <a:spcBef>
                <a:spcPts val="0"/>
              </a:spcBef>
              <a:spcAft>
                <a:spcPts val="0"/>
              </a:spcAft>
              <a:buSzPts val="1800"/>
              <a:buChar char="●"/>
            </a:pPr>
            <a:r>
              <a:rPr lang="en"/>
              <a:t>Lack of security to and poor event location</a:t>
            </a:r>
            <a:endParaRPr/>
          </a:p>
          <a:p>
            <a:pPr marL="457200" lvl="0" indent="-342900" rtl="0">
              <a:spcBef>
                <a:spcPts val="0"/>
              </a:spcBef>
              <a:spcAft>
                <a:spcPts val="0"/>
              </a:spcAft>
              <a:buSzPts val="1800"/>
              <a:buChar char="●"/>
            </a:pPr>
            <a:r>
              <a:rPr lang="en"/>
              <a:t>Hogwarts PD is called in to assist</a:t>
            </a:r>
            <a:endParaRPr/>
          </a:p>
          <a:p>
            <a:pPr marL="457200" lvl="0" indent="-342900">
              <a:spcBef>
                <a:spcPts val="0"/>
              </a:spcBef>
              <a:spcAft>
                <a:spcPts val="0"/>
              </a:spcAft>
              <a:buSzPts val="1800"/>
              <a:buChar char="●"/>
            </a:pPr>
            <a:r>
              <a:rPr lang="en"/>
              <a:t>Committee meets to discuss next steps to ensure future event safety and success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Committee meeting topics </a:t>
            </a:r>
            <a:endParaRPr/>
          </a:p>
        </p:txBody>
      </p:sp>
      <p:sp>
        <p:nvSpPr>
          <p:cNvPr id="75" name="Shape 75"/>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What happened at the event? </a:t>
            </a:r>
            <a:endParaRPr/>
          </a:p>
          <a:p>
            <a:pPr marL="457200" lvl="0" indent="-342900" rtl="0">
              <a:spcBef>
                <a:spcPts val="0"/>
              </a:spcBef>
              <a:spcAft>
                <a:spcPts val="0"/>
              </a:spcAft>
              <a:buSzPts val="1800"/>
              <a:buChar char="●"/>
            </a:pPr>
            <a:r>
              <a:rPr lang="en"/>
              <a:t>What are the policies of the university right now?</a:t>
            </a:r>
            <a:endParaRPr/>
          </a:p>
          <a:p>
            <a:pPr marL="457200" lvl="0" indent="-342900" rtl="0">
              <a:spcBef>
                <a:spcPts val="0"/>
              </a:spcBef>
              <a:spcAft>
                <a:spcPts val="0"/>
              </a:spcAft>
              <a:buSzPts val="1800"/>
              <a:buChar char="●"/>
            </a:pPr>
            <a:r>
              <a:rPr lang="en"/>
              <a:t>Ideas to change policies moving forward </a:t>
            </a:r>
            <a:endParaRPr/>
          </a:p>
          <a:p>
            <a:pPr marL="914400" lvl="1" indent="-317500" rtl="0">
              <a:spcBef>
                <a:spcPts val="0"/>
              </a:spcBef>
              <a:spcAft>
                <a:spcPts val="0"/>
              </a:spcAft>
              <a:buSzPts val="1400"/>
              <a:buChar char="○"/>
            </a:pPr>
            <a:r>
              <a:rPr lang="en"/>
              <a:t>Process of inviting guest speakers</a:t>
            </a:r>
            <a:endParaRPr/>
          </a:p>
          <a:p>
            <a:pPr marL="914400" lvl="1" indent="-317500" rtl="0">
              <a:spcBef>
                <a:spcPts val="0"/>
              </a:spcBef>
              <a:spcAft>
                <a:spcPts val="0"/>
              </a:spcAft>
              <a:buSzPts val="1400"/>
              <a:buChar char="○"/>
            </a:pPr>
            <a:r>
              <a:rPr lang="en"/>
              <a:t>Guidelines for speakers</a:t>
            </a:r>
            <a:endParaRPr/>
          </a:p>
          <a:p>
            <a:pPr marL="914400" lvl="1" indent="-317500" rtl="0">
              <a:spcBef>
                <a:spcPts val="0"/>
              </a:spcBef>
              <a:spcAft>
                <a:spcPts val="0"/>
              </a:spcAft>
              <a:buSzPts val="1400"/>
              <a:buChar char="○"/>
            </a:pPr>
            <a:r>
              <a:rPr lang="en"/>
              <a:t>Location of the event </a:t>
            </a:r>
            <a:endParaRPr/>
          </a:p>
          <a:p>
            <a:pPr marL="914400" lvl="1" indent="-317500" rtl="0">
              <a:spcBef>
                <a:spcPts val="0"/>
              </a:spcBef>
              <a:spcAft>
                <a:spcPts val="0"/>
              </a:spcAft>
              <a:buSzPts val="1400"/>
              <a:buChar char="○"/>
            </a:pPr>
            <a:r>
              <a:rPr lang="en"/>
              <a:t>Safety precautions</a:t>
            </a:r>
            <a:endParaRPr/>
          </a:p>
          <a:p>
            <a:pPr marL="914400" lvl="1" indent="-317500" rtl="0">
              <a:spcBef>
                <a:spcPts val="0"/>
              </a:spcBef>
              <a:spcAft>
                <a:spcPts val="0"/>
              </a:spcAft>
              <a:buSzPts val="1400"/>
              <a:buChar char="○"/>
            </a:pPr>
            <a:r>
              <a:rPr lang="en"/>
              <a:t>Potential Consequences</a:t>
            </a:r>
            <a:endParaRPr/>
          </a:p>
          <a:p>
            <a:pPr marL="457200" lvl="0" indent="-342900" rtl="0">
              <a:spcBef>
                <a:spcPts val="0"/>
              </a:spcBef>
              <a:spcAft>
                <a:spcPts val="0"/>
              </a:spcAft>
              <a:buSzPts val="1800"/>
              <a:buChar char="●"/>
            </a:pPr>
            <a:r>
              <a:rPr lang="en"/>
              <a:t>What are other campuses doing for 1st amendment issues?</a:t>
            </a:r>
            <a:endParaRPr/>
          </a:p>
          <a:p>
            <a:pPr marL="0" lvl="0" indent="0" rtl="0">
              <a:spcBef>
                <a:spcPts val="1600"/>
              </a:spcBef>
              <a:spcAft>
                <a:spcPts val="0"/>
              </a:spcAft>
              <a:buNone/>
            </a:pPr>
            <a:endParaRPr/>
          </a:p>
          <a:p>
            <a:pPr marL="0" lvl="0" indent="0">
              <a:spcBef>
                <a:spcPts val="1600"/>
              </a:spcBef>
              <a:spcAft>
                <a:spcPts val="0"/>
              </a:spcAft>
              <a:buNone/>
            </a:pPr>
            <a:endParaRPr/>
          </a:p>
          <a:p>
            <a:pPr marL="0" lvl="0" indent="0">
              <a:spcBef>
                <a:spcPts val="1600"/>
              </a:spcBef>
              <a:spcAft>
                <a:spcPts val="1600"/>
              </a:spcAft>
              <a:buNone/>
            </a:pPr>
            <a:endParaRPr/>
          </a:p>
        </p:txBody>
      </p:sp>
      <p:pic>
        <p:nvPicPr>
          <p:cNvPr id="76" name="Shape 76"/>
          <p:cNvPicPr preferRelativeResize="0"/>
          <p:nvPr/>
        </p:nvPicPr>
        <p:blipFill>
          <a:blip r:embed="rId3">
            <a:alphaModFix/>
          </a:blip>
          <a:stretch>
            <a:fillRect/>
          </a:stretch>
        </p:blipFill>
        <p:spPr>
          <a:xfrm>
            <a:off x="6164194" y="471600"/>
            <a:ext cx="2202750" cy="19105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Committee Members</a:t>
            </a:r>
            <a:endParaRPr/>
          </a:p>
        </p:txBody>
      </p:sp>
      <p:sp>
        <p:nvSpPr>
          <p:cNvPr id="82" name="Shape 82"/>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Cultural Center Directors: </a:t>
            </a:r>
            <a:endParaRPr/>
          </a:p>
          <a:p>
            <a:pPr marL="914400" lvl="1" indent="-317500" rtl="0">
              <a:spcBef>
                <a:spcPts val="0"/>
              </a:spcBef>
              <a:spcAft>
                <a:spcPts val="0"/>
              </a:spcAft>
              <a:buSzPts val="1400"/>
              <a:buChar char="○"/>
            </a:pPr>
            <a:r>
              <a:rPr lang="en"/>
              <a:t>Well-drafted in the Diversity &amp; Inclusion Initiative</a:t>
            </a:r>
            <a:endParaRPr/>
          </a:p>
          <a:p>
            <a:pPr marL="914400" lvl="1" indent="-317500" rtl="0">
              <a:spcBef>
                <a:spcPts val="0"/>
              </a:spcBef>
              <a:spcAft>
                <a:spcPts val="0"/>
              </a:spcAft>
              <a:buSzPts val="1400"/>
              <a:buChar char="○"/>
            </a:pPr>
            <a:r>
              <a:rPr lang="en"/>
              <a:t>Representing the various cultural organizations on campus</a:t>
            </a:r>
            <a:endParaRPr/>
          </a:p>
          <a:p>
            <a:pPr marL="914400" lvl="1" indent="-317500" rtl="0">
              <a:spcBef>
                <a:spcPts val="0"/>
              </a:spcBef>
              <a:spcAft>
                <a:spcPts val="0"/>
              </a:spcAft>
              <a:buSzPts val="1400"/>
              <a:buChar char="○"/>
            </a:pPr>
            <a:r>
              <a:rPr lang="en"/>
              <a:t>Representing the University population at large</a:t>
            </a:r>
            <a:endParaRPr/>
          </a:p>
          <a:p>
            <a:pPr marL="457200" lvl="0" indent="-342900" rtl="0">
              <a:spcBef>
                <a:spcPts val="0"/>
              </a:spcBef>
              <a:spcAft>
                <a:spcPts val="0"/>
              </a:spcAft>
              <a:buSzPts val="1800"/>
              <a:buChar char="●"/>
            </a:pPr>
            <a:r>
              <a:rPr lang="en"/>
              <a:t>Legal Representatives: </a:t>
            </a:r>
            <a:endParaRPr/>
          </a:p>
          <a:p>
            <a:pPr marL="914400" lvl="1" indent="-317500" rtl="0">
              <a:spcBef>
                <a:spcPts val="0"/>
              </a:spcBef>
              <a:spcAft>
                <a:spcPts val="0"/>
              </a:spcAft>
              <a:buSzPts val="1400"/>
              <a:buChar char="○"/>
            </a:pPr>
            <a:r>
              <a:rPr lang="en"/>
              <a:t>Knowledge of freedom of speech &amp; first amendment</a:t>
            </a:r>
            <a:endParaRPr/>
          </a:p>
          <a:p>
            <a:pPr marL="914400" lvl="1" indent="-317500" rtl="0">
              <a:spcBef>
                <a:spcPts val="0"/>
              </a:spcBef>
              <a:spcAft>
                <a:spcPts val="0"/>
              </a:spcAft>
              <a:buSzPts val="1400"/>
              <a:buChar char="○"/>
            </a:pPr>
            <a:r>
              <a:rPr lang="en"/>
              <a:t>Legal advisor for the University</a:t>
            </a:r>
            <a:endParaRPr/>
          </a:p>
          <a:p>
            <a:pPr marL="914400" lvl="1" indent="-317500" rtl="0">
              <a:spcBef>
                <a:spcPts val="0"/>
              </a:spcBef>
              <a:spcAft>
                <a:spcPts val="0"/>
              </a:spcAft>
              <a:buSzPts val="1400"/>
              <a:buChar char="○"/>
            </a:pPr>
            <a:r>
              <a:rPr lang="en"/>
              <a:t>Devil’s Advocate</a:t>
            </a:r>
            <a:endParaRPr/>
          </a:p>
        </p:txBody>
      </p:sp>
      <p:pic>
        <p:nvPicPr>
          <p:cNvPr id="83" name="Shape 83"/>
          <p:cNvPicPr preferRelativeResize="0"/>
          <p:nvPr/>
        </p:nvPicPr>
        <p:blipFill>
          <a:blip r:embed="rId3">
            <a:alphaModFix/>
          </a:blip>
          <a:stretch>
            <a:fillRect/>
          </a:stretch>
        </p:blipFill>
        <p:spPr>
          <a:xfrm>
            <a:off x="6560450" y="1296925"/>
            <a:ext cx="2454950" cy="21293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Committee Members</a:t>
            </a:r>
            <a:endParaRPr/>
          </a:p>
        </p:txBody>
      </p:sp>
      <p:sp>
        <p:nvSpPr>
          <p:cNvPr id="89" name="Shape 89"/>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Organization representative and Advisor</a:t>
            </a:r>
            <a:endParaRPr/>
          </a:p>
          <a:p>
            <a:pPr marL="914400" lvl="1" indent="-317500" rtl="0">
              <a:spcBef>
                <a:spcPts val="0"/>
              </a:spcBef>
              <a:spcAft>
                <a:spcPts val="0"/>
              </a:spcAft>
              <a:buSzPts val="1400"/>
              <a:buChar char="○"/>
            </a:pPr>
            <a:r>
              <a:rPr lang="en"/>
              <a:t>The initial purpose of bringing the speaker</a:t>
            </a:r>
            <a:endParaRPr/>
          </a:p>
          <a:p>
            <a:pPr marL="914400" lvl="1" indent="-317500" rtl="0">
              <a:spcBef>
                <a:spcPts val="0"/>
              </a:spcBef>
              <a:spcAft>
                <a:spcPts val="0"/>
              </a:spcAft>
              <a:buSzPts val="1400"/>
              <a:buChar char="○"/>
            </a:pPr>
            <a:r>
              <a:rPr lang="en"/>
              <a:t>They oversaw all processes of the event</a:t>
            </a:r>
            <a:endParaRPr/>
          </a:p>
          <a:p>
            <a:pPr marL="914400" lvl="1" indent="-317500" rtl="0">
              <a:spcBef>
                <a:spcPts val="0"/>
              </a:spcBef>
              <a:spcAft>
                <a:spcPts val="0"/>
              </a:spcAft>
              <a:buSzPts val="1400"/>
              <a:buChar char="○"/>
            </a:pPr>
            <a:r>
              <a:rPr lang="en"/>
              <a:t>Learning experience for all involved</a:t>
            </a:r>
            <a:endParaRPr/>
          </a:p>
          <a:p>
            <a:pPr marL="457200" lvl="0" indent="-342900" rtl="0">
              <a:spcBef>
                <a:spcPts val="0"/>
              </a:spcBef>
              <a:spcAft>
                <a:spcPts val="0"/>
              </a:spcAft>
              <a:buSzPts val="1800"/>
              <a:buChar char="●"/>
            </a:pPr>
            <a:r>
              <a:rPr lang="en"/>
              <a:t>Community Representative</a:t>
            </a:r>
            <a:endParaRPr/>
          </a:p>
          <a:p>
            <a:pPr marL="914400" lvl="1" indent="-317500" rtl="0">
              <a:spcBef>
                <a:spcPts val="0"/>
              </a:spcBef>
              <a:spcAft>
                <a:spcPts val="0"/>
              </a:spcAft>
              <a:buSzPts val="1400"/>
              <a:buChar char="○"/>
            </a:pPr>
            <a:r>
              <a:rPr lang="en"/>
              <a:t>Spokesperson for the community </a:t>
            </a:r>
            <a:endParaRPr/>
          </a:p>
          <a:p>
            <a:pPr marL="914400" lvl="1" indent="-317500" rtl="0">
              <a:spcBef>
                <a:spcPts val="0"/>
              </a:spcBef>
              <a:spcAft>
                <a:spcPts val="0"/>
              </a:spcAft>
              <a:buSzPts val="1400"/>
              <a:buChar char="○"/>
            </a:pPr>
            <a:r>
              <a:rPr lang="en"/>
              <a:t>Takes regional politics into account</a:t>
            </a:r>
            <a:endParaRPr/>
          </a:p>
          <a:p>
            <a:pPr marL="914400" lvl="1" indent="-317500" rtl="0">
              <a:spcBef>
                <a:spcPts val="0"/>
              </a:spcBef>
              <a:spcAft>
                <a:spcPts val="0"/>
              </a:spcAft>
              <a:buSzPts val="1400"/>
              <a:buChar char="○"/>
            </a:pPr>
            <a:r>
              <a:rPr lang="en"/>
              <a:t>Offer alternative locations and input</a:t>
            </a:r>
            <a:endParaRPr/>
          </a:p>
        </p:txBody>
      </p:sp>
      <p:pic>
        <p:nvPicPr>
          <p:cNvPr id="90" name="Shape 90"/>
          <p:cNvPicPr preferRelativeResize="0"/>
          <p:nvPr/>
        </p:nvPicPr>
        <p:blipFill>
          <a:blip r:embed="rId3">
            <a:alphaModFix/>
          </a:blip>
          <a:stretch>
            <a:fillRect/>
          </a:stretch>
        </p:blipFill>
        <p:spPr>
          <a:xfrm>
            <a:off x="6344168" y="1694850"/>
            <a:ext cx="1845900" cy="16010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Our current policy</a:t>
            </a:r>
            <a:endParaRPr/>
          </a:p>
        </p:txBody>
      </p:sp>
      <p:sp>
        <p:nvSpPr>
          <p:cNvPr id="96" name="Shape 96"/>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Student’s reach out to potential guest speaker</a:t>
            </a:r>
            <a:endParaRPr/>
          </a:p>
          <a:p>
            <a:pPr marL="914400" lvl="1" indent="-317500" rtl="0">
              <a:spcBef>
                <a:spcPts val="0"/>
              </a:spcBef>
              <a:spcAft>
                <a:spcPts val="0"/>
              </a:spcAft>
              <a:buSzPts val="1400"/>
              <a:buChar char="○"/>
            </a:pPr>
            <a:r>
              <a:rPr lang="en"/>
              <a:t>Go over preliminary details before proposing</a:t>
            </a:r>
            <a:endParaRPr/>
          </a:p>
          <a:p>
            <a:pPr marL="457200" lvl="0" indent="-342900" rtl="0">
              <a:spcBef>
                <a:spcPts val="0"/>
              </a:spcBef>
              <a:spcAft>
                <a:spcPts val="0"/>
              </a:spcAft>
              <a:buSzPts val="1800"/>
              <a:buChar char="●"/>
            </a:pPr>
            <a:r>
              <a:rPr lang="en"/>
              <a:t>Complete “Guest Speaker Request Form” with faculty/staff member</a:t>
            </a:r>
            <a:endParaRPr/>
          </a:p>
          <a:p>
            <a:pPr marL="914400" lvl="1" indent="-317500" rtl="0">
              <a:spcBef>
                <a:spcPts val="0"/>
              </a:spcBef>
              <a:spcAft>
                <a:spcPts val="0"/>
              </a:spcAft>
              <a:buSzPts val="1400"/>
              <a:buChar char="○"/>
            </a:pPr>
            <a:r>
              <a:rPr lang="en"/>
              <a:t>Who is coming</a:t>
            </a:r>
            <a:endParaRPr/>
          </a:p>
          <a:p>
            <a:pPr marL="914400" lvl="1" indent="-317500" rtl="0">
              <a:spcBef>
                <a:spcPts val="0"/>
              </a:spcBef>
              <a:spcAft>
                <a:spcPts val="0"/>
              </a:spcAft>
              <a:buSzPts val="1400"/>
              <a:buChar char="○"/>
            </a:pPr>
            <a:r>
              <a:rPr lang="en"/>
              <a:t>Where will the event(s) be held on campus</a:t>
            </a:r>
            <a:endParaRPr/>
          </a:p>
          <a:p>
            <a:pPr marL="914400" lvl="1" indent="-317500" rtl="0">
              <a:spcBef>
                <a:spcPts val="0"/>
              </a:spcBef>
              <a:spcAft>
                <a:spcPts val="0"/>
              </a:spcAft>
              <a:buSzPts val="1400"/>
              <a:buChar char="○"/>
            </a:pPr>
            <a:r>
              <a:rPr lang="en"/>
              <a:t>When are they planning to be on campus</a:t>
            </a:r>
            <a:endParaRPr/>
          </a:p>
          <a:p>
            <a:pPr marL="914400" lvl="1" indent="-317500" rtl="0">
              <a:spcBef>
                <a:spcPts val="0"/>
              </a:spcBef>
              <a:spcAft>
                <a:spcPts val="0"/>
              </a:spcAft>
              <a:buSzPts val="1400"/>
              <a:buChar char="○"/>
            </a:pPr>
            <a:r>
              <a:rPr lang="en"/>
              <a:t>What is the goal for bringing the guest speaker</a:t>
            </a:r>
            <a:endParaRPr/>
          </a:p>
          <a:p>
            <a:pPr marL="914400" lvl="1" indent="-317500" rtl="0">
              <a:spcBef>
                <a:spcPts val="0"/>
              </a:spcBef>
              <a:spcAft>
                <a:spcPts val="0"/>
              </a:spcAft>
              <a:buSzPts val="1400"/>
              <a:buChar char="○"/>
            </a:pPr>
            <a:r>
              <a:rPr lang="en"/>
              <a:t>Why did the student organization choose them</a:t>
            </a:r>
            <a:endParaRPr/>
          </a:p>
          <a:p>
            <a:pPr marL="914400" lvl="1" indent="-317500" rtl="0">
              <a:spcBef>
                <a:spcPts val="0"/>
              </a:spcBef>
              <a:spcAft>
                <a:spcPts val="0"/>
              </a:spcAft>
              <a:buSzPts val="1400"/>
              <a:buChar char="○"/>
            </a:pPr>
            <a:r>
              <a:rPr lang="en"/>
              <a:t>Additional details as necessary</a:t>
            </a:r>
            <a:endParaRPr/>
          </a:p>
          <a:p>
            <a:pPr marL="457200" lvl="0" indent="-342900" rtl="0">
              <a:spcBef>
                <a:spcPts val="0"/>
              </a:spcBef>
              <a:spcAft>
                <a:spcPts val="0"/>
              </a:spcAft>
              <a:buSzPts val="1800"/>
              <a:buChar char="●"/>
            </a:pPr>
            <a:r>
              <a:rPr lang="en"/>
              <a:t>With Faculty approval, student is able to finalize all details with the guest</a:t>
            </a:r>
            <a:endParaRPr/>
          </a:p>
        </p:txBody>
      </p:sp>
      <p:pic>
        <p:nvPicPr>
          <p:cNvPr id="3" name="Picture 2" descr="A close up of a logo&#10;&#10;Description generated with very high confidence">
            <a:extLst>
              <a:ext uri="{FF2B5EF4-FFF2-40B4-BE49-F238E27FC236}">
                <a16:creationId xmlns:a16="http://schemas.microsoft.com/office/drawing/2014/main" xmlns="" id="{E9415C7D-701E-4ED9-92FD-B71D970719E7}"/>
              </a:ext>
            </a:extLst>
          </p:cNvPr>
          <p:cNvPicPr>
            <a:picLocks noChangeAspect="1"/>
          </p:cNvPicPr>
          <p:nvPr/>
        </p:nvPicPr>
        <p:blipFill>
          <a:blip r:embed="rId3"/>
          <a:stretch>
            <a:fillRect/>
          </a:stretch>
        </p:blipFill>
        <p:spPr>
          <a:xfrm>
            <a:off x="6898537" y="17200"/>
            <a:ext cx="1428750" cy="142875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Issues with Current policy</a:t>
            </a:r>
            <a:endParaRPr/>
          </a:p>
        </p:txBody>
      </p:sp>
      <p:sp>
        <p:nvSpPr>
          <p:cNvPr id="102" name="Shape 102"/>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Students reach out to guest speakers to start the process</a:t>
            </a:r>
            <a:endParaRPr/>
          </a:p>
          <a:p>
            <a:pPr marL="914400" lvl="1" indent="-317500" rtl="0">
              <a:spcBef>
                <a:spcPts val="0"/>
              </a:spcBef>
              <a:spcAft>
                <a:spcPts val="0"/>
              </a:spcAft>
              <a:buSzPts val="1400"/>
              <a:buChar char="○"/>
            </a:pPr>
            <a:r>
              <a:rPr lang="en"/>
              <a:t>No guidance or requirements from staff and faculty</a:t>
            </a:r>
            <a:endParaRPr/>
          </a:p>
          <a:p>
            <a:pPr marL="457200" lvl="0" indent="-342900" rtl="0">
              <a:spcBef>
                <a:spcPts val="0"/>
              </a:spcBef>
              <a:spcAft>
                <a:spcPts val="0"/>
              </a:spcAft>
              <a:buSzPts val="1800"/>
              <a:buChar char="●"/>
            </a:pPr>
            <a:r>
              <a:rPr lang="en"/>
              <a:t>Only one “official” step for students to bring people on campus</a:t>
            </a:r>
            <a:endParaRPr/>
          </a:p>
          <a:p>
            <a:pPr marL="457200" lvl="0" indent="-342900" rtl="0">
              <a:spcBef>
                <a:spcPts val="0"/>
              </a:spcBef>
              <a:spcAft>
                <a:spcPts val="0"/>
              </a:spcAft>
              <a:buSzPts val="1800"/>
              <a:buChar char="●"/>
            </a:pPr>
            <a:r>
              <a:rPr lang="en"/>
              <a:t>Individual students can bring in guest speakers without having an organization or educational/informative purpose</a:t>
            </a:r>
            <a:endParaRPr/>
          </a:p>
          <a:p>
            <a:pPr marL="457200" lvl="0" indent="-342900" rtl="0">
              <a:spcBef>
                <a:spcPts val="0"/>
              </a:spcBef>
              <a:spcAft>
                <a:spcPts val="0"/>
              </a:spcAft>
              <a:buSzPts val="1800"/>
              <a:buChar char="●"/>
            </a:pPr>
            <a:r>
              <a:rPr lang="en"/>
              <a:t>No plans exist to accommodate for overflow of attendees/protesters</a:t>
            </a:r>
            <a:endParaRPr/>
          </a:p>
        </p:txBody>
      </p:sp>
      <p:pic>
        <p:nvPicPr>
          <p:cNvPr id="3" name="Picture 2" descr="A close up of a logo&#10;&#10;Description generated with very high confidence">
            <a:extLst>
              <a:ext uri="{FF2B5EF4-FFF2-40B4-BE49-F238E27FC236}">
                <a16:creationId xmlns:a16="http://schemas.microsoft.com/office/drawing/2014/main" xmlns="" id="{083082ED-C155-4A95-90A7-FA5A147CDA9A}"/>
              </a:ext>
            </a:extLst>
          </p:cNvPr>
          <p:cNvPicPr>
            <a:picLocks noChangeAspect="1"/>
          </p:cNvPicPr>
          <p:nvPr/>
        </p:nvPicPr>
        <p:blipFill>
          <a:blip r:embed="rId3"/>
          <a:stretch>
            <a:fillRect/>
          </a:stretch>
        </p:blipFill>
        <p:spPr>
          <a:xfrm>
            <a:off x="5856546" y="3228475"/>
            <a:ext cx="1428750" cy="142875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Changes to Policy (overview)</a:t>
            </a:r>
            <a:endParaRPr/>
          </a:p>
        </p:txBody>
      </p:sp>
      <p:sp>
        <p:nvSpPr>
          <p:cNvPr id="108" name="Shape 108"/>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More thorough process to invite guest speakers on campus</a:t>
            </a:r>
            <a:endParaRPr/>
          </a:p>
          <a:p>
            <a:pPr marL="914400" lvl="1" indent="-317500" rtl="0">
              <a:spcBef>
                <a:spcPts val="0"/>
              </a:spcBef>
              <a:spcAft>
                <a:spcPts val="0"/>
              </a:spcAft>
              <a:buSzPts val="1400"/>
              <a:buChar char="○"/>
            </a:pPr>
            <a:r>
              <a:rPr lang="en"/>
              <a:t>Involves official documentation and multi-level screening from staff</a:t>
            </a:r>
            <a:endParaRPr/>
          </a:p>
          <a:p>
            <a:pPr marL="457200" lvl="0" indent="-342900" rtl="0">
              <a:spcBef>
                <a:spcPts val="0"/>
              </a:spcBef>
              <a:spcAft>
                <a:spcPts val="0"/>
              </a:spcAft>
              <a:buSzPts val="1800"/>
              <a:buChar char="●"/>
            </a:pPr>
            <a:r>
              <a:rPr lang="en"/>
              <a:t>Clearly established guidelines and expectations for speaker content</a:t>
            </a:r>
            <a:endParaRPr/>
          </a:p>
          <a:p>
            <a:pPr marL="914400" lvl="1" indent="-317500" rtl="0">
              <a:spcBef>
                <a:spcPts val="0"/>
              </a:spcBef>
              <a:spcAft>
                <a:spcPts val="0"/>
              </a:spcAft>
              <a:buSzPts val="1400"/>
              <a:buChar char="○"/>
            </a:pPr>
            <a:r>
              <a:rPr lang="en"/>
              <a:t>Doesn’t limit free speech but prioritizes safety</a:t>
            </a:r>
            <a:endParaRPr/>
          </a:p>
          <a:p>
            <a:pPr marL="457200" lvl="0" indent="-342900" rtl="0">
              <a:spcBef>
                <a:spcPts val="0"/>
              </a:spcBef>
              <a:spcAft>
                <a:spcPts val="0"/>
              </a:spcAft>
              <a:buSzPts val="1800"/>
              <a:buChar char="●"/>
            </a:pPr>
            <a:r>
              <a:rPr lang="en"/>
              <a:t>Alternatives to event location/venue must be established as well as security presence if necessary</a:t>
            </a:r>
            <a:endParaRPr/>
          </a:p>
          <a:p>
            <a:pPr marL="914400" lvl="1" indent="-317500" rtl="0">
              <a:spcBef>
                <a:spcPts val="0"/>
              </a:spcBef>
              <a:spcAft>
                <a:spcPts val="0"/>
              </a:spcAft>
              <a:buSzPts val="1400"/>
              <a:buChar char="○"/>
            </a:pPr>
            <a:r>
              <a:rPr lang="en"/>
              <a:t>At discrescence of university administration</a:t>
            </a:r>
            <a:endParaRPr/>
          </a:p>
          <a:p>
            <a:pPr marL="457200" lvl="0" indent="-342900" rtl="0">
              <a:spcBef>
                <a:spcPts val="0"/>
              </a:spcBef>
              <a:spcAft>
                <a:spcPts val="0"/>
              </a:spcAft>
              <a:buSzPts val="1800"/>
              <a:buChar char="●"/>
            </a:pPr>
            <a:r>
              <a:rPr lang="en"/>
              <a:t>Official establishment of consequences to student organizations out of compliance</a:t>
            </a:r>
            <a:endParaRPr/>
          </a:p>
        </p:txBody>
      </p:sp>
      <p:pic>
        <p:nvPicPr>
          <p:cNvPr id="3" name="Picture 2" descr="A close up of a logo&#10;&#10;Description generated with very high confidence">
            <a:extLst>
              <a:ext uri="{FF2B5EF4-FFF2-40B4-BE49-F238E27FC236}">
                <a16:creationId xmlns:a16="http://schemas.microsoft.com/office/drawing/2014/main" xmlns="" id="{25F09CC6-F1B6-4B3C-9218-0426943818C0}"/>
              </a:ext>
            </a:extLst>
          </p:cNvPr>
          <p:cNvPicPr>
            <a:picLocks noChangeAspect="1"/>
          </p:cNvPicPr>
          <p:nvPr/>
        </p:nvPicPr>
        <p:blipFill>
          <a:blip r:embed="rId3"/>
          <a:stretch>
            <a:fillRect/>
          </a:stretch>
        </p:blipFill>
        <p:spPr>
          <a:xfrm>
            <a:off x="7403550" y="198696"/>
            <a:ext cx="1428750" cy="142875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Inviting Guest Speakers</a:t>
            </a:r>
            <a:endParaRPr/>
          </a:p>
        </p:txBody>
      </p:sp>
      <p:sp>
        <p:nvSpPr>
          <p:cNvPr id="114" name="Shape 114"/>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Representative from organization must meet with faculty advisor</a:t>
            </a:r>
            <a:endParaRPr/>
          </a:p>
          <a:p>
            <a:pPr marL="457200" lvl="0" indent="-342900" rtl="0">
              <a:spcBef>
                <a:spcPts val="0"/>
              </a:spcBef>
              <a:spcAft>
                <a:spcPts val="0"/>
              </a:spcAft>
              <a:buSzPts val="1800"/>
              <a:buChar char="●"/>
            </a:pPr>
            <a:r>
              <a:rPr lang="en"/>
              <a:t>Student and advisor complete “Guest Speaker Request Form” to committee at least 60 days before requested program date</a:t>
            </a:r>
            <a:endParaRPr/>
          </a:p>
          <a:p>
            <a:pPr marL="914400" lvl="1" indent="-317500" rtl="0">
              <a:spcBef>
                <a:spcPts val="0"/>
              </a:spcBef>
              <a:spcAft>
                <a:spcPts val="0"/>
              </a:spcAft>
              <a:buSzPts val="1400"/>
              <a:buChar char="○"/>
            </a:pPr>
            <a:r>
              <a:rPr lang="en"/>
              <a:t>Committee members and appropriate facility members must approve details via meeting with the organization representative and advisor</a:t>
            </a:r>
            <a:endParaRPr/>
          </a:p>
          <a:p>
            <a:pPr marL="457200" lvl="0" indent="-342900" rtl="0">
              <a:spcBef>
                <a:spcPts val="0"/>
              </a:spcBef>
              <a:spcAft>
                <a:spcPts val="0"/>
              </a:spcAft>
              <a:buSzPts val="1800"/>
              <a:buChar char="●"/>
            </a:pPr>
            <a:r>
              <a:rPr lang="en"/>
              <a:t>Upon approval, the organization representative must confirm details of the event with the potential speaker in writing</a:t>
            </a:r>
            <a:endParaRPr/>
          </a:p>
          <a:p>
            <a:pPr marL="914400" lvl="1" indent="-317500" rtl="0">
              <a:spcBef>
                <a:spcPts val="0"/>
              </a:spcBef>
              <a:spcAft>
                <a:spcPts val="0"/>
              </a:spcAft>
              <a:buSzPts val="1400"/>
              <a:buChar char="○"/>
            </a:pPr>
            <a:r>
              <a:rPr lang="en"/>
              <a:t>Brief biography of speaker</a:t>
            </a:r>
            <a:endParaRPr/>
          </a:p>
          <a:p>
            <a:pPr marL="914400" lvl="1" indent="-317500" rtl="0">
              <a:spcBef>
                <a:spcPts val="0"/>
              </a:spcBef>
              <a:spcAft>
                <a:spcPts val="0"/>
              </a:spcAft>
              <a:buSzPts val="1400"/>
              <a:buChar char="○"/>
            </a:pPr>
            <a:r>
              <a:rPr lang="en"/>
              <a:t>Topic(s) or subject matter being covered during event</a:t>
            </a:r>
            <a:endParaRPr/>
          </a:p>
          <a:p>
            <a:pPr marL="914400" lvl="1" indent="-317500" rtl="0">
              <a:spcBef>
                <a:spcPts val="0"/>
              </a:spcBef>
              <a:spcAft>
                <a:spcPts val="0"/>
              </a:spcAft>
              <a:buSzPts val="1400"/>
              <a:buChar char="○"/>
            </a:pPr>
            <a:r>
              <a:rPr lang="en"/>
              <a:t>Any fees or requirements the organization must fulfill</a:t>
            </a:r>
            <a:endParaRPr/>
          </a:p>
          <a:p>
            <a:pPr marL="914400" lvl="1" indent="-317500" rtl="0">
              <a:spcBef>
                <a:spcPts val="0"/>
              </a:spcBef>
              <a:spcAft>
                <a:spcPts val="0"/>
              </a:spcAft>
              <a:buSzPts val="1400"/>
              <a:buChar char="○"/>
            </a:pPr>
            <a:r>
              <a:rPr lang="en"/>
              <a:t>Where and when the event(s) will be held</a:t>
            </a:r>
            <a:endParaRPr/>
          </a:p>
          <a:p>
            <a:pPr marL="457200" lvl="0" indent="-342900" rtl="0">
              <a:spcBef>
                <a:spcPts val="0"/>
              </a:spcBef>
              <a:spcAft>
                <a:spcPts val="0"/>
              </a:spcAft>
              <a:buSzPts val="1800"/>
              <a:buChar char="●"/>
            </a:pPr>
            <a:r>
              <a:rPr lang="en"/>
              <a:t>Must be clear that invitation is from student organization, not university at large</a:t>
            </a:r>
            <a:endParaRPr/>
          </a:p>
          <a:p>
            <a:pPr marL="0" lvl="0" indent="0" rtl="0">
              <a:spcBef>
                <a:spcPts val="1600"/>
              </a:spcBef>
              <a:spcAft>
                <a:spcPts val="1600"/>
              </a:spcAft>
              <a:buNone/>
            </a:pPr>
            <a:r>
              <a:rPr lang="en"/>
              <a:t> </a:t>
            </a:r>
            <a:endParaRPr/>
          </a:p>
        </p:txBody>
      </p:sp>
    </p:spTree>
  </p:cSld>
  <p:clrMapOvr>
    <a:masterClrMapping/>
  </p:clrMapOvr>
</p:sld>
</file>

<file path=ppt/theme/theme1.xml><?xml version="1.0" encoding="utf-8"?>
<a:theme xmlns:a="http://schemas.openxmlformats.org/drawingml/2006/main"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1925</Words>
  <Application>Microsoft Office PowerPoint</Application>
  <PresentationFormat>On-screen Show (16:9)</PresentationFormat>
  <Paragraphs>214</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Georgia</vt:lpstr>
      <vt:lpstr>Economica</vt:lpstr>
      <vt:lpstr>Open Sans</vt:lpstr>
      <vt:lpstr>Luxe</vt:lpstr>
      <vt:lpstr>Hogwarts University 1st Amendment Case Study </vt:lpstr>
      <vt:lpstr>Context overview</vt:lpstr>
      <vt:lpstr>Committee meeting topics </vt:lpstr>
      <vt:lpstr>Committee Members</vt:lpstr>
      <vt:lpstr>Committee Members</vt:lpstr>
      <vt:lpstr>Our current policy</vt:lpstr>
      <vt:lpstr>Issues with Current policy</vt:lpstr>
      <vt:lpstr>Changes to Policy (overview)</vt:lpstr>
      <vt:lpstr>Inviting Guest Speakers</vt:lpstr>
      <vt:lpstr>Speaker guidelines</vt:lpstr>
      <vt:lpstr>Location of the event</vt:lpstr>
      <vt:lpstr>Safety Precaution</vt:lpstr>
      <vt:lpstr>Potential Consequences</vt:lpstr>
      <vt:lpstr>Relevant Literature &amp; Current Events</vt:lpstr>
      <vt:lpstr>University of Florida</vt:lpstr>
      <vt:lpstr>UC Berkeley</vt:lpstr>
      <vt:lpstr>Texas A&amp;M and the Alt-Right</vt:lpstr>
      <vt:lpstr>In 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Hogwarts University 1st Amendment Case Study</dc:title>
  <dc:creator>spiridoulaq Tsouganatou</dc:creator>
  <cp:lastModifiedBy>Darrell</cp:lastModifiedBy>
  <cp:revision>3</cp:revision>
  <dcterms:modified xsi:type="dcterms:W3CDTF">2018-02-24T14:15:45Z</dcterms:modified>
</cp:coreProperties>
</file>