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72" y="-11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0125302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8" name="Shape 19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9" name="Shape 2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5" name="Shape 2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sz="1000">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Shape 10"/>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 name="Shape 14"/>
          <p:cNvGrpSpPr/>
          <p:nvPr/>
        </p:nvGrpSpPr>
        <p:grpSpPr>
          <a:xfrm>
            <a:off x="255200" y="592"/>
            <a:ext cx="2250363" cy="1044300"/>
            <a:chOff x="255200" y="592"/>
            <a:chExt cx="2250363" cy="1044300"/>
          </a:xfrm>
        </p:grpSpPr>
        <p:sp>
          <p:nvSpPr>
            <p:cNvPr id="15" name="Shape 15"/>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8" name="Shape 18"/>
          <p:cNvGrpSpPr/>
          <p:nvPr/>
        </p:nvGrpSpPr>
        <p:grpSpPr>
          <a:xfrm>
            <a:off x="905395" y="592"/>
            <a:ext cx="2250363" cy="1044300"/>
            <a:chOff x="905395" y="592"/>
            <a:chExt cx="2250363" cy="1044300"/>
          </a:xfrm>
        </p:grpSpPr>
        <p:sp>
          <p:nvSpPr>
            <p:cNvPr id="19" name="Shape 19"/>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Shape 21"/>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 name="Shape 22"/>
          <p:cNvGrpSpPr/>
          <p:nvPr/>
        </p:nvGrpSpPr>
        <p:grpSpPr>
          <a:xfrm>
            <a:off x="7057468" y="5088"/>
            <a:ext cx="1851282" cy="752108"/>
            <a:chOff x="6917201" y="0"/>
            <a:chExt cx="2227777" cy="863400"/>
          </a:xfrm>
        </p:grpSpPr>
        <p:sp>
          <p:nvSpPr>
            <p:cNvPr id="23" name="Shape 2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Shape 24"/>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6" name="Shape 26"/>
          <p:cNvGrpSpPr/>
          <p:nvPr/>
        </p:nvGrpSpPr>
        <p:grpSpPr>
          <a:xfrm>
            <a:off x="6553032" y="4217852"/>
            <a:ext cx="2389068" cy="925737"/>
            <a:chOff x="6917201" y="0"/>
            <a:chExt cx="2227777" cy="863400"/>
          </a:xfrm>
        </p:grpSpPr>
        <p:sp>
          <p:nvSpPr>
            <p:cNvPr id="27" name="Shape 27"/>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 name="Shape 30"/>
          <p:cNvGrpSpPr/>
          <p:nvPr/>
        </p:nvGrpSpPr>
        <p:grpSpPr>
          <a:xfrm>
            <a:off x="199149" y="4055652"/>
            <a:ext cx="2795414" cy="1083308"/>
            <a:chOff x="6917201" y="0"/>
            <a:chExt cx="2227777" cy="863400"/>
          </a:xfrm>
        </p:grpSpPr>
        <p:sp>
          <p:nvSpPr>
            <p:cNvPr id="31" name="Shape 31"/>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4" name="Shape 34"/>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Shape 35"/>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Shape 3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Shape 110"/>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1" name="Shape 111"/>
          <p:cNvGrpSpPr/>
          <p:nvPr/>
        </p:nvGrpSpPr>
        <p:grpSpPr>
          <a:xfrm>
            <a:off x="5959222" y="4119576"/>
            <a:ext cx="2520952" cy="1024165"/>
            <a:chOff x="6917201" y="0"/>
            <a:chExt cx="2227777" cy="863400"/>
          </a:xfrm>
        </p:grpSpPr>
        <p:sp>
          <p:nvSpPr>
            <p:cNvPr id="112" name="Shape 112"/>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Shape 115"/>
          <p:cNvGrpSpPr/>
          <p:nvPr/>
        </p:nvGrpSpPr>
        <p:grpSpPr>
          <a:xfrm>
            <a:off x="199149" y="2"/>
            <a:ext cx="2795414" cy="1083308"/>
            <a:chOff x="6917201" y="0"/>
            <a:chExt cx="2227777" cy="863400"/>
          </a:xfrm>
        </p:grpSpPr>
        <p:sp>
          <p:nvSpPr>
            <p:cNvPr id="116" name="Shape 116"/>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19" name="Shape 119"/>
          <p:cNvSpPr txBox="1">
            <a:spLocks noGrp="1"/>
          </p:cNvSpPr>
          <p:nvPr>
            <p:ph type="title"/>
          </p:nvPr>
        </p:nvSpPr>
        <p:spPr>
          <a:xfrm>
            <a:off x="1385850" y="1383850"/>
            <a:ext cx="6372300" cy="13797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endParaRPr/>
          </a:p>
        </p:txBody>
      </p:sp>
      <p:sp>
        <p:nvSpPr>
          <p:cNvPr id="120" name="Shape 120"/>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Shape 12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Shape 12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Shape 38"/>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9" name="Shape 39"/>
          <p:cNvGrpSpPr/>
          <p:nvPr/>
        </p:nvGrpSpPr>
        <p:grpSpPr>
          <a:xfrm>
            <a:off x="5594191" y="3961115"/>
            <a:ext cx="2910145" cy="1182340"/>
            <a:chOff x="6917201" y="0"/>
            <a:chExt cx="2227777" cy="863400"/>
          </a:xfrm>
        </p:grpSpPr>
        <p:sp>
          <p:nvSpPr>
            <p:cNvPr id="40" name="Shape 40"/>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Shape 4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Shape 42"/>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43" name="Shape 43"/>
          <p:cNvGrpSpPr/>
          <p:nvPr/>
        </p:nvGrpSpPr>
        <p:grpSpPr>
          <a:xfrm>
            <a:off x="199149" y="2"/>
            <a:ext cx="2795414" cy="1083308"/>
            <a:chOff x="6917201" y="0"/>
            <a:chExt cx="2227777" cy="863400"/>
          </a:xfrm>
        </p:grpSpPr>
        <p:sp>
          <p:nvSpPr>
            <p:cNvPr id="44" name="Shape 44"/>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Shape 45"/>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7" name="Shape 47"/>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Shape 4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Shape 50"/>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Shape 52"/>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Shape 53"/>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Shape 5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Shape 5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Shape 5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Shape 6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Shape 61"/>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Shape 62"/>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Shape 6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Shape 6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Shape 6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Shape 6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Shape 71"/>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Shape 75"/>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Shape 7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Shape 7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0" name="Shape 80"/>
          <p:cNvGrpSpPr/>
          <p:nvPr/>
        </p:nvGrpSpPr>
        <p:grpSpPr>
          <a:xfrm>
            <a:off x="255991" y="-118"/>
            <a:ext cx="2251347" cy="1043408"/>
            <a:chOff x="3961956" y="4383950"/>
            <a:chExt cx="1160548" cy="548700"/>
          </a:xfrm>
        </p:grpSpPr>
        <p:sp>
          <p:nvSpPr>
            <p:cNvPr id="81" name="Shape 81"/>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4" name="Shape 8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5" name="Shape 85"/>
          <p:cNvGrpSpPr/>
          <p:nvPr/>
        </p:nvGrpSpPr>
        <p:grpSpPr>
          <a:xfrm>
            <a:off x="34934" y="4522125"/>
            <a:ext cx="1593306" cy="617072"/>
            <a:chOff x="6917201" y="0"/>
            <a:chExt cx="2227777" cy="863400"/>
          </a:xfrm>
        </p:grpSpPr>
        <p:sp>
          <p:nvSpPr>
            <p:cNvPr id="86" name="Shape 86"/>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9" name="Shape 89"/>
          <p:cNvGrpSpPr/>
          <p:nvPr/>
        </p:nvGrpSpPr>
        <p:grpSpPr>
          <a:xfrm>
            <a:off x="5886353" y="1243"/>
            <a:ext cx="3257455" cy="1261514"/>
            <a:chOff x="6917201" y="0"/>
            <a:chExt cx="2227777" cy="863400"/>
          </a:xfrm>
        </p:grpSpPr>
        <p:sp>
          <p:nvSpPr>
            <p:cNvPr id="90" name="Shape 90"/>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 name="Shape 9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3" name="Shape 93"/>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Shape 9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Shape 9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Shape 97"/>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Shape 9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Shape 100"/>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Shape 101"/>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Shape 10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Shape 104"/>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lstStyle>
            <a:lvl1pPr marL="457200" lvl="0" indent="-228600">
              <a:lnSpc>
                <a:spcPct val="100000"/>
              </a:lnSpc>
              <a:spcBef>
                <a:spcPts val="0"/>
              </a:spcBef>
              <a:spcAft>
                <a:spcPts val="0"/>
              </a:spcAft>
              <a:buSzPts val="1300"/>
              <a:buNone/>
              <a:defRPr/>
            </a:lvl1pPr>
          </a:lstStyle>
          <a:p>
            <a:endParaRPr/>
          </a:p>
        </p:txBody>
      </p:sp>
      <p:sp>
        <p:nvSpPr>
          <p:cNvPr id="108" name="Shape 10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Shape 7"/>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latin typeface="Nunito"/>
                <a:ea typeface="Nunito"/>
                <a:cs typeface="Nunito"/>
                <a:sym typeface="Nunito"/>
              </a:defRPr>
            </a:lvl1pPr>
            <a:lvl2pPr lvl="1" algn="r">
              <a:spcBef>
                <a:spcPts val="0"/>
              </a:spcBef>
              <a:buNone/>
              <a:defRPr sz="1000">
                <a:solidFill>
                  <a:schemeClr val="dk2"/>
                </a:solidFill>
                <a:latin typeface="Nunito"/>
                <a:ea typeface="Nunito"/>
                <a:cs typeface="Nunito"/>
                <a:sym typeface="Nunito"/>
              </a:defRPr>
            </a:lvl2pPr>
            <a:lvl3pPr lvl="2" algn="r">
              <a:spcBef>
                <a:spcPts val="0"/>
              </a:spcBef>
              <a:buNone/>
              <a:defRPr sz="1000">
                <a:solidFill>
                  <a:schemeClr val="dk2"/>
                </a:solidFill>
                <a:latin typeface="Nunito"/>
                <a:ea typeface="Nunito"/>
                <a:cs typeface="Nunito"/>
                <a:sym typeface="Nunito"/>
              </a:defRPr>
            </a:lvl3pPr>
            <a:lvl4pPr lvl="3" algn="r">
              <a:spcBef>
                <a:spcPts val="0"/>
              </a:spcBef>
              <a:buNone/>
              <a:defRPr sz="1000">
                <a:solidFill>
                  <a:schemeClr val="dk2"/>
                </a:solidFill>
                <a:latin typeface="Nunito"/>
                <a:ea typeface="Nunito"/>
                <a:cs typeface="Nunito"/>
                <a:sym typeface="Nunito"/>
              </a:defRPr>
            </a:lvl4pPr>
            <a:lvl5pPr lvl="4" algn="r">
              <a:spcBef>
                <a:spcPts val="0"/>
              </a:spcBef>
              <a:buNone/>
              <a:defRPr sz="1000">
                <a:solidFill>
                  <a:schemeClr val="dk2"/>
                </a:solidFill>
                <a:latin typeface="Nunito"/>
                <a:ea typeface="Nunito"/>
                <a:cs typeface="Nunito"/>
                <a:sym typeface="Nunito"/>
              </a:defRPr>
            </a:lvl5pPr>
            <a:lvl6pPr lvl="5" algn="r">
              <a:spcBef>
                <a:spcPts val="0"/>
              </a:spcBef>
              <a:buNone/>
              <a:defRPr sz="1000">
                <a:solidFill>
                  <a:schemeClr val="dk2"/>
                </a:solidFill>
                <a:latin typeface="Nunito"/>
                <a:ea typeface="Nunito"/>
                <a:cs typeface="Nunito"/>
                <a:sym typeface="Nunito"/>
              </a:defRPr>
            </a:lvl6pPr>
            <a:lvl7pPr lvl="6" algn="r">
              <a:spcBef>
                <a:spcPts val="0"/>
              </a:spcBef>
              <a:buNone/>
              <a:defRPr sz="1000">
                <a:solidFill>
                  <a:schemeClr val="dk2"/>
                </a:solidFill>
                <a:latin typeface="Nunito"/>
                <a:ea typeface="Nunito"/>
                <a:cs typeface="Nunito"/>
                <a:sym typeface="Nunito"/>
              </a:defRPr>
            </a:lvl7pPr>
            <a:lvl8pPr lvl="7" algn="r">
              <a:spcBef>
                <a:spcPts val="0"/>
              </a:spcBef>
              <a:buNone/>
              <a:defRPr sz="1000">
                <a:solidFill>
                  <a:schemeClr val="dk2"/>
                </a:solidFill>
                <a:latin typeface="Nunito"/>
                <a:ea typeface="Nunito"/>
                <a:cs typeface="Nunito"/>
                <a:sym typeface="Nunito"/>
              </a:defRPr>
            </a:lvl8pPr>
            <a:lvl9pPr lvl="8" algn="r">
              <a:spcBef>
                <a:spcPts val="0"/>
              </a:spcBef>
              <a:buNone/>
              <a:defRPr sz="1000">
                <a:solidFill>
                  <a:schemeClr val="dk2"/>
                </a:solidFill>
                <a:latin typeface="Nunito"/>
                <a:ea typeface="Nunito"/>
                <a:cs typeface="Nunito"/>
                <a:sym typeface="Nuni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Case Study</a:t>
            </a:r>
            <a:endParaRPr/>
          </a:p>
        </p:txBody>
      </p:sp>
      <p:sp>
        <p:nvSpPr>
          <p:cNvPr id="129" name="Shape 129"/>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Old Dominion University</a:t>
            </a:r>
            <a:endParaRPr/>
          </a:p>
          <a:p>
            <a:pPr marL="0" lvl="0" indent="0" rtl="0">
              <a:spcBef>
                <a:spcPts val="0"/>
              </a:spcBef>
              <a:spcAft>
                <a:spcPts val="0"/>
              </a:spcAft>
              <a:buNone/>
            </a:pPr>
            <a:r>
              <a:rPr lang="en"/>
              <a:t>By: Abagael Woleschok, Brandon Bassham, Hannah Sawyers, and Jenna Read</a:t>
            </a:r>
            <a:endParaRPr/>
          </a:p>
          <a:p>
            <a:pPr marL="0" lvl="0" indent="0" algn="l">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819150" y="608525"/>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Disclaimers for Outside Speakers/Events</a:t>
            </a:r>
            <a:endParaRPr/>
          </a:p>
        </p:txBody>
      </p:sp>
      <p:sp>
        <p:nvSpPr>
          <p:cNvPr id="183" name="Shape 183"/>
          <p:cNvSpPr txBox="1">
            <a:spLocks noGrp="1"/>
          </p:cNvSpPr>
          <p:nvPr>
            <p:ph type="body" idx="1"/>
          </p:nvPr>
        </p:nvSpPr>
        <p:spPr>
          <a:xfrm>
            <a:off x="819150" y="1338125"/>
            <a:ext cx="7505700" cy="27204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Clr>
                <a:srgbClr val="000000"/>
              </a:buClr>
              <a:buSzPts val="1300"/>
              <a:buChar char="●"/>
            </a:pPr>
            <a:r>
              <a:rPr lang="en">
                <a:solidFill>
                  <a:srgbClr val="000000"/>
                </a:solidFill>
              </a:rPr>
              <a:t>Ideas or expressions put forth in expressive activities/events are not necessarily the views of the University, its officers, administrators, or leaders, unless otherwise noted</a:t>
            </a:r>
            <a:endParaRPr>
              <a:solidFill>
                <a:srgbClr val="000000"/>
              </a:solidFill>
            </a:endParaRPr>
          </a:p>
          <a:p>
            <a:pPr marL="457200" lvl="0" indent="-311150" rtl="0">
              <a:spcBef>
                <a:spcPts val="0"/>
              </a:spcBef>
              <a:spcAft>
                <a:spcPts val="0"/>
              </a:spcAft>
              <a:buClr>
                <a:srgbClr val="000000"/>
              </a:buClr>
              <a:buSzPts val="1300"/>
              <a:buChar char="●"/>
            </a:pPr>
            <a:r>
              <a:rPr lang="en">
                <a:solidFill>
                  <a:srgbClr val="000000"/>
                </a:solidFill>
              </a:rPr>
              <a:t>The University will reserve the right to end/deny any event disrupting or will potentially disrupt the normal operations of the University including , but not limited to, classes and Residence Halls. The University may also end/deny any event that may result in physical damage of university property or invade the rights and safety of students or Faculty/Staff</a:t>
            </a:r>
            <a:endParaRPr>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Disclaimers for Outside Speakers/Events</a:t>
            </a:r>
            <a:endParaRPr/>
          </a:p>
          <a:p>
            <a:pPr marL="0" lvl="0" indent="0">
              <a:spcBef>
                <a:spcPts val="0"/>
              </a:spcBef>
              <a:spcAft>
                <a:spcPts val="0"/>
              </a:spcAft>
              <a:buNone/>
            </a:pPr>
            <a:endParaRPr/>
          </a:p>
        </p:txBody>
      </p:sp>
      <p:sp>
        <p:nvSpPr>
          <p:cNvPr id="189" name="Shape 189"/>
          <p:cNvSpPr txBox="1">
            <a:spLocks noGrp="1"/>
          </p:cNvSpPr>
          <p:nvPr>
            <p:ph type="body" idx="1"/>
          </p:nvPr>
        </p:nvSpPr>
        <p:spPr>
          <a:xfrm>
            <a:off x="819150" y="1556600"/>
            <a:ext cx="7505700" cy="24480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Clr>
                <a:srgbClr val="000000"/>
              </a:buClr>
              <a:buSzPts val="1300"/>
              <a:buChar char="●"/>
            </a:pPr>
            <a:r>
              <a:rPr lang="en">
                <a:solidFill>
                  <a:srgbClr val="000000"/>
                </a:solidFill>
              </a:rPr>
              <a:t>Sound Equipment will be allowed unless otherwise stated, but cannot interrupt academic courses or cause disruption at Residence Halls or Academic offices</a:t>
            </a:r>
            <a:endParaRPr>
              <a:solidFill>
                <a:srgbClr val="000000"/>
              </a:solidFill>
            </a:endParaRPr>
          </a:p>
          <a:p>
            <a:pPr marL="457200" lvl="0" indent="-311150" rtl="0">
              <a:spcBef>
                <a:spcPts val="0"/>
              </a:spcBef>
              <a:spcAft>
                <a:spcPts val="0"/>
              </a:spcAft>
              <a:buClr>
                <a:srgbClr val="000000"/>
              </a:buClr>
              <a:buSzPts val="1300"/>
              <a:buChar char="●"/>
            </a:pPr>
            <a:r>
              <a:rPr lang="en">
                <a:solidFill>
                  <a:srgbClr val="000000"/>
                </a:solidFill>
              </a:rPr>
              <a:t>No event may inhibit vehicular or pedestrian traffic</a:t>
            </a:r>
            <a:endParaRPr>
              <a:solidFill>
                <a:srgbClr val="000000"/>
              </a:solidFill>
            </a:endParaRPr>
          </a:p>
          <a:p>
            <a:pPr marL="457200" lvl="0" indent="-311150" rtl="0">
              <a:spcBef>
                <a:spcPts val="0"/>
              </a:spcBef>
              <a:spcAft>
                <a:spcPts val="0"/>
              </a:spcAft>
              <a:buClr>
                <a:srgbClr val="000000"/>
              </a:buClr>
              <a:buSzPts val="1300"/>
              <a:buChar char="●"/>
            </a:pPr>
            <a:r>
              <a:rPr lang="en">
                <a:solidFill>
                  <a:srgbClr val="000000"/>
                </a:solidFill>
              </a:rPr>
              <a:t>The university reserves the right to locate any assembly (with Campus Guest insight) so as to ensure that the activity does not interfere with the normal operation of the university or interfere with the rights of others</a:t>
            </a:r>
            <a:endParaRPr>
              <a:solidFill>
                <a:srgbClr val="000000"/>
              </a:solidFill>
            </a:endParaRPr>
          </a:p>
          <a:p>
            <a:pPr marL="457200" lvl="0" indent="-311150" rtl="0">
              <a:lnSpc>
                <a:spcPct val="100000"/>
              </a:lnSpc>
              <a:spcBef>
                <a:spcPts val="0"/>
              </a:spcBef>
              <a:spcAft>
                <a:spcPts val="0"/>
              </a:spcAft>
              <a:buClr>
                <a:srgbClr val="000000"/>
              </a:buClr>
              <a:buSzPts val="1300"/>
              <a:buChar char="●"/>
            </a:pPr>
            <a:r>
              <a:rPr lang="en">
                <a:solidFill>
                  <a:srgbClr val="000000"/>
                </a:solidFill>
              </a:rPr>
              <a:t>The University will not permit targeted harassment or threats, or speech that creates a pervasively hostile environment for vulnerable students</a:t>
            </a:r>
            <a:endParaRPr>
              <a:solidFill>
                <a:srgbClr val="000000"/>
              </a:solidFill>
            </a:endParaRPr>
          </a:p>
          <a:p>
            <a:pPr marL="0" lvl="0" indent="0">
              <a:spcBef>
                <a:spcPts val="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819150" y="51305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Event Request Forms</a:t>
            </a:r>
            <a:endParaRPr/>
          </a:p>
        </p:txBody>
      </p:sp>
      <p:sp>
        <p:nvSpPr>
          <p:cNvPr id="195" name="Shape 195"/>
          <p:cNvSpPr txBox="1">
            <a:spLocks noGrp="1"/>
          </p:cNvSpPr>
          <p:nvPr>
            <p:ph type="body" idx="1"/>
          </p:nvPr>
        </p:nvSpPr>
        <p:spPr>
          <a:xfrm>
            <a:off x="819150" y="1270400"/>
            <a:ext cx="7505700" cy="33744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Must be filled out and submitted for any event that must be registered on a timely basis of at least two weeks before the event date</a:t>
            </a:r>
            <a:endParaRPr/>
          </a:p>
          <a:p>
            <a:pPr marL="457200" lvl="0" indent="-311150" rtl="0">
              <a:spcBef>
                <a:spcPts val="0"/>
              </a:spcBef>
              <a:spcAft>
                <a:spcPts val="0"/>
              </a:spcAft>
              <a:buSzPts val="1300"/>
              <a:buChar char="●"/>
            </a:pPr>
            <a:r>
              <a:rPr lang="en"/>
              <a:t>Will require:</a:t>
            </a:r>
            <a:endParaRPr/>
          </a:p>
          <a:p>
            <a:pPr marL="914400" lvl="1" indent="-311150" rtl="0">
              <a:spcBef>
                <a:spcPts val="0"/>
              </a:spcBef>
              <a:spcAft>
                <a:spcPts val="0"/>
              </a:spcAft>
              <a:buClr>
                <a:srgbClr val="000000"/>
              </a:buClr>
              <a:buSzPts val="1300"/>
              <a:buChar char="○"/>
            </a:pPr>
            <a:r>
              <a:rPr lang="en" sz="1300"/>
              <a:t>Sponsor(s) of the event</a:t>
            </a:r>
            <a:endParaRPr sz="1300"/>
          </a:p>
          <a:p>
            <a:pPr marL="914400" lvl="1" indent="-311150" rtl="0">
              <a:spcBef>
                <a:spcPts val="0"/>
              </a:spcBef>
              <a:spcAft>
                <a:spcPts val="0"/>
              </a:spcAft>
              <a:buClr>
                <a:srgbClr val="000000"/>
              </a:buClr>
              <a:buSzPts val="1300"/>
              <a:buChar char="○"/>
            </a:pPr>
            <a:r>
              <a:rPr lang="en" sz="1300"/>
              <a:t>Contact information for one individual who will be present during the course of the event</a:t>
            </a:r>
            <a:endParaRPr sz="1300"/>
          </a:p>
          <a:p>
            <a:pPr marL="914400" lvl="1" indent="-311150" rtl="0">
              <a:spcBef>
                <a:spcPts val="0"/>
              </a:spcBef>
              <a:spcAft>
                <a:spcPts val="0"/>
              </a:spcAft>
              <a:buClr>
                <a:srgbClr val="000000"/>
              </a:buClr>
              <a:buSzPts val="1300"/>
              <a:buChar char="○"/>
            </a:pPr>
            <a:r>
              <a:rPr lang="en" sz="1300"/>
              <a:t>Location, date and time requested for the event</a:t>
            </a:r>
            <a:endParaRPr sz="1300"/>
          </a:p>
          <a:p>
            <a:pPr marL="914400" lvl="1" indent="-311150" rtl="0">
              <a:spcBef>
                <a:spcPts val="0"/>
              </a:spcBef>
              <a:spcAft>
                <a:spcPts val="0"/>
              </a:spcAft>
              <a:buSzPts val="1300"/>
              <a:buChar char="○"/>
            </a:pPr>
            <a:r>
              <a:rPr lang="en" sz="1300"/>
              <a:t>Advisor of Student Organization (if applicable)</a:t>
            </a:r>
            <a:endParaRPr sz="1300"/>
          </a:p>
          <a:p>
            <a:pPr marL="914400" lvl="1" indent="-311150" rtl="0">
              <a:spcBef>
                <a:spcPts val="0"/>
              </a:spcBef>
              <a:spcAft>
                <a:spcPts val="0"/>
              </a:spcAft>
              <a:buClr>
                <a:srgbClr val="000000"/>
              </a:buClr>
              <a:buSzPts val="1300"/>
              <a:buChar char="○"/>
            </a:pPr>
            <a:r>
              <a:rPr lang="en" sz="1300"/>
              <a:t>General purpose of the event</a:t>
            </a:r>
            <a:endParaRPr sz="1300"/>
          </a:p>
          <a:p>
            <a:pPr marL="914400" lvl="1" indent="-311150" rtl="0">
              <a:spcBef>
                <a:spcPts val="0"/>
              </a:spcBef>
              <a:spcAft>
                <a:spcPts val="0"/>
              </a:spcAft>
              <a:buClr>
                <a:srgbClr val="000000"/>
              </a:buClr>
              <a:buSzPts val="1300"/>
              <a:buChar char="○"/>
            </a:pPr>
            <a:r>
              <a:rPr lang="en" sz="1300"/>
              <a:t>List of planned activities (i.e. speech or rally, march with signs, distribution of literature, sit-in)</a:t>
            </a:r>
            <a:endParaRPr sz="1300"/>
          </a:p>
          <a:p>
            <a:pPr marL="914400" lvl="1" indent="-311150" rtl="0">
              <a:spcBef>
                <a:spcPts val="0"/>
              </a:spcBef>
              <a:spcAft>
                <a:spcPts val="0"/>
              </a:spcAft>
              <a:buClr>
                <a:srgbClr val="000000"/>
              </a:buClr>
              <a:buSzPts val="1300"/>
              <a:buChar char="○"/>
            </a:pPr>
            <a:r>
              <a:rPr lang="en" sz="1300"/>
              <a:t>Special equipment requested</a:t>
            </a:r>
            <a:endParaRPr sz="1300"/>
          </a:p>
          <a:p>
            <a:pPr marL="914400" lvl="1" indent="-311150" rtl="0">
              <a:spcBef>
                <a:spcPts val="0"/>
              </a:spcBef>
              <a:spcAft>
                <a:spcPts val="0"/>
              </a:spcAft>
              <a:buClr>
                <a:srgbClr val="000000"/>
              </a:buClr>
              <a:buSzPts val="1300"/>
              <a:buChar char="○"/>
            </a:pPr>
            <a:r>
              <a:rPr lang="en" sz="1300"/>
              <a:t>Anticipated attendance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Events Request Forms </a:t>
            </a:r>
            <a:endParaRPr/>
          </a:p>
        </p:txBody>
      </p:sp>
      <p:sp>
        <p:nvSpPr>
          <p:cNvPr id="201" name="Shape 201"/>
          <p:cNvSpPr txBox="1">
            <a:spLocks noGrp="1"/>
          </p:cNvSpPr>
          <p:nvPr>
            <p:ph type="body" idx="1"/>
          </p:nvPr>
        </p:nvSpPr>
        <p:spPr>
          <a:xfrm>
            <a:off x="819150" y="1671200"/>
            <a:ext cx="7505700" cy="24480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This information will be reviewed by a committee of two people to determine the ability of space, promote campus safety, and ensure policies and procedures are followed.</a:t>
            </a:r>
            <a:endParaRPr/>
          </a:p>
          <a:p>
            <a:pPr marL="457200" lvl="0" indent="-311150" rtl="0">
              <a:spcBef>
                <a:spcPts val="0"/>
              </a:spcBef>
              <a:spcAft>
                <a:spcPts val="0"/>
              </a:spcAft>
              <a:buSzPts val="1300"/>
              <a:buChar char="●"/>
            </a:pPr>
            <a:r>
              <a:rPr lang="en"/>
              <a:t>Off-Campus Guests will be required to submit a contract with the University or sponsoring Office Organization that will also be reviewed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pic>
        <p:nvPicPr>
          <p:cNvPr id="206" name="Shape 206"/>
          <p:cNvPicPr preferRelativeResize="0"/>
          <p:nvPr/>
        </p:nvPicPr>
        <p:blipFill rotWithShape="1">
          <a:blip r:embed="rId3">
            <a:alphaModFix/>
          </a:blip>
          <a:srcRect l="-9908" r="-9908" b="-19817"/>
          <a:stretch/>
        </p:blipFill>
        <p:spPr>
          <a:xfrm>
            <a:off x="1749849" y="380800"/>
            <a:ext cx="5287900" cy="49337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pic>
        <p:nvPicPr>
          <p:cNvPr id="211" name="Shape 211"/>
          <p:cNvPicPr preferRelativeResize="0"/>
          <p:nvPr/>
        </p:nvPicPr>
        <p:blipFill>
          <a:blip r:embed="rId3">
            <a:alphaModFix/>
          </a:blip>
          <a:stretch>
            <a:fillRect/>
          </a:stretch>
        </p:blipFill>
        <p:spPr>
          <a:xfrm>
            <a:off x="2323100" y="361750"/>
            <a:ext cx="4497800" cy="4420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pic>
        <p:nvPicPr>
          <p:cNvPr id="216" name="Shape 216"/>
          <p:cNvPicPr preferRelativeResize="0"/>
          <p:nvPr/>
        </p:nvPicPr>
        <p:blipFill>
          <a:blip r:embed="rId3">
            <a:alphaModFix/>
          </a:blip>
          <a:stretch>
            <a:fillRect/>
          </a:stretch>
        </p:blipFill>
        <p:spPr>
          <a:xfrm>
            <a:off x="1890050" y="302550"/>
            <a:ext cx="5284999" cy="440685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Time, Place, and Manner Restrictions</a:t>
            </a:r>
            <a:endParaRPr/>
          </a:p>
        </p:txBody>
      </p:sp>
      <p:sp>
        <p:nvSpPr>
          <p:cNvPr id="222" name="Shape 222"/>
          <p:cNvSpPr txBox="1">
            <a:spLocks noGrp="1"/>
          </p:cNvSpPr>
          <p:nvPr>
            <p:ph type="body" idx="1"/>
          </p:nvPr>
        </p:nvSpPr>
        <p:spPr>
          <a:xfrm>
            <a:off x="819150" y="1558425"/>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Expressive activities must not:</a:t>
            </a:r>
            <a:endParaRPr/>
          </a:p>
          <a:p>
            <a:pPr marL="457200" lvl="0" indent="-311150" rtl="0">
              <a:spcBef>
                <a:spcPts val="1600"/>
              </a:spcBef>
              <a:spcAft>
                <a:spcPts val="0"/>
              </a:spcAft>
              <a:buSzPts val="1300"/>
              <a:buAutoNum type="arabicPeriod"/>
            </a:pPr>
            <a:r>
              <a:rPr lang="en"/>
              <a:t>Attract a crowd larger than the requested location of activity can safely contain</a:t>
            </a:r>
            <a:endParaRPr/>
          </a:p>
          <a:p>
            <a:pPr marL="457200" lvl="0" indent="-311150" rtl="0">
              <a:spcBef>
                <a:spcPts val="0"/>
              </a:spcBef>
              <a:spcAft>
                <a:spcPts val="0"/>
              </a:spcAft>
              <a:buSzPts val="1300"/>
              <a:buAutoNum type="arabicPeriod"/>
            </a:pPr>
            <a:r>
              <a:rPr lang="en"/>
              <a:t>Disrupt university activities inside or outside of buildings (including classes)</a:t>
            </a:r>
            <a:endParaRPr/>
          </a:p>
          <a:p>
            <a:pPr marL="457200" lvl="0" indent="-311150" rtl="0">
              <a:spcBef>
                <a:spcPts val="0"/>
              </a:spcBef>
              <a:spcAft>
                <a:spcPts val="0"/>
              </a:spcAft>
              <a:buSzPts val="1300"/>
              <a:buAutoNum type="arabicPeriod"/>
            </a:pPr>
            <a:r>
              <a:rPr lang="en"/>
              <a:t>Disrupt previously scheduled campus events</a:t>
            </a:r>
            <a:endParaRPr/>
          </a:p>
          <a:p>
            <a:pPr marL="457200" lvl="0" indent="-311150" rtl="0">
              <a:spcBef>
                <a:spcPts val="0"/>
              </a:spcBef>
              <a:spcAft>
                <a:spcPts val="0"/>
              </a:spcAft>
              <a:buSzPts val="1300"/>
              <a:buAutoNum type="arabicPeriod"/>
            </a:pPr>
            <a:r>
              <a:rPr lang="en"/>
              <a:t>Obstruct entrances or exits to buildings</a:t>
            </a:r>
            <a:endParaRPr/>
          </a:p>
          <a:p>
            <a:pPr marL="457200" lvl="0" indent="-311150" rtl="0">
              <a:spcBef>
                <a:spcPts val="0"/>
              </a:spcBef>
              <a:spcAft>
                <a:spcPts val="0"/>
              </a:spcAft>
              <a:buSzPts val="1300"/>
              <a:buAutoNum type="arabicPeriod"/>
            </a:pPr>
            <a:r>
              <a:rPr lang="en"/>
              <a:t>Obstruct vehicular or pedestrian traffic</a:t>
            </a:r>
            <a:endParaRPr/>
          </a:p>
          <a:p>
            <a:pPr marL="457200" lvl="0" indent="-311150" rtl="0">
              <a:spcBef>
                <a:spcPts val="0"/>
              </a:spcBef>
              <a:spcAft>
                <a:spcPts val="0"/>
              </a:spcAft>
              <a:buSzPts val="1300"/>
              <a:buAutoNum type="arabicPeriod"/>
            </a:pPr>
            <a:r>
              <a:rPr lang="en"/>
              <a:t>Represent a threat to public safety, according to the discretion of university police</a:t>
            </a:r>
            <a:endParaRPr/>
          </a:p>
          <a:p>
            <a:pPr marL="457200" lvl="0" indent="-311150" rtl="0">
              <a:spcBef>
                <a:spcPts val="0"/>
              </a:spcBef>
              <a:spcAft>
                <a:spcPts val="0"/>
              </a:spcAft>
              <a:buSzPts val="1300"/>
              <a:buAutoNum type="arabicPeriod"/>
            </a:pPr>
            <a:r>
              <a:rPr lang="en"/>
              <a:t>Include camping or the use of temporary shelter</a:t>
            </a:r>
            <a:endParaRPr/>
          </a:p>
          <a:p>
            <a:pPr marL="457200" lvl="0" indent="-311150" rtl="0">
              <a:spcBef>
                <a:spcPts val="0"/>
              </a:spcBef>
              <a:spcAft>
                <a:spcPts val="0"/>
              </a:spcAft>
              <a:buSzPts val="1300"/>
              <a:buAutoNum type="arabicPeriod"/>
            </a:pPr>
            <a:r>
              <a:rPr lang="en"/>
              <a:t>Affix items to permanent structures</a:t>
            </a:r>
            <a:endParaRPr/>
          </a:p>
          <a:p>
            <a:pPr marL="457200" lvl="0" indent="-311150">
              <a:spcBef>
                <a:spcPts val="0"/>
              </a:spcBef>
              <a:spcAft>
                <a:spcPts val="0"/>
              </a:spcAft>
              <a:buSzPts val="1300"/>
              <a:buAutoNum type="arabicPeriod"/>
            </a:pPr>
            <a:r>
              <a:rPr lang="en"/>
              <a:t>Light any material on fire; hand-held candles may be used with prior permission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Cost</a:t>
            </a:r>
            <a:endParaRPr/>
          </a:p>
        </p:txBody>
      </p:sp>
      <p:sp>
        <p:nvSpPr>
          <p:cNvPr id="228" name="Shape 228"/>
          <p:cNvSpPr txBox="1">
            <a:spLocks noGrp="1"/>
          </p:cNvSpPr>
          <p:nvPr>
            <p:ph type="body" idx="1"/>
          </p:nvPr>
        </p:nvSpPr>
        <p:spPr>
          <a:xfrm>
            <a:off x="819150" y="1433875"/>
            <a:ext cx="7505700" cy="30048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Who pays for the speaker to come to campus?</a:t>
            </a:r>
            <a:endParaRPr/>
          </a:p>
          <a:p>
            <a:pPr marL="914400" lvl="1" indent="-298450" rtl="0">
              <a:spcBef>
                <a:spcPts val="0"/>
              </a:spcBef>
              <a:spcAft>
                <a:spcPts val="0"/>
              </a:spcAft>
              <a:buSzPts val="1100"/>
              <a:buChar char="○"/>
            </a:pPr>
            <a:r>
              <a:rPr lang="en"/>
              <a:t>Upon the approval of the speaker, the conversation will happen of how much the university is going to cover for the speaker to come</a:t>
            </a:r>
            <a:endParaRPr/>
          </a:p>
          <a:p>
            <a:pPr marL="457200" lvl="0" indent="-311150" rtl="0">
              <a:spcBef>
                <a:spcPts val="0"/>
              </a:spcBef>
              <a:spcAft>
                <a:spcPts val="0"/>
              </a:spcAft>
              <a:buSzPts val="1300"/>
              <a:buChar char="●"/>
            </a:pPr>
            <a:r>
              <a:rPr lang="en"/>
              <a:t>Who pays if there are damages? </a:t>
            </a:r>
            <a:endParaRPr/>
          </a:p>
          <a:p>
            <a:pPr marL="914400" lvl="1" indent="-298450">
              <a:spcBef>
                <a:spcPts val="0"/>
              </a:spcBef>
              <a:spcAft>
                <a:spcPts val="0"/>
              </a:spcAft>
              <a:buSzPts val="1100"/>
              <a:buChar char="○"/>
            </a:pPr>
            <a:r>
              <a:rPr lang="en"/>
              <a:t>If damage is done during the event, the speaker will be responsible for paying 25% of the amount of damages and the student organization will be responsible for the other 75% of the cost of damages.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References</a:t>
            </a:r>
            <a:endParaRPr/>
          </a:p>
        </p:txBody>
      </p:sp>
      <p:sp>
        <p:nvSpPr>
          <p:cNvPr id="234" name="Shape 234"/>
          <p:cNvSpPr txBox="1">
            <a:spLocks noGrp="1"/>
          </p:cNvSpPr>
          <p:nvPr>
            <p:ph type="body" idx="1"/>
          </p:nvPr>
        </p:nvSpPr>
        <p:spPr>
          <a:xfrm>
            <a:off x="819150" y="1460175"/>
            <a:ext cx="7505700" cy="2978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200">
                <a:latin typeface="Times New Roman"/>
                <a:ea typeface="Times New Roman"/>
                <a:cs typeface="Times New Roman"/>
                <a:sym typeface="Times New Roman"/>
              </a:rPr>
              <a:t>Appendix XI: Texas A&amp;M Rules on Freedom of Expression. (n.d.). Retrieved February 21, 2018, from student-rules.tamu.edu </a:t>
            </a:r>
            <a:endParaRPr sz="1200">
              <a:latin typeface="Times New Roman"/>
              <a:ea typeface="Times New Roman"/>
              <a:cs typeface="Times New Roman"/>
              <a:sym typeface="Times New Roman"/>
            </a:endParaRPr>
          </a:p>
          <a:p>
            <a:pPr marL="0" lvl="0" indent="0">
              <a:spcBef>
                <a:spcPts val="1600"/>
              </a:spcBef>
              <a:spcAft>
                <a:spcPts val="0"/>
              </a:spcAft>
              <a:buNone/>
            </a:pPr>
            <a:r>
              <a:rPr lang="en" sz="1200">
                <a:solidFill>
                  <a:srgbClr val="333333"/>
                </a:solidFill>
                <a:latin typeface="Times New Roman"/>
                <a:ea typeface="Times New Roman"/>
                <a:cs typeface="Times New Roman"/>
                <a:sym typeface="Times New Roman"/>
              </a:rPr>
              <a:t>Freedom of Expression Policy. (n.d.). Retrieved February 21, 2018, from http://dos.uga.edu/content_page/freedom-of-expression-policy</a:t>
            </a:r>
            <a:endParaRPr sz="1200">
              <a:latin typeface="Times New Roman"/>
              <a:ea typeface="Times New Roman"/>
              <a:cs typeface="Times New Roman"/>
              <a:sym typeface="Times New Roman"/>
            </a:endParaRPr>
          </a:p>
          <a:p>
            <a:pPr marL="0" lvl="0" indent="0">
              <a:spcBef>
                <a:spcPts val="1600"/>
              </a:spcBef>
              <a:spcAft>
                <a:spcPts val="0"/>
              </a:spcAft>
              <a:buNone/>
            </a:pPr>
            <a:endParaRPr/>
          </a:p>
          <a:p>
            <a:pPr marL="0" lvl="0" indent="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5" name="Shape 135"/>
          <p:cNvSpPr txBox="1">
            <a:spLocks noGrp="1"/>
          </p:cNvSpPr>
          <p:nvPr>
            <p:ph type="body" idx="1"/>
          </p:nvPr>
        </p:nvSpPr>
        <p:spPr>
          <a:xfrm>
            <a:off x="819150" y="845600"/>
            <a:ext cx="7505700" cy="35931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2400" i="1">
                <a:solidFill>
                  <a:srgbClr val="1A1919"/>
                </a:solidFill>
                <a:highlight>
                  <a:schemeClr val="dk1"/>
                </a:highlight>
              </a:rPr>
              <a:t>“If we protect college students today from opposing views and diverse perspectives through ‘speech codes’ or other restrictions on free expression, we do them a great disservice, because we’re leaving them unprepared for the intellectual and social fray that they will enter the moment they step off our campuses”</a:t>
            </a:r>
            <a:endParaRPr sz="2400" i="1">
              <a:solidFill>
                <a:srgbClr val="1A1919"/>
              </a:solidFill>
              <a:highlight>
                <a:schemeClr val="dk1"/>
              </a:highlight>
            </a:endParaRPr>
          </a:p>
          <a:p>
            <a:pPr marL="0" lvl="0" indent="0" rtl="0">
              <a:lnSpc>
                <a:spcPct val="100000"/>
              </a:lnSpc>
              <a:spcBef>
                <a:spcPts val="0"/>
              </a:spcBef>
              <a:spcAft>
                <a:spcPts val="0"/>
              </a:spcAft>
              <a:buNone/>
            </a:pPr>
            <a:endParaRPr sz="2400" i="1">
              <a:solidFill>
                <a:srgbClr val="1A1919"/>
              </a:solidFill>
              <a:highlight>
                <a:schemeClr val="dk1"/>
              </a:highlight>
            </a:endParaRPr>
          </a:p>
          <a:p>
            <a:pPr marL="457200" lvl="0" indent="-381000" algn="ctr" rtl="0">
              <a:lnSpc>
                <a:spcPct val="100000"/>
              </a:lnSpc>
              <a:spcBef>
                <a:spcPts val="0"/>
              </a:spcBef>
              <a:spcAft>
                <a:spcPts val="0"/>
              </a:spcAft>
              <a:buClr>
                <a:srgbClr val="1A1919"/>
              </a:buClr>
              <a:buSzPts val="2400"/>
              <a:buChar char="-"/>
            </a:pPr>
            <a:r>
              <a:rPr lang="en" sz="2400" i="1">
                <a:solidFill>
                  <a:srgbClr val="1A1919"/>
                </a:solidFill>
                <a:highlight>
                  <a:schemeClr val="dk1"/>
                </a:highlight>
              </a:rPr>
              <a:t>President Teresa Sullivan, University of Virginia </a:t>
            </a:r>
            <a:endParaRPr sz="2400" i="1">
              <a:solidFill>
                <a:srgbClr val="1A1919"/>
              </a:solidFill>
              <a:highlight>
                <a:schemeClr val="dk1"/>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University Demographics</a:t>
            </a:r>
            <a:endParaRPr/>
          </a:p>
        </p:txBody>
      </p:sp>
      <p:sp>
        <p:nvSpPr>
          <p:cNvPr id="141" name="Shape 141"/>
          <p:cNvSpPr txBox="1">
            <a:spLocks noGrp="1"/>
          </p:cNvSpPr>
          <p:nvPr>
            <p:ph type="body" idx="1"/>
          </p:nvPr>
        </p:nvSpPr>
        <p:spPr>
          <a:xfrm>
            <a:off x="819150" y="1622400"/>
            <a:ext cx="7505700" cy="24480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Four Year Public Institution </a:t>
            </a:r>
            <a:endParaRPr/>
          </a:p>
          <a:p>
            <a:pPr marL="457200" lvl="0" indent="-311150" rtl="0">
              <a:spcBef>
                <a:spcPts val="0"/>
              </a:spcBef>
              <a:spcAft>
                <a:spcPts val="0"/>
              </a:spcAft>
              <a:buSzPts val="1300"/>
              <a:buChar char="●"/>
            </a:pPr>
            <a:r>
              <a:rPr lang="en"/>
              <a:t>Urban Setting</a:t>
            </a:r>
            <a:endParaRPr/>
          </a:p>
          <a:p>
            <a:pPr marL="457200" lvl="0" indent="-311150" rtl="0">
              <a:spcBef>
                <a:spcPts val="0"/>
              </a:spcBef>
              <a:spcAft>
                <a:spcPts val="0"/>
              </a:spcAft>
              <a:buSzPts val="1300"/>
              <a:buChar char="●"/>
            </a:pPr>
            <a:r>
              <a:rPr lang="en"/>
              <a:t>20,000 Undergraduate Students</a:t>
            </a:r>
            <a:endParaRPr/>
          </a:p>
          <a:p>
            <a:pPr marL="457200" lvl="0" indent="-311150" rtl="0">
              <a:spcBef>
                <a:spcPts val="0"/>
              </a:spcBef>
              <a:spcAft>
                <a:spcPts val="0"/>
              </a:spcAft>
              <a:buSzPts val="1300"/>
              <a:buChar char="●"/>
            </a:pPr>
            <a:r>
              <a:rPr lang="en"/>
              <a:t>4,500 Graduate Students</a:t>
            </a:r>
            <a:endParaRPr/>
          </a:p>
          <a:p>
            <a:pPr marL="457200" lvl="0" indent="-311150" rtl="0">
              <a:spcBef>
                <a:spcPts val="0"/>
              </a:spcBef>
              <a:spcAft>
                <a:spcPts val="0"/>
              </a:spcAft>
              <a:buSzPts val="1300"/>
              <a:buChar char="●"/>
            </a:pPr>
            <a:r>
              <a:rPr lang="en"/>
              <a:t>Minority Serving Institution</a:t>
            </a:r>
            <a:endParaRPr/>
          </a:p>
          <a:p>
            <a:pPr marL="457200" lvl="0" indent="-311150" rtl="0">
              <a:spcBef>
                <a:spcPts val="0"/>
              </a:spcBef>
              <a:spcAft>
                <a:spcPts val="0"/>
              </a:spcAft>
              <a:buSzPts val="1300"/>
              <a:buChar char="●"/>
            </a:pPr>
            <a:r>
              <a:rPr lang="en"/>
              <a:t>Military Affiliated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What’s Already in Place</a:t>
            </a:r>
            <a:endParaRPr/>
          </a:p>
        </p:txBody>
      </p:sp>
      <p:sp>
        <p:nvSpPr>
          <p:cNvPr id="147" name="Shape 147"/>
          <p:cNvSpPr txBox="1">
            <a:spLocks noGrp="1"/>
          </p:cNvSpPr>
          <p:nvPr>
            <p:ph type="body" idx="1"/>
          </p:nvPr>
        </p:nvSpPr>
        <p:spPr>
          <a:xfrm>
            <a:off x="819150" y="1516325"/>
            <a:ext cx="7505700" cy="28956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University Offices and Student Organizations:</a:t>
            </a:r>
            <a:endParaRPr/>
          </a:p>
          <a:p>
            <a:pPr marL="914400" lvl="1" indent="-298450" rtl="0">
              <a:spcBef>
                <a:spcPts val="0"/>
              </a:spcBef>
              <a:spcAft>
                <a:spcPts val="0"/>
              </a:spcAft>
              <a:buSzPts val="1100"/>
              <a:buChar char="○"/>
            </a:pPr>
            <a:r>
              <a:rPr lang="en"/>
              <a:t>Must fill out an Event Request Form </a:t>
            </a:r>
            <a:endParaRPr/>
          </a:p>
          <a:p>
            <a:pPr marL="914400" lvl="1" indent="-298450" rtl="0">
              <a:spcBef>
                <a:spcPts val="0"/>
              </a:spcBef>
              <a:spcAft>
                <a:spcPts val="0"/>
              </a:spcAft>
              <a:buSzPts val="1100"/>
              <a:buChar char="○"/>
            </a:pPr>
            <a:r>
              <a:rPr lang="en"/>
              <a:t>Preferred location, type of event, event name, and who is sponsoring the event</a:t>
            </a:r>
            <a:endParaRPr/>
          </a:p>
          <a:p>
            <a:pPr marL="914400" lvl="1" indent="-298450" rtl="0">
              <a:spcBef>
                <a:spcPts val="0"/>
              </a:spcBef>
              <a:spcAft>
                <a:spcPts val="0"/>
              </a:spcAft>
              <a:buSzPts val="1100"/>
              <a:buChar char="○"/>
            </a:pPr>
            <a:r>
              <a:rPr lang="en"/>
              <a:t>Events will be approved if a location is available for use</a:t>
            </a:r>
            <a:endParaRPr/>
          </a:p>
          <a:p>
            <a:pPr marL="457200" lvl="0" indent="-311150" rtl="0">
              <a:spcBef>
                <a:spcPts val="0"/>
              </a:spcBef>
              <a:spcAft>
                <a:spcPts val="0"/>
              </a:spcAft>
              <a:buSzPts val="1300"/>
              <a:buChar char="●"/>
            </a:pPr>
            <a:r>
              <a:rPr lang="en"/>
              <a:t>Off-Campus guests:</a:t>
            </a:r>
            <a:endParaRPr/>
          </a:p>
          <a:p>
            <a:pPr marL="914400" lvl="1" indent="-298450" rtl="0">
              <a:spcBef>
                <a:spcPts val="0"/>
              </a:spcBef>
              <a:spcAft>
                <a:spcPts val="0"/>
              </a:spcAft>
              <a:buSzPts val="1100"/>
              <a:buChar char="○"/>
            </a:pPr>
            <a:r>
              <a:rPr lang="en"/>
              <a:t>Must fill out an Off-Campus Sponsor Event Form with the same information</a:t>
            </a:r>
            <a:endParaRPr/>
          </a:p>
          <a:p>
            <a:pPr marL="914400" lvl="1" indent="-298450" rtl="0">
              <a:spcBef>
                <a:spcPts val="0"/>
              </a:spcBef>
              <a:spcAft>
                <a:spcPts val="0"/>
              </a:spcAft>
              <a:buSzPts val="1100"/>
              <a:buChar char="○"/>
            </a:pPr>
            <a:r>
              <a:rPr lang="en"/>
              <a:t>While the University will assist any quest in the reservation process, there is no policy stating this does or does not equal University support/sponsorship</a:t>
            </a:r>
            <a:endParaRPr/>
          </a:p>
          <a:p>
            <a:pPr marL="457200" lvl="0" indent="-311150" rtl="0">
              <a:spcBef>
                <a:spcPts val="0"/>
              </a:spcBef>
              <a:spcAft>
                <a:spcPts val="0"/>
              </a:spcAft>
              <a:buSzPts val="1300"/>
              <a:buChar char="●"/>
            </a:pPr>
            <a:r>
              <a:rPr lang="en"/>
              <a:t>Campus Security:</a:t>
            </a:r>
            <a:endParaRPr/>
          </a:p>
          <a:p>
            <a:pPr marL="914400" lvl="1" indent="-298450" rtl="0">
              <a:spcBef>
                <a:spcPts val="0"/>
              </a:spcBef>
              <a:spcAft>
                <a:spcPts val="0"/>
              </a:spcAft>
              <a:buSzPts val="1100"/>
              <a:buChar char="○"/>
            </a:pPr>
            <a:r>
              <a:rPr lang="en"/>
              <a:t>Are not required to be at any events on campus</a:t>
            </a:r>
            <a:endParaRPr/>
          </a:p>
          <a:p>
            <a:pPr marL="457200" lvl="0" indent="-311150" rtl="0">
              <a:spcBef>
                <a:spcPts val="0"/>
              </a:spcBef>
              <a:spcAft>
                <a:spcPts val="0"/>
              </a:spcAft>
              <a:buSzPts val="1300"/>
              <a:buChar char="●"/>
            </a:pPr>
            <a:r>
              <a:rPr lang="en"/>
              <a:t>Advisors</a:t>
            </a:r>
            <a:endParaRPr/>
          </a:p>
          <a:p>
            <a:pPr marL="914400" lvl="1" indent="-298450" rtl="0">
              <a:spcBef>
                <a:spcPts val="0"/>
              </a:spcBef>
              <a:spcAft>
                <a:spcPts val="0"/>
              </a:spcAft>
              <a:buSzPts val="1100"/>
              <a:buChar char="○"/>
            </a:pPr>
            <a:r>
              <a:rPr lang="en"/>
              <a:t>Are not required to attend the events of any student organization they advise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Proposed Changes</a:t>
            </a:r>
            <a:endParaRPr/>
          </a:p>
        </p:txBody>
      </p:sp>
      <p:sp>
        <p:nvSpPr>
          <p:cNvPr id="153" name="Shape 153"/>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819150" y="446275"/>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a:p>
            <a:pPr marL="0" lvl="0" indent="0">
              <a:spcBef>
                <a:spcPts val="0"/>
              </a:spcBef>
              <a:spcAft>
                <a:spcPts val="0"/>
              </a:spcAft>
              <a:buNone/>
            </a:pPr>
            <a:r>
              <a:rPr lang="en"/>
              <a:t>Designated Forums</a:t>
            </a:r>
            <a:endParaRPr/>
          </a:p>
        </p:txBody>
      </p:sp>
      <p:sp>
        <p:nvSpPr>
          <p:cNvPr id="159" name="Shape 159"/>
          <p:cNvSpPr txBox="1">
            <a:spLocks noGrp="1"/>
          </p:cNvSpPr>
          <p:nvPr>
            <p:ph type="body" idx="1"/>
          </p:nvPr>
        </p:nvSpPr>
        <p:spPr>
          <a:xfrm>
            <a:off x="819150" y="1538350"/>
            <a:ext cx="7505700" cy="13923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Designated Forums:</a:t>
            </a:r>
            <a:endParaRPr/>
          </a:p>
          <a:p>
            <a:pPr marL="914400" lvl="1" indent="-298450" rtl="0">
              <a:spcBef>
                <a:spcPts val="0"/>
              </a:spcBef>
              <a:spcAft>
                <a:spcPts val="0"/>
              </a:spcAft>
              <a:buSzPts val="1100"/>
              <a:buChar char="○"/>
            </a:pPr>
            <a:r>
              <a:rPr lang="en"/>
              <a:t>Parts of the campus only available during certain times approved by the University</a:t>
            </a:r>
            <a:endParaRPr/>
          </a:p>
          <a:p>
            <a:pPr marL="914400" lvl="1" indent="-298450" rtl="0">
              <a:spcBef>
                <a:spcPts val="0"/>
              </a:spcBef>
              <a:spcAft>
                <a:spcPts val="0"/>
              </a:spcAft>
              <a:buSzPts val="1100"/>
              <a:buChar char="○"/>
            </a:pPr>
            <a:r>
              <a:rPr lang="en"/>
              <a:t>Times and locations can be reserved to ask for approval or the University may determine this beforehand</a:t>
            </a:r>
            <a:endParaRPr/>
          </a:p>
          <a:p>
            <a:pPr marL="914400" lvl="1" indent="-298450" rtl="0">
              <a:spcBef>
                <a:spcPts val="0"/>
              </a:spcBef>
              <a:spcAft>
                <a:spcPts val="0"/>
              </a:spcAft>
              <a:buSzPts val="1100"/>
              <a:buChar char="○"/>
            </a:pPr>
            <a:r>
              <a:rPr lang="en"/>
              <a:t>Examples include</a:t>
            </a:r>
            <a:endParaRPr/>
          </a:p>
          <a:p>
            <a:pPr marL="914400" lvl="1" indent="-298450" rtl="0">
              <a:spcBef>
                <a:spcPts val="0"/>
              </a:spcBef>
              <a:spcAft>
                <a:spcPts val="0"/>
              </a:spcAft>
              <a:buSzPts val="1100"/>
              <a:buChar char="○"/>
            </a:pPr>
            <a:r>
              <a:rPr lang="en"/>
              <a:t>Only available to groups of 50 people or less</a:t>
            </a:r>
            <a:endParaRPr/>
          </a:p>
          <a:p>
            <a:pPr marL="914400" lvl="1" indent="-298450" rtl="0">
              <a:spcBef>
                <a:spcPts val="0"/>
              </a:spcBef>
              <a:spcAft>
                <a:spcPts val="0"/>
              </a:spcAft>
              <a:buSzPts val="1100"/>
              <a:buChar char="○"/>
            </a:pPr>
            <a:r>
              <a:rPr lang="en"/>
              <a:t>Does need reservations or prior approval</a:t>
            </a:r>
            <a:endParaRPr/>
          </a:p>
          <a:p>
            <a:pPr marL="0" lvl="0" indent="0" rtl="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Public Forums</a:t>
            </a:r>
            <a:endParaRPr/>
          </a:p>
        </p:txBody>
      </p:sp>
      <p:sp>
        <p:nvSpPr>
          <p:cNvPr id="165" name="Shape 165"/>
          <p:cNvSpPr txBox="1">
            <a:spLocks noGrp="1"/>
          </p:cNvSpPr>
          <p:nvPr>
            <p:ph type="body" idx="1"/>
          </p:nvPr>
        </p:nvSpPr>
        <p:spPr>
          <a:xfrm>
            <a:off x="819150" y="1460175"/>
            <a:ext cx="7505700" cy="29787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Public Forums:</a:t>
            </a:r>
            <a:endParaRPr/>
          </a:p>
          <a:p>
            <a:pPr marL="914400" lvl="1" indent="-298450" rtl="0">
              <a:spcBef>
                <a:spcPts val="0"/>
              </a:spcBef>
              <a:spcAft>
                <a:spcPts val="0"/>
              </a:spcAft>
              <a:buSzPts val="1100"/>
              <a:buChar char="○"/>
            </a:pPr>
            <a:r>
              <a:rPr lang="en"/>
              <a:t>University designated areas where public expression/speech is allowed</a:t>
            </a:r>
            <a:endParaRPr/>
          </a:p>
          <a:p>
            <a:pPr marL="914400" lvl="1" indent="-298450" rtl="0">
              <a:spcBef>
                <a:spcPts val="0"/>
              </a:spcBef>
              <a:spcAft>
                <a:spcPts val="0"/>
              </a:spcAft>
              <a:buSzPts val="1100"/>
              <a:buChar char="○"/>
            </a:pPr>
            <a:r>
              <a:rPr lang="en"/>
              <a:t>Can be University streets, sidewalks, parks, and other common areas</a:t>
            </a:r>
            <a:endParaRPr/>
          </a:p>
          <a:p>
            <a:pPr marL="914400" lvl="1" indent="-298450" rtl="0">
              <a:spcBef>
                <a:spcPts val="0"/>
              </a:spcBef>
              <a:spcAft>
                <a:spcPts val="0"/>
              </a:spcAft>
              <a:buSzPts val="1100"/>
              <a:buChar char="○"/>
            </a:pPr>
            <a:r>
              <a:rPr lang="en"/>
              <a:t>Only available to groups of 25 people or less</a:t>
            </a:r>
            <a:endParaRPr/>
          </a:p>
          <a:p>
            <a:pPr marL="914400" lvl="1" indent="-298450" rtl="0">
              <a:spcBef>
                <a:spcPts val="0"/>
              </a:spcBef>
              <a:spcAft>
                <a:spcPts val="0"/>
              </a:spcAft>
              <a:buSzPts val="1100"/>
              <a:buChar char="○"/>
            </a:pPr>
            <a:r>
              <a:rPr lang="en"/>
              <a:t>Open to groups not sponsored by Offices or Student Organizations</a:t>
            </a:r>
            <a:endParaRPr/>
          </a:p>
          <a:p>
            <a:pPr marL="914400" lvl="1" indent="-298450" rtl="0">
              <a:spcBef>
                <a:spcPts val="0"/>
              </a:spcBef>
              <a:spcAft>
                <a:spcPts val="0"/>
              </a:spcAft>
              <a:buSzPts val="1100"/>
              <a:buChar char="○"/>
            </a:pPr>
            <a:r>
              <a:rPr lang="en"/>
              <a:t>Does need reservations or prior approval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Non-Public Forums</a:t>
            </a:r>
            <a:endParaRPr/>
          </a:p>
          <a:p>
            <a:pPr marL="0" lvl="0" indent="0">
              <a:spcBef>
                <a:spcPts val="0"/>
              </a:spcBef>
              <a:spcAft>
                <a:spcPts val="0"/>
              </a:spcAft>
              <a:buNone/>
            </a:pPr>
            <a:endParaRPr/>
          </a:p>
        </p:txBody>
      </p:sp>
      <p:sp>
        <p:nvSpPr>
          <p:cNvPr id="171" name="Shape 171"/>
          <p:cNvSpPr txBox="1">
            <a:spLocks noGrp="1"/>
          </p:cNvSpPr>
          <p:nvPr>
            <p:ph type="body" idx="1"/>
          </p:nvPr>
        </p:nvSpPr>
        <p:spPr>
          <a:xfrm>
            <a:off x="819150" y="1407550"/>
            <a:ext cx="7505700" cy="30312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Non-Public Forums:</a:t>
            </a:r>
            <a:endParaRPr/>
          </a:p>
          <a:p>
            <a:pPr marL="914400" lvl="1" indent="-298450" rtl="0">
              <a:spcBef>
                <a:spcPts val="0"/>
              </a:spcBef>
              <a:spcAft>
                <a:spcPts val="0"/>
              </a:spcAft>
              <a:buSzPts val="1100"/>
              <a:buChar char="○"/>
            </a:pPr>
            <a:r>
              <a:rPr lang="en"/>
              <a:t>Areas not traditionally used for public communication</a:t>
            </a:r>
            <a:endParaRPr/>
          </a:p>
          <a:p>
            <a:pPr marL="914400" lvl="1" indent="-298450" rtl="0">
              <a:spcBef>
                <a:spcPts val="0"/>
              </a:spcBef>
              <a:spcAft>
                <a:spcPts val="0"/>
              </a:spcAft>
              <a:buSzPts val="1100"/>
              <a:buChar char="○"/>
            </a:pPr>
            <a:r>
              <a:rPr lang="en"/>
              <a:t>Will only be used for their intended purpose and not for public expression</a:t>
            </a:r>
            <a:endParaRPr/>
          </a:p>
          <a:p>
            <a:pPr marL="914400" lvl="1" indent="-298450" rtl="0">
              <a:spcBef>
                <a:spcPts val="0"/>
              </a:spcBef>
              <a:spcAft>
                <a:spcPts val="0"/>
              </a:spcAft>
              <a:buSzPts val="1100"/>
              <a:buChar char="○"/>
            </a:pPr>
            <a:r>
              <a:rPr lang="en"/>
              <a:t>Examples include, but are not limited to, classrooms, residence halls, offices, academic buildings, administration buildings, libraries, and laboratories</a:t>
            </a:r>
            <a:endParaRPr/>
          </a:p>
          <a:p>
            <a:pPr marL="914400" lvl="1" indent="-298450" rtl="0">
              <a:spcBef>
                <a:spcPts val="0"/>
              </a:spcBef>
              <a:spcAft>
                <a:spcPts val="0"/>
              </a:spcAft>
              <a:buSzPts val="1100"/>
              <a:buChar char="○"/>
            </a:pPr>
            <a:r>
              <a:rPr lang="en"/>
              <a:t>Outside Speakers/Guests can reserve these locations per approval by the University</a:t>
            </a:r>
            <a:endParaRPr/>
          </a:p>
          <a:p>
            <a:pPr marL="914400" lvl="1" indent="-298450" rtl="0">
              <a:spcBef>
                <a:spcPts val="0"/>
              </a:spcBef>
              <a:spcAft>
                <a:spcPts val="0"/>
              </a:spcAft>
              <a:buSzPts val="1100"/>
              <a:buChar char="○"/>
            </a:pPr>
            <a:r>
              <a:rPr lang="en"/>
              <a:t>Does need reservations or prior approval</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819150" y="5817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Event/Crowd Size</a:t>
            </a:r>
            <a:endParaRPr/>
          </a:p>
        </p:txBody>
      </p:sp>
      <p:sp>
        <p:nvSpPr>
          <p:cNvPr id="177" name="Shape 177"/>
          <p:cNvSpPr txBox="1">
            <a:spLocks noGrp="1"/>
          </p:cNvSpPr>
          <p:nvPr>
            <p:ph type="body" idx="1"/>
          </p:nvPr>
        </p:nvSpPr>
        <p:spPr>
          <a:xfrm>
            <a:off x="918950" y="1319850"/>
            <a:ext cx="7505700" cy="40551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Char char="●"/>
            </a:pPr>
            <a:r>
              <a:rPr lang="en"/>
              <a:t>Certain buildings/Forums will have crowd restrictions to reduce risk to event goers</a:t>
            </a:r>
            <a:endParaRPr/>
          </a:p>
          <a:p>
            <a:pPr marL="914400" lvl="1" indent="-298450" rtl="0">
              <a:spcBef>
                <a:spcPts val="0"/>
              </a:spcBef>
              <a:spcAft>
                <a:spcPts val="0"/>
              </a:spcAft>
              <a:buSzPts val="1100"/>
              <a:buChar char="○"/>
            </a:pPr>
            <a:r>
              <a:rPr lang="en"/>
              <a:t>Outside events not designated at Public Forums will have an attendance limit of fifty people</a:t>
            </a:r>
            <a:endParaRPr/>
          </a:p>
          <a:p>
            <a:pPr marL="914400" lvl="1" indent="-298450" rtl="0">
              <a:spcBef>
                <a:spcPts val="0"/>
              </a:spcBef>
              <a:spcAft>
                <a:spcPts val="0"/>
              </a:spcAft>
              <a:buSzPts val="1100"/>
              <a:buChar char="○"/>
            </a:pPr>
            <a:r>
              <a:rPr lang="en"/>
              <a:t>Any event expected to go above the 50 people limit must reserve locations such as auditoriums, stadiums, meeting rooms, and other University approved areas that were built with this purpose</a:t>
            </a:r>
            <a:endParaRPr/>
          </a:p>
          <a:p>
            <a:pPr marL="457200" lvl="0" indent="-311150" rtl="0">
              <a:spcBef>
                <a:spcPts val="0"/>
              </a:spcBef>
              <a:spcAft>
                <a:spcPts val="0"/>
              </a:spcAft>
              <a:buSzPts val="1300"/>
              <a:buChar char="●"/>
            </a:pPr>
            <a:r>
              <a:rPr lang="en"/>
              <a:t>Security</a:t>
            </a:r>
            <a:endParaRPr/>
          </a:p>
          <a:p>
            <a:pPr marL="914400" lvl="1" indent="-298450" rtl="0">
              <a:spcBef>
                <a:spcPts val="0"/>
              </a:spcBef>
              <a:spcAft>
                <a:spcPts val="0"/>
              </a:spcAft>
              <a:buSzPts val="1100"/>
              <a:buChar char="○"/>
            </a:pPr>
            <a:r>
              <a:rPr lang="en"/>
              <a:t>The sponsoring organization or external group will notify Campus Safety (university police) if anticipated attendance is more than 200 people</a:t>
            </a:r>
            <a:endParaRPr/>
          </a:p>
          <a:p>
            <a:pPr marL="914400" lvl="1" indent="-298450" rtl="0">
              <a:spcBef>
                <a:spcPts val="0"/>
              </a:spcBef>
              <a:spcAft>
                <a:spcPts val="0"/>
              </a:spcAft>
              <a:buSzPts val="1100"/>
              <a:buChar char="○"/>
            </a:pPr>
            <a:r>
              <a:rPr lang="en"/>
              <a:t>If deemed necessary by Campus Safety, the sponsoring organization or external group will provide contracted security personnel </a:t>
            </a:r>
            <a:endParaRPr/>
          </a:p>
          <a:p>
            <a:pPr marL="0" lvl="0" indent="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1045</Words>
  <Application>Microsoft Macintosh PowerPoint</Application>
  <PresentationFormat>On-screen Show (16:9)</PresentationFormat>
  <Paragraphs>97</Paragraphs>
  <Slides>19</Slides>
  <Notes>19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Nunito</vt:lpstr>
      <vt:lpstr>Shift</vt:lpstr>
      <vt:lpstr>Case Study</vt:lpstr>
      <vt:lpstr>PowerPoint Presentation</vt:lpstr>
      <vt:lpstr>University Demographics</vt:lpstr>
      <vt:lpstr>What’s Already in Place</vt:lpstr>
      <vt:lpstr>Proposed Changes</vt:lpstr>
      <vt:lpstr> Designated Forums</vt:lpstr>
      <vt:lpstr>Public Forums</vt:lpstr>
      <vt:lpstr>Non-Public Forums </vt:lpstr>
      <vt:lpstr>Event/Crowd Size</vt:lpstr>
      <vt:lpstr>Disclaimers for Outside Speakers/Events</vt:lpstr>
      <vt:lpstr>Disclaimers for Outside Speakers/Events </vt:lpstr>
      <vt:lpstr>Event Request Forms</vt:lpstr>
      <vt:lpstr>Events Request Forms </vt:lpstr>
      <vt:lpstr>PowerPoint Presentation</vt:lpstr>
      <vt:lpstr>PowerPoint Presentation</vt:lpstr>
      <vt:lpstr>PowerPoint Presentation</vt:lpstr>
      <vt:lpstr>Time, Place, and Manner Restrictions</vt:lpstr>
      <vt:lpstr>Cost</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dc:title>
  <cp:lastModifiedBy>Abagael Woleschok</cp:lastModifiedBy>
  <cp:revision>1</cp:revision>
  <dcterms:modified xsi:type="dcterms:W3CDTF">2018-02-22T01:02:50Z</dcterms:modified>
</cp:coreProperties>
</file>