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7"/>
  </p:notesMasterIdLst>
  <p:sldIdLst>
    <p:sldId id="256" r:id="rId2"/>
    <p:sldId id="266" r:id="rId3"/>
    <p:sldId id="276" r:id="rId4"/>
    <p:sldId id="277" r:id="rId5"/>
    <p:sldId id="258" r:id="rId6"/>
    <p:sldId id="264" r:id="rId7"/>
    <p:sldId id="259" r:id="rId8"/>
    <p:sldId id="265" r:id="rId9"/>
    <p:sldId id="260" r:id="rId10"/>
    <p:sldId id="267" r:id="rId11"/>
    <p:sldId id="261" r:id="rId12"/>
    <p:sldId id="278" r:id="rId13"/>
    <p:sldId id="262" r:id="rId14"/>
    <p:sldId id="271" r:id="rId15"/>
    <p:sldId id="27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son, Annastatius" initials="O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vett, Ian" userId="100300009C841142@LIVE.COM" providerId="AD" clId="Web-{437B18DB-32D3-48F6-A74E-CFCD81E09D2E}"/>
    <pc:docChg chg="modSld">
      <pc:chgData name="Privett, Ian" userId="100300009C841142@LIVE.COM" providerId="AD" clId="Web-{437B18DB-32D3-48F6-A74E-CFCD81E09D2E}" dt="2018-02-20T23:29:10.369" v="290"/>
      <pc:docMkLst>
        <pc:docMk/>
      </pc:docMkLst>
      <pc:sldChg chg="modSp">
        <pc:chgData name="Privett, Ian" userId="100300009C841142@LIVE.COM" providerId="AD" clId="Web-{437B18DB-32D3-48F6-A74E-CFCD81E09D2E}" dt="2018-02-20T23:20:49.815" v="71"/>
        <pc:sldMkLst>
          <pc:docMk/>
          <pc:sldMk cId="194127701" sldId="259"/>
        </pc:sldMkLst>
        <pc:spChg chg="mod">
          <ac:chgData name="Privett, Ian" userId="100300009C841142@LIVE.COM" providerId="AD" clId="Web-{437B18DB-32D3-48F6-A74E-CFCD81E09D2E}" dt="2018-02-20T23:20:49.815" v="71"/>
          <ac:spMkLst>
            <pc:docMk/>
            <pc:sldMk cId="194127701" sldId="259"/>
            <ac:spMk id="3" creationId="{676F744B-7B72-4EF4-8264-250D63D97B0E}"/>
          </ac:spMkLst>
        </pc:spChg>
      </pc:sldChg>
      <pc:sldChg chg="modSp">
        <pc:chgData name="Privett, Ian" userId="100300009C841142@LIVE.COM" providerId="AD" clId="Web-{437B18DB-32D3-48F6-A74E-CFCD81E09D2E}" dt="2018-02-20T23:06:35.641" v="0"/>
        <pc:sldMkLst>
          <pc:docMk/>
          <pc:sldMk cId="3717145026" sldId="260"/>
        </pc:sldMkLst>
        <pc:spChg chg="mod">
          <ac:chgData name="Privett, Ian" userId="100300009C841142@LIVE.COM" providerId="AD" clId="Web-{437B18DB-32D3-48F6-A74E-CFCD81E09D2E}" dt="2018-02-20T23:06:35.641" v="0"/>
          <ac:spMkLst>
            <pc:docMk/>
            <pc:sldMk cId="3717145026" sldId="260"/>
            <ac:spMk id="3" creationId="{3D1A7F3B-A379-4600-ACA5-6EAB96B51AAB}"/>
          </ac:spMkLst>
        </pc:spChg>
      </pc:sldChg>
      <pc:sldChg chg="modSp">
        <pc:chgData name="Privett, Ian" userId="100300009C841142@LIVE.COM" providerId="AD" clId="Web-{437B18DB-32D3-48F6-A74E-CFCD81E09D2E}" dt="2018-02-20T23:27:57.102" v="273"/>
        <pc:sldMkLst>
          <pc:docMk/>
          <pc:sldMk cId="247086661" sldId="262"/>
        </pc:sldMkLst>
        <pc:spChg chg="mod">
          <ac:chgData name="Privett, Ian" userId="100300009C841142@LIVE.COM" providerId="AD" clId="Web-{437B18DB-32D3-48F6-A74E-CFCD81E09D2E}" dt="2018-02-20T23:27:57.102" v="273"/>
          <ac:spMkLst>
            <pc:docMk/>
            <pc:sldMk cId="247086661" sldId="262"/>
            <ac:spMk id="3" creationId="{FEF629FF-1FB5-4280-82C7-F5CB4326D1D5}"/>
          </ac:spMkLst>
        </pc:spChg>
      </pc:sldChg>
      <pc:sldChg chg="modSp">
        <pc:chgData name="Privett, Ian" userId="100300009C841142@LIVE.COM" providerId="AD" clId="Web-{437B18DB-32D3-48F6-A74E-CFCD81E09D2E}" dt="2018-02-20T23:17:14.889" v="60"/>
        <pc:sldMkLst>
          <pc:docMk/>
          <pc:sldMk cId="2655274779" sldId="264"/>
        </pc:sldMkLst>
        <pc:spChg chg="mod">
          <ac:chgData name="Privett, Ian" userId="100300009C841142@LIVE.COM" providerId="AD" clId="Web-{437B18DB-32D3-48F6-A74E-CFCD81E09D2E}" dt="2018-02-20T23:17:14.889" v="60"/>
          <ac:spMkLst>
            <pc:docMk/>
            <pc:sldMk cId="2655274779" sldId="264"/>
            <ac:spMk id="3" creationId="{BA7265F4-73BD-49F6-AD6C-0DB0598D1B86}"/>
          </ac:spMkLst>
        </pc:spChg>
      </pc:sldChg>
      <pc:sldChg chg="modSp">
        <pc:chgData name="Privett, Ian" userId="100300009C841142@LIVE.COM" providerId="AD" clId="Web-{437B18DB-32D3-48F6-A74E-CFCD81E09D2E}" dt="2018-02-20T23:29:10.354" v="289"/>
        <pc:sldMkLst>
          <pc:docMk/>
          <pc:sldMk cId="1220129201" sldId="271"/>
        </pc:sldMkLst>
        <pc:spChg chg="mod">
          <ac:chgData name="Privett, Ian" userId="100300009C841142@LIVE.COM" providerId="AD" clId="Web-{437B18DB-32D3-48F6-A74E-CFCD81E09D2E}" dt="2018-02-20T23:29:10.354" v="289"/>
          <ac:spMkLst>
            <pc:docMk/>
            <pc:sldMk cId="1220129201" sldId="271"/>
            <ac:spMk id="3" creationId="{00000000-0000-0000-0000-000000000000}"/>
          </ac:spMkLst>
        </pc:spChg>
      </pc:sldChg>
      <pc:sldChg chg="modSp">
        <pc:chgData name="Privett, Ian" userId="100300009C841142@LIVE.COM" providerId="AD" clId="Web-{437B18DB-32D3-48F6-A74E-CFCD81E09D2E}" dt="2018-02-20T23:13:41.665" v="30"/>
        <pc:sldMkLst>
          <pc:docMk/>
          <pc:sldMk cId="1048654135" sldId="277"/>
        </pc:sldMkLst>
        <pc:spChg chg="mod">
          <ac:chgData name="Privett, Ian" userId="100300009C841142@LIVE.COM" providerId="AD" clId="Web-{437B18DB-32D3-48F6-A74E-CFCD81E09D2E}" dt="2018-02-20T23:13:41.665" v="30"/>
          <ac:spMkLst>
            <pc:docMk/>
            <pc:sldMk cId="1048654135" sldId="277"/>
            <ac:spMk id="3" creationId="{00000000-0000-0000-0000-000000000000}"/>
          </ac:spMkLst>
        </pc:spChg>
      </pc:sldChg>
    </pc:docChg>
  </pc:docChgLst>
  <pc:docChgLst>
    <pc:chgData name="Anna Wilks" userId="8529b923-ffae-41f3-926f-13ef8f09baea" providerId="ADAL" clId="{601059F7-8E61-E04D-B128-872C87598213}"/>
    <pc:docChg chg="custSel modSld">
      <pc:chgData name="Anna Wilks" userId="8529b923-ffae-41f3-926f-13ef8f09baea" providerId="ADAL" clId="{601059F7-8E61-E04D-B128-872C87598213}" dt="2018-02-20T04:50:24.143" v="1359" actId="20577"/>
      <pc:docMkLst>
        <pc:docMk/>
      </pc:docMkLst>
      <pc:sldChg chg="modSp">
        <pc:chgData name="Anna Wilks" userId="8529b923-ffae-41f3-926f-13ef8f09baea" providerId="ADAL" clId="{601059F7-8E61-E04D-B128-872C87598213}" dt="2018-02-20T04:50:24.143" v="1359" actId="20577"/>
        <pc:sldMkLst>
          <pc:docMk/>
          <pc:sldMk cId="194127701" sldId="259"/>
        </pc:sldMkLst>
        <pc:spChg chg="mod">
          <ac:chgData name="Anna Wilks" userId="8529b923-ffae-41f3-926f-13ef8f09baea" providerId="ADAL" clId="{601059F7-8E61-E04D-B128-872C87598213}" dt="2018-02-20T04:50:24.143" v="1359" actId="20577"/>
          <ac:spMkLst>
            <pc:docMk/>
            <pc:sldMk cId="194127701" sldId="259"/>
            <ac:spMk id="3" creationId="{676F744B-7B72-4EF4-8264-250D63D97B0E}"/>
          </ac:spMkLst>
        </pc:spChg>
      </pc:sldChg>
    </pc:docChg>
  </pc:docChgLst>
  <pc:docChgLst>
    <pc:chgData name="Privett, Ian" userId="100300009C841142@LIVE.COM" providerId="AD" clId="Web-{61963BBE-8E2B-4869-9BD8-F0A9B4976E81}"/>
    <pc:docChg chg="modSld">
      <pc:chgData name="Privett, Ian" userId="100300009C841142@LIVE.COM" providerId="AD" clId="Web-{61963BBE-8E2B-4869-9BD8-F0A9B4976E81}" dt="2018-02-21T01:00:46.099" v="46"/>
      <pc:docMkLst>
        <pc:docMk/>
      </pc:docMkLst>
      <pc:sldChg chg="modSp">
        <pc:chgData name="Privett, Ian" userId="100300009C841142@LIVE.COM" providerId="AD" clId="Web-{61963BBE-8E2B-4869-9BD8-F0A9B4976E81}" dt="2018-02-21T01:00:46.099" v="46"/>
        <pc:sldMkLst>
          <pc:docMk/>
          <pc:sldMk cId="109857222" sldId="256"/>
        </pc:sldMkLst>
        <pc:spChg chg="mod">
          <ac:chgData name="Privett, Ian" userId="100300009C841142@LIVE.COM" providerId="AD" clId="Web-{61963BBE-8E2B-4869-9BD8-F0A9B4976E81}" dt="2018-02-21T01:00:46.099" v="46"/>
          <ac:spMkLst>
            <pc:docMk/>
            <pc:sldMk cId="109857222" sldId="256"/>
            <ac:spMk id="2" creationId="{00000000-0000-0000-0000-000000000000}"/>
          </ac:spMkLst>
        </pc:spChg>
        <pc:spChg chg="mod">
          <ac:chgData name="Privett, Ian" userId="100300009C841142@LIVE.COM" providerId="AD" clId="Web-{61963BBE-8E2B-4869-9BD8-F0A9B4976E81}" dt="2018-02-21T01:00:03.005" v="26"/>
          <ac:spMkLst>
            <pc:docMk/>
            <pc:sldMk cId="109857222" sldId="256"/>
            <ac:spMk id="3" creationId="{00000000-0000-0000-0000-000000000000}"/>
          </ac:spMkLst>
        </pc:spChg>
      </pc:sldChg>
    </pc:docChg>
  </pc:docChgLst>
  <pc:docChgLst>
    <pc:chgData name="Privett, Ian" userId="100300009C841142@LIVE.COM" providerId="AD" clId="Web-{9A12BC79-9FDD-4DB7-9434-572442CAD359}"/>
    <pc:docChg chg="modSld">
      <pc:chgData name="Privett, Ian" userId="100300009C841142@LIVE.COM" providerId="AD" clId="Web-{9A12BC79-9FDD-4DB7-9434-572442CAD359}" dt="2018-02-21T03:29:35.720" v="251"/>
      <pc:docMkLst>
        <pc:docMk/>
      </pc:docMkLst>
      <pc:sldChg chg="modSp">
        <pc:chgData name="Privett, Ian" userId="100300009C841142@LIVE.COM" providerId="AD" clId="Web-{9A12BC79-9FDD-4DB7-9434-572442CAD359}" dt="2018-02-21T03:12:08.964" v="4"/>
        <pc:sldMkLst>
          <pc:docMk/>
          <pc:sldMk cId="109857222" sldId="256"/>
        </pc:sldMkLst>
        <pc:spChg chg="mod">
          <ac:chgData name="Privett, Ian" userId="100300009C841142@LIVE.COM" providerId="AD" clId="Web-{9A12BC79-9FDD-4DB7-9434-572442CAD359}" dt="2018-02-21T03:12:08.964" v="4"/>
          <ac:spMkLst>
            <pc:docMk/>
            <pc:sldMk cId="109857222" sldId="256"/>
            <ac:spMk id="2" creationId="{00000000-0000-0000-0000-000000000000}"/>
          </ac:spMkLst>
        </pc:spChg>
      </pc:sldChg>
      <pc:sldChg chg="modSp">
        <pc:chgData name="Privett, Ian" userId="100300009C841142@LIVE.COM" providerId="AD" clId="Web-{9A12BC79-9FDD-4DB7-9434-572442CAD359}" dt="2018-02-21T03:17:54.347" v="93"/>
        <pc:sldMkLst>
          <pc:docMk/>
          <pc:sldMk cId="194127701" sldId="259"/>
        </pc:sldMkLst>
        <pc:spChg chg="mod">
          <ac:chgData name="Privett, Ian" userId="100300009C841142@LIVE.COM" providerId="AD" clId="Web-{9A12BC79-9FDD-4DB7-9434-572442CAD359}" dt="2018-02-21T03:17:54.347" v="93"/>
          <ac:spMkLst>
            <pc:docMk/>
            <pc:sldMk cId="194127701" sldId="259"/>
            <ac:spMk id="3" creationId="{676F744B-7B72-4EF4-8264-250D63D97B0E}"/>
          </ac:spMkLst>
        </pc:spChg>
      </pc:sldChg>
      <pc:sldChg chg="modSp">
        <pc:chgData name="Privett, Ian" userId="100300009C841142@LIVE.COM" providerId="AD" clId="Web-{9A12BC79-9FDD-4DB7-9434-572442CAD359}" dt="2018-02-21T03:21:27.179" v="139"/>
        <pc:sldMkLst>
          <pc:docMk/>
          <pc:sldMk cId="3717145026" sldId="260"/>
        </pc:sldMkLst>
        <pc:spChg chg="mod">
          <ac:chgData name="Privett, Ian" userId="100300009C841142@LIVE.COM" providerId="AD" clId="Web-{9A12BC79-9FDD-4DB7-9434-572442CAD359}" dt="2018-02-21T03:21:27.179" v="139"/>
          <ac:spMkLst>
            <pc:docMk/>
            <pc:sldMk cId="3717145026" sldId="260"/>
            <ac:spMk id="3" creationId="{3D1A7F3B-A379-4600-ACA5-6EAB96B51AAB}"/>
          </ac:spMkLst>
        </pc:spChg>
      </pc:sldChg>
      <pc:sldChg chg="modSp">
        <pc:chgData name="Privett, Ian" userId="100300009C841142@LIVE.COM" providerId="AD" clId="Web-{9A12BC79-9FDD-4DB7-9434-572442CAD359}" dt="2018-02-21T03:24:38.277" v="151"/>
        <pc:sldMkLst>
          <pc:docMk/>
          <pc:sldMk cId="247086661" sldId="262"/>
        </pc:sldMkLst>
        <pc:spChg chg="mod">
          <ac:chgData name="Privett, Ian" userId="100300009C841142@LIVE.COM" providerId="AD" clId="Web-{9A12BC79-9FDD-4DB7-9434-572442CAD359}" dt="2018-02-21T03:24:38.277" v="151"/>
          <ac:spMkLst>
            <pc:docMk/>
            <pc:sldMk cId="247086661" sldId="262"/>
            <ac:spMk id="3" creationId="{FEF629FF-1FB5-4280-82C7-F5CB4326D1D5}"/>
          </ac:spMkLst>
        </pc:spChg>
      </pc:sldChg>
      <pc:sldChg chg="modSp">
        <pc:chgData name="Privett, Ian" userId="100300009C841142@LIVE.COM" providerId="AD" clId="Web-{9A12BC79-9FDD-4DB7-9434-572442CAD359}" dt="2018-02-21T03:19:07.864" v="102"/>
        <pc:sldMkLst>
          <pc:docMk/>
          <pc:sldMk cId="592065542" sldId="265"/>
        </pc:sldMkLst>
        <pc:spChg chg="mod">
          <ac:chgData name="Privett, Ian" userId="100300009C841142@LIVE.COM" providerId="AD" clId="Web-{9A12BC79-9FDD-4DB7-9434-572442CAD359}" dt="2018-02-21T03:19:07.864" v="102"/>
          <ac:spMkLst>
            <pc:docMk/>
            <pc:sldMk cId="592065542" sldId="265"/>
            <ac:spMk id="2" creationId="{00000000-0000-0000-0000-000000000000}"/>
          </ac:spMkLst>
        </pc:spChg>
      </pc:sldChg>
      <pc:sldChg chg="modSp">
        <pc:chgData name="Privett, Ian" userId="100300009C841142@LIVE.COM" providerId="AD" clId="Web-{9A12BC79-9FDD-4DB7-9434-572442CAD359}" dt="2018-02-21T03:16:00.736" v="89"/>
        <pc:sldMkLst>
          <pc:docMk/>
          <pc:sldMk cId="382850479" sldId="266"/>
        </pc:sldMkLst>
        <pc:spChg chg="mod">
          <ac:chgData name="Privett, Ian" userId="100300009C841142@LIVE.COM" providerId="AD" clId="Web-{9A12BC79-9FDD-4DB7-9434-572442CAD359}" dt="2018-02-21T03:16:00.736" v="89"/>
          <ac:spMkLst>
            <pc:docMk/>
            <pc:sldMk cId="382850479" sldId="266"/>
            <ac:spMk id="3" creationId="{00000000-0000-0000-0000-000000000000}"/>
          </ac:spMkLst>
        </pc:spChg>
      </pc:sldChg>
      <pc:sldChg chg="modSp">
        <pc:chgData name="Privett, Ian" userId="100300009C841142@LIVE.COM" providerId="AD" clId="Web-{9A12BC79-9FDD-4DB7-9434-572442CAD359}" dt="2018-02-21T03:29:35.704" v="250"/>
        <pc:sldMkLst>
          <pc:docMk/>
          <pc:sldMk cId="3336600042" sldId="279"/>
        </pc:sldMkLst>
        <pc:spChg chg="mod">
          <ac:chgData name="Privett, Ian" userId="100300009C841142@LIVE.COM" providerId="AD" clId="Web-{9A12BC79-9FDD-4DB7-9434-572442CAD359}" dt="2018-02-21T03:29:35.704" v="250"/>
          <ac:spMkLst>
            <pc:docMk/>
            <pc:sldMk cId="3336600042" sldId="279"/>
            <ac:spMk id="3" creationId="{8CC4BA5F-AC25-44BF-BD15-5730E0D6AEC9}"/>
          </ac:spMkLst>
        </pc:spChg>
      </pc:sldChg>
    </pc:docChg>
  </pc:docChgLst>
  <pc:docChgLst>
    <pc:chgData name="Olson, Annastatius" userId="100300009D99BB5D@LIVE.COM" providerId="AD" clId="Web-{AEBD823A-8248-43E3-A6B9-A12B1C1339D0}"/>
    <pc:docChg chg="delSld modSld">
      <pc:chgData name="Olson, Annastatius" userId="100300009D99BB5D@LIVE.COM" providerId="AD" clId="Web-{AEBD823A-8248-43E3-A6B9-A12B1C1339D0}" dt="2018-02-20T16:03:11.417" v="306"/>
      <pc:docMkLst>
        <pc:docMk/>
      </pc:docMkLst>
      <pc:sldChg chg="modSp">
        <pc:chgData name="Olson, Annastatius" userId="100300009D99BB5D@LIVE.COM" providerId="AD" clId="Web-{AEBD823A-8248-43E3-A6B9-A12B1C1339D0}" dt="2018-02-20T16:03:09.479" v="304"/>
        <pc:sldMkLst>
          <pc:docMk/>
          <pc:sldMk cId="247086661" sldId="262"/>
        </pc:sldMkLst>
        <pc:spChg chg="mod">
          <ac:chgData name="Olson, Annastatius" userId="100300009D99BB5D@LIVE.COM" providerId="AD" clId="Web-{AEBD823A-8248-43E3-A6B9-A12B1C1339D0}" dt="2018-02-20T16:03:09.479" v="304"/>
          <ac:spMkLst>
            <pc:docMk/>
            <pc:sldMk cId="247086661" sldId="262"/>
            <ac:spMk id="3" creationId="{FEF629FF-1FB5-4280-82C7-F5CB4326D1D5}"/>
          </ac:spMkLst>
        </pc:spChg>
      </pc:sldChg>
      <pc:sldChg chg="modSp">
        <pc:chgData name="Olson, Annastatius" userId="100300009D99BB5D@LIVE.COM" providerId="AD" clId="Web-{AEBD823A-8248-43E3-A6B9-A12B1C1339D0}" dt="2018-02-20T16:01:54.118" v="272"/>
        <pc:sldMkLst>
          <pc:docMk/>
          <pc:sldMk cId="1220129201" sldId="271"/>
        </pc:sldMkLst>
        <pc:spChg chg="mod">
          <ac:chgData name="Olson, Annastatius" userId="100300009D99BB5D@LIVE.COM" providerId="AD" clId="Web-{AEBD823A-8248-43E3-A6B9-A12B1C1339D0}" dt="2018-02-20T16:01:54.118" v="272"/>
          <ac:spMkLst>
            <pc:docMk/>
            <pc:sldMk cId="1220129201" sldId="271"/>
            <ac:spMk id="3" creationId="{00000000-0000-0000-0000-000000000000}"/>
          </ac:spMkLst>
        </pc:spChg>
      </pc:sldChg>
      <pc:sldChg chg="del">
        <pc:chgData name="Olson, Annastatius" userId="100300009D99BB5D@LIVE.COM" providerId="AD" clId="Web-{AEBD823A-8248-43E3-A6B9-A12B1C1339D0}" dt="2018-02-20T16:02:19.478" v="274"/>
        <pc:sldMkLst>
          <pc:docMk/>
          <pc:sldMk cId="390136004" sldId="272"/>
        </pc:sldMkLst>
      </pc:sldChg>
      <pc:sldChg chg="del">
        <pc:chgData name="Olson, Annastatius" userId="100300009D99BB5D@LIVE.COM" providerId="AD" clId="Web-{AEBD823A-8248-43E3-A6B9-A12B1C1339D0}" dt="2018-02-20T16:02:21.259" v="275"/>
        <pc:sldMkLst>
          <pc:docMk/>
          <pc:sldMk cId="748244937" sldId="273"/>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8-02-19T19:29:40.270" idx="1">
    <p:pos x="6765" y="362"/>
    <p:text>Should this be their?</p:text>
    <p:extLst>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A1F2A1-6D1A-49C7-B5E6-4974B6E5E3AE}" type="datetimeFigureOut">
              <a:rPr lang="en-US"/>
              <a:t>2/21/2018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680759-714D-4517-9EB8-732FDEDFCE70}" type="slidenum">
              <a:rPr lang="en-US"/>
              <a:t>‹#›</a:t>
            </a:fld>
            <a:endParaRPr lang="en-US"/>
          </a:p>
        </p:txBody>
      </p:sp>
    </p:spTree>
    <p:extLst>
      <p:ext uri="{BB962C8B-B14F-4D97-AF65-F5344CB8AC3E}">
        <p14:creationId xmlns:p14="http://schemas.microsoft.com/office/powerpoint/2010/main" val="2677686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rlt.umich.edu/publinks/generalguideline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Symbol"/>
              <a:buChar char="•"/>
            </a:pPr>
            <a:r>
              <a:rPr lang="en-US">
                <a:cs typeface="Calibri"/>
              </a:rPr>
              <a:t>In regards to discussion guidelines, something similar to University of Michigan's guidelines could be utilized: </a:t>
            </a:r>
            <a:r>
              <a:rPr lang="en-US"/>
              <a:t> </a:t>
            </a:r>
            <a:r>
              <a:rPr lang="en-US" u="sng">
                <a:hlinkClick r:id="rId3"/>
              </a:rPr>
              <a:t>http://www.crlt.umich.edu/publinks/generalguidelines</a:t>
            </a:r>
            <a:endParaRPr lang="en-US"/>
          </a:p>
          <a:p>
            <a:endParaRPr lang="en-US">
              <a:cs typeface="Calibri"/>
            </a:endParaRPr>
          </a:p>
        </p:txBody>
      </p:sp>
      <p:sp>
        <p:nvSpPr>
          <p:cNvPr id="4" name="Slide Number Placeholder 3"/>
          <p:cNvSpPr>
            <a:spLocks noGrp="1"/>
          </p:cNvSpPr>
          <p:nvPr>
            <p:ph type="sldNum" sz="quarter" idx="10"/>
          </p:nvPr>
        </p:nvSpPr>
        <p:spPr/>
        <p:txBody>
          <a:bodyPr/>
          <a:lstStyle/>
          <a:p>
            <a:fld id="{5D680759-714D-4517-9EB8-732FDEDFCE70}" type="slidenum">
              <a:rPr lang="en-US"/>
              <a:t>13</a:t>
            </a:fld>
            <a:endParaRPr lang="en-US"/>
          </a:p>
        </p:txBody>
      </p:sp>
    </p:spTree>
    <p:extLst>
      <p:ext uri="{BB962C8B-B14F-4D97-AF65-F5344CB8AC3E}">
        <p14:creationId xmlns:p14="http://schemas.microsoft.com/office/powerpoint/2010/main" val="3869931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5545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3381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858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61654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822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80606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87391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85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8487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64208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6321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46CE7D5-CF57-46EF-B807-FDD0502418D4}" type="datetimeFigureOut">
              <a:rPr lang="en-US" smtClean="0"/>
              <a:t>2/21/2018</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30EA680-D336-4FF7-8B7A-9848BB0A1C32}" type="slidenum">
              <a:rPr lang="en-US" smtClean="0"/>
              <a:t>‹#›</a:t>
            </a:fld>
            <a:endParaRPr lang="en-US"/>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2708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8" y="4851400"/>
            <a:ext cx="8460592" cy="1571625"/>
          </a:xfrm>
        </p:spPr>
        <p:txBody>
          <a:bodyPr vert="horz" lIns="91440" tIns="45720" rIns="91440" bIns="45720" rtlCol="0" anchor="ctr">
            <a:noAutofit/>
          </a:bodyPr>
          <a:lstStyle/>
          <a:p>
            <a:pPr algn="ctr"/>
            <a:r>
              <a:rPr lang="en-US" sz="5400"/>
              <a:t>Student Affairs Case Study Competition</a:t>
            </a:r>
          </a:p>
        </p:txBody>
      </p:sp>
      <p:sp>
        <p:nvSpPr>
          <p:cNvPr id="3" name="Subtitle 2"/>
          <p:cNvSpPr>
            <a:spLocks noGrp="1"/>
          </p:cNvSpPr>
          <p:nvPr>
            <p:ph type="subTitle" idx="1"/>
          </p:nvPr>
        </p:nvSpPr>
        <p:spPr/>
        <p:txBody>
          <a:bodyPr/>
          <a:lstStyle/>
          <a:p>
            <a:pPr algn="ctr"/>
            <a:r>
              <a:rPr lang="en-US"/>
              <a:t>Team Leader: Anna Olson</a:t>
            </a:r>
          </a:p>
          <a:p>
            <a:pPr algn="ctr"/>
            <a:r>
              <a:rPr lang="en-US"/>
              <a:t>Team: Ian Privett, Jasmine Nelson, &amp; Anna Wilks</a:t>
            </a:r>
            <a:endParaRPr lang="en-US">
              <a:solidFill>
                <a:schemeClr val="tx1"/>
              </a:solidFill>
            </a:endParaRPr>
          </a:p>
          <a:p>
            <a:pPr algn="ctr"/>
            <a:r>
              <a:rPr lang="en-US"/>
              <a:t>Marquette University Team</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individual and the community</a:t>
            </a:r>
          </a:p>
        </p:txBody>
      </p:sp>
      <p:sp>
        <p:nvSpPr>
          <p:cNvPr id="3" name="Content Placeholder 2"/>
          <p:cNvSpPr>
            <a:spLocks noGrp="1"/>
          </p:cNvSpPr>
          <p:nvPr>
            <p:ph idx="1"/>
          </p:nvPr>
        </p:nvSpPr>
        <p:spPr/>
        <p:txBody>
          <a:bodyPr vert="horz" lIns="45720" tIns="45720" rIns="45720" bIns="45720" rtlCol="0" anchor="t">
            <a:normAutofit/>
          </a:bodyPr>
          <a:lstStyle/>
          <a:p>
            <a:pPr>
              <a:buFont typeface="Arial" charset="0"/>
              <a:buChar char="•"/>
            </a:pPr>
            <a:r>
              <a:rPr lang="en-US"/>
              <a:t>Not only will this course be valuable to student leaders but it is also will help foster a better constructed environment, ultimately creating a cohesive campus culture.</a:t>
            </a:r>
          </a:p>
          <a:p>
            <a:pPr>
              <a:buFont typeface="Arial" charset="0"/>
              <a:buChar char="•"/>
            </a:pPr>
            <a:r>
              <a:rPr lang="en-US"/>
              <a:t> Culture is the confluence of institutional history, campus traditions and the values and assumptions that shape the character of a college or university. </a:t>
            </a:r>
          </a:p>
          <a:p>
            <a:pPr>
              <a:buFont typeface="Arial" charset="0"/>
              <a:buChar char="•"/>
            </a:pPr>
            <a:r>
              <a:rPr lang="en-US"/>
              <a:t>As we examine the idea that there are four true levels to our campus culture, we begin to ask ourselves what are the artifacts, perspectives, values and assumptions of our university. </a:t>
            </a:r>
          </a:p>
          <a:p>
            <a:pPr>
              <a:buFont typeface="Arial" charset="0"/>
              <a:buChar char="•"/>
            </a:pPr>
            <a:r>
              <a:rPr lang="en-US"/>
              <a:t>Overall, our primary intention is to create a valued culture on our campus through the respectful exchange and understanding of perspectives and ideas.</a:t>
            </a:r>
          </a:p>
        </p:txBody>
      </p:sp>
    </p:spTree>
    <p:extLst>
      <p:ext uri="{BB962C8B-B14F-4D97-AF65-F5344CB8AC3E}">
        <p14:creationId xmlns:p14="http://schemas.microsoft.com/office/powerpoint/2010/main" val="5489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7053-BFE4-4CB7-851B-DB86AC7E8C24}"/>
              </a:ext>
            </a:extLst>
          </p:cNvPr>
          <p:cNvSpPr>
            <a:spLocks noGrp="1"/>
          </p:cNvSpPr>
          <p:nvPr>
            <p:ph type="title"/>
          </p:nvPr>
        </p:nvSpPr>
        <p:spPr/>
        <p:txBody>
          <a:bodyPr/>
          <a:lstStyle/>
          <a:p>
            <a:r>
              <a:rPr lang="en-US"/>
              <a:t>Post-event discussion</a:t>
            </a:r>
          </a:p>
        </p:txBody>
      </p:sp>
      <p:sp>
        <p:nvSpPr>
          <p:cNvPr id="3" name="Content Placeholder 2">
            <a:extLst>
              <a:ext uri="{FF2B5EF4-FFF2-40B4-BE49-F238E27FC236}">
                <a16:creationId xmlns:a16="http://schemas.microsoft.com/office/drawing/2014/main" id="{97488688-4A14-48AC-B5C2-039A409E7B0A}"/>
              </a:ext>
            </a:extLst>
          </p:cNvPr>
          <p:cNvSpPr>
            <a:spLocks noGrp="1"/>
          </p:cNvSpPr>
          <p:nvPr>
            <p:ph idx="1"/>
          </p:nvPr>
        </p:nvSpPr>
        <p:spPr/>
        <p:txBody>
          <a:bodyPr vert="horz" lIns="45720" tIns="45720" rIns="45720" bIns="45720" rtlCol="0" anchor="t">
            <a:normAutofit/>
          </a:bodyPr>
          <a:lstStyle/>
          <a:p>
            <a:pPr>
              <a:buFont typeface="Arial" panose="020B0602020104020603" pitchFamily="34" charset="0"/>
              <a:buChar char="•"/>
            </a:pPr>
            <a:r>
              <a:rPr lang="en-US">
                <a:latin typeface="TW Cen MT"/>
              </a:rPr>
              <a:t>Post-event discussion is a built-in discussion option that enables anyone on campus to request a discussion of sensitive topics after an event takes place.</a:t>
            </a:r>
            <a:endParaRPr lang="en-US">
              <a:latin typeface="Tw Cen MT"/>
            </a:endParaRPr>
          </a:p>
          <a:p>
            <a:pPr>
              <a:buFont typeface="Arial" panose="020B0602020104020603" pitchFamily="34" charset="0"/>
              <a:buChar char="•"/>
            </a:pPr>
            <a:r>
              <a:rPr lang="en-US">
                <a:latin typeface="TW Cen MT"/>
              </a:rPr>
              <a:t>This discussion allows for individuals on campus to work through sensitive topics and provides a productive outlet for dialogue.</a:t>
            </a:r>
            <a:endParaRPr lang="en-US"/>
          </a:p>
          <a:p>
            <a:pPr>
              <a:buFont typeface="Arial" panose="020B0602020104020603" pitchFamily="34" charset="0"/>
              <a:buChar char="•"/>
            </a:pPr>
            <a:r>
              <a:rPr lang="en-US">
                <a:latin typeface="TW Cen MT"/>
              </a:rPr>
              <a:t>Overseeing the post-event discussion will fall on the responsibility of the Vice President of Student Affairs (VPSA).</a:t>
            </a:r>
          </a:p>
          <a:p>
            <a:pPr>
              <a:buFont typeface="Arial" panose="020B0602020104020603" pitchFamily="34" charset="0"/>
              <a:buChar char="•"/>
            </a:pPr>
            <a:endParaRPr lang="en-US" sz="2400">
              <a:latin typeface="TW Cen MT"/>
            </a:endParaRPr>
          </a:p>
        </p:txBody>
      </p:sp>
    </p:spTree>
    <p:extLst>
      <p:ext uri="{BB962C8B-B14F-4D97-AF65-F5344CB8AC3E}">
        <p14:creationId xmlns:p14="http://schemas.microsoft.com/office/powerpoint/2010/main" val="3492003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7A797-AEAE-4817-A55E-5F1A5027B819}"/>
              </a:ext>
            </a:extLst>
          </p:cNvPr>
          <p:cNvSpPr>
            <a:spLocks noGrp="1"/>
          </p:cNvSpPr>
          <p:nvPr>
            <p:ph type="title"/>
          </p:nvPr>
        </p:nvSpPr>
        <p:spPr/>
        <p:txBody>
          <a:bodyPr/>
          <a:lstStyle/>
          <a:p>
            <a:r>
              <a:rPr lang="en-US"/>
              <a:t>Requesting a discussion</a:t>
            </a:r>
          </a:p>
        </p:txBody>
      </p:sp>
      <p:sp>
        <p:nvSpPr>
          <p:cNvPr id="3" name="Content Placeholder 2">
            <a:extLst>
              <a:ext uri="{FF2B5EF4-FFF2-40B4-BE49-F238E27FC236}">
                <a16:creationId xmlns:a16="http://schemas.microsoft.com/office/drawing/2014/main" id="{6536BCF9-DC11-4926-9258-5C7DAC6C82A0}"/>
              </a:ext>
            </a:extLst>
          </p:cNvPr>
          <p:cNvSpPr>
            <a:spLocks noGrp="1"/>
          </p:cNvSpPr>
          <p:nvPr>
            <p:ph idx="1"/>
          </p:nvPr>
        </p:nvSpPr>
        <p:spPr>
          <a:xfrm>
            <a:off x="1023938" y="2286000"/>
            <a:ext cx="10389500" cy="4022725"/>
          </a:xfrm>
        </p:spPr>
        <p:txBody>
          <a:bodyPr vert="horz" lIns="45720" tIns="45720" rIns="45720" bIns="45720" rtlCol="0" anchor="t">
            <a:normAutofit/>
          </a:bodyPr>
          <a:lstStyle/>
          <a:p>
            <a:pPr>
              <a:buFont typeface="Arial" panose="020B0602020104020603" pitchFamily="34" charset="0"/>
              <a:buChar char="•"/>
            </a:pPr>
            <a:r>
              <a:rPr lang="en-US"/>
              <a:t>Students need to request a discussion no later than 5 business days in which the event was held. This request should be submitted to the VPSA.</a:t>
            </a:r>
          </a:p>
          <a:p>
            <a:pPr marL="264795" lvl="1">
              <a:buFont typeface="Arial" panose="020B0602020104020603" pitchFamily="34" charset="0"/>
              <a:buChar char="•"/>
            </a:pPr>
            <a:r>
              <a:rPr lang="en-US"/>
              <a:t>The topic of the discussion should be related to the event or speaker that was on campus.</a:t>
            </a:r>
          </a:p>
          <a:p>
            <a:pPr>
              <a:buFont typeface="Arial" panose="020B0602020104020603" pitchFamily="34" charset="0"/>
              <a:buChar char="•"/>
            </a:pPr>
            <a:r>
              <a:rPr lang="en-US"/>
              <a:t>Email correspondence from the VPSA should occur within 3 business days after receiving a request for discussion to notify campus departments if they are needed in the dialogue.</a:t>
            </a:r>
          </a:p>
          <a:p>
            <a:pPr marL="264795" lvl="1">
              <a:buFont typeface="Arial" panose="020B0602020104020603" pitchFamily="34" charset="0"/>
              <a:buChar char="•"/>
            </a:pPr>
            <a:r>
              <a:rPr lang="en-US"/>
              <a:t>For example: The VPSA would reach out to Health Services for help in presenting on mental health. </a:t>
            </a:r>
          </a:p>
          <a:p>
            <a:pPr>
              <a:buFont typeface="Arial" panose="020B0602020104020603" pitchFamily="34" charset="0"/>
              <a:buChar char="•"/>
            </a:pPr>
            <a:r>
              <a:rPr lang="en-US"/>
              <a:t>Once planned, all students, faculty, and staff on campus will be sent an invite to the discussion, which should need sent at least one day in advance.</a:t>
            </a:r>
          </a:p>
          <a:p>
            <a:pPr marL="264795" lvl="1">
              <a:buFont typeface="Arial" panose="020B0602020104020603" pitchFamily="34" charset="0"/>
              <a:buChar char="•"/>
            </a:pPr>
            <a:endParaRPr lang="en-US"/>
          </a:p>
          <a:p>
            <a:endParaRPr lang="en-US"/>
          </a:p>
          <a:p>
            <a:endParaRPr lang="en-US"/>
          </a:p>
        </p:txBody>
      </p:sp>
    </p:spTree>
    <p:extLst>
      <p:ext uri="{BB962C8B-B14F-4D97-AF65-F5344CB8AC3E}">
        <p14:creationId xmlns:p14="http://schemas.microsoft.com/office/powerpoint/2010/main" val="2844215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1B3F7-E436-43AA-BA0C-3B4F0E6AF55C}"/>
              </a:ext>
            </a:extLst>
          </p:cNvPr>
          <p:cNvSpPr>
            <a:spLocks noGrp="1"/>
          </p:cNvSpPr>
          <p:nvPr>
            <p:ph type="title"/>
          </p:nvPr>
        </p:nvSpPr>
        <p:spPr/>
        <p:txBody>
          <a:bodyPr/>
          <a:lstStyle/>
          <a:p>
            <a:r>
              <a:rPr lang="en-US"/>
              <a:t>Discussion Format</a:t>
            </a:r>
          </a:p>
        </p:txBody>
      </p:sp>
      <p:sp>
        <p:nvSpPr>
          <p:cNvPr id="3" name="Content Placeholder 2">
            <a:extLst>
              <a:ext uri="{FF2B5EF4-FFF2-40B4-BE49-F238E27FC236}">
                <a16:creationId xmlns:a16="http://schemas.microsoft.com/office/drawing/2014/main" id="{FEF629FF-1FB5-4280-82C7-F5CB4326D1D5}"/>
              </a:ext>
            </a:extLst>
          </p:cNvPr>
          <p:cNvSpPr>
            <a:spLocks noGrp="1"/>
          </p:cNvSpPr>
          <p:nvPr>
            <p:ph idx="1"/>
          </p:nvPr>
        </p:nvSpPr>
        <p:spPr>
          <a:xfrm>
            <a:off x="1023938" y="2286000"/>
            <a:ext cx="10557671" cy="4022725"/>
          </a:xfrm>
        </p:spPr>
        <p:txBody>
          <a:bodyPr vert="horz" lIns="45720" tIns="45720" rIns="45720" bIns="45720" rtlCol="0" anchor="t">
            <a:normAutofit/>
          </a:bodyPr>
          <a:lstStyle/>
          <a:p>
            <a:pPr>
              <a:buFont typeface="Arial" panose="020B0602020104020603" pitchFamily="34" charset="0"/>
              <a:buChar char="•"/>
            </a:pPr>
            <a:r>
              <a:rPr lang="en-US"/>
              <a:t>Ground rules should be established and explained at the beginning of every discussion.</a:t>
            </a:r>
          </a:p>
          <a:p>
            <a:pPr marL="264795" lvl="1">
              <a:buFont typeface="Arial" panose="020B0602020104020603" pitchFamily="34" charset="0"/>
              <a:buChar char="•"/>
            </a:pPr>
            <a:r>
              <a:rPr lang="en-US"/>
              <a:t>These include actively listening, portraying mature behavior, criticize people instead of ideas, don't make assumptions, a commitment to learning, letting everyone speak if they want to, and so forth.</a:t>
            </a:r>
          </a:p>
          <a:p>
            <a:pPr>
              <a:buFont typeface="Arial" panose="020B0602020104020603" pitchFamily="34" charset="0"/>
              <a:buChar char="•"/>
            </a:pPr>
            <a:r>
              <a:rPr lang="en-US"/>
              <a:t>Discussion guidelines would be utilized by VPSA to facilitate a genuine yet safe conversation.</a:t>
            </a:r>
          </a:p>
          <a:p>
            <a:pPr marL="264795" lvl="1">
              <a:buFont typeface="Arial" panose="020B0602020104020603" pitchFamily="34" charset="0"/>
              <a:buChar char="•"/>
            </a:pPr>
            <a:r>
              <a:rPr lang="en-US"/>
              <a:t>Should have a focus of wanting to share and understand each other's thoughts in a secure manner.</a:t>
            </a:r>
          </a:p>
          <a:p>
            <a:pPr>
              <a:buFont typeface="Arial" panose="020B0602020104020603" pitchFamily="34" charset="0"/>
              <a:buChar char="•"/>
            </a:pPr>
            <a:r>
              <a:rPr lang="en-US"/>
              <a:t>The format would be similar to a town hall meeting and it would also include the opportunity for smaller group discussion. </a:t>
            </a:r>
          </a:p>
          <a:p>
            <a:pPr>
              <a:buFont typeface="Arial" panose="020B0602020104020603" pitchFamily="34" charset="0"/>
              <a:buChar char="•"/>
            </a:pPr>
            <a:endParaRPr lang="en-US" sz="2400"/>
          </a:p>
        </p:txBody>
      </p:sp>
    </p:spTree>
    <p:extLst>
      <p:ext uri="{BB962C8B-B14F-4D97-AF65-F5344CB8AC3E}">
        <p14:creationId xmlns:p14="http://schemas.microsoft.com/office/powerpoint/2010/main" val="247086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 importance</a:t>
            </a:r>
          </a:p>
        </p:txBody>
      </p:sp>
      <p:sp>
        <p:nvSpPr>
          <p:cNvPr id="3" name="Content Placeholder 2"/>
          <p:cNvSpPr>
            <a:spLocks noGrp="1"/>
          </p:cNvSpPr>
          <p:nvPr>
            <p:ph idx="1"/>
          </p:nvPr>
        </p:nvSpPr>
        <p:spPr/>
        <p:txBody>
          <a:bodyPr vert="horz" lIns="45720" tIns="45720" rIns="45720" bIns="45720" rtlCol="0" anchor="t">
            <a:normAutofit/>
          </a:bodyPr>
          <a:lstStyle/>
          <a:p>
            <a:pPr>
              <a:buFont typeface="Arial" panose="020B0602020104020603" pitchFamily="34" charset="0"/>
              <a:buChar char="•"/>
            </a:pPr>
            <a:r>
              <a:rPr lang="en-US"/>
              <a:t>By using the request system and following through with the discussion, it shows that we listen to the community and want to have a safe and inclusive place for learning.</a:t>
            </a:r>
          </a:p>
          <a:p>
            <a:pPr>
              <a:buFont typeface="Arial" panose="020B0602020104020603" pitchFamily="34" charset="0"/>
              <a:buChar char="•"/>
            </a:pPr>
            <a:r>
              <a:rPr lang="en-US"/>
              <a:t>Provides an opportunity for the community to come together and learn about different ideas and perspectives in a respectful and dependable environment.</a:t>
            </a:r>
          </a:p>
          <a:p>
            <a:pPr>
              <a:buFont typeface="Arial" panose="020B0602020104020603" pitchFamily="34" charset="0"/>
              <a:buChar char="•"/>
            </a:pPr>
            <a:r>
              <a:rPr lang="en-US"/>
              <a:t>Benefits students learning to debate and work through emotions and logic to truly understand where fundamental differences lie in arguments. </a:t>
            </a:r>
          </a:p>
          <a:p>
            <a:pPr>
              <a:buFont typeface="Arial" panose="020B0602020104020603" pitchFamily="34" charset="0"/>
              <a:buChar char="•"/>
            </a:pPr>
            <a:r>
              <a:rPr lang="en-US"/>
              <a:t>Students, faculty, and staff have the opportunity to learn how to dismantle arguments by exposing assumptions and flaws, rather than attacking one another.</a:t>
            </a:r>
          </a:p>
        </p:txBody>
      </p:sp>
    </p:spTree>
    <p:extLst>
      <p:ext uri="{BB962C8B-B14F-4D97-AF65-F5344CB8AC3E}">
        <p14:creationId xmlns:p14="http://schemas.microsoft.com/office/powerpoint/2010/main" val="1220129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2E011-30E0-41DC-8498-AFB1C0ED61E2}"/>
              </a:ext>
            </a:extLst>
          </p:cNvPr>
          <p:cNvSpPr>
            <a:spLocks noGrp="1"/>
          </p:cNvSpPr>
          <p:nvPr>
            <p:ph type="title"/>
          </p:nvPr>
        </p:nvSpPr>
        <p:spPr/>
        <p:txBody>
          <a:bodyPr/>
          <a:lstStyle/>
          <a:p>
            <a:r>
              <a:rPr lang="en-US"/>
              <a:t>Improving</a:t>
            </a:r>
            <a:r>
              <a:rPr lang="en-US">
                <a:solidFill>
                  <a:srgbClr val="0D0D0D"/>
                </a:solidFill>
              </a:rPr>
              <a:t> the institution</a:t>
            </a:r>
          </a:p>
        </p:txBody>
      </p:sp>
      <p:sp>
        <p:nvSpPr>
          <p:cNvPr id="3" name="Content Placeholder 2">
            <a:extLst>
              <a:ext uri="{FF2B5EF4-FFF2-40B4-BE49-F238E27FC236}">
                <a16:creationId xmlns:a16="http://schemas.microsoft.com/office/drawing/2014/main" id="{8CC4BA5F-AC25-44BF-BD15-5730E0D6AEC9}"/>
              </a:ext>
            </a:extLst>
          </p:cNvPr>
          <p:cNvSpPr>
            <a:spLocks noGrp="1"/>
          </p:cNvSpPr>
          <p:nvPr>
            <p:ph idx="1"/>
          </p:nvPr>
        </p:nvSpPr>
        <p:spPr>
          <a:xfrm>
            <a:off x="1023938" y="2286000"/>
            <a:ext cx="10290175" cy="4234986"/>
          </a:xfrm>
        </p:spPr>
        <p:txBody>
          <a:bodyPr vert="horz" lIns="45720" tIns="45720" rIns="45720" bIns="45720" rtlCol="0" anchor="t">
            <a:normAutofit lnSpcReduction="10000"/>
          </a:bodyPr>
          <a:lstStyle/>
          <a:p>
            <a:pPr>
              <a:buFont typeface="Arial" panose="020B0602020104020603" pitchFamily="34" charset="0"/>
              <a:buChar char="•"/>
            </a:pPr>
            <a:r>
              <a:rPr lang="en-US"/>
              <a:t>Fostering an understanding and accepting community is a primary goal for any institution.</a:t>
            </a:r>
          </a:p>
          <a:p>
            <a:pPr>
              <a:buFont typeface="Arial" panose="020B0602020104020603" pitchFamily="34" charset="0"/>
              <a:buChar char="•"/>
            </a:pPr>
            <a:r>
              <a:rPr lang="en-US"/>
              <a:t>By utilizing proper protest protocol, riots and disruptive behaviors can be limited and allow the focus to remain on the event itself.</a:t>
            </a:r>
          </a:p>
          <a:p>
            <a:pPr>
              <a:buFont typeface="Arial" panose="020B0602020104020603" pitchFamily="34" charset="0"/>
              <a:buChar char="•"/>
            </a:pPr>
            <a:r>
              <a:rPr lang="en-US"/>
              <a:t>Campus security and police are essential for monitoring the environment, which allows students, faculty, and anyone else attending the event to feel safe.</a:t>
            </a:r>
          </a:p>
          <a:p>
            <a:pPr>
              <a:buFont typeface="Arial" panose="020B0602020104020603" pitchFamily="34" charset="0"/>
              <a:buChar char="•"/>
            </a:pPr>
            <a:r>
              <a:rPr lang="en-US"/>
              <a:t>Organizing peer-to-peer interactions will facilitate further connections between students, hopefully creating a comfortable campus climate.</a:t>
            </a:r>
          </a:p>
          <a:p>
            <a:pPr>
              <a:buFont typeface="Arial" panose="020B0602020104020603" pitchFamily="34" charset="0"/>
              <a:buChar char="•"/>
            </a:pPr>
            <a:r>
              <a:rPr lang="en-US"/>
              <a:t>Making post-event discussions available on a student's request shows the institution is actively listening to student concerns and is acting upon them.</a:t>
            </a:r>
          </a:p>
          <a:p>
            <a:pPr>
              <a:buFont typeface="Arial" panose="020B0602020104020603" pitchFamily="34" charset="0"/>
              <a:buChar char="•"/>
            </a:pPr>
            <a:r>
              <a:rPr lang="en-US"/>
              <a:t>All of these guidelines brought together are sure to impose a practical yet beneficial solutions for future events in which students surmise a more holistic understanding of others.</a:t>
            </a:r>
          </a:p>
        </p:txBody>
      </p:sp>
    </p:spTree>
    <p:extLst>
      <p:ext uri="{BB962C8B-B14F-4D97-AF65-F5344CB8AC3E}">
        <p14:creationId xmlns:p14="http://schemas.microsoft.com/office/powerpoint/2010/main" val="3336600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Creating positive norms on our campus </a:t>
            </a:r>
          </a:p>
        </p:txBody>
      </p:sp>
      <p:sp>
        <p:nvSpPr>
          <p:cNvPr id="3" name="Content Placeholder 2"/>
          <p:cNvSpPr>
            <a:spLocks noGrp="1"/>
          </p:cNvSpPr>
          <p:nvPr>
            <p:ph idx="1"/>
          </p:nvPr>
        </p:nvSpPr>
        <p:spPr>
          <a:xfrm>
            <a:off x="1024128" y="2084049"/>
            <a:ext cx="9497163" cy="4022725"/>
          </a:xfrm>
        </p:spPr>
        <p:txBody>
          <a:bodyPr vert="horz" lIns="45720" tIns="45720" rIns="45720" bIns="45720" rtlCol="0" anchor="t">
            <a:noAutofit/>
          </a:bodyPr>
          <a:lstStyle/>
          <a:p>
            <a:pPr>
              <a:buFont typeface="Arial" charset="0"/>
              <a:buChar char="•"/>
            </a:pPr>
            <a:r>
              <a:rPr lang="en-US" sz="2000"/>
              <a:t>Our students have voiced concerns about:</a:t>
            </a:r>
          </a:p>
          <a:p>
            <a:pPr marL="264795" lvl="1">
              <a:buFont typeface="Arial" charset="0"/>
              <a:buChar char="•"/>
            </a:pPr>
            <a:r>
              <a:rPr lang="en-US" sz="2000"/>
              <a:t>Their voices not being heard, students often fill silenced.</a:t>
            </a:r>
          </a:p>
          <a:p>
            <a:pPr marL="264795" lvl="1">
              <a:buFont typeface="Arial" charset="0"/>
              <a:buChar char="•"/>
            </a:pPr>
            <a:r>
              <a:rPr lang="en-US" sz="2000"/>
              <a:t>The conversations that they wish were happening on campus around race, equality, and social justice are not happening.</a:t>
            </a:r>
          </a:p>
          <a:p>
            <a:pPr marL="264795" lvl="1">
              <a:buFont typeface="Arial" charset="0"/>
              <a:buChar char="•"/>
            </a:pPr>
            <a:r>
              <a:rPr lang="en-US" sz="2000"/>
              <a:t>Some students are not being supportive or understanding of other students’ differences.</a:t>
            </a:r>
          </a:p>
          <a:p>
            <a:pPr>
              <a:buFont typeface="Arial" charset="0"/>
              <a:buChar char="•"/>
            </a:pPr>
            <a:r>
              <a:rPr lang="en-US" sz="2000"/>
              <a:t>We have created a four part plan (protest protocol, security, engaging students, and having discussions) to change the culture on our campus surrounding controversial speakers, social issues, and other important views. </a:t>
            </a:r>
          </a:p>
          <a:p>
            <a:pPr>
              <a:buFont typeface="Arial" charset="0"/>
              <a:buChar char="•"/>
            </a:pPr>
            <a:r>
              <a:rPr lang="en-US" sz="2000"/>
              <a:t>Goals: </a:t>
            </a:r>
          </a:p>
          <a:p>
            <a:pPr marL="264795" lvl="1">
              <a:buFont typeface="Arial" charset="0"/>
              <a:buChar char="•"/>
            </a:pPr>
            <a:r>
              <a:rPr lang="en-US" sz="2000"/>
              <a:t>To allow more open and honest communication among students.</a:t>
            </a:r>
          </a:p>
          <a:p>
            <a:pPr marL="264795" lvl="1">
              <a:buFont typeface="Arial" charset="0"/>
              <a:buChar char="•"/>
            </a:pPr>
            <a:r>
              <a:rPr lang="en-US" sz="2000"/>
              <a:t>To give students the tools and the platform to have these conversations.</a:t>
            </a:r>
          </a:p>
          <a:p>
            <a:pPr marL="264795" lvl="1">
              <a:buFont typeface="Arial" charset="0"/>
              <a:buChar char="•"/>
            </a:pPr>
            <a:r>
              <a:rPr lang="en-US" sz="2000"/>
              <a:t>To maintain and establish more safety on our campus in times of social crisis.</a:t>
            </a:r>
          </a:p>
          <a:p>
            <a:pPr marL="264795" lvl="1">
              <a:buFont typeface="Arial" charset="0"/>
              <a:buChar char="•"/>
            </a:pPr>
            <a:r>
              <a:rPr lang="en-US" sz="2000"/>
              <a:t>To engage and empower on students, student leaders, and our faculty and staff.</a:t>
            </a:r>
          </a:p>
          <a:p>
            <a:pPr marL="264795" lvl="1">
              <a:buFont typeface="Arial" charset="0"/>
              <a:buChar char="•"/>
            </a:pPr>
            <a:endParaRPr lang="en-US"/>
          </a:p>
        </p:txBody>
      </p:sp>
    </p:spTree>
    <p:extLst>
      <p:ext uri="{BB962C8B-B14F-4D97-AF65-F5344CB8AC3E}">
        <p14:creationId xmlns:p14="http://schemas.microsoft.com/office/powerpoint/2010/main" val="382850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44B3-792F-4756-86FC-2CD9898CBCFD}"/>
              </a:ext>
            </a:extLst>
          </p:cNvPr>
          <p:cNvSpPr>
            <a:spLocks noGrp="1"/>
          </p:cNvSpPr>
          <p:nvPr>
            <p:ph type="title"/>
          </p:nvPr>
        </p:nvSpPr>
        <p:spPr/>
        <p:txBody>
          <a:bodyPr/>
          <a:lstStyle/>
          <a:p>
            <a:r>
              <a:rPr lang="en-US"/>
              <a:t>What is currently in place</a:t>
            </a:r>
          </a:p>
        </p:txBody>
      </p:sp>
      <p:sp>
        <p:nvSpPr>
          <p:cNvPr id="3" name="Content Placeholder 2">
            <a:extLst>
              <a:ext uri="{FF2B5EF4-FFF2-40B4-BE49-F238E27FC236}">
                <a16:creationId xmlns:a16="http://schemas.microsoft.com/office/drawing/2014/main" id="{B22BE969-0723-4098-B6A8-975DC1735A95}"/>
              </a:ext>
            </a:extLst>
          </p:cNvPr>
          <p:cNvSpPr>
            <a:spLocks noGrp="1"/>
          </p:cNvSpPr>
          <p:nvPr>
            <p:ph idx="1"/>
          </p:nvPr>
        </p:nvSpPr>
        <p:spPr/>
        <p:txBody>
          <a:bodyPr vert="horz" lIns="45720" tIns="45720" rIns="45720" bIns="45720" rtlCol="0" anchor="t">
            <a:normAutofit/>
          </a:bodyPr>
          <a:lstStyle/>
          <a:p>
            <a:pPr>
              <a:buFont typeface="Arial" charset="0"/>
              <a:buChar char="•"/>
            </a:pPr>
            <a:r>
              <a:rPr lang="en-US"/>
              <a:t>If student organizations desire to bring an outside speaker on campus, they must provide a written statement providing a description of the speaker, cost associated, and the potential learning opportunity this speaker will provide. This request must be approved by the Director of Student Organizations and Clubs. </a:t>
            </a:r>
          </a:p>
          <a:p>
            <a:pPr>
              <a:buFont typeface="Arial" charset="0"/>
              <a:buChar char="•"/>
            </a:pPr>
            <a:r>
              <a:rPr lang="en-US"/>
              <a:t>Outside speakers can be invited to the campus to address the organization’s own members and other interested student and staff.</a:t>
            </a:r>
          </a:p>
          <a:p>
            <a:pPr>
              <a:buFont typeface="Arial" charset="0"/>
              <a:buChar char="•"/>
            </a:pPr>
            <a:r>
              <a:rPr lang="en-US"/>
              <a:t>The audience must be given the opportunity to question a speaker during or at the conclusion of a speech.</a:t>
            </a:r>
          </a:p>
          <a:p>
            <a:pPr>
              <a:buFont typeface="Arial" charset="0"/>
              <a:buChar char="•"/>
            </a:pPr>
            <a:endParaRPr lang="en-US"/>
          </a:p>
        </p:txBody>
      </p:sp>
    </p:spTree>
    <p:extLst>
      <p:ext uri="{BB962C8B-B14F-4D97-AF65-F5344CB8AC3E}">
        <p14:creationId xmlns:p14="http://schemas.microsoft.com/office/powerpoint/2010/main" val="128237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currently in place </a:t>
            </a:r>
          </a:p>
        </p:txBody>
      </p:sp>
      <p:sp>
        <p:nvSpPr>
          <p:cNvPr id="3" name="Content Placeholder 2"/>
          <p:cNvSpPr>
            <a:spLocks noGrp="1"/>
          </p:cNvSpPr>
          <p:nvPr>
            <p:ph idx="1"/>
          </p:nvPr>
        </p:nvSpPr>
        <p:spPr/>
        <p:txBody>
          <a:bodyPr vert="horz" lIns="45720" tIns="45720" rIns="45720" bIns="45720" rtlCol="0" anchor="t">
            <a:normAutofit/>
          </a:bodyPr>
          <a:lstStyle/>
          <a:p>
            <a:pPr>
              <a:buFont typeface="Arial"/>
              <a:buChar char="•"/>
            </a:pPr>
            <a:r>
              <a:rPr lang="en-US"/>
              <a:t>The college supports the invitation of political figures onto campus for speeches, educational purposes, and social interactions. </a:t>
            </a:r>
          </a:p>
          <a:p>
            <a:pPr marL="264795" lvl="1">
              <a:buFont typeface="Arial"/>
              <a:buChar char="•"/>
            </a:pPr>
            <a:r>
              <a:rPr lang="en-US"/>
              <a:t>However, political figures cannot campaign for political elections on our campus. </a:t>
            </a:r>
          </a:p>
          <a:p>
            <a:pPr>
              <a:buFont typeface="Arial" charset="0"/>
              <a:buChar char="•"/>
            </a:pPr>
            <a:r>
              <a:rPr lang="en-US"/>
              <a:t>Currently, we do not have any rules</a:t>
            </a:r>
            <a:r>
              <a:rPr lang="en-US" i="1"/>
              <a:t> </a:t>
            </a:r>
            <a:r>
              <a:rPr lang="en-US"/>
              <a:t>as it pertains to student protest.</a:t>
            </a:r>
          </a:p>
          <a:p>
            <a:pPr marL="264795" lvl="1">
              <a:buFont typeface="Arial" charset="0"/>
              <a:buChar char="•"/>
            </a:pPr>
            <a:r>
              <a:rPr lang="en-US"/>
              <a:t>Students are encouraged to voice their opinions but student protest have not been common on our campus until recently.</a:t>
            </a:r>
          </a:p>
          <a:p>
            <a:endParaRPr lang="en-US"/>
          </a:p>
        </p:txBody>
      </p:sp>
    </p:spTree>
    <p:extLst>
      <p:ext uri="{BB962C8B-B14F-4D97-AF65-F5344CB8AC3E}">
        <p14:creationId xmlns:p14="http://schemas.microsoft.com/office/powerpoint/2010/main" val="1048654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EBC3-7CB1-4406-BD7B-E1E93B1338C4}"/>
              </a:ext>
            </a:extLst>
          </p:cNvPr>
          <p:cNvSpPr>
            <a:spLocks noGrp="1"/>
          </p:cNvSpPr>
          <p:nvPr>
            <p:ph type="title"/>
          </p:nvPr>
        </p:nvSpPr>
        <p:spPr/>
        <p:txBody>
          <a:bodyPr/>
          <a:lstStyle/>
          <a:p>
            <a:r>
              <a:rPr lang="en-US"/>
              <a:t>Purposes for Protest Protocol</a:t>
            </a:r>
          </a:p>
        </p:txBody>
      </p:sp>
      <p:sp>
        <p:nvSpPr>
          <p:cNvPr id="3" name="Content Placeholder 2">
            <a:extLst>
              <a:ext uri="{FF2B5EF4-FFF2-40B4-BE49-F238E27FC236}">
                <a16:creationId xmlns:a16="http://schemas.microsoft.com/office/drawing/2014/main" id="{5EE45BEB-80C3-41C4-8F0A-ACAB73A11903}"/>
              </a:ext>
            </a:extLst>
          </p:cNvPr>
          <p:cNvSpPr>
            <a:spLocks noGrp="1"/>
          </p:cNvSpPr>
          <p:nvPr>
            <p:ph idx="1"/>
          </p:nvPr>
        </p:nvSpPr>
        <p:spPr>
          <a:xfrm>
            <a:off x="1023938" y="2286000"/>
            <a:ext cx="10374703" cy="4022725"/>
          </a:xfrm>
        </p:spPr>
        <p:txBody>
          <a:bodyPr vert="horz" lIns="45720" tIns="45720" rIns="45720" bIns="45720" rtlCol="0" anchor="t">
            <a:normAutofit/>
          </a:bodyPr>
          <a:lstStyle/>
          <a:p>
            <a:pPr>
              <a:buFont typeface="Arial" panose="020B0602020104020603" pitchFamily="34" charset="0"/>
              <a:buChar char="•"/>
            </a:pPr>
            <a:r>
              <a:rPr lang="en-US"/>
              <a:t>Protest guidelines set by the university shows value for freedom of expression and safety.</a:t>
            </a:r>
          </a:p>
          <a:p>
            <a:pPr>
              <a:buFont typeface="Arial" panose="020B0602020104020603" pitchFamily="34" charset="0"/>
              <a:buChar char="•"/>
            </a:pPr>
            <a:r>
              <a:rPr lang="en-US"/>
              <a:t>Guidelines should be readily available at all times and crystal clear.</a:t>
            </a:r>
          </a:p>
          <a:p>
            <a:pPr>
              <a:buFont typeface="Arial" panose="020B0602020104020603" pitchFamily="34" charset="0"/>
              <a:buChar char="•"/>
            </a:pPr>
            <a:r>
              <a:rPr lang="en-US"/>
              <a:t>The institution may wish to send out protest protocol via email to all students prior to an event to remind everyone of expected behaviors.</a:t>
            </a:r>
          </a:p>
          <a:p>
            <a:pPr>
              <a:buFont typeface="Arial" panose="020B0602020104020603" pitchFamily="34" charset="0"/>
              <a:buChar char="•"/>
            </a:pPr>
            <a:r>
              <a:rPr lang="en-US"/>
              <a:t>Align the protesting guidelines with the institution's missions and values to further resonate positive behavior with the campus community.</a:t>
            </a:r>
          </a:p>
          <a:p>
            <a:pPr>
              <a:buFont typeface="Arial" panose="020B0602020104020603" pitchFamily="34" charset="0"/>
              <a:buChar char="•"/>
            </a:pPr>
            <a:r>
              <a:rPr lang="en-US"/>
              <a:t>Indicate that the fundamental goal of having protest protocol is to promote proper expression of beliefs, active learning, and overall safety.</a:t>
            </a:r>
          </a:p>
          <a:p>
            <a:pPr>
              <a:buFont typeface="Arial" panose="020B0602020104020603" pitchFamily="34" charset="0"/>
              <a:buChar char="•"/>
            </a:pPr>
            <a:r>
              <a:rPr lang="en-US"/>
              <a:t>Assess and review results to incorporate better policies in future protocol.</a:t>
            </a:r>
          </a:p>
          <a:p>
            <a:pPr>
              <a:buFont typeface="Arial" panose="020B0602020104020603" pitchFamily="34" charset="0"/>
              <a:buChar char="•"/>
            </a:pPr>
            <a:endParaRPr lang="en-US"/>
          </a:p>
        </p:txBody>
      </p:sp>
    </p:spTree>
    <p:extLst>
      <p:ext uri="{BB962C8B-B14F-4D97-AF65-F5344CB8AC3E}">
        <p14:creationId xmlns:p14="http://schemas.microsoft.com/office/powerpoint/2010/main" val="4120728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119DF-2AB8-4DB4-903E-D86010D533B3}"/>
              </a:ext>
            </a:extLst>
          </p:cNvPr>
          <p:cNvSpPr>
            <a:spLocks noGrp="1"/>
          </p:cNvSpPr>
          <p:nvPr>
            <p:ph type="title"/>
          </p:nvPr>
        </p:nvSpPr>
        <p:spPr/>
        <p:txBody>
          <a:bodyPr/>
          <a:lstStyle/>
          <a:p>
            <a:r>
              <a:rPr lang="en-US"/>
              <a:t>Protest Protocol Guidelines</a:t>
            </a:r>
          </a:p>
        </p:txBody>
      </p:sp>
      <p:sp>
        <p:nvSpPr>
          <p:cNvPr id="3" name="Content Placeholder 2">
            <a:extLst>
              <a:ext uri="{FF2B5EF4-FFF2-40B4-BE49-F238E27FC236}">
                <a16:creationId xmlns:a16="http://schemas.microsoft.com/office/drawing/2014/main" id="{BA7265F4-73BD-49F6-AD6C-0DB0598D1B86}"/>
              </a:ext>
            </a:extLst>
          </p:cNvPr>
          <p:cNvSpPr>
            <a:spLocks noGrp="1"/>
          </p:cNvSpPr>
          <p:nvPr>
            <p:ph idx="1"/>
          </p:nvPr>
        </p:nvSpPr>
        <p:spPr>
          <a:xfrm>
            <a:off x="1023938" y="2286000"/>
            <a:ext cx="10368701" cy="4022725"/>
          </a:xfrm>
        </p:spPr>
        <p:txBody>
          <a:bodyPr vert="horz" lIns="45720" tIns="45720" rIns="45720" bIns="45720" rtlCol="0" anchor="t">
            <a:normAutofit/>
          </a:bodyPr>
          <a:lstStyle/>
          <a:p>
            <a:pPr>
              <a:buFont typeface="Arial" panose="020B0602020104020603" pitchFamily="34" charset="0"/>
              <a:buChar char="•"/>
            </a:pPr>
            <a:r>
              <a:rPr lang="en-US"/>
              <a:t>All participants in on-campus protests need to abide by the university's conduct.</a:t>
            </a:r>
          </a:p>
          <a:p>
            <a:pPr>
              <a:buFont typeface="Arial" panose="020B0602020104020603" pitchFamily="34" charset="0"/>
              <a:buChar char="•"/>
            </a:pPr>
            <a:r>
              <a:rPr lang="en-US"/>
              <a:t>Protestors cannot restrict the movement of people, nor block hallways, doors, or exits.</a:t>
            </a:r>
          </a:p>
          <a:p>
            <a:pPr>
              <a:buFont typeface="Arial" panose="020B0602020104020603" pitchFamily="34" charset="0"/>
              <a:buChar char="•"/>
            </a:pPr>
            <a:r>
              <a:rPr lang="en-US"/>
              <a:t>Protests should be demonstrated in public spaces that are reserved ahead of time.</a:t>
            </a:r>
          </a:p>
          <a:p>
            <a:pPr>
              <a:buFont typeface="Arial" panose="020B0602020104020603" pitchFamily="34" charset="0"/>
              <a:buChar char="•"/>
            </a:pPr>
            <a:r>
              <a:rPr lang="en-US"/>
              <a:t>Noise should be reasonable and not interfere with classes or meetings. Airhorns, amplifying equipment, and other loud-noise generators are prohibited unless told otherwise.</a:t>
            </a:r>
          </a:p>
          <a:p>
            <a:pPr>
              <a:buFont typeface="Arial" panose="020B0602020104020603" pitchFamily="34" charset="0"/>
              <a:buChar char="•"/>
            </a:pPr>
            <a:r>
              <a:rPr lang="en-US"/>
              <a:t>All trash and leftover materials should be picked up after the protest. </a:t>
            </a:r>
          </a:p>
          <a:p>
            <a:pPr>
              <a:buFont typeface="Arial" panose="020B0602020104020603" pitchFamily="34" charset="0"/>
              <a:buChar char="•"/>
            </a:pPr>
            <a:r>
              <a:rPr lang="en-US"/>
              <a:t>Failure to comply with protest protocol can result in arrest or conduct action.</a:t>
            </a:r>
          </a:p>
        </p:txBody>
      </p:sp>
    </p:spTree>
    <p:extLst>
      <p:ext uri="{BB962C8B-B14F-4D97-AF65-F5344CB8AC3E}">
        <p14:creationId xmlns:p14="http://schemas.microsoft.com/office/powerpoint/2010/main" val="2655274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E0E57-6644-489D-AD14-9FFC095C7195}"/>
              </a:ext>
            </a:extLst>
          </p:cNvPr>
          <p:cNvSpPr>
            <a:spLocks noGrp="1"/>
          </p:cNvSpPr>
          <p:nvPr>
            <p:ph type="title"/>
          </p:nvPr>
        </p:nvSpPr>
        <p:spPr/>
        <p:txBody>
          <a:bodyPr/>
          <a:lstStyle/>
          <a:p>
            <a:r>
              <a:rPr lang="en-US"/>
              <a:t>Protest security</a:t>
            </a:r>
          </a:p>
        </p:txBody>
      </p:sp>
      <p:sp>
        <p:nvSpPr>
          <p:cNvPr id="3" name="Content Placeholder 2">
            <a:extLst>
              <a:ext uri="{FF2B5EF4-FFF2-40B4-BE49-F238E27FC236}">
                <a16:creationId xmlns:a16="http://schemas.microsoft.com/office/drawing/2014/main" id="{676F744B-7B72-4EF4-8264-250D63D97B0E}"/>
              </a:ext>
            </a:extLst>
          </p:cNvPr>
          <p:cNvSpPr>
            <a:spLocks noGrp="1"/>
          </p:cNvSpPr>
          <p:nvPr>
            <p:ph idx="1"/>
          </p:nvPr>
        </p:nvSpPr>
        <p:spPr>
          <a:xfrm>
            <a:off x="1023938" y="1939679"/>
            <a:ext cx="10409237" cy="4369046"/>
          </a:xfrm>
        </p:spPr>
        <p:txBody>
          <a:bodyPr vert="horz" lIns="45720" tIns="45720" rIns="45720" bIns="45720" rtlCol="0" anchor="t">
            <a:normAutofit fontScale="92500" lnSpcReduction="10000"/>
          </a:bodyPr>
          <a:lstStyle/>
          <a:p>
            <a:pPr>
              <a:buFont typeface="Arial" panose="020B0604020202020204" pitchFamily="34" charset="0"/>
              <a:buChar char="•"/>
            </a:pPr>
            <a:r>
              <a:rPr lang="en-US" sz="2000"/>
              <a:t>Campus police will work in a variety of roles including:</a:t>
            </a:r>
          </a:p>
          <a:p>
            <a:pPr marL="264795" lvl="1">
              <a:buFont typeface="Arial" panose="020B0604020202020204" pitchFamily="34" charset="0"/>
              <a:buChar char="•"/>
            </a:pPr>
            <a:r>
              <a:rPr lang="en-US" sz="2000"/>
              <a:t>Acting as a resource or consultant to help the speaker from a safety standpoint.</a:t>
            </a:r>
          </a:p>
          <a:p>
            <a:pPr marL="447675" lvl="2">
              <a:buFont typeface="Arial" panose="020B0604020202020204" pitchFamily="34" charset="0"/>
              <a:buChar char="•"/>
            </a:pPr>
            <a:r>
              <a:rPr lang="en-US" sz="2000"/>
              <a:t>Having a police representative as a part of the planning committee to ensure collaboration.</a:t>
            </a:r>
          </a:p>
          <a:p>
            <a:pPr marL="264795" lvl="1">
              <a:buFont typeface="Arial" panose="020B0604020202020204" pitchFamily="34" charset="0"/>
              <a:buChar char="•"/>
            </a:pPr>
            <a:r>
              <a:rPr lang="en-US" sz="2000"/>
              <a:t>Working to protect the speaker, starting with transport to the event and ending with transport from the event.</a:t>
            </a:r>
          </a:p>
          <a:p>
            <a:pPr marL="447675" lvl="2">
              <a:buFont typeface="Arial" panose="020B0604020202020204" pitchFamily="34" charset="0"/>
              <a:buChar char="•"/>
            </a:pPr>
            <a:r>
              <a:rPr lang="en-US" sz="2000"/>
              <a:t>Unmarked police car if necessary.</a:t>
            </a:r>
          </a:p>
          <a:p>
            <a:pPr marL="447675" lvl="2">
              <a:buFont typeface="Arial" panose="020B0604020202020204" pitchFamily="34" charset="0"/>
              <a:buChar char="•"/>
            </a:pPr>
            <a:r>
              <a:rPr lang="en-US" sz="2000"/>
              <a:t>Determining entrance and exit, as well as additional routes for exiting if needed.</a:t>
            </a:r>
          </a:p>
          <a:p>
            <a:pPr marL="447675" lvl="2">
              <a:buFont typeface="Arial" panose="020B0604020202020204" pitchFamily="34" charset="0"/>
              <a:buChar char="•"/>
            </a:pPr>
            <a:r>
              <a:rPr lang="en-US" sz="2000"/>
              <a:t>Police need to keep everyone’s safety in mind, regardless of personal biases .</a:t>
            </a:r>
          </a:p>
          <a:p>
            <a:pPr marL="264795" lvl="1">
              <a:buFont typeface="Arial" panose="020B0604020202020204" pitchFamily="34" charset="0"/>
              <a:buChar char="•"/>
            </a:pPr>
            <a:r>
              <a:rPr lang="en-US" sz="2000"/>
              <a:t>Training campus police on protest policies and procedures.</a:t>
            </a:r>
          </a:p>
          <a:p>
            <a:pPr marL="447675" lvl="2">
              <a:buFont typeface="Arial" panose="020B0604020202020204" pitchFamily="34" charset="0"/>
              <a:buChar char="•"/>
            </a:pPr>
            <a:r>
              <a:rPr lang="en-US" sz="2000"/>
              <a:t>Refresh training catered to the event and speaker.</a:t>
            </a:r>
          </a:p>
          <a:p>
            <a:pPr marL="447675" lvl="2">
              <a:buFont typeface="Arial" panose="020B0604020202020204" pitchFamily="34" charset="0"/>
              <a:buChar char="•"/>
            </a:pPr>
            <a:r>
              <a:rPr lang="en-US" sz="2000"/>
              <a:t>Review facilitation of mob-mentality and crisis management.</a:t>
            </a:r>
          </a:p>
          <a:p>
            <a:pPr marL="264795" lvl="1">
              <a:buFont typeface="Arial" panose="020B0604020202020204" pitchFamily="34" charset="0"/>
              <a:buChar char="•"/>
            </a:pPr>
            <a:r>
              <a:rPr lang="en-US" sz="2000"/>
              <a:t>Outreach to the city police if necessary for reinforcements.</a:t>
            </a:r>
          </a:p>
          <a:p>
            <a:pPr marL="264795" lvl="1">
              <a:buFont typeface="Arial" panose="020B0604020202020204" pitchFamily="34" charset="0"/>
              <a:buChar char="•"/>
            </a:pPr>
            <a:r>
              <a:rPr lang="en-US" sz="2000"/>
              <a:t>Police need to be highly visible at event; should wear a distinguishable uniforms.</a:t>
            </a:r>
          </a:p>
          <a:p>
            <a:pPr marL="264795" lvl="1">
              <a:buFont typeface="Arial" panose="020B0604020202020204" pitchFamily="34" charset="0"/>
              <a:buChar char="•"/>
            </a:pPr>
            <a:r>
              <a:rPr lang="en-US" sz="2000"/>
              <a:t>Working with the speaker’s personal security (should they have it) to ensure collaboration.</a:t>
            </a:r>
          </a:p>
        </p:txBody>
      </p:sp>
    </p:spTree>
    <p:extLst>
      <p:ext uri="{BB962C8B-B14F-4D97-AF65-F5344CB8AC3E}">
        <p14:creationId xmlns:p14="http://schemas.microsoft.com/office/powerpoint/2010/main" val="19412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Students must use their voices to empower themselves and others</a:t>
            </a:r>
          </a:p>
        </p:txBody>
      </p:sp>
      <p:sp>
        <p:nvSpPr>
          <p:cNvPr id="3" name="Content Placeholder 2"/>
          <p:cNvSpPr>
            <a:spLocks noGrp="1"/>
          </p:cNvSpPr>
          <p:nvPr>
            <p:ph idx="1"/>
          </p:nvPr>
        </p:nvSpPr>
        <p:spPr>
          <a:xfrm>
            <a:off x="1023938" y="2286000"/>
            <a:ext cx="10334004" cy="4022725"/>
          </a:xfrm>
        </p:spPr>
        <p:txBody>
          <a:bodyPr vert="horz" lIns="45720" tIns="45720" rIns="45720" bIns="45720" rtlCol="0" anchor="t">
            <a:normAutofit/>
          </a:bodyPr>
          <a:lstStyle/>
          <a:p>
            <a:pPr>
              <a:buFont typeface="Arial" charset="0"/>
              <a:buChar char="•"/>
            </a:pPr>
            <a:r>
              <a:rPr lang="en-US"/>
              <a:t>The students in student organizations are on the “front line” of student body interaction.</a:t>
            </a:r>
          </a:p>
          <a:p>
            <a:pPr>
              <a:buFont typeface="Arial" charset="0"/>
              <a:buChar char="•"/>
            </a:pPr>
            <a:r>
              <a:rPr lang="en-US"/>
              <a:t> As a university, we want to ensure that our student leaders are able to have informed, educated, and meaningful conversations with other students. </a:t>
            </a:r>
          </a:p>
          <a:p>
            <a:pPr>
              <a:buFont typeface="Arial" charset="0"/>
              <a:buChar char="•"/>
            </a:pPr>
            <a:r>
              <a:rPr lang="en-US"/>
              <a:t>These type of conversations foster inclusive community environments, valuable peer-to-peer interactions, and empowerment of the self and others. </a:t>
            </a:r>
          </a:p>
          <a:p>
            <a:pPr>
              <a:buFont typeface="Arial" charset="0"/>
              <a:buChar char="•"/>
            </a:pPr>
            <a:r>
              <a:rPr lang="en-US"/>
              <a:t>Our institution is in need of cultural humility conversations to further promote a genuine understanding of everyone's identity.</a:t>
            </a:r>
          </a:p>
          <a:p>
            <a:endParaRPr lang="en-US"/>
          </a:p>
        </p:txBody>
      </p:sp>
    </p:spTree>
    <p:extLst>
      <p:ext uri="{BB962C8B-B14F-4D97-AF65-F5344CB8AC3E}">
        <p14:creationId xmlns:p14="http://schemas.microsoft.com/office/powerpoint/2010/main" val="592065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57152-FAA3-48FF-8CCB-11CD132362E0}"/>
              </a:ext>
            </a:extLst>
          </p:cNvPr>
          <p:cNvSpPr>
            <a:spLocks noGrp="1"/>
          </p:cNvSpPr>
          <p:nvPr>
            <p:ph type="title"/>
          </p:nvPr>
        </p:nvSpPr>
        <p:spPr/>
        <p:txBody>
          <a:bodyPr/>
          <a:lstStyle/>
          <a:p>
            <a:r>
              <a:rPr lang="en-US"/>
              <a:t>Cultural Humility Conversations</a:t>
            </a:r>
            <a:br>
              <a:rPr lang="en-US">
                <a:solidFill>
                  <a:schemeClr val="tx1"/>
                </a:solidFill>
                <a:latin typeface="+mj-ea"/>
                <a:cs typeface="+mj-ea"/>
              </a:rPr>
            </a:br>
            <a:r>
              <a:rPr lang="en-US"/>
              <a:t>and how we plan to use them</a:t>
            </a:r>
          </a:p>
        </p:txBody>
      </p:sp>
      <p:sp>
        <p:nvSpPr>
          <p:cNvPr id="3" name="Content Placeholder 2">
            <a:extLst>
              <a:ext uri="{FF2B5EF4-FFF2-40B4-BE49-F238E27FC236}">
                <a16:creationId xmlns:a16="http://schemas.microsoft.com/office/drawing/2014/main" id="{3D1A7F3B-A379-4600-ACA5-6EAB96B51AAB}"/>
              </a:ext>
            </a:extLst>
          </p:cNvPr>
          <p:cNvSpPr>
            <a:spLocks noGrp="1"/>
          </p:cNvSpPr>
          <p:nvPr>
            <p:ph idx="1"/>
          </p:nvPr>
        </p:nvSpPr>
        <p:spPr>
          <a:xfrm>
            <a:off x="1023938" y="2286000"/>
            <a:ext cx="10598212" cy="4367213"/>
          </a:xfrm>
          <a:ln>
            <a:noFill/>
          </a:ln>
        </p:spPr>
        <p:txBody>
          <a:bodyPr vert="horz" lIns="45720" tIns="45720" rIns="45720" bIns="45720" rtlCol="0" anchor="t">
            <a:normAutofit/>
          </a:bodyPr>
          <a:lstStyle/>
          <a:p>
            <a:pPr>
              <a:buFont typeface="Arial" charset="0"/>
              <a:buChar char="•"/>
            </a:pPr>
            <a:r>
              <a:rPr lang="en-US"/>
              <a:t>All student organizations’ executive board members (including organizations created prior) must complete a </a:t>
            </a:r>
            <a:r>
              <a:rPr lang="en-US" b="1" i="1"/>
              <a:t>two-part</a:t>
            </a:r>
            <a:r>
              <a:rPr lang="en-US" i="1"/>
              <a:t> educational series </a:t>
            </a:r>
            <a:r>
              <a:rPr lang="en-US"/>
              <a:t>in order to become an official university-sponsored organization.</a:t>
            </a:r>
          </a:p>
          <a:p>
            <a:pPr>
              <a:buFont typeface="Arial" charset="0"/>
              <a:buChar char="•"/>
            </a:pPr>
            <a:r>
              <a:rPr lang="en-US"/>
              <a:t>This educational course must be completed once for each semester the group is active. This course should be taught by qualified student affairs professionals in combination with faculty, staff, and outside presenters</a:t>
            </a:r>
          </a:p>
          <a:p>
            <a:pPr>
              <a:buFont typeface="Arial" charset="0"/>
              <a:buChar char="•"/>
            </a:pPr>
            <a:r>
              <a:rPr lang="en-US"/>
              <a:t>We must focus on educating student leaders about a wide range of current controversial topics impacting higher education. Topics could include: race equality, gender equality and the women’s movement, sexual assault, among other topics.</a:t>
            </a:r>
          </a:p>
          <a:p>
            <a:pPr>
              <a:buFont typeface="Arial" charset="0"/>
              <a:buChar char="•"/>
            </a:pPr>
            <a:r>
              <a:rPr lang="en-US"/>
              <a:t>While simply having a discussion is beneficial, the main goal is to teach students how to facilitate these conversations on their own.</a:t>
            </a:r>
            <a:endParaRPr lang="en-US" i="1"/>
          </a:p>
        </p:txBody>
      </p:sp>
    </p:spTree>
    <p:extLst>
      <p:ext uri="{BB962C8B-B14F-4D97-AF65-F5344CB8AC3E}">
        <p14:creationId xmlns:p14="http://schemas.microsoft.com/office/powerpoint/2010/main" val="37171450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1</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Integral</vt:lpstr>
      <vt:lpstr>Student Affairs Case Study Competition</vt:lpstr>
      <vt:lpstr>Creating positive norms on our campus </vt:lpstr>
      <vt:lpstr>What is currently in place</vt:lpstr>
      <vt:lpstr>What is currently in place </vt:lpstr>
      <vt:lpstr>Purposes for Protest Protocol</vt:lpstr>
      <vt:lpstr>Protest Protocol Guidelines</vt:lpstr>
      <vt:lpstr>Protest security</vt:lpstr>
      <vt:lpstr>Students must use their voices to empower themselves and others</vt:lpstr>
      <vt:lpstr>Cultural Humility Conversations and how we plan to use them</vt:lpstr>
      <vt:lpstr>The individual and the community</vt:lpstr>
      <vt:lpstr>Post-event discussion</vt:lpstr>
      <vt:lpstr>Requesting a discussion</vt:lpstr>
      <vt:lpstr>Discussion Format</vt:lpstr>
      <vt:lpstr>discussion importance</vt:lpstr>
      <vt:lpstr>Improving the institution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Affairs Case Study Competition</dc:title>
  <cp:revision>1</cp:revision>
  <dcterms:modified xsi:type="dcterms:W3CDTF">2018-02-21T03:29:57Z</dcterms:modified>
</cp:coreProperties>
</file>