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5" r:id="rId1"/>
  </p:sldMasterIdLst>
  <p:notesMasterIdLst>
    <p:notesMasterId r:id="rId22"/>
  </p:notesMasterIdLst>
  <p:handoutMasterIdLst>
    <p:handoutMasterId r:id="rId23"/>
  </p:handoutMasterIdLst>
  <p:sldIdLst>
    <p:sldId id="273" r:id="rId2"/>
    <p:sldId id="276" r:id="rId3"/>
    <p:sldId id="278" r:id="rId4"/>
    <p:sldId id="256" r:id="rId5"/>
    <p:sldId id="257" r:id="rId6"/>
    <p:sldId id="258" r:id="rId7"/>
    <p:sldId id="259" r:id="rId8"/>
    <p:sldId id="260" r:id="rId9"/>
    <p:sldId id="261" r:id="rId10"/>
    <p:sldId id="262" r:id="rId11"/>
    <p:sldId id="263" r:id="rId12"/>
    <p:sldId id="264" r:id="rId13"/>
    <p:sldId id="265" r:id="rId14"/>
    <p:sldId id="267" r:id="rId15"/>
    <p:sldId id="268" r:id="rId16"/>
    <p:sldId id="270" r:id="rId17"/>
    <p:sldId id="271" r:id="rId18"/>
    <p:sldId id="277" r:id="rId19"/>
    <p:sldId id="275"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6" autoAdjust="0"/>
    <p:restoredTop sz="93875" autoAdjust="0"/>
  </p:normalViewPr>
  <p:slideViewPr>
    <p:cSldViewPr snapToGrid="0">
      <p:cViewPr varScale="1">
        <p:scale>
          <a:sx n="85" d="100"/>
          <a:sy n="85" d="100"/>
        </p:scale>
        <p:origin x="282" y="90"/>
      </p:cViewPr>
      <p:guideLst/>
    </p:cSldViewPr>
  </p:slideViewPr>
  <p:notesTextViewPr>
    <p:cViewPr>
      <p:scale>
        <a:sx n="1" d="1"/>
        <a:sy n="1" d="1"/>
      </p:scale>
      <p:origin x="0" y="0"/>
    </p:cViewPr>
  </p:notesTextViewPr>
  <p:notesViewPr>
    <p:cSldViewPr snapToGrid="0">
      <p:cViewPr varScale="1">
        <p:scale>
          <a:sx n="49" d="100"/>
          <a:sy n="49" d="100"/>
        </p:scale>
        <p:origin x="2668" y="4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B3C02FD-BEB8-488F-94D8-3516730D947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89E3294-F314-485B-9370-530769479BE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B4C9CA-8E83-4735-80C8-11867CECA076}" type="datetimeFigureOut">
              <a:rPr lang="en-US" smtClean="0"/>
              <a:t>2/20/2018</a:t>
            </a:fld>
            <a:endParaRPr lang="en-US"/>
          </a:p>
        </p:txBody>
      </p:sp>
      <p:sp>
        <p:nvSpPr>
          <p:cNvPr id="4" name="Footer Placeholder 3">
            <a:extLst>
              <a:ext uri="{FF2B5EF4-FFF2-40B4-BE49-F238E27FC236}">
                <a16:creationId xmlns:a16="http://schemas.microsoft.com/office/drawing/2014/main" id="{BF8D210C-B570-465F-886A-7171D4AD036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CD90EBB-C8B6-4C2D-B43C-5CF150F805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70DF89-620E-4049-AAF8-B1FB8AAC80F1}" type="slidenum">
              <a:rPr lang="en-US" smtClean="0"/>
              <a:t>‹#›</a:t>
            </a:fld>
            <a:endParaRPr lang="en-US"/>
          </a:p>
        </p:txBody>
      </p:sp>
    </p:spTree>
    <p:extLst>
      <p:ext uri="{BB962C8B-B14F-4D97-AF65-F5344CB8AC3E}">
        <p14:creationId xmlns:p14="http://schemas.microsoft.com/office/powerpoint/2010/main" val="1749674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7EEE4-D682-45F0-B2CF-99DCE6364303}" type="datetimeFigureOut">
              <a:rPr lang="en-US" smtClean="0"/>
              <a:t>2/20/2018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D85CA5-175C-4A0D-992E-1B1B6D59C04D}" type="slidenum">
              <a:rPr lang="en-US" smtClean="0"/>
              <a:t>‹#›</a:t>
            </a:fld>
            <a:endParaRPr lang="en-US"/>
          </a:p>
        </p:txBody>
      </p:sp>
    </p:spTree>
    <p:extLst>
      <p:ext uri="{BB962C8B-B14F-4D97-AF65-F5344CB8AC3E}">
        <p14:creationId xmlns:p14="http://schemas.microsoft.com/office/powerpoint/2010/main" val="2473594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85CA5-175C-4A0D-992E-1B1B6D59C04D}" type="slidenum">
              <a:rPr lang="en-US" smtClean="0"/>
              <a:t>1</a:t>
            </a:fld>
            <a:endParaRPr lang="en-US"/>
          </a:p>
        </p:txBody>
      </p:sp>
    </p:spTree>
    <p:extLst>
      <p:ext uri="{BB962C8B-B14F-4D97-AF65-F5344CB8AC3E}">
        <p14:creationId xmlns:p14="http://schemas.microsoft.com/office/powerpoint/2010/main" val="2672341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is important for students to understand their rights but also for them to understand the limits to their rights: freedoms are not absolute. Certain forms of speech are not protected by the First Amendment and may also be unlawful. Students have the right to dissent or engage in protest but only if done lawfully. We detail what constitutes peaceful dissent, which allows students to understand their rights. We also detail procedures that follow our updated policy regarding registered student organizations bringing non-campus affiliated speakers to campus. We do not wish to impede upon student rights, but instead, help them understand their responsibilities as members of our campus community.</a:t>
            </a:r>
          </a:p>
          <a:p>
            <a:endParaRPr lang="en-US" dirty="0"/>
          </a:p>
        </p:txBody>
      </p:sp>
      <p:sp>
        <p:nvSpPr>
          <p:cNvPr id="4" name="Slide Number Placeholder 3"/>
          <p:cNvSpPr>
            <a:spLocks noGrp="1"/>
          </p:cNvSpPr>
          <p:nvPr>
            <p:ph type="sldNum" sz="quarter" idx="10"/>
          </p:nvPr>
        </p:nvSpPr>
        <p:spPr/>
        <p:txBody>
          <a:bodyPr/>
          <a:lstStyle/>
          <a:p>
            <a:fld id="{02D85CA5-175C-4A0D-992E-1B1B6D59C04D}" type="slidenum">
              <a:rPr lang="en-US" smtClean="0"/>
              <a:t>4</a:t>
            </a:fld>
            <a:endParaRPr lang="en-US"/>
          </a:p>
        </p:txBody>
      </p:sp>
    </p:spTree>
    <p:extLst>
      <p:ext uri="{BB962C8B-B14F-4D97-AF65-F5344CB8AC3E}">
        <p14:creationId xmlns:p14="http://schemas.microsoft.com/office/powerpoint/2010/main" val="557857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Tinker v. Des Moines </a:t>
            </a:r>
            <a:r>
              <a:rPr lang="en-US" dirty="0" err="1"/>
              <a:t>Indep</a:t>
            </a:r>
            <a:r>
              <a:rPr lang="en-US" dirty="0"/>
              <a:t>. Community School Dist., 393 U.S. 503, 506 (1969). </a:t>
            </a:r>
          </a:p>
        </p:txBody>
      </p:sp>
      <p:sp>
        <p:nvSpPr>
          <p:cNvPr id="4" name="Slide Number Placeholder 3"/>
          <p:cNvSpPr>
            <a:spLocks noGrp="1"/>
          </p:cNvSpPr>
          <p:nvPr>
            <p:ph type="sldNum" sz="quarter" idx="10"/>
          </p:nvPr>
        </p:nvSpPr>
        <p:spPr/>
        <p:txBody>
          <a:bodyPr/>
          <a:lstStyle/>
          <a:p>
            <a:fld id="{02D85CA5-175C-4A0D-992E-1B1B6D59C04D}" type="slidenum">
              <a:rPr lang="en-US" smtClean="0"/>
              <a:t>5</a:t>
            </a:fld>
            <a:endParaRPr lang="en-US"/>
          </a:p>
        </p:txBody>
      </p:sp>
    </p:spTree>
    <p:extLst>
      <p:ext uri="{BB962C8B-B14F-4D97-AF65-F5344CB8AC3E}">
        <p14:creationId xmlns:p14="http://schemas.microsoft.com/office/powerpoint/2010/main" val="3478508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Alexander, K. W., &amp; Alexander, K. (2017). </a:t>
            </a:r>
            <a:r>
              <a:rPr lang="en-US" sz="1200" b="0" i="1" kern="1200" dirty="0">
                <a:solidFill>
                  <a:schemeClr val="tx1"/>
                </a:solidFill>
                <a:effectLst/>
                <a:latin typeface="+mn-lt"/>
                <a:ea typeface="+mn-ea"/>
                <a:cs typeface="+mn-cs"/>
              </a:rPr>
              <a:t>Higher education law: policy and perspectives</a:t>
            </a:r>
            <a:r>
              <a:rPr lang="en-US" sz="1200" b="0" i="0" kern="1200" dirty="0">
                <a:solidFill>
                  <a:schemeClr val="tx1"/>
                </a:solidFill>
                <a:effectLst/>
                <a:latin typeface="+mn-lt"/>
                <a:ea typeface="+mn-ea"/>
                <a:cs typeface="+mn-cs"/>
              </a:rPr>
              <a:t>. New York: Routledge.</a:t>
            </a:r>
            <a:endParaRPr lang="en-US" dirty="0"/>
          </a:p>
        </p:txBody>
      </p:sp>
      <p:sp>
        <p:nvSpPr>
          <p:cNvPr id="4" name="Slide Number Placeholder 3"/>
          <p:cNvSpPr>
            <a:spLocks noGrp="1"/>
          </p:cNvSpPr>
          <p:nvPr>
            <p:ph type="sldNum" sz="quarter" idx="10"/>
          </p:nvPr>
        </p:nvSpPr>
        <p:spPr/>
        <p:txBody>
          <a:bodyPr/>
          <a:lstStyle/>
          <a:p>
            <a:fld id="{02D85CA5-175C-4A0D-992E-1B1B6D59C04D}" type="slidenum">
              <a:rPr lang="en-US" smtClean="0"/>
              <a:t>7</a:t>
            </a:fld>
            <a:endParaRPr lang="en-US"/>
          </a:p>
        </p:txBody>
      </p:sp>
    </p:spTree>
    <p:extLst>
      <p:ext uri="{BB962C8B-B14F-4D97-AF65-F5344CB8AC3E}">
        <p14:creationId xmlns:p14="http://schemas.microsoft.com/office/powerpoint/2010/main" val="1208550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http://www.studentaffairs.pitt.edu/wp-content/uploads/2016/11/Event-Scheduling-and-Protest-Guidelines_11_2016.pdf</a:t>
            </a:r>
          </a:p>
        </p:txBody>
      </p:sp>
      <p:sp>
        <p:nvSpPr>
          <p:cNvPr id="4" name="Slide Number Placeholder 3"/>
          <p:cNvSpPr>
            <a:spLocks noGrp="1"/>
          </p:cNvSpPr>
          <p:nvPr>
            <p:ph type="sldNum" sz="quarter" idx="10"/>
          </p:nvPr>
        </p:nvSpPr>
        <p:spPr/>
        <p:txBody>
          <a:bodyPr/>
          <a:lstStyle/>
          <a:p>
            <a:fld id="{02D85CA5-175C-4A0D-992E-1B1B6D59C04D}" type="slidenum">
              <a:rPr lang="en-US" smtClean="0"/>
              <a:t>8</a:t>
            </a:fld>
            <a:endParaRPr lang="en-US"/>
          </a:p>
        </p:txBody>
      </p:sp>
    </p:spTree>
    <p:extLst>
      <p:ext uri="{BB962C8B-B14F-4D97-AF65-F5344CB8AC3E}">
        <p14:creationId xmlns:p14="http://schemas.microsoft.com/office/powerpoint/2010/main" val="538990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From the VPSA to the President of the university, university leadership is responsible for establishing and implementing the policies and procedures of the university in regards to Freedom of Speech issues.  University leaders can proactively mitigate risks to the campus while simultaneous reaffirming the universities commitment to the ideals of free speech through the creation and public dissemination of an astute policy statement and emergency management plan.  By working together with legal counsel and non-university affiliated partners such as local law enforcement and government officials, leaders can evaluate every situation, in a case by case manner, ensuring that the university’s response encompasses all applicable legal and safety concerns and aligns with the values and mission of the university</a:t>
            </a:r>
          </a:p>
          <a:p>
            <a:endParaRPr lang="en-US" dirty="0"/>
          </a:p>
        </p:txBody>
      </p:sp>
      <p:sp>
        <p:nvSpPr>
          <p:cNvPr id="4" name="Slide Number Placeholder 3"/>
          <p:cNvSpPr>
            <a:spLocks noGrp="1"/>
          </p:cNvSpPr>
          <p:nvPr>
            <p:ph type="sldNum" sz="quarter" idx="10"/>
          </p:nvPr>
        </p:nvSpPr>
        <p:spPr/>
        <p:txBody>
          <a:bodyPr/>
          <a:lstStyle/>
          <a:p>
            <a:fld id="{02D85CA5-175C-4A0D-992E-1B1B6D59C04D}" type="slidenum">
              <a:rPr lang="en-US" smtClean="0"/>
              <a:t>10</a:t>
            </a:fld>
            <a:endParaRPr lang="en-US"/>
          </a:p>
        </p:txBody>
      </p:sp>
    </p:spTree>
    <p:extLst>
      <p:ext uri="{BB962C8B-B14F-4D97-AF65-F5344CB8AC3E}">
        <p14:creationId xmlns:p14="http://schemas.microsoft.com/office/powerpoint/2010/main" val="3661897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portion of the training goes over an initiative set forth by the Office of Student Organizations</a:t>
            </a:r>
            <a:r>
              <a:rPr lang="en-US" sz="1200" b="1"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help faculty and staff employed by this office navigate speakers and protest on campus. The slides cover best practices that should be executed as needed with an explanation of how the best practice should be implemented.  Lastly, this section covers additional problem solving strategies in the event that a campus climate survey indicates that more information/resources are needed. </a:t>
            </a:r>
          </a:p>
          <a:p>
            <a:endParaRPr lang="en-US" dirty="0"/>
          </a:p>
        </p:txBody>
      </p:sp>
      <p:sp>
        <p:nvSpPr>
          <p:cNvPr id="4" name="Slide Number Placeholder 3"/>
          <p:cNvSpPr>
            <a:spLocks noGrp="1"/>
          </p:cNvSpPr>
          <p:nvPr>
            <p:ph type="sldNum" sz="quarter" idx="10"/>
          </p:nvPr>
        </p:nvSpPr>
        <p:spPr/>
        <p:txBody>
          <a:bodyPr/>
          <a:lstStyle/>
          <a:p>
            <a:fld id="{02D85CA5-175C-4A0D-992E-1B1B6D59C04D}" type="slidenum">
              <a:rPr lang="en-US" smtClean="0"/>
              <a:t>14</a:t>
            </a:fld>
            <a:endParaRPr lang="en-US"/>
          </a:p>
        </p:txBody>
      </p:sp>
    </p:spTree>
    <p:extLst>
      <p:ext uri="{BB962C8B-B14F-4D97-AF65-F5344CB8AC3E}">
        <p14:creationId xmlns:p14="http://schemas.microsoft.com/office/powerpoint/2010/main" val="245359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85CA5-175C-4A0D-992E-1B1B6D59C04D}" type="slidenum">
              <a:rPr lang="en-US" smtClean="0"/>
              <a:t>19</a:t>
            </a:fld>
            <a:endParaRPr lang="en-US"/>
          </a:p>
        </p:txBody>
      </p:sp>
    </p:spTree>
    <p:extLst>
      <p:ext uri="{BB962C8B-B14F-4D97-AF65-F5344CB8AC3E}">
        <p14:creationId xmlns:p14="http://schemas.microsoft.com/office/powerpoint/2010/main" val="1609122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D85CA5-175C-4A0D-992E-1B1B6D59C04D}" type="slidenum">
              <a:rPr lang="en-US" smtClean="0"/>
              <a:t>20</a:t>
            </a:fld>
            <a:endParaRPr lang="en-US"/>
          </a:p>
        </p:txBody>
      </p:sp>
    </p:spTree>
    <p:extLst>
      <p:ext uri="{BB962C8B-B14F-4D97-AF65-F5344CB8AC3E}">
        <p14:creationId xmlns:p14="http://schemas.microsoft.com/office/powerpoint/2010/main" val="233570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58995"/>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dirty="0"/>
              <a:t>Click to edit Master subtitle style</a:t>
            </a:r>
          </a:p>
        </p:txBody>
      </p:sp>
      <p:sp>
        <p:nvSpPr>
          <p:cNvPr id="4" name="Date Placeholder 3"/>
          <p:cNvSpPr>
            <a:spLocks noGrp="1"/>
          </p:cNvSpPr>
          <p:nvPr>
            <p:ph type="dt" sz="half" idx="10"/>
          </p:nvPr>
        </p:nvSpPr>
        <p:spPr/>
        <p:txBody>
          <a:bodyPr/>
          <a:lstStyle>
            <a:lvl1pPr algn="l">
              <a:defRPr/>
            </a:lvl1pPr>
          </a:lstStyle>
          <a:p>
            <a:fld id="{22327337-4448-4B42-A61E-39E1945A4C25}"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65DE4902-1198-4980-9060-5B99CF409848}"/>
              </a:ext>
            </a:extLst>
          </p:cNvPr>
          <p:cNvSpPr>
            <a:spLocks noGrp="1"/>
          </p:cNvSpPr>
          <p:nvPr>
            <p:ph type="sldNum" sz="quarter" idx="12"/>
          </p:nvPr>
        </p:nvSpPr>
        <p:spPr>
          <a:xfrm>
            <a:off x="10837334" y="6470704"/>
            <a:ext cx="973666" cy="274320"/>
          </a:xfrm>
        </p:spPr>
        <p:txBody>
          <a:bodyPr/>
          <a:lstStyle>
            <a:lvl1pPr algn="ctr">
              <a:defRPr sz="1400" b="1"/>
            </a:lvl1pPr>
          </a:lstStyle>
          <a:p>
            <a:fld id="{C58DEA73-A07D-4772-8A3D-C9EC90FF823A}" type="slidenum">
              <a:rPr lang="en-US" smtClean="0"/>
              <a:pPr/>
              <a:t>‹#›</a:t>
            </a:fld>
            <a:endParaRPr lang="en-US"/>
          </a:p>
        </p:txBody>
      </p:sp>
    </p:spTree>
    <p:extLst>
      <p:ext uri="{BB962C8B-B14F-4D97-AF65-F5344CB8AC3E}">
        <p14:creationId xmlns:p14="http://schemas.microsoft.com/office/powerpoint/2010/main" val="3831335363"/>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0B44EF-ECF5-4179-AE07-BF1924CA6AD2}"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DEA73-A07D-4772-8A3D-C9EC90FF823A}" type="slidenum">
              <a:rPr lang="en-US" smtClean="0"/>
              <a:t>‹#›</a:t>
            </a:fld>
            <a:endParaRPr lang="en-US"/>
          </a:p>
        </p:txBody>
      </p:sp>
    </p:spTree>
    <p:extLst>
      <p:ext uri="{BB962C8B-B14F-4D97-AF65-F5344CB8AC3E}">
        <p14:creationId xmlns:p14="http://schemas.microsoft.com/office/powerpoint/2010/main" val="4028097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CD8BB8-2781-43A1-BB40-4DA8964A58BC}"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DEA73-A07D-4772-8A3D-C9EC90FF823A}"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276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6FFAF73-A771-44C8-B76C-7708A0FAEBFA}"/>
              </a:ext>
            </a:extLst>
          </p:cNvPr>
          <p:cNvSpPr/>
          <p:nvPr userDrawn="1"/>
        </p:nvSpPr>
        <p:spPr>
          <a:xfrm>
            <a:off x="0" y="5364480"/>
            <a:ext cx="12192000" cy="1493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10"/>
          </p:nvPr>
        </p:nvSpPr>
        <p:spPr/>
        <p:txBody>
          <a:bodyPr/>
          <a:lstStyle/>
          <a:p>
            <a:fld id="{9525D42C-095C-43AF-BB88-4697A3FB0209}"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6" descr="Related image">
            <a:extLst>
              <a:ext uri="{FF2B5EF4-FFF2-40B4-BE49-F238E27FC236}">
                <a16:creationId xmlns:a16="http://schemas.microsoft.com/office/drawing/2014/main" id="{22816F10-4B78-4844-9533-0E10BAB7AC82}"/>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6391"/>
          <a:stretch/>
        </p:blipFill>
        <p:spPr bwMode="auto">
          <a:xfrm>
            <a:off x="381000" y="5625173"/>
            <a:ext cx="973666" cy="972134"/>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5">
            <a:extLst>
              <a:ext uri="{FF2B5EF4-FFF2-40B4-BE49-F238E27FC236}">
                <a16:creationId xmlns:a16="http://schemas.microsoft.com/office/drawing/2014/main" id="{F1BCB2A4-A8E7-408E-889C-0D4186C57757}"/>
              </a:ext>
            </a:extLst>
          </p:cNvPr>
          <p:cNvSpPr txBox="1">
            <a:spLocks/>
          </p:cNvSpPr>
          <p:nvPr userDrawn="1"/>
        </p:nvSpPr>
        <p:spPr>
          <a:xfrm>
            <a:off x="10837334" y="6473484"/>
            <a:ext cx="973666" cy="274320"/>
          </a:xfrm>
          <a:prstGeom prst="rect">
            <a:avLst/>
          </a:prstGeom>
        </p:spPr>
        <p:txBody>
          <a:bodyPr vert="horz" lIns="91440" tIns="45720" rIns="91440" bIns="45720" rtlCol="0" anchor="ctr"/>
          <a:lstStyle>
            <a:defPPr>
              <a:defRPr lang="en-US"/>
            </a:defPPr>
            <a:lvl1pPr marL="0" algn="r" defTabSz="457200" rtl="0" eaLnBrk="1" latinLnBrk="0" hangingPunct="1">
              <a:defRPr sz="2400" b="1" kern="1200">
                <a:solidFill>
                  <a:schemeClr val="tx1">
                    <a:lumMod val="90000"/>
                    <a:lumOff val="10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11" name="Slide Number Placeholder 5">
            <a:extLst>
              <a:ext uri="{FF2B5EF4-FFF2-40B4-BE49-F238E27FC236}">
                <a16:creationId xmlns:a16="http://schemas.microsoft.com/office/drawing/2014/main" id="{B7FF1603-4653-4D51-8DD1-C1CB35C4DB56}"/>
              </a:ext>
            </a:extLst>
          </p:cNvPr>
          <p:cNvSpPr>
            <a:spLocks noGrp="1"/>
          </p:cNvSpPr>
          <p:nvPr>
            <p:ph type="sldNum" sz="quarter" idx="12"/>
          </p:nvPr>
        </p:nvSpPr>
        <p:spPr>
          <a:xfrm>
            <a:off x="10837334" y="6470704"/>
            <a:ext cx="973666" cy="274320"/>
          </a:xfrm>
        </p:spPr>
        <p:txBody>
          <a:bodyPr/>
          <a:lstStyle>
            <a:lvl1pPr algn="ctr">
              <a:defRPr sz="1400" b="1"/>
            </a:lvl1pPr>
          </a:lstStyle>
          <a:p>
            <a:fld id="{C58DEA73-A07D-4772-8A3D-C9EC90FF823A}" type="slidenum">
              <a:rPr lang="en-US" smtClean="0"/>
              <a:pPr/>
              <a:t>‹#›</a:t>
            </a:fld>
            <a:endParaRPr lang="en-US"/>
          </a:p>
        </p:txBody>
      </p:sp>
    </p:spTree>
    <p:extLst>
      <p:ext uri="{BB962C8B-B14F-4D97-AF65-F5344CB8AC3E}">
        <p14:creationId xmlns:p14="http://schemas.microsoft.com/office/powerpoint/2010/main" val="3378118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CD09E77-5058-4682-A015-5E477D6F4966}" type="datetime1">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DEA73-A07D-4772-8A3D-C9EC90FF823A}"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0609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2BB505-84DB-4C8F-8949-06654599D45B}" type="datetime1">
              <a:rPr lang="en-US" smtClean="0"/>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8DEA73-A07D-4772-8A3D-C9EC90FF823A}" type="slidenum">
              <a:rPr lang="en-US" smtClean="0"/>
              <a:t>‹#›</a:t>
            </a:fld>
            <a:endParaRPr lang="en-US"/>
          </a:p>
        </p:txBody>
      </p:sp>
    </p:spTree>
    <p:extLst>
      <p:ext uri="{BB962C8B-B14F-4D97-AF65-F5344CB8AC3E}">
        <p14:creationId xmlns:p14="http://schemas.microsoft.com/office/powerpoint/2010/main" val="3952605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5D3C3A-34C3-429D-9C2D-28BFCBEF7E65}" type="datetime1">
              <a:rPr lang="en-US" smtClean="0"/>
              <a:t>2/20/2018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8DEA73-A07D-4772-8A3D-C9EC90FF823A}" type="slidenum">
              <a:rPr lang="en-US" smtClean="0"/>
              <a:t>‹#›</a:t>
            </a:fld>
            <a:endParaRPr lang="en-US"/>
          </a:p>
        </p:txBody>
      </p:sp>
    </p:spTree>
    <p:extLst>
      <p:ext uri="{BB962C8B-B14F-4D97-AF65-F5344CB8AC3E}">
        <p14:creationId xmlns:p14="http://schemas.microsoft.com/office/powerpoint/2010/main" val="3075038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A24F7F-A20D-4455-BE2D-03FB86A7D0BC}" type="datetime1">
              <a:rPr lang="en-US" smtClean="0"/>
              <a:t>2/20/2018</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9808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B6D1B3-BCB0-4F17-BB2F-B4521F1CE307}" type="datetime1">
              <a:rPr lang="en-US" smtClean="0"/>
              <a:t>2/20/2018</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8240386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71B2D0F-5A81-4FF2-A264-A8C09AB7E61A}" type="datetime1">
              <a:rPr lang="en-US" smtClean="0"/>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8DEA73-A07D-4772-8A3D-C9EC90FF823A}" type="slidenum">
              <a:rPr lang="en-US" smtClean="0"/>
              <a:t>‹#›</a:t>
            </a:fld>
            <a:endParaRPr lang="en-US"/>
          </a:p>
        </p:txBody>
      </p:sp>
    </p:spTree>
    <p:extLst>
      <p:ext uri="{BB962C8B-B14F-4D97-AF65-F5344CB8AC3E}">
        <p14:creationId xmlns:p14="http://schemas.microsoft.com/office/powerpoint/2010/main" val="47828570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84E4C9-3761-4209-8FAB-62B7B335B6CF}" type="datetime1">
              <a:rPr lang="en-US" smtClean="0"/>
              <a:t>2/20/2018</a:t>
            </a:fld>
            <a:endParaRPr lang="en-US"/>
          </a:p>
        </p:txBody>
      </p:sp>
      <p:sp>
        <p:nvSpPr>
          <p:cNvPr id="6" name="Footer Placeholder 5"/>
          <p:cNvSpPr>
            <a:spLocks noGrp="1"/>
          </p:cNvSpPr>
          <p:nvPr>
            <p:ph type="ftr" sz="quarter" idx="11"/>
          </p:nvPr>
        </p:nvSpPr>
        <p:spPr/>
        <p:txBody>
          <a:bodyPr/>
          <a:lstStyle/>
          <a:p>
            <a:endParaRPr lang="en-US"/>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2293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761A6C98-DE5A-4916-8F8E-62382EA1F884}" type="datetime1">
              <a:rPr lang="en-US" smtClean="0"/>
              <a:t>2/20/2018</a:t>
            </a:fld>
            <a:endParaRPr 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C58DEA73-A07D-4772-8A3D-C9EC90FF823A}"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7329183"/>
      </p:ext>
    </p:extLst>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Lst>
  <p:hf hdr="0" ftr="0" dt="0"/>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3600" dirty="0"/>
              <a:t>Addressing Outside Speakers/Events at Hogwarts University </a:t>
            </a:r>
          </a:p>
        </p:txBody>
      </p:sp>
      <p:sp>
        <p:nvSpPr>
          <p:cNvPr id="3" name="Subtitle 2"/>
          <p:cNvSpPr>
            <a:spLocks noGrp="1"/>
          </p:cNvSpPr>
          <p:nvPr>
            <p:ph type="subTitle" idx="1"/>
          </p:nvPr>
        </p:nvSpPr>
        <p:spPr>
          <a:xfrm>
            <a:off x="8467726" y="4960137"/>
            <a:ext cx="3667125" cy="1463040"/>
          </a:xfrm>
        </p:spPr>
        <p:txBody>
          <a:bodyPr>
            <a:normAutofit/>
          </a:bodyPr>
          <a:lstStyle/>
          <a:p>
            <a:r>
              <a:rPr lang="en-US" sz="1400" b="1" dirty="0"/>
              <a:t>Louisiana State University Case Study Group</a:t>
            </a:r>
          </a:p>
          <a:p>
            <a:r>
              <a:rPr lang="en-US" sz="1400" dirty="0"/>
              <a:t>Team Leader: Tori Callais, Matt Dean, Danielle Ford, Brittani Williams</a:t>
            </a:r>
          </a:p>
        </p:txBody>
      </p:sp>
      <p:pic>
        <p:nvPicPr>
          <p:cNvPr id="6" name="Picture 6" descr="Related image">
            <a:extLst>
              <a:ext uri="{FF2B5EF4-FFF2-40B4-BE49-F238E27FC236}">
                <a16:creationId xmlns:a16="http://schemas.microsoft.com/office/drawing/2014/main" id="{8536B1B7-EE39-4DC5-84D7-B48B44FF1077}"/>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6391"/>
          <a:stretch/>
        </p:blipFill>
        <p:spPr bwMode="auto">
          <a:xfrm>
            <a:off x="1189512" y="434823"/>
            <a:ext cx="2300447" cy="2296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2889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pPr algn="l"/>
            <a:r>
              <a:rPr lang="en-US" sz="3600" dirty="0"/>
              <a:t>Guidelines for University Leadership Positions</a:t>
            </a:r>
          </a:p>
        </p:txBody>
      </p:sp>
      <p:pic>
        <p:nvPicPr>
          <p:cNvPr id="8" name="Picture 6" descr="Related imag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6391"/>
          <a:stretch/>
        </p:blipFill>
        <p:spPr bwMode="auto">
          <a:xfrm>
            <a:off x="1189512" y="474151"/>
            <a:ext cx="2300447" cy="2296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2428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4128" y="555719"/>
            <a:ext cx="9720072" cy="1499616"/>
          </a:xfrm>
        </p:spPr>
        <p:txBody>
          <a:bodyPr>
            <a:normAutofit/>
          </a:bodyPr>
          <a:lstStyle/>
          <a:p>
            <a:r>
              <a:rPr lang="en-US" sz="3600" dirty="0"/>
              <a:t>Role of university leadership</a:t>
            </a:r>
          </a:p>
        </p:txBody>
      </p:sp>
      <p:sp>
        <p:nvSpPr>
          <p:cNvPr id="3" name="Content Placeholder 2"/>
          <p:cNvSpPr>
            <a:spLocks noGrp="1"/>
          </p:cNvSpPr>
          <p:nvPr>
            <p:ph idx="4294967295"/>
          </p:nvPr>
        </p:nvSpPr>
        <p:spPr>
          <a:xfrm>
            <a:off x="1024128" y="2286000"/>
            <a:ext cx="9720071" cy="4023360"/>
          </a:xfrm>
        </p:spPr>
        <p:txBody>
          <a:bodyPr>
            <a:normAutofit/>
          </a:bodyPr>
          <a:lstStyle/>
          <a:p>
            <a:pPr marL="0" indent="0">
              <a:buNone/>
            </a:pPr>
            <a:r>
              <a:rPr lang="en-US" sz="1600" dirty="0"/>
              <a:t>In today’s environment, universities be proactive in tackling issues of free speech and campus climate.  		</a:t>
            </a:r>
          </a:p>
          <a:p>
            <a:pPr marL="0" indent="0">
              <a:buNone/>
            </a:pPr>
            <a:r>
              <a:rPr lang="en-US" sz="1600" dirty="0"/>
              <a:t>Leaders are responsible for:</a:t>
            </a:r>
          </a:p>
          <a:p>
            <a:pPr>
              <a:buFont typeface="Arial" panose="020B0604020202020204" pitchFamily="34" charset="0"/>
              <a:buChar char="•"/>
            </a:pPr>
            <a:r>
              <a:rPr lang="en-US" sz="1600" dirty="0"/>
              <a:t>Setting and implementing the institution’s policies and procedures in regards to Freedom of Speech issues,</a:t>
            </a:r>
          </a:p>
          <a:p>
            <a:pPr>
              <a:buFont typeface="Arial" panose="020B0604020202020204" pitchFamily="34" charset="0"/>
              <a:buChar char="•"/>
            </a:pPr>
            <a:r>
              <a:rPr lang="en-US" sz="1600" dirty="0"/>
              <a:t>Creating a comprehensive policy statement that clearly articulates the university’s stance on free speech,</a:t>
            </a:r>
          </a:p>
          <a:p>
            <a:pPr>
              <a:buFont typeface="Arial" panose="020B0604020202020204" pitchFamily="34" charset="0"/>
              <a:buChar char="•"/>
            </a:pPr>
            <a:r>
              <a:rPr lang="en-US" sz="1600" dirty="0"/>
              <a:t>Conducting risk management and campus climate assessments,</a:t>
            </a:r>
          </a:p>
          <a:p>
            <a:pPr>
              <a:buFont typeface="Arial" panose="020B0604020202020204" pitchFamily="34" charset="0"/>
              <a:buChar char="•"/>
            </a:pPr>
            <a:r>
              <a:rPr lang="en-US" sz="1600" dirty="0"/>
              <a:t>Developing a detailed emergency management plan.</a:t>
            </a:r>
          </a:p>
        </p:txBody>
      </p:sp>
    </p:spTree>
    <p:extLst>
      <p:ext uri="{BB962C8B-B14F-4D97-AF65-F5344CB8AC3E}">
        <p14:creationId xmlns:p14="http://schemas.microsoft.com/office/powerpoint/2010/main" val="987140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4128" y="555719"/>
            <a:ext cx="9720072" cy="1499616"/>
          </a:xfrm>
        </p:spPr>
        <p:txBody>
          <a:bodyPr>
            <a:normAutofit/>
          </a:bodyPr>
          <a:lstStyle/>
          <a:p>
            <a:r>
              <a:rPr lang="en-US" sz="3600" dirty="0"/>
              <a:t>Emergency management plan</a:t>
            </a:r>
          </a:p>
        </p:txBody>
      </p:sp>
      <p:sp>
        <p:nvSpPr>
          <p:cNvPr id="3" name="Content Placeholder 2"/>
          <p:cNvSpPr>
            <a:spLocks noGrp="1"/>
          </p:cNvSpPr>
          <p:nvPr>
            <p:ph idx="4294967295"/>
          </p:nvPr>
        </p:nvSpPr>
        <p:spPr>
          <a:xfrm>
            <a:off x="1024128" y="2148214"/>
            <a:ext cx="9720071" cy="4023360"/>
          </a:xfrm>
        </p:spPr>
        <p:txBody>
          <a:bodyPr>
            <a:normAutofit/>
          </a:bodyPr>
          <a:lstStyle/>
          <a:p>
            <a:pPr marL="0" indent="0">
              <a:buNone/>
            </a:pPr>
            <a:r>
              <a:rPr lang="en-US" sz="1600" dirty="0"/>
              <a:t>A well conceived emergency management plan should:</a:t>
            </a:r>
          </a:p>
          <a:p>
            <a:pPr marL="0" indent="0">
              <a:buNone/>
            </a:pPr>
            <a:endParaRPr lang="en-US" sz="400" dirty="0"/>
          </a:p>
          <a:p>
            <a:pPr>
              <a:buFont typeface="Arial" panose="020B0604020202020204" pitchFamily="34" charset="0"/>
              <a:buChar char="•"/>
            </a:pPr>
            <a:r>
              <a:rPr lang="en-US" sz="1600" dirty="0"/>
              <a:t>Be based on risk management, campus climate assessment, peer institution research,</a:t>
            </a:r>
          </a:p>
          <a:p>
            <a:pPr>
              <a:buFont typeface="Arial" panose="020B0604020202020204" pitchFamily="34" charset="0"/>
              <a:buChar char="•"/>
            </a:pPr>
            <a:r>
              <a:rPr lang="en-US" sz="1600" dirty="0"/>
              <a:t>Detail chain of command and procedures for what to do if a campus security issue occurs,</a:t>
            </a:r>
          </a:p>
          <a:p>
            <a:pPr>
              <a:buFont typeface="Arial" panose="020B0604020202020204" pitchFamily="34" charset="0"/>
              <a:buChar char="•"/>
            </a:pPr>
            <a:r>
              <a:rPr lang="en-US" sz="1600" dirty="0"/>
              <a:t>Be developed in advance and well disseminated throughout proper organizational channels in order to address risk management concerns and to coordinate a unified response by the university,</a:t>
            </a:r>
          </a:p>
          <a:p>
            <a:pPr>
              <a:buFont typeface="Arial" panose="020B0604020202020204" pitchFamily="34" charset="0"/>
              <a:buChar char="•"/>
            </a:pPr>
            <a:r>
              <a:rPr lang="en-US" sz="1600" dirty="0"/>
              <a:t>Involve all levels of the institution, as well as include any necessary (state/local) governmental actors along with university administration, faculty, staff, and students,</a:t>
            </a:r>
          </a:p>
          <a:p>
            <a:pPr>
              <a:buFont typeface="Arial" panose="020B0604020202020204" pitchFamily="34" charset="0"/>
              <a:buChar char="•"/>
            </a:pPr>
            <a:r>
              <a:rPr lang="en-US" sz="1600" dirty="0"/>
              <a:t>Be updated regularly to account for changes in both laws and universities structures. .</a:t>
            </a:r>
          </a:p>
          <a:p>
            <a:endParaRPr lang="en-US" dirty="0"/>
          </a:p>
        </p:txBody>
      </p:sp>
    </p:spTree>
    <p:extLst>
      <p:ext uri="{BB962C8B-B14F-4D97-AF65-F5344CB8AC3E}">
        <p14:creationId xmlns:p14="http://schemas.microsoft.com/office/powerpoint/2010/main" val="2628029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4128" y="555719"/>
            <a:ext cx="9720072" cy="1499616"/>
          </a:xfrm>
        </p:spPr>
        <p:txBody>
          <a:bodyPr>
            <a:normAutofit/>
          </a:bodyPr>
          <a:lstStyle/>
          <a:p>
            <a:r>
              <a:rPr lang="en-US" sz="3600" dirty="0"/>
              <a:t>Leadership response to an event/speaker</a:t>
            </a:r>
          </a:p>
        </p:txBody>
      </p:sp>
      <p:sp>
        <p:nvSpPr>
          <p:cNvPr id="3" name="Content Placeholder 2"/>
          <p:cNvSpPr>
            <a:spLocks noGrp="1"/>
          </p:cNvSpPr>
          <p:nvPr>
            <p:ph idx="4294967295"/>
          </p:nvPr>
        </p:nvSpPr>
        <p:spPr>
          <a:xfrm>
            <a:off x="1024128" y="2286000"/>
            <a:ext cx="9720071" cy="4023360"/>
          </a:xfrm>
        </p:spPr>
        <p:txBody>
          <a:bodyPr/>
          <a:lstStyle/>
          <a:p>
            <a:pPr>
              <a:buFont typeface="Arial" panose="020B0604020202020204" pitchFamily="34" charset="0"/>
              <a:buChar char="•"/>
            </a:pPr>
            <a:r>
              <a:rPr lang="en-US" sz="1600" dirty="0"/>
              <a:t>Should an unforeseen problematic event/speaker arise, a coherent press release, drafted in conjunction with legal counsel, should be swiftly released in order to address any concerns and reiterate the position of the institution. </a:t>
            </a:r>
          </a:p>
          <a:p>
            <a:pPr>
              <a:buFont typeface="Arial" panose="020B0604020202020204" pitchFamily="34" charset="0"/>
              <a:buChar char="•"/>
            </a:pPr>
            <a:r>
              <a:rPr lang="en-US" sz="1600" dirty="0"/>
              <a:t>All staff and faculty should be well-trained to direct any questions to appropriate media relations office.</a:t>
            </a:r>
          </a:p>
          <a:p>
            <a:pPr>
              <a:buFont typeface="Arial" panose="020B0604020202020204" pitchFamily="34" charset="0"/>
              <a:buChar char="•"/>
            </a:pPr>
            <a:r>
              <a:rPr lang="en-US" sz="1600" dirty="0"/>
              <a:t>While university leadership should make every attempt to accommodate free speech, every event or speaker should be evaluated on an individual basis in regards to campus climate and safety.  </a:t>
            </a:r>
          </a:p>
          <a:p>
            <a:pPr>
              <a:buFont typeface="Arial" panose="020B0604020202020204" pitchFamily="34" charset="0"/>
              <a:buChar char="•"/>
            </a:pPr>
            <a:r>
              <a:rPr lang="en-US" sz="1600" dirty="0"/>
              <a:t>A cost-benefit analysis should be used by leadership to decide if not allowing a controversial event or speaker on campus is more inline with the mission of the university and beneficial to the institution’s reputation in the court of public opinion than the risk of a potential first amendment based law suit. </a:t>
            </a:r>
          </a:p>
          <a:p>
            <a:pPr>
              <a:buFont typeface="Arial" panose="020B0604020202020204" pitchFamily="34" charset="0"/>
              <a:buChar char="•"/>
            </a:pPr>
            <a:endParaRPr lang="en-US" sz="1600" dirty="0"/>
          </a:p>
          <a:p>
            <a:endParaRPr lang="en-US" dirty="0"/>
          </a:p>
        </p:txBody>
      </p:sp>
    </p:spTree>
    <p:extLst>
      <p:ext uri="{BB962C8B-B14F-4D97-AF65-F5344CB8AC3E}">
        <p14:creationId xmlns:p14="http://schemas.microsoft.com/office/powerpoint/2010/main" val="1489719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199" y="4960137"/>
            <a:ext cx="7839075" cy="1754988"/>
          </a:xfrm>
        </p:spPr>
        <p:txBody>
          <a:bodyPr>
            <a:normAutofit/>
          </a:bodyPr>
          <a:lstStyle/>
          <a:p>
            <a:pPr algn="l"/>
            <a:r>
              <a:rPr lang="en-US" sz="3600" dirty="0"/>
              <a:t>Faculty &amp; Staff</a:t>
            </a:r>
            <a:r>
              <a:rPr lang="en-US" dirty="0"/>
              <a:t/>
            </a:r>
            <a:br>
              <a:rPr lang="en-US" dirty="0"/>
            </a:br>
            <a:r>
              <a:rPr lang="en-US" sz="1800" dirty="0"/>
              <a:t>Campus Climate Preservation Initiative (CCPI) </a:t>
            </a:r>
            <a:r>
              <a:rPr lang="en-US" sz="2700" dirty="0"/>
              <a:t/>
            </a:r>
            <a:br>
              <a:rPr lang="en-US" sz="2700" dirty="0"/>
            </a:br>
            <a:r>
              <a:rPr lang="en-US" sz="2700" dirty="0"/>
              <a:t/>
            </a:r>
            <a:br>
              <a:rPr lang="en-US" sz="2700" dirty="0"/>
            </a:br>
            <a:endParaRPr lang="en-US" sz="2700" dirty="0"/>
          </a:p>
        </p:txBody>
      </p:sp>
      <p:pic>
        <p:nvPicPr>
          <p:cNvPr id="5" name="Picture 6" descr="Related image">
            <a:extLst>
              <a:ext uri="{FF2B5EF4-FFF2-40B4-BE49-F238E27FC236}">
                <a16:creationId xmlns:a16="http://schemas.microsoft.com/office/drawing/2014/main" id="{AAEB8912-874C-40C2-A6A3-25A26C4E73DA}"/>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6391"/>
          <a:stretch/>
        </p:blipFill>
        <p:spPr bwMode="auto">
          <a:xfrm>
            <a:off x="1189512" y="434823"/>
            <a:ext cx="2300447" cy="2296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143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4128" y="555719"/>
            <a:ext cx="9720072" cy="1499616"/>
          </a:xfrm>
        </p:spPr>
        <p:txBody>
          <a:bodyPr>
            <a:normAutofit/>
          </a:bodyPr>
          <a:lstStyle/>
          <a:p>
            <a:r>
              <a:rPr lang="en-US" sz="3600" dirty="0"/>
              <a:t>CCPI </a:t>
            </a:r>
            <a:r>
              <a:rPr lang="en-US" sz="3600" dirty="0" smtClean="0"/>
              <a:t>Overview</a:t>
            </a:r>
            <a:endParaRPr lang="en-US" sz="3600" dirty="0"/>
          </a:p>
        </p:txBody>
      </p:sp>
      <p:sp>
        <p:nvSpPr>
          <p:cNvPr id="3" name="Content Placeholder 2"/>
          <p:cNvSpPr>
            <a:spLocks noGrp="1"/>
          </p:cNvSpPr>
          <p:nvPr>
            <p:ph idx="4294967295"/>
          </p:nvPr>
        </p:nvSpPr>
        <p:spPr>
          <a:xfrm>
            <a:off x="1024128" y="2286000"/>
            <a:ext cx="9720071" cy="4023360"/>
          </a:xfrm>
        </p:spPr>
        <p:txBody>
          <a:bodyPr/>
          <a:lstStyle/>
          <a:p>
            <a:pPr>
              <a:buFont typeface="Arial" panose="020B0604020202020204" pitchFamily="34" charset="0"/>
              <a:buChar char="•"/>
            </a:pPr>
            <a:r>
              <a:rPr lang="en-US" sz="1600" dirty="0"/>
              <a:t>“The school’s interest are often to preserve operations without disruption and maintain campus safety, as well as to prevent interference with the rights of its students” (Responding to Campus Protests, 2014)</a:t>
            </a:r>
          </a:p>
          <a:p>
            <a:pPr>
              <a:buFont typeface="Arial" panose="020B0604020202020204" pitchFamily="34" charset="0"/>
              <a:buChar char="•"/>
            </a:pPr>
            <a:r>
              <a:rPr lang="en-US" sz="1600" dirty="0"/>
              <a:t>The </a:t>
            </a:r>
            <a:r>
              <a:rPr lang="en-US" sz="1600" b="1" i="1" dirty="0"/>
              <a:t>Office of Student Organizations </a:t>
            </a:r>
            <a:r>
              <a:rPr lang="en-US" sz="1600" dirty="0"/>
              <a:t>stakeholders must relay to the campus our “commitment to the free exchange of ideas and responsibility to protect health and safety of the students and preserve the institution’s educational mission” (Responding to Campus Protests, 2014)</a:t>
            </a:r>
          </a:p>
          <a:p>
            <a:pPr>
              <a:buFont typeface="Arial" panose="020B0604020202020204" pitchFamily="34" charset="0"/>
              <a:buChar char="•"/>
            </a:pPr>
            <a:r>
              <a:rPr lang="en-US" sz="1600" dirty="0"/>
              <a:t>It is the position of faculty and staff (also referred to as stakeholders) of this department to support and protect the students while ensuring that their rights are exercised. </a:t>
            </a:r>
          </a:p>
          <a:p>
            <a:pPr>
              <a:buFont typeface="Arial" panose="020B0604020202020204" pitchFamily="34" charset="0"/>
              <a:buChar char="•"/>
            </a:pPr>
            <a:r>
              <a:rPr lang="en-US" sz="1600" dirty="0"/>
              <a:t>Elected response team members will be instructed by to facilitate the CCPI </a:t>
            </a:r>
          </a:p>
          <a:p>
            <a:pPr>
              <a:buFont typeface="Arial" panose="020B0604020202020204" pitchFamily="34" charset="0"/>
              <a:buChar char="•"/>
            </a:pPr>
            <a:endParaRPr lang="en-US" sz="1600" dirty="0"/>
          </a:p>
          <a:p>
            <a:endParaRPr lang="en-US" dirty="0"/>
          </a:p>
        </p:txBody>
      </p:sp>
    </p:spTree>
    <p:extLst>
      <p:ext uri="{BB962C8B-B14F-4D97-AF65-F5344CB8AC3E}">
        <p14:creationId xmlns:p14="http://schemas.microsoft.com/office/powerpoint/2010/main" val="3163650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4128" y="555719"/>
            <a:ext cx="9720072" cy="1499616"/>
          </a:xfrm>
        </p:spPr>
        <p:txBody>
          <a:bodyPr>
            <a:normAutofit/>
          </a:bodyPr>
          <a:lstStyle/>
          <a:p>
            <a:r>
              <a:rPr lang="en-US" sz="3600" dirty="0"/>
              <a:t>CCPI Stakeholder Best Practices/Implementation </a:t>
            </a:r>
          </a:p>
        </p:txBody>
      </p:sp>
      <p:sp>
        <p:nvSpPr>
          <p:cNvPr id="3" name="Content Placeholder 2"/>
          <p:cNvSpPr>
            <a:spLocks noGrp="1"/>
          </p:cNvSpPr>
          <p:nvPr>
            <p:ph idx="4294967295"/>
          </p:nvPr>
        </p:nvSpPr>
        <p:spPr>
          <a:xfrm>
            <a:off x="945751" y="1937657"/>
            <a:ext cx="9720071" cy="4023360"/>
          </a:xfrm>
        </p:spPr>
        <p:txBody>
          <a:bodyPr>
            <a:normAutofit/>
          </a:bodyPr>
          <a:lstStyle/>
          <a:p>
            <a:pPr>
              <a:buFont typeface="Arial" panose="020B0604020202020204" pitchFamily="34" charset="0"/>
              <a:buChar char="•"/>
            </a:pPr>
            <a:r>
              <a:rPr lang="en-US" sz="1600" dirty="0"/>
              <a:t>Speakers/Protesters – </a:t>
            </a:r>
          </a:p>
          <a:p>
            <a:pPr lvl="1">
              <a:buFont typeface="Arial" panose="020B0604020202020204" pitchFamily="34" charset="0"/>
              <a:buChar char="•"/>
            </a:pPr>
            <a:r>
              <a:rPr lang="en-US" sz="1600" dirty="0"/>
              <a:t>Notify speaker(s)/protester(s) of speech protections under the first amendment and any legal limitations </a:t>
            </a:r>
          </a:p>
          <a:p>
            <a:pPr lvl="1">
              <a:buFont typeface="Arial" panose="020B0604020202020204" pitchFamily="34" charset="0"/>
              <a:buChar char="•"/>
            </a:pPr>
            <a:r>
              <a:rPr lang="en-US" sz="1600" dirty="0"/>
              <a:t>It is ok for the office to utilized off campus resources, such as local police officers as security </a:t>
            </a:r>
          </a:p>
          <a:p>
            <a:pPr>
              <a:buFont typeface="Arial" panose="020B0604020202020204" pitchFamily="34" charset="0"/>
              <a:buChar char="•"/>
            </a:pPr>
            <a:r>
              <a:rPr lang="en-US" sz="1600" dirty="0"/>
              <a:t>Notification– </a:t>
            </a:r>
          </a:p>
          <a:p>
            <a:pPr lvl="1">
              <a:buFont typeface="Arial" panose="020B0604020202020204" pitchFamily="34" charset="0"/>
              <a:buChar char="•"/>
            </a:pPr>
            <a:r>
              <a:rPr lang="en-US" sz="1600" dirty="0"/>
              <a:t>Inform students of support within 24 hours of controversial speaker/disruptive protest (Quick Response) </a:t>
            </a:r>
          </a:p>
          <a:p>
            <a:pPr>
              <a:buFont typeface="Arial" panose="020B0604020202020204" pitchFamily="34" charset="0"/>
              <a:buChar char="•"/>
            </a:pPr>
            <a:r>
              <a:rPr lang="en-US" sz="1600" dirty="0"/>
              <a:t>Campus Climate– </a:t>
            </a:r>
          </a:p>
          <a:p>
            <a:pPr lvl="1">
              <a:buFont typeface="Arial" panose="020B0604020202020204" pitchFamily="34" charset="0"/>
              <a:buChar char="•"/>
            </a:pPr>
            <a:r>
              <a:rPr lang="en-US" sz="1600" dirty="0"/>
              <a:t>Notify campus police of the situation to assess campus conditions </a:t>
            </a:r>
          </a:p>
          <a:p>
            <a:pPr>
              <a:buFont typeface="Arial" panose="020B0604020202020204" pitchFamily="34" charset="0"/>
              <a:buChar char="•"/>
            </a:pPr>
            <a:r>
              <a:rPr lang="en-US" sz="1600" dirty="0"/>
              <a:t>Assess– </a:t>
            </a:r>
          </a:p>
          <a:p>
            <a:pPr lvl="1">
              <a:buFont typeface="Arial" panose="020B0604020202020204" pitchFamily="34" charset="0"/>
              <a:buChar char="•"/>
            </a:pPr>
            <a:r>
              <a:rPr lang="en-US" sz="1600" dirty="0"/>
              <a:t>Poll campus climate with survey before the speaker/protest is scheduled and also within 7 days of controversial speaker </a:t>
            </a:r>
          </a:p>
          <a:p>
            <a:endParaRPr lang="en-US" dirty="0"/>
          </a:p>
        </p:txBody>
      </p:sp>
    </p:spTree>
    <p:extLst>
      <p:ext uri="{BB962C8B-B14F-4D97-AF65-F5344CB8AC3E}">
        <p14:creationId xmlns:p14="http://schemas.microsoft.com/office/powerpoint/2010/main" val="1872238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4128" y="555719"/>
            <a:ext cx="9720072" cy="1499616"/>
          </a:xfrm>
        </p:spPr>
        <p:txBody>
          <a:bodyPr>
            <a:normAutofit/>
          </a:bodyPr>
          <a:lstStyle/>
          <a:p>
            <a:r>
              <a:rPr lang="en-US" sz="3600" dirty="0"/>
              <a:t>CCPI Problem-Solving Strategies </a:t>
            </a:r>
          </a:p>
        </p:txBody>
      </p:sp>
      <p:sp>
        <p:nvSpPr>
          <p:cNvPr id="3" name="Content Placeholder 2"/>
          <p:cNvSpPr>
            <a:spLocks noGrp="1"/>
          </p:cNvSpPr>
          <p:nvPr>
            <p:ph idx="4294967295"/>
          </p:nvPr>
        </p:nvSpPr>
        <p:spPr>
          <a:xfrm>
            <a:off x="1024128" y="2286000"/>
            <a:ext cx="9720071" cy="4023360"/>
          </a:xfrm>
        </p:spPr>
        <p:txBody>
          <a:bodyPr/>
          <a:lstStyle/>
          <a:p>
            <a:pPr marL="0" indent="0">
              <a:buNone/>
            </a:pPr>
            <a:r>
              <a:rPr lang="en-US" sz="1600" dirty="0"/>
              <a:t>What Happens When Best Practices Aren’t Enough?</a:t>
            </a:r>
          </a:p>
          <a:p>
            <a:pPr>
              <a:buFont typeface="Arial" panose="020B0604020202020204" pitchFamily="34" charset="0"/>
              <a:buChar char="•"/>
            </a:pPr>
            <a:r>
              <a:rPr lang="en-US" sz="1600" dirty="0"/>
              <a:t>Coordinate extended service hours with campus mental health clinic </a:t>
            </a:r>
          </a:p>
          <a:p>
            <a:pPr>
              <a:buFont typeface="Arial" panose="020B0604020202020204" pitchFamily="34" charset="0"/>
              <a:buChar char="•"/>
            </a:pPr>
            <a:r>
              <a:rPr lang="en-US" sz="1600" dirty="0"/>
              <a:t>Provide students with a list of laws that could be violated during acts of protect or controversial speakers. It is not about limiting students rights, but informing them of the legal ramifications ahead of time so they can plan accordingly. </a:t>
            </a:r>
          </a:p>
          <a:p>
            <a:endParaRPr lang="en-US" dirty="0"/>
          </a:p>
        </p:txBody>
      </p:sp>
    </p:spTree>
    <p:extLst>
      <p:ext uri="{BB962C8B-B14F-4D97-AF65-F5344CB8AC3E}">
        <p14:creationId xmlns:p14="http://schemas.microsoft.com/office/powerpoint/2010/main" val="595833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4128" y="555719"/>
            <a:ext cx="9720072" cy="1499616"/>
          </a:xfrm>
        </p:spPr>
        <p:txBody>
          <a:bodyPr>
            <a:normAutofit/>
          </a:bodyPr>
          <a:lstStyle/>
          <a:p>
            <a:r>
              <a:rPr lang="en-US" sz="3600" dirty="0"/>
              <a:t>In </a:t>
            </a:r>
            <a:r>
              <a:rPr lang="en-US" sz="3600" dirty="0" smtClean="0"/>
              <a:t>conclusion</a:t>
            </a:r>
            <a:endParaRPr lang="en-US" sz="3600" dirty="0"/>
          </a:p>
        </p:txBody>
      </p:sp>
      <p:sp>
        <p:nvSpPr>
          <p:cNvPr id="3" name="Content Placeholder 2"/>
          <p:cNvSpPr>
            <a:spLocks noGrp="1"/>
          </p:cNvSpPr>
          <p:nvPr>
            <p:ph idx="4294967295"/>
          </p:nvPr>
        </p:nvSpPr>
        <p:spPr>
          <a:xfrm>
            <a:off x="1024128" y="2055335"/>
            <a:ext cx="9720071" cy="1812664"/>
          </a:xfrm>
        </p:spPr>
        <p:txBody>
          <a:bodyPr/>
          <a:lstStyle/>
          <a:p>
            <a:pPr>
              <a:buFont typeface="Arial" panose="020B0604020202020204" pitchFamily="34" charset="0"/>
              <a:buChar char="•"/>
            </a:pPr>
            <a:r>
              <a:rPr lang="en-US" dirty="0" smtClean="0"/>
              <a:t> This committee hopes to guide our university to have a more holistic approach when it comes to outside speakers/events. The  safety of our campus community is always our priority, while also encouraging  free exchange of ideas. It is our hopes that these proposed guidelines will not only inform students or their rights, but also our professionals who work with students. </a:t>
            </a:r>
            <a:endParaRPr lang="en-US" dirty="0"/>
          </a:p>
        </p:txBody>
      </p:sp>
    </p:spTree>
    <p:extLst>
      <p:ext uri="{BB962C8B-B14F-4D97-AF65-F5344CB8AC3E}">
        <p14:creationId xmlns:p14="http://schemas.microsoft.com/office/powerpoint/2010/main" val="3610296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References</a:t>
            </a:r>
          </a:p>
        </p:txBody>
      </p:sp>
      <p:sp>
        <p:nvSpPr>
          <p:cNvPr id="3" name="Content Placeholder 2"/>
          <p:cNvSpPr>
            <a:spLocks noGrp="1"/>
          </p:cNvSpPr>
          <p:nvPr>
            <p:ph idx="4294967295"/>
          </p:nvPr>
        </p:nvSpPr>
        <p:spPr>
          <a:xfrm>
            <a:off x="894736" y="1956569"/>
            <a:ext cx="9720263" cy="4024312"/>
          </a:xfrm>
          <a:noFill/>
          <a:ln>
            <a:noFill/>
          </a:ln>
        </p:spPr>
        <p:txBody>
          <a:bodyPr>
            <a:normAutofit/>
          </a:bodyPr>
          <a:lstStyle/>
          <a:p>
            <a:pPr>
              <a:buFont typeface="Arial" panose="020B0604020202020204" pitchFamily="34" charset="0"/>
              <a:buChar char="•"/>
            </a:pPr>
            <a:r>
              <a:rPr lang="en-US" sz="1600" dirty="0"/>
              <a:t>Alexander, K. W., &amp; Alexander, K. (2017). </a:t>
            </a:r>
            <a:r>
              <a:rPr lang="en-US" sz="1600" i="1" dirty="0"/>
              <a:t>Higher education law: policy and perspectives</a:t>
            </a:r>
            <a:r>
              <a:rPr lang="en-US" sz="1600" dirty="0"/>
              <a:t>. New York: Routledge.</a:t>
            </a:r>
          </a:p>
          <a:p>
            <a:pPr>
              <a:buFont typeface="Arial" panose="020B0604020202020204" pitchFamily="34" charset="0"/>
              <a:buChar char="•"/>
            </a:pPr>
            <a:r>
              <a:rPr lang="en-US" sz="1600" dirty="0"/>
              <a:t>Defending individual rights in higher education. (</a:t>
            </a:r>
            <a:r>
              <a:rPr lang="en-US" sz="1600" dirty="0" err="1"/>
              <a:t>n.d.</a:t>
            </a:r>
            <a:r>
              <a:rPr lang="en-US" sz="1600" dirty="0"/>
              <a:t>). Retrieved February 5, 2018, from 	https://www.thefire.org/</a:t>
            </a:r>
          </a:p>
          <a:p>
            <a:pPr>
              <a:buFont typeface="Arial" panose="020B0604020202020204" pitchFamily="34" charset="0"/>
              <a:buChar char="•"/>
            </a:pPr>
            <a:r>
              <a:rPr lang="en-US" sz="1600" dirty="0"/>
              <a:t>Event Scheduling and Protest Guidelines. (</a:t>
            </a:r>
            <a:r>
              <a:rPr lang="en-US" sz="1600" dirty="0" err="1"/>
              <a:t>n.d.</a:t>
            </a:r>
            <a:r>
              <a:rPr lang="en-US" sz="1600" dirty="0"/>
              <a:t>). Retrieved February 5, 2018, from 	http://www.studentaffairs.pitt.edu/wp-content/uploads/2016/11/Event-Scheduling-and-Protest-Guidelines_11_2016.pdf</a:t>
            </a:r>
          </a:p>
          <a:p>
            <a:pPr>
              <a:buFont typeface="Arial" panose="020B0604020202020204" pitchFamily="34" charset="0"/>
              <a:buChar char="•"/>
            </a:pPr>
            <a:r>
              <a:rPr lang="en-US" sz="1600" dirty="0" err="1"/>
              <a:t>Kaplin</a:t>
            </a:r>
            <a:r>
              <a:rPr lang="en-US" sz="1600" dirty="0"/>
              <a:t>, W. A., &amp; Lee, B. A. (2014). </a:t>
            </a:r>
            <a:r>
              <a:rPr lang="en-US" sz="1600" i="1" dirty="0"/>
              <a:t>The Law of Higher Education</a:t>
            </a:r>
            <a:r>
              <a:rPr lang="en-US" sz="1600" dirty="0"/>
              <a:t>. John Wiley &amp; Sons.</a:t>
            </a:r>
          </a:p>
          <a:p>
            <a:pPr>
              <a:buFont typeface="Arial" panose="020B0604020202020204" pitchFamily="34" charset="0"/>
              <a:buChar char="•"/>
            </a:pPr>
            <a:r>
              <a:rPr lang="en-US" sz="1600" dirty="0"/>
              <a:t>Responding to Campus Protests: A Practitioner Resource -- LEGAL LINKS Connecting Student Affairs and Law Vol 1 Issue 2; 2014 EDUCATION LAW ASSOCIATION A Joint Publication with the Education Law Association &amp; the 	NASPA Research and Policy Institute</a:t>
            </a:r>
          </a:p>
          <a:p>
            <a:pPr>
              <a:buFont typeface="Arial" panose="020B0604020202020204" pitchFamily="34" charset="0"/>
              <a:buChar char="•"/>
            </a:pPr>
            <a:r>
              <a:rPr lang="en-US" sz="1600" dirty="0"/>
              <a:t>Tinker v. Des Moines </a:t>
            </a:r>
            <a:r>
              <a:rPr lang="en-US" sz="1600" dirty="0" err="1"/>
              <a:t>Indep</a:t>
            </a:r>
            <a:r>
              <a:rPr lang="en-US" sz="1600" dirty="0"/>
              <a:t>. Community School Dist., 393 U.S. 503, 506 (1969).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Tree>
    <p:extLst>
      <p:ext uri="{BB962C8B-B14F-4D97-AF65-F5344CB8AC3E}">
        <p14:creationId xmlns:p14="http://schemas.microsoft.com/office/powerpoint/2010/main" val="603672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024128" y="555719"/>
            <a:ext cx="9720072" cy="1499616"/>
          </a:xfrm>
        </p:spPr>
        <p:txBody>
          <a:bodyPr>
            <a:normAutofit/>
          </a:bodyPr>
          <a:lstStyle/>
          <a:p>
            <a:r>
              <a:rPr lang="en-US" sz="3600" dirty="0"/>
              <a:t>Overview</a:t>
            </a:r>
          </a:p>
        </p:txBody>
      </p:sp>
      <p:sp>
        <p:nvSpPr>
          <p:cNvPr id="4" name="Content Placeholder 3"/>
          <p:cNvSpPr>
            <a:spLocks noGrp="1"/>
          </p:cNvSpPr>
          <p:nvPr>
            <p:ph idx="4294967295"/>
          </p:nvPr>
        </p:nvSpPr>
        <p:spPr>
          <a:xfrm>
            <a:off x="838200" y="1816100"/>
            <a:ext cx="10515600" cy="4351338"/>
          </a:xfrm>
        </p:spPr>
        <p:txBody>
          <a:bodyPr/>
          <a:lstStyle/>
          <a:p>
            <a:pPr marL="0" indent="0">
              <a:lnSpc>
                <a:spcPct val="150000"/>
              </a:lnSpc>
              <a:buNone/>
            </a:pPr>
            <a:endParaRPr lang="en-US" sz="1200" dirty="0"/>
          </a:p>
          <a:p>
            <a:pPr marL="342900" indent="-342900">
              <a:lnSpc>
                <a:spcPct val="150000"/>
              </a:lnSpc>
              <a:buFont typeface="+mj-lt"/>
              <a:buAutoNum type="arabicPeriod"/>
            </a:pPr>
            <a:r>
              <a:rPr lang="en-US" sz="1600" dirty="0"/>
              <a:t>Comparison of what exists and the proposed guidelines </a:t>
            </a:r>
          </a:p>
          <a:p>
            <a:pPr marL="342900" indent="-342900">
              <a:lnSpc>
                <a:spcPct val="150000"/>
              </a:lnSpc>
              <a:buFont typeface="+mj-lt"/>
              <a:buAutoNum type="arabicPeriod"/>
            </a:pPr>
            <a:r>
              <a:rPr lang="en-US" sz="1600" dirty="0"/>
              <a:t>Guidelines for Students and Student Organizations</a:t>
            </a:r>
          </a:p>
          <a:p>
            <a:pPr marL="342900" indent="-342900">
              <a:lnSpc>
                <a:spcPct val="150000"/>
              </a:lnSpc>
              <a:buFont typeface="+mj-lt"/>
              <a:buAutoNum type="arabicPeriod"/>
            </a:pPr>
            <a:r>
              <a:rPr lang="en-US" sz="1600" dirty="0"/>
              <a:t>Guidelines for University Leadership</a:t>
            </a:r>
          </a:p>
          <a:p>
            <a:pPr marL="342900" indent="-342900">
              <a:lnSpc>
                <a:spcPct val="150000"/>
              </a:lnSpc>
              <a:buFont typeface="+mj-lt"/>
              <a:buAutoNum type="arabicPeriod"/>
            </a:pPr>
            <a:r>
              <a:rPr lang="en-US" sz="1600" dirty="0"/>
              <a:t>Guidelines for Faculty and Staff</a:t>
            </a:r>
          </a:p>
          <a:p>
            <a:pPr marL="457200" indent="-457200">
              <a:buFont typeface="+mj-lt"/>
              <a:buAutoNum type="arabicPeriod"/>
            </a:pPr>
            <a:endParaRPr lang="en-US" dirty="0"/>
          </a:p>
        </p:txBody>
      </p:sp>
    </p:spTree>
    <p:extLst>
      <p:ext uri="{BB962C8B-B14F-4D97-AF65-F5344CB8AC3E}">
        <p14:creationId xmlns:p14="http://schemas.microsoft.com/office/powerpoint/2010/main" val="1593273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alpha val="14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Meet the Authors</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63316" y="4509327"/>
            <a:ext cx="2795284" cy="1914124"/>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9716" y="1947764"/>
            <a:ext cx="2721005" cy="1833439"/>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1026" name="Picture 2" descr="https://scontent-dft4-1.xx.fbcdn.net/v/t1.0-9/20992721_10154736890106825_1443542053913391810_n.jpg?oh=ee63bb3e522e3c818b68d44656fa362c&amp;oe=5B15B9F3"/>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6465" t="766" r="1929" b="49234"/>
          <a:stretch/>
        </p:blipFill>
        <p:spPr bwMode="auto">
          <a:xfrm>
            <a:off x="669717" y="4533335"/>
            <a:ext cx="2492584" cy="186610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1028" name="Picture 4" descr="Mat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63316" y="1923137"/>
            <a:ext cx="2728432" cy="183344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640994" y="2156599"/>
            <a:ext cx="1771650" cy="830997"/>
          </a:xfrm>
          <a:prstGeom prst="rect">
            <a:avLst/>
          </a:prstGeom>
          <a:noFill/>
          <a:ln>
            <a:solidFill>
              <a:schemeClr val="tx1"/>
            </a:solidFill>
          </a:ln>
        </p:spPr>
        <p:txBody>
          <a:bodyPr wrap="square" rtlCol="0">
            <a:spAutoFit/>
          </a:bodyPr>
          <a:lstStyle/>
          <a:p>
            <a:r>
              <a:rPr lang="en-US" sz="1600" b="1" dirty="0"/>
              <a:t>Team Leader: </a:t>
            </a:r>
          </a:p>
          <a:p>
            <a:r>
              <a:rPr lang="en-US" sz="1600" b="1" dirty="0"/>
              <a:t>Tori Callais</a:t>
            </a:r>
          </a:p>
          <a:p>
            <a:r>
              <a:rPr lang="en-US" sz="1600" dirty="0"/>
              <a:t>vcalla1@lsu.edu</a:t>
            </a:r>
          </a:p>
        </p:txBody>
      </p:sp>
      <p:sp>
        <p:nvSpPr>
          <p:cNvPr id="12" name="TextBox 11"/>
          <p:cNvSpPr txBox="1"/>
          <p:nvPr/>
        </p:nvSpPr>
        <p:spPr>
          <a:xfrm>
            <a:off x="3640994" y="5004722"/>
            <a:ext cx="1916658" cy="584775"/>
          </a:xfrm>
          <a:prstGeom prst="rect">
            <a:avLst/>
          </a:prstGeom>
          <a:noFill/>
          <a:ln>
            <a:solidFill>
              <a:schemeClr val="tx1"/>
            </a:solidFill>
          </a:ln>
        </p:spPr>
        <p:txBody>
          <a:bodyPr wrap="square" rtlCol="0">
            <a:spAutoFit/>
          </a:bodyPr>
          <a:lstStyle/>
          <a:p>
            <a:r>
              <a:rPr lang="en-US" sz="1600" b="1" dirty="0"/>
              <a:t>Danielle Ford</a:t>
            </a:r>
          </a:p>
          <a:p>
            <a:r>
              <a:rPr lang="en-US" sz="1600" dirty="0"/>
              <a:t>dford23@lsu.edu</a:t>
            </a:r>
          </a:p>
        </p:txBody>
      </p:sp>
      <p:sp>
        <p:nvSpPr>
          <p:cNvPr id="13" name="TextBox 12"/>
          <p:cNvSpPr txBox="1"/>
          <p:nvPr/>
        </p:nvSpPr>
        <p:spPr>
          <a:xfrm>
            <a:off x="6467965" y="2259831"/>
            <a:ext cx="2106387" cy="584775"/>
          </a:xfrm>
          <a:prstGeom prst="rect">
            <a:avLst/>
          </a:prstGeom>
          <a:noFill/>
          <a:ln>
            <a:solidFill>
              <a:schemeClr val="tx1"/>
            </a:solidFill>
          </a:ln>
        </p:spPr>
        <p:txBody>
          <a:bodyPr wrap="square" rtlCol="0">
            <a:spAutoFit/>
          </a:bodyPr>
          <a:lstStyle/>
          <a:p>
            <a:r>
              <a:rPr lang="en-US" sz="1600" b="1" dirty="0"/>
              <a:t>Matt Dean</a:t>
            </a:r>
          </a:p>
          <a:p>
            <a:r>
              <a:rPr lang="en-US" sz="1600" dirty="0"/>
              <a:t>mdean16@lsu.edu</a:t>
            </a:r>
          </a:p>
        </p:txBody>
      </p:sp>
      <p:sp>
        <p:nvSpPr>
          <p:cNvPr id="14" name="TextBox 13"/>
          <p:cNvSpPr txBox="1"/>
          <p:nvPr/>
        </p:nvSpPr>
        <p:spPr>
          <a:xfrm>
            <a:off x="6467965" y="5004722"/>
            <a:ext cx="2011384" cy="584775"/>
          </a:xfrm>
          <a:prstGeom prst="rect">
            <a:avLst/>
          </a:prstGeom>
          <a:noFill/>
          <a:ln>
            <a:solidFill>
              <a:schemeClr val="tx1"/>
            </a:solidFill>
          </a:ln>
        </p:spPr>
        <p:txBody>
          <a:bodyPr wrap="square" rtlCol="0">
            <a:spAutoFit/>
          </a:bodyPr>
          <a:lstStyle/>
          <a:p>
            <a:r>
              <a:rPr lang="en-US" sz="1600" b="1" dirty="0"/>
              <a:t>Brittani Williams</a:t>
            </a:r>
          </a:p>
          <a:p>
            <a:r>
              <a:rPr lang="en-US" sz="1600" dirty="0"/>
              <a:t>brittaniw@lsu.edu</a:t>
            </a:r>
          </a:p>
        </p:txBody>
      </p:sp>
    </p:spTree>
    <p:extLst>
      <p:ext uri="{BB962C8B-B14F-4D97-AF65-F5344CB8AC3E}">
        <p14:creationId xmlns:p14="http://schemas.microsoft.com/office/powerpoint/2010/main" val="404953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766294" y="830642"/>
            <a:ext cx="5413248" cy="822960"/>
          </a:xfrm>
        </p:spPr>
        <p:txBody>
          <a:bodyPr/>
          <a:lstStyle/>
          <a:p>
            <a:r>
              <a:rPr lang="en-US" dirty="0"/>
              <a:t>Current Guidelines</a:t>
            </a:r>
          </a:p>
        </p:txBody>
      </p:sp>
      <p:sp>
        <p:nvSpPr>
          <p:cNvPr id="6" name="Content Placeholder 5"/>
          <p:cNvSpPr>
            <a:spLocks noGrp="1"/>
          </p:cNvSpPr>
          <p:nvPr>
            <p:ph sz="half" idx="2"/>
          </p:nvPr>
        </p:nvSpPr>
        <p:spPr>
          <a:xfrm>
            <a:off x="756008" y="1898979"/>
            <a:ext cx="5257800" cy="3657600"/>
          </a:xfrm>
          <a:ln>
            <a:solidFill>
              <a:schemeClr val="tx1"/>
            </a:solidFill>
          </a:ln>
        </p:spPr>
        <p:txBody>
          <a:bodyPr anchor="t">
            <a:normAutofit/>
          </a:bodyPr>
          <a:lstStyle/>
          <a:p>
            <a:pPr>
              <a:lnSpc>
                <a:spcPct val="120000"/>
              </a:lnSpc>
              <a:buFont typeface="Arial" panose="020B0604020202020204" pitchFamily="34" charset="0"/>
              <a:buChar char="•"/>
            </a:pPr>
            <a:r>
              <a:rPr lang="en-US" sz="1600" dirty="0"/>
              <a:t>Register every student organization event with the Office of Student Organizations</a:t>
            </a:r>
          </a:p>
          <a:p>
            <a:pPr>
              <a:lnSpc>
                <a:spcPct val="120000"/>
              </a:lnSpc>
              <a:buFont typeface="Arial" panose="020B0604020202020204" pitchFamily="34" charset="0"/>
              <a:buChar char="•"/>
            </a:pPr>
            <a:r>
              <a:rPr lang="en-US" sz="1600" dirty="0"/>
              <a:t>Preapproval may be requested without clear guidelines as to how content is selected </a:t>
            </a:r>
          </a:p>
          <a:p>
            <a:pPr>
              <a:lnSpc>
                <a:spcPct val="120000"/>
              </a:lnSpc>
              <a:buFont typeface="Arial" panose="020B0604020202020204" pitchFamily="34" charset="0"/>
              <a:buChar char="•"/>
            </a:pPr>
            <a:r>
              <a:rPr lang="en-US" sz="1600" dirty="0"/>
              <a:t>Must reserve space ahead of time</a:t>
            </a:r>
          </a:p>
          <a:p>
            <a:pPr>
              <a:lnSpc>
                <a:spcPct val="120000"/>
              </a:lnSpc>
              <a:buFont typeface="Arial" panose="020B0604020202020204" pitchFamily="34" charset="0"/>
              <a:buChar char="•"/>
            </a:pPr>
            <a:r>
              <a:rPr lang="en-US" sz="1600" dirty="0"/>
              <a:t>Must advertise for individual events </a:t>
            </a:r>
          </a:p>
          <a:p>
            <a:pPr marL="0" indent="0" algn="ctr">
              <a:lnSpc>
                <a:spcPct val="120000"/>
              </a:lnSpc>
              <a:buNone/>
            </a:pPr>
            <a:r>
              <a:rPr lang="en-US" sz="1600" b="1" dirty="0"/>
              <a:t>** Current guidelines do not specifically outline procedure for outside speakers and events, very broad and unclear**</a:t>
            </a:r>
          </a:p>
          <a:p>
            <a:pPr marL="0" indent="0">
              <a:buNone/>
            </a:pPr>
            <a:endParaRPr lang="en-US" sz="1600" dirty="0"/>
          </a:p>
        </p:txBody>
      </p:sp>
      <p:sp>
        <p:nvSpPr>
          <p:cNvPr id="7" name="Text Placeholder 6"/>
          <p:cNvSpPr>
            <a:spLocks noGrp="1"/>
          </p:cNvSpPr>
          <p:nvPr>
            <p:ph type="body" sz="quarter" idx="3"/>
          </p:nvPr>
        </p:nvSpPr>
        <p:spPr>
          <a:xfrm>
            <a:off x="6402580" y="809900"/>
            <a:ext cx="5408415" cy="822960"/>
          </a:xfrm>
        </p:spPr>
        <p:txBody>
          <a:bodyPr/>
          <a:lstStyle/>
          <a:p>
            <a:r>
              <a:rPr lang="en-US" dirty="0"/>
              <a:t>Proposed Guidelines </a:t>
            </a:r>
          </a:p>
        </p:txBody>
      </p:sp>
      <p:sp>
        <p:nvSpPr>
          <p:cNvPr id="8" name="Content Placeholder 7"/>
          <p:cNvSpPr>
            <a:spLocks noGrp="1"/>
          </p:cNvSpPr>
          <p:nvPr>
            <p:ph sz="quarter" idx="4"/>
          </p:nvPr>
        </p:nvSpPr>
        <p:spPr>
          <a:xfrm>
            <a:off x="6402580" y="1898979"/>
            <a:ext cx="5257800" cy="3657600"/>
          </a:xfrm>
          <a:ln>
            <a:solidFill>
              <a:schemeClr val="tx1"/>
            </a:solidFill>
          </a:ln>
        </p:spPr>
        <p:txBody>
          <a:bodyPr anchor="t">
            <a:normAutofit lnSpcReduction="10000"/>
          </a:bodyPr>
          <a:lstStyle/>
          <a:p>
            <a:pPr>
              <a:buFont typeface="Arial" panose="020B0604020202020204" pitchFamily="34" charset="0"/>
              <a:buChar char="•"/>
            </a:pPr>
            <a:r>
              <a:rPr lang="en-US" sz="1600" dirty="0"/>
              <a:t>Train leadership, faculty, and staff on 1</a:t>
            </a:r>
            <a:r>
              <a:rPr lang="en-US" sz="1600" baseline="30000" dirty="0"/>
              <a:t>st</a:t>
            </a:r>
            <a:r>
              <a:rPr lang="en-US" sz="1600" dirty="0"/>
              <a:t> amendment rights of students</a:t>
            </a:r>
          </a:p>
          <a:p>
            <a:pPr>
              <a:buFont typeface="Arial" panose="020B0604020202020204" pitchFamily="34" charset="0"/>
              <a:buChar char="•"/>
            </a:pPr>
            <a:r>
              <a:rPr lang="en-US" sz="1600" dirty="0"/>
              <a:t>Campus Emergency </a:t>
            </a:r>
            <a:r>
              <a:rPr lang="en-US" sz="1600" dirty="0" smtClean="0"/>
              <a:t>Plan( How to Respond) for if </a:t>
            </a:r>
            <a:r>
              <a:rPr lang="en-US" sz="1600" dirty="0"/>
              <a:t>an event creates a safety concern</a:t>
            </a:r>
          </a:p>
          <a:p>
            <a:pPr>
              <a:buFont typeface="Arial" panose="020B0604020202020204" pitchFamily="34" charset="0"/>
              <a:buChar char="•"/>
            </a:pPr>
            <a:r>
              <a:rPr lang="en-US" sz="1600" dirty="0"/>
              <a:t>Policy for what spaces on campus allow unscheduled public speaking </a:t>
            </a:r>
            <a:r>
              <a:rPr lang="en-US" sz="1600" dirty="0" smtClean="0"/>
              <a:t>areas</a:t>
            </a:r>
          </a:p>
          <a:p>
            <a:pPr>
              <a:buFont typeface="Arial" panose="020B0604020202020204" pitchFamily="34" charset="0"/>
              <a:buChar char="•"/>
            </a:pPr>
            <a:r>
              <a:rPr lang="en-US" sz="1600" dirty="0" smtClean="0"/>
              <a:t>Preapproval process for all student organizations events with specific guidelines to how to reserve a space, how to reserve security, etc. </a:t>
            </a:r>
            <a:endParaRPr lang="en-US" sz="1600" dirty="0"/>
          </a:p>
          <a:p>
            <a:pPr>
              <a:buFont typeface="Arial" panose="020B0604020202020204" pitchFamily="34" charset="0"/>
              <a:buChar char="•"/>
            </a:pPr>
            <a:r>
              <a:rPr lang="en-US" sz="1600" dirty="0"/>
              <a:t>Promote free exchange of ideas for </a:t>
            </a:r>
            <a:r>
              <a:rPr lang="en-US" sz="1600" dirty="0" smtClean="0"/>
              <a:t>the campus </a:t>
            </a:r>
            <a:r>
              <a:rPr lang="en-US" sz="1600" dirty="0"/>
              <a:t>community </a:t>
            </a:r>
            <a:r>
              <a:rPr lang="en-US" sz="1600" dirty="0" smtClean="0"/>
              <a:t>in general as </a:t>
            </a:r>
            <a:r>
              <a:rPr lang="en-US" sz="1600" dirty="0"/>
              <a:t>long as they do not: interfere with a spaces normal/primary use, conflict with scheduled uses of the space, delay traffic (pedestrian, vehicle), interfere with normal routine/activities</a:t>
            </a:r>
            <a:r>
              <a:rPr lang="en-US" sz="1100" dirty="0"/>
              <a:t>. (Defending individual rights in HE, </a:t>
            </a:r>
            <a:r>
              <a:rPr lang="en-US" sz="1100" dirty="0" err="1"/>
              <a:t>n.d.</a:t>
            </a:r>
            <a:r>
              <a:rPr lang="en-US" sz="1100" dirty="0"/>
              <a:t>)</a:t>
            </a:r>
          </a:p>
          <a:p>
            <a:pPr>
              <a:buFont typeface="Arial" panose="020B0604020202020204" pitchFamily="34" charset="0"/>
              <a:buChar char="•"/>
            </a:pPr>
            <a:endParaRPr lang="en-US" sz="1600" dirty="0"/>
          </a:p>
        </p:txBody>
      </p:sp>
      <p:cxnSp>
        <p:nvCxnSpPr>
          <p:cNvPr id="10" name="Straight Connector 9">
            <a:extLst>
              <a:ext uri="{FF2B5EF4-FFF2-40B4-BE49-F238E27FC236}">
                <a16:creationId xmlns:a16="http://schemas.microsoft.com/office/drawing/2014/main" id="{3AEC4B44-9039-47EE-BE71-6F6AE61768D8}"/>
              </a:ext>
            </a:extLst>
          </p:cNvPr>
          <p:cNvCxnSpPr/>
          <p:nvPr/>
        </p:nvCxnSpPr>
        <p:spPr>
          <a:xfrm flipV="1">
            <a:off x="6402580" y="821099"/>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4842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353" y="4470400"/>
            <a:ext cx="8376887" cy="2387600"/>
          </a:xfrm>
        </p:spPr>
        <p:txBody>
          <a:bodyPr>
            <a:normAutofit/>
          </a:bodyPr>
          <a:lstStyle/>
          <a:p>
            <a:pPr algn="l"/>
            <a:r>
              <a:rPr lang="en-US" sz="3600" dirty="0"/>
              <a:t>Guidelines for Students and Student Organizations</a:t>
            </a:r>
          </a:p>
        </p:txBody>
      </p:sp>
      <p:pic>
        <p:nvPicPr>
          <p:cNvPr id="6" name="Picture 6" descr="Related image">
            <a:extLst>
              <a:ext uri="{FF2B5EF4-FFF2-40B4-BE49-F238E27FC236}">
                <a16:creationId xmlns:a16="http://schemas.microsoft.com/office/drawing/2014/main" id="{4D3032E0-8353-4E42-996D-D5A18552F2A8}"/>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6391"/>
          <a:stretch/>
        </p:blipFill>
        <p:spPr bwMode="auto">
          <a:xfrm>
            <a:off x="1189512" y="434823"/>
            <a:ext cx="2300447" cy="2296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2589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4128" y="555719"/>
            <a:ext cx="9720072" cy="1499616"/>
          </a:xfrm>
        </p:spPr>
        <p:txBody>
          <a:bodyPr>
            <a:normAutofit/>
          </a:bodyPr>
          <a:lstStyle/>
          <a:p>
            <a:r>
              <a:rPr lang="en-US" sz="3600" dirty="0"/>
              <a:t>Rights &amp; Responsibilities for </a:t>
            </a:r>
            <a:br>
              <a:rPr lang="en-US" sz="3600" dirty="0"/>
            </a:br>
            <a:r>
              <a:rPr lang="en-US" sz="3600" dirty="0"/>
              <a:t>HU Students &amp; Student Organizations</a:t>
            </a:r>
          </a:p>
        </p:txBody>
      </p:sp>
      <p:sp>
        <p:nvSpPr>
          <p:cNvPr id="3" name="Content Placeholder 2"/>
          <p:cNvSpPr>
            <a:spLocks noGrp="1"/>
          </p:cNvSpPr>
          <p:nvPr>
            <p:ph idx="4294967295"/>
          </p:nvPr>
        </p:nvSpPr>
        <p:spPr>
          <a:xfrm>
            <a:off x="1024128" y="2286000"/>
            <a:ext cx="9720071" cy="4023360"/>
          </a:xfrm>
        </p:spPr>
        <p:txBody>
          <a:bodyPr>
            <a:normAutofit/>
          </a:bodyPr>
          <a:lstStyle/>
          <a:p>
            <a:pPr>
              <a:buFont typeface="Arial" panose="020B0604020202020204" pitchFamily="34" charset="0"/>
              <a:buChar char="•"/>
            </a:pPr>
            <a:r>
              <a:rPr lang="en-US" sz="1600" dirty="0"/>
              <a:t>Hogwarts University is steadfastly committed to protecting First Amendment rights to Free Speech and Freedom of Expression.</a:t>
            </a:r>
          </a:p>
          <a:p>
            <a:pPr>
              <a:buFont typeface="Arial" panose="020B0604020202020204" pitchFamily="34" charset="0"/>
              <a:buChar char="•"/>
            </a:pPr>
            <a:r>
              <a:rPr lang="en-US" sz="1600" dirty="0"/>
              <a:t>As guaranteed by the Constitution, “students [do not] shed their constitutional rights to freedom of speech or expression at the schoolhouse gate”.</a:t>
            </a:r>
          </a:p>
          <a:p>
            <a:pPr>
              <a:buFont typeface="Arial" panose="020B0604020202020204" pitchFamily="34" charset="0"/>
              <a:buChar char="•"/>
            </a:pPr>
            <a:r>
              <a:rPr lang="en-US" sz="1600" dirty="0"/>
              <a:t>However, First Amendment rights are not absolute.</a:t>
            </a:r>
          </a:p>
          <a:p>
            <a:pPr>
              <a:buFont typeface="Arial" panose="020B0604020202020204" pitchFamily="34" charset="0"/>
              <a:buChar char="•"/>
            </a:pPr>
            <a:r>
              <a:rPr lang="en-US" sz="1600" dirty="0"/>
              <a:t>Speech can be limited if it “involves substantial disorder or invasion of the rights of others”.</a:t>
            </a:r>
          </a:p>
        </p:txBody>
      </p:sp>
    </p:spTree>
    <p:extLst>
      <p:ext uri="{BB962C8B-B14F-4D97-AF65-F5344CB8AC3E}">
        <p14:creationId xmlns:p14="http://schemas.microsoft.com/office/powerpoint/2010/main" val="2001748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014607" y="2280112"/>
            <a:ext cx="9770303" cy="3146912"/>
          </a:xfrm>
        </p:spPr>
        <p:txBody>
          <a:bodyPr>
            <a:normAutofit/>
          </a:bodyPr>
          <a:lstStyle/>
          <a:p>
            <a:pPr>
              <a:buFont typeface="Arial" panose="020B0604020202020204" pitchFamily="34" charset="0"/>
              <a:buChar char="•"/>
            </a:pPr>
            <a:r>
              <a:rPr lang="en-US" sz="1600" dirty="0"/>
              <a:t>The views of non-University affiliated speakers are in no way endorsed by the University.</a:t>
            </a:r>
          </a:p>
          <a:p>
            <a:pPr>
              <a:buFont typeface="Arial" panose="020B0604020202020204" pitchFamily="34" charset="0"/>
              <a:buChar char="•"/>
            </a:pPr>
            <a:r>
              <a:rPr lang="en-US" sz="1600" dirty="0"/>
              <a:t>Invitations to speak at HU give no allowance for unlawful or illegal conduct.</a:t>
            </a:r>
          </a:p>
          <a:p>
            <a:pPr>
              <a:buFont typeface="Arial" panose="020B0604020202020204" pitchFamily="34" charset="0"/>
              <a:buChar char="•"/>
            </a:pPr>
            <a:r>
              <a:rPr lang="en-US" sz="1600" dirty="0"/>
              <a:t>Certain types of speech are not protected; speakers who use forms of unprotected speech will not be allowed to continue.</a:t>
            </a:r>
          </a:p>
          <a:p>
            <a:pPr>
              <a:buFont typeface="Arial" panose="020B0604020202020204" pitchFamily="34" charset="0"/>
              <a:buChar char="•"/>
            </a:pPr>
            <a:r>
              <a:rPr lang="en-US" sz="1600" dirty="0"/>
              <a:t>Students, student organizations, and guests must comply with requests from campus police and other campus officials. Failure to comply may result in disciplinary action.</a:t>
            </a:r>
          </a:p>
          <a:p>
            <a:pPr>
              <a:buFont typeface="Arial" panose="020B0604020202020204" pitchFamily="34" charset="0"/>
              <a:buChar char="•"/>
            </a:pPr>
            <a:r>
              <a:rPr lang="en-US" sz="1600" dirty="0"/>
              <a:t>Students and student organizations who invite non-University affiliated speakers to campus are hosts of said speakers and are responsible for their conduct.</a:t>
            </a:r>
          </a:p>
          <a:p>
            <a:endParaRPr lang="en-US" dirty="0"/>
          </a:p>
        </p:txBody>
      </p:sp>
    </p:spTree>
    <p:extLst>
      <p:ext uri="{BB962C8B-B14F-4D97-AF65-F5344CB8AC3E}">
        <p14:creationId xmlns:p14="http://schemas.microsoft.com/office/powerpoint/2010/main" val="445309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4128" y="555719"/>
            <a:ext cx="9720072" cy="1499616"/>
          </a:xfrm>
        </p:spPr>
        <p:txBody>
          <a:bodyPr>
            <a:normAutofit/>
          </a:bodyPr>
          <a:lstStyle/>
          <a:p>
            <a:r>
              <a:rPr lang="en-US" sz="3600" dirty="0"/>
              <a:t>Examples of Unprotected Speech</a:t>
            </a:r>
          </a:p>
        </p:txBody>
      </p:sp>
      <p:sp>
        <p:nvSpPr>
          <p:cNvPr id="3" name="Content Placeholder 2"/>
          <p:cNvSpPr>
            <a:spLocks noGrp="1"/>
          </p:cNvSpPr>
          <p:nvPr>
            <p:ph idx="4294967295"/>
          </p:nvPr>
        </p:nvSpPr>
        <p:spPr>
          <a:xfrm>
            <a:off x="1024128" y="2286000"/>
            <a:ext cx="9720071" cy="4023360"/>
          </a:xfrm>
        </p:spPr>
        <p:txBody>
          <a:bodyPr>
            <a:normAutofit/>
          </a:bodyPr>
          <a:lstStyle/>
          <a:p>
            <a:pPr>
              <a:lnSpc>
                <a:spcPct val="120000"/>
              </a:lnSpc>
              <a:buFont typeface="Arial" panose="020B0604020202020204" pitchFamily="34" charset="0"/>
              <a:buChar char="•"/>
            </a:pPr>
            <a:r>
              <a:rPr lang="en-US" sz="1600" dirty="0"/>
              <a:t>Obscenity</a:t>
            </a:r>
          </a:p>
          <a:p>
            <a:pPr>
              <a:lnSpc>
                <a:spcPct val="120000"/>
              </a:lnSpc>
              <a:buFont typeface="Arial" panose="020B0604020202020204" pitchFamily="34" charset="0"/>
              <a:buChar char="•"/>
            </a:pPr>
            <a:r>
              <a:rPr lang="en-US" sz="1600" dirty="0"/>
              <a:t>Fighting Words and True Threats of Violence</a:t>
            </a:r>
          </a:p>
          <a:p>
            <a:pPr>
              <a:lnSpc>
                <a:spcPct val="120000"/>
              </a:lnSpc>
              <a:buFont typeface="Arial" panose="020B0604020202020204" pitchFamily="34" charset="0"/>
              <a:buChar char="•"/>
            </a:pPr>
            <a:r>
              <a:rPr lang="en-US" sz="1600" dirty="0"/>
              <a:t>Incitement of Disruption or Illegal Activity to Breach the Peace</a:t>
            </a:r>
          </a:p>
          <a:p>
            <a:pPr>
              <a:lnSpc>
                <a:spcPct val="120000"/>
              </a:lnSpc>
              <a:buFont typeface="Arial" panose="020B0604020202020204" pitchFamily="34" charset="0"/>
              <a:buChar char="•"/>
            </a:pPr>
            <a:r>
              <a:rPr lang="en-US" sz="1600" dirty="0"/>
              <a:t>Defamation</a:t>
            </a:r>
          </a:p>
        </p:txBody>
      </p:sp>
    </p:spTree>
    <p:extLst>
      <p:ext uri="{BB962C8B-B14F-4D97-AF65-F5344CB8AC3E}">
        <p14:creationId xmlns:p14="http://schemas.microsoft.com/office/powerpoint/2010/main" val="1504717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4128" y="555719"/>
            <a:ext cx="9720072" cy="1499616"/>
          </a:xfrm>
        </p:spPr>
        <p:txBody>
          <a:bodyPr>
            <a:normAutofit/>
          </a:bodyPr>
          <a:lstStyle/>
          <a:p>
            <a:r>
              <a:rPr lang="en-US" sz="3600" dirty="0"/>
              <a:t>Dissent</a:t>
            </a:r>
          </a:p>
        </p:txBody>
      </p:sp>
      <p:sp>
        <p:nvSpPr>
          <p:cNvPr id="3" name="Content Placeholder 2"/>
          <p:cNvSpPr>
            <a:spLocks noGrp="1"/>
          </p:cNvSpPr>
          <p:nvPr>
            <p:ph idx="4294967295"/>
          </p:nvPr>
        </p:nvSpPr>
        <p:spPr>
          <a:xfrm>
            <a:off x="1024128" y="1977882"/>
            <a:ext cx="9720071" cy="4023360"/>
          </a:xfrm>
        </p:spPr>
        <p:txBody>
          <a:bodyPr>
            <a:normAutofit/>
          </a:bodyPr>
          <a:lstStyle/>
          <a:p>
            <a:r>
              <a:rPr lang="en-US" sz="1600" dirty="0"/>
              <a:t>Students may dissent peacefully, but if the dissent interferes with the speaker’s right to speak and the audience’s right to listen, and/or causes or threatens imminent harm, HU campus police and other university officials may remove the dissenters from the event.</a:t>
            </a:r>
            <a:endParaRPr lang="en-US" sz="300" dirty="0"/>
          </a:p>
          <a:p>
            <a:r>
              <a:rPr lang="en-US" sz="1600" dirty="0"/>
              <a:t>Peaceful dissent may include:</a:t>
            </a:r>
          </a:p>
          <a:p>
            <a:endParaRPr lang="en-US" sz="200" dirty="0"/>
          </a:p>
          <a:p>
            <a:pPr lvl="1">
              <a:lnSpc>
                <a:spcPct val="100000"/>
              </a:lnSpc>
              <a:buFont typeface="Arial" panose="020B0604020202020204" pitchFamily="34" charset="0"/>
              <a:buChar char="•"/>
            </a:pPr>
            <a:r>
              <a:rPr lang="en-US" sz="1600" dirty="0"/>
              <a:t>Picketing or distributing literature outside the event as long as it does not block access to the event</a:t>
            </a:r>
          </a:p>
          <a:p>
            <a:pPr lvl="1">
              <a:lnSpc>
                <a:spcPct val="100000"/>
              </a:lnSpc>
              <a:buFont typeface="Arial" panose="020B0604020202020204" pitchFamily="34" charset="0"/>
              <a:buChar char="•"/>
            </a:pPr>
            <a:r>
              <a:rPr lang="en-US" sz="1600" dirty="0"/>
              <a:t>Silent or symbolic protest (such as wearing clothing, gesturing, or standing) is allowed as long as it does not interfere with the audience’s ability to listen or see the speaker</a:t>
            </a:r>
          </a:p>
          <a:p>
            <a:pPr lvl="1">
              <a:lnSpc>
                <a:spcPct val="100000"/>
              </a:lnSpc>
              <a:buFont typeface="Arial" panose="020B0604020202020204" pitchFamily="34" charset="0"/>
              <a:buChar char="•"/>
            </a:pPr>
            <a:r>
              <a:rPr lang="en-US" sz="1600" dirty="0"/>
              <a:t>Chanting or making other noise is not allowed as it impedes the speaker’s ability to speak and audience’s ability to listen</a:t>
            </a:r>
          </a:p>
          <a:p>
            <a:pPr lvl="1">
              <a:lnSpc>
                <a:spcPct val="100000"/>
              </a:lnSpc>
              <a:buFont typeface="Arial" panose="020B0604020202020204" pitchFamily="34" charset="0"/>
              <a:buChar char="•"/>
            </a:pPr>
            <a:r>
              <a:rPr lang="en-US" sz="1600" dirty="0"/>
              <a:t>Engaging in violent or physical acts is never permitted.</a:t>
            </a:r>
          </a:p>
        </p:txBody>
      </p:sp>
    </p:spTree>
    <p:extLst>
      <p:ext uri="{BB962C8B-B14F-4D97-AF65-F5344CB8AC3E}">
        <p14:creationId xmlns:p14="http://schemas.microsoft.com/office/powerpoint/2010/main" val="2191965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4128" y="555719"/>
            <a:ext cx="9720072" cy="1499616"/>
          </a:xfrm>
        </p:spPr>
        <p:txBody>
          <a:bodyPr>
            <a:normAutofit/>
          </a:bodyPr>
          <a:lstStyle/>
          <a:p>
            <a:r>
              <a:rPr lang="en-US" sz="3600" dirty="0"/>
              <a:t>Office of Student Organization’s Guidelines for Inviting Non-University Affiliated Speakers to Campus</a:t>
            </a:r>
          </a:p>
        </p:txBody>
      </p:sp>
      <p:sp>
        <p:nvSpPr>
          <p:cNvPr id="3" name="Content Placeholder 2"/>
          <p:cNvSpPr>
            <a:spLocks noGrp="1"/>
          </p:cNvSpPr>
          <p:nvPr>
            <p:ph idx="4294967295"/>
          </p:nvPr>
        </p:nvSpPr>
        <p:spPr>
          <a:xfrm>
            <a:off x="1024128" y="2286000"/>
            <a:ext cx="9720071" cy="4023360"/>
          </a:xfrm>
        </p:spPr>
        <p:txBody>
          <a:bodyPr>
            <a:normAutofit/>
          </a:bodyPr>
          <a:lstStyle/>
          <a:p>
            <a:pPr>
              <a:buFont typeface="Arial" panose="020B0604020202020204" pitchFamily="34" charset="0"/>
              <a:buChar char="•"/>
            </a:pPr>
            <a:r>
              <a:rPr lang="en-US" sz="1600" dirty="0"/>
              <a:t>Registered Student Organizations (“RSOs”) shall submit an event proposal and University approved contract, which is required for all on-campus events sponsored by a RSO to the OSO. This shall be submitted no later than ten (10) business days before the event.</a:t>
            </a:r>
          </a:p>
          <a:p>
            <a:pPr>
              <a:buFont typeface="Arial" panose="020B0604020202020204" pitchFamily="34" charset="0"/>
              <a:buChar char="•"/>
            </a:pPr>
            <a:r>
              <a:rPr lang="en-US" sz="1600" dirty="0"/>
              <a:t>Security may be required to provide a safe environment for the HU community. OSO will determine if security is required. The hosting RSO shall be responsible for any and all security costs and will be required to contact HU campus police to arrange security.</a:t>
            </a:r>
          </a:p>
          <a:p>
            <a:pPr>
              <a:buFont typeface="Arial" panose="020B0604020202020204" pitchFamily="34" charset="0"/>
              <a:buChar char="•"/>
            </a:pPr>
            <a:r>
              <a:rPr lang="en-US" sz="1600" dirty="0"/>
              <a:t>In all advertisements and communications, the RSO is required to add the following disclaimer: </a:t>
            </a:r>
            <a:r>
              <a:rPr lang="en-US" sz="1600" i="1" dirty="0"/>
              <a:t>Hogwarts University is committed to providing a safe and secure environment that encourages free expression of thoughts, ideas, and opinions. The use of HU property by any guest or group does not imply or constitute endorsement of said guest or group’s views.</a:t>
            </a:r>
          </a:p>
          <a:p>
            <a:endParaRPr lang="en-US" sz="1600" dirty="0"/>
          </a:p>
        </p:txBody>
      </p:sp>
    </p:spTree>
    <p:extLst>
      <p:ext uri="{BB962C8B-B14F-4D97-AF65-F5344CB8AC3E}">
        <p14:creationId xmlns:p14="http://schemas.microsoft.com/office/powerpoint/2010/main" val="308116531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TM02900720[[fn=Integral]]</Template>
  <TotalTime>543</TotalTime>
  <Words>1685</Words>
  <Application>Microsoft Office PowerPoint</Application>
  <PresentationFormat>Widescreen</PresentationFormat>
  <Paragraphs>125</Paragraphs>
  <Slides>20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Tw Cen MT</vt:lpstr>
      <vt:lpstr>Tw Cen MT Condensed</vt:lpstr>
      <vt:lpstr>Wingdings 3</vt:lpstr>
      <vt:lpstr>Integral</vt:lpstr>
      <vt:lpstr>Addressing Outside Speakers/Events at Hogwarts University </vt:lpstr>
      <vt:lpstr>Overview</vt:lpstr>
      <vt:lpstr>PowerPoint Presentation</vt:lpstr>
      <vt:lpstr>Guidelines for Students and Student Organizations</vt:lpstr>
      <vt:lpstr>Rights &amp; Responsibilities for  HU Students &amp; Student Organizations</vt:lpstr>
      <vt:lpstr>PowerPoint Presentation</vt:lpstr>
      <vt:lpstr>Examples of Unprotected Speech</vt:lpstr>
      <vt:lpstr>Dissent</vt:lpstr>
      <vt:lpstr>Office of Student Organization’s Guidelines for Inviting Non-University Affiliated Speakers to Campus</vt:lpstr>
      <vt:lpstr>Guidelines for University Leadership Positions</vt:lpstr>
      <vt:lpstr>Role of university leadership</vt:lpstr>
      <vt:lpstr>Emergency management plan</vt:lpstr>
      <vt:lpstr>Leadership response to an event/speaker</vt:lpstr>
      <vt:lpstr>Faculty &amp; Staff Campus Climate Preservation Initiative (CCPI)   </vt:lpstr>
      <vt:lpstr>CCPI Overview</vt:lpstr>
      <vt:lpstr>CCPI Stakeholder Best Practices/Implementation </vt:lpstr>
      <vt:lpstr>CCPI Problem-Solving Strategies </vt:lpstr>
      <vt:lpstr>In conclusion</vt:lpstr>
      <vt:lpstr>References</vt:lpstr>
      <vt:lpstr>Meet the Authors</vt:lpstr>
    </vt:vector>
  </TitlesOfParts>
  <Company>Louisiana Office of Student Financial Assistance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Students and Student Organizations</dc:title>
  <dc:creator>Danielle Ford</dc:creator>
  <cp:lastModifiedBy>Victoria Callais</cp:lastModifiedBy>
  <cp:revision>43</cp:revision>
  <dcterms:created xsi:type="dcterms:W3CDTF">2018-02-16T15:22:44Z</dcterms:created>
  <dcterms:modified xsi:type="dcterms:W3CDTF">2018-02-20T19:11:17Z</dcterms:modified>
</cp:coreProperties>
</file>