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8" r:id="rId4"/>
    <p:sldId id="262" r:id="rId5"/>
    <p:sldId id="263" r:id="rId6"/>
    <p:sldId id="264" r:id="rId7"/>
    <p:sldId id="265" r:id="rId8"/>
    <p:sldId id="266" r:id="rId9"/>
    <p:sldId id="259" r:id="rId10"/>
    <p:sldId id="260" r:id="rId11"/>
    <p:sldId id="267" r:id="rId12"/>
    <p:sldId id="268" r:id="rId13"/>
    <p:sldId id="269" r:id="rId14"/>
    <p:sldId id="270" r:id="rId15"/>
    <p:sldId id="271" r:id="rId16"/>
    <p:sldId id="272" r:id="rId17"/>
    <p:sldId id="274"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79468" autoAdjust="0"/>
  </p:normalViewPr>
  <p:slideViewPr>
    <p:cSldViewPr snapToGrid="0">
      <p:cViewPr varScale="1">
        <p:scale>
          <a:sx n="50" d="100"/>
          <a:sy n="50" d="100"/>
        </p:scale>
        <p:origin x="4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AB262C-470A-4153-87F3-AFED18A720DF}" type="datetimeFigureOut">
              <a:rPr lang="en-US" smtClean="0"/>
              <a:t>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58AF42-B62F-4EAB-A857-69FC8FFDA096}" type="slidenum">
              <a:rPr lang="en-US" smtClean="0"/>
              <a:t>‹#›</a:t>
            </a:fld>
            <a:endParaRPr lang="en-US"/>
          </a:p>
        </p:txBody>
      </p:sp>
    </p:spTree>
    <p:extLst>
      <p:ext uri="{BB962C8B-B14F-4D97-AF65-F5344CB8AC3E}">
        <p14:creationId xmlns:p14="http://schemas.microsoft.com/office/powerpoint/2010/main" val="1861223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created the current policy based on the assumption that VP Longbottom’s statement “</a:t>
            </a:r>
            <a:r>
              <a:rPr lang="en-US" sz="1200" b="0" i="0" u="none" strike="noStrike" kern="1200" dirty="0">
                <a:solidFill>
                  <a:schemeClr val="tx1"/>
                </a:solidFill>
                <a:effectLst/>
                <a:latin typeface="+mn-lt"/>
                <a:ea typeface="+mn-ea"/>
                <a:cs typeface="+mn-cs"/>
              </a:rPr>
              <a:t>I don’t think students or, for that matter, faculty and staff appreciate everything that must be done beforehand to ensure a smooth-running event and people’s safety” is</a:t>
            </a:r>
            <a:r>
              <a:rPr lang="en-US" sz="1200" b="0" i="0" u="none" strike="noStrike" kern="1200" baseline="0" dirty="0">
                <a:solidFill>
                  <a:schemeClr val="tx1"/>
                </a:solidFill>
                <a:effectLst/>
                <a:latin typeface="+mn-lt"/>
                <a:ea typeface="+mn-ea"/>
                <a:cs typeface="+mn-cs"/>
              </a:rPr>
              <a:t> a comment on those persons’ lack of understanding and not frustration with a currently verbose policy.</a:t>
            </a:r>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3</a:t>
            </a:fld>
            <a:endParaRPr lang="en-US"/>
          </a:p>
        </p:txBody>
      </p:sp>
    </p:spTree>
    <p:extLst>
      <p:ext uri="{BB962C8B-B14F-4D97-AF65-F5344CB8AC3E}">
        <p14:creationId xmlns:p14="http://schemas.microsoft.com/office/powerpoint/2010/main" val="223502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actual policy the first</a:t>
            </a:r>
            <a:r>
              <a:rPr lang="en-US" baseline="0" dirty="0"/>
              <a:t> amendment would be included, but due to lack of space here we did not added it. </a:t>
            </a:r>
          </a:p>
          <a:p>
            <a:endParaRPr lang="en-US" baseline="0" dirty="0"/>
          </a:p>
          <a:p>
            <a:r>
              <a:rPr lang="en-US" sz="1200" b="0" i="0" kern="1200" dirty="0">
                <a:solidFill>
                  <a:schemeClr val="tx1"/>
                </a:solidFill>
                <a:effectLst/>
                <a:latin typeface="+mn-lt"/>
                <a:ea typeface="+mn-ea"/>
                <a:cs typeface="+mn-cs"/>
              </a:rPr>
              <a:t>Congress shall make no law respecting an establishment of religion, or prohibiting the free exercise thereof; or abridging the freedom of speech, or of the press; or the right of the people peaceably to assemble, and to petition the Government for a redress of grievances. (Constitution of United States of America 1789,</a:t>
            </a:r>
            <a:r>
              <a:rPr lang="en-US" sz="1200" b="0" i="0" kern="1200" baseline="0" dirty="0">
                <a:solidFill>
                  <a:schemeClr val="tx1"/>
                </a:solidFill>
                <a:effectLst/>
                <a:latin typeface="+mn-lt"/>
                <a:ea typeface="+mn-ea"/>
                <a:cs typeface="+mn-cs"/>
              </a:rPr>
              <a:t> rev. 1992)</a:t>
            </a:r>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4</a:t>
            </a:fld>
            <a:endParaRPr lang="en-US"/>
          </a:p>
        </p:txBody>
      </p:sp>
    </p:spTree>
    <p:extLst>
      <p:ext uri="{BB962C8B-B14F-4D97-AF65-F5344CB8AC3E}">
        <p14:creationId xmlns:p14="http://schemas.microsoft.com/office/powerpoint/2010/main" val="3048347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5</a:t>
            </a:fld>
            <a:endParaRPr lang="en-US"/>
          </a:p>
        </p:txBody>
      </p:sp>
    </p:spTree>
    <p:extLst>
      <p:ext uri="{BB962C8B-B14F-4D97-AF65-F5344CB8AC3E}">
        <p14:creationId xmlns:p14="http://schemas.microsoft.com/office/powerpoint/2010/main" val="182032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a:t>
            </a:r>
            <a:r>
              <a:rPr lang="en-US" baseline="0" dirty="0"/>
              <a:t> in this slide was based off of </a:t>
            </a:r>
            <a:r>
              <a:rPr lang="en-US" dirty="0"/>
              <a:t>Fordham</a:t>
            </a:r>
            <a:r>
              <a:rPr lang="en-US" baseline="0" dirty="0"/>
              <a:t> University Student Handbook’s Speakers Policy. https://www.fordham.edu/info/24226/a_-_z_listing/3740/speakers_policy</a:t>
            </a:r>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6</a:t>
            </a:fld>
            <a:endParaRPr lang="en-US"/>
          </a:p>
        </p:txBody>
      </p:sp>
    </p:spTree>
    <p:extLst>
      <p:ext uri="{BB962C8B-B14F-4D97-AF65-F5344CB8AC3E}">
        <p14:creationId xmlns:p14="http://schemas.microsoft.com/office/powerpoint/2010/main" val="226916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7</a:t>
            </a:fld>
            <a:endParaRPr lang="en-US"/>
          </a:p>
        </p:txBody>
      </p:sp>
    </p:spTree>
    <p:extLst>
      <p:ext uri="{BB962C8B-B14F-4D97-AF65-F5344CB8AC3E}">
        <p14:creationId xmlns:p14="http://schemas.microsoft.com/office/powerpoint/2010/main" val="3757725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8</a:t>
            </a:fld>
            <a:endParaRPr lang="en-US"/>
          </a:p>
        </p:txBody>
      </p:sp>
    </p:spTree>
    <p:extLst>
      <p:ext uri="{BB962C8B-B14F-4D97-AF65-F5344CB8AC3E}">
        <p14:creationId xmlns:p14="http://schemas.microsoft.com/office/powerpoint/2010/main" val="4282333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8AF42-B62F-4EAB-A857-69FC8FFDA096}" type="slidenum">
              <a:rPr lang="en-US" smtClean="0"/>
              <a:t>9</a:t>
            </a:fld>
            <a:endParaRPr lang="en-US"/>
          </a:p>
        </p:txBody>
      </p:sp>
    </p:spTree>
    <p:extLst>
      <p:ext uri="{BB962C8B-B14F-4D97-AF65-F5344CB8AC3E}">
        <p14:creationId xmlns:p14="http://schemas.microsoft.com/office/powerpoint/2010/main" val="2905014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2/22/2018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2/22/2018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Student Affairs 2018 Virtual Case Study Competition</a:t>
            </a:r>
            <a:br>
              <a:rPr lang="en-US" dirty="0"/>
            </a:br>
            <a:endParaRPr lang="en-US" dirty="0"/>
          </a:p>
        </p:txBody>
      </p:sp>
      <p:sp>
        <p:nvSpPr>
          <p:cNvPr id="3" name="Subtitle 2"/>
          <p:cNvSpPr>
            <a:spLocks noGrp="1"/>
          </p:cNvSpPr>
          <p:nvPr>
            <p:ph type="subTitle" idx="1"/>
          </p:nvPr>
        </p:nvSpPr>
        <p:spPr>
          <a:xfrm>
            <a:off x="810001" y="5280846"/>
            <a:ext cx="10572000" cy="1177103"/>
          </a:xfrm>
        </p:spPr>
        <p:txBody>
          <a:bodyPr>
            <a:noAutofit/>
          </a:bodyPr>
          <a:lstStyle/>
          <a:p>
            <a:pPr algn="ctr"/>
            <a:r>
              <a:rPr lang="en-US" sz="2400" dirty="0"/>
              <a:t>Eastern Illinois University </a:t>
            </a:r>
          </a:p>
          <a:p>
            <a:pPr algn="ctr"/>
            <a:r>
              <a:rPr lang="en-US" sz="2400" dirty="0"/>
              <a:t>Team Leader: </a:t>
            </a:r>
            <a:r>
              <a:rPr lang="en-US" sz="2400" dirty="0" err="1"/>
              <a:t>Ihab</a:t>
            </a:r>
            <a:r>
              <a:rPr lang="en-US" sz="2400" dirty="0"/>
              <a:t> Saud 	</a:t>
            </a:r>
          </a:p>
          <a:p>
            <a:pPr algn="ctr"/>
            <a:r>
              <a:rPr lang="en-US" sz="2400" dirty="0"/>
              <a:t>Team Members: Darek Hollis, Amber Webb</a:t>
            </a:r>
          </a:p>
        </p:txBody>
      </p:sp>
    </p:spTree>
    <p:extLst>
      <p:ext uri="{BB962C8B-B14F-4D97-AF65-F5344CB8AC3E}">
        <p14:creationId xmlns:p14="http://schemas.microsoft.com/office/powerpoint/2010/main" val="143064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Student Safety</a:t>
            </a:r>
          </a:p>
        </p:txBody>
      </p:sp>
      <p:sp>
        <p:nvSpPr>
          <p:cNvPr id="3" name="Content Placeholder 2"/>
          <p:cNvSpPr>
            <a:spLocks noGrp="1"/>
          </p:cNvSpPr>
          <p:nvPr>
            <p:ph idx="1"/>
          </p:nvPr>
        </p:nvSpPr>
        <p:spPr>
          <a:xfrm>
            <a:off x="180162" y="2038350"/>
            <a:ext cx="11201836" cy="4362450"/>
          </a:xfrm>
        </p:spPr>
        <p:txBody>
          <a:bodyPr>
            <a:normAutofit/>
          </a:bodyPr>
          <a:lstStyle/>
          <a:p>
            <a:pPr marL="0" indent="0">
              <a:buClr>
                <a:schemeClr val="tx1"/>
              </a:buClr>
              <a:buNone/>
            </a:pPr>
            <a:r>
              <a:rPr lang="en-US" sz="2000" dirty="0"/>
              <a:t>The current polices and procedures do not show a great deal of concern for student safety. We addressed this in the new policy by:</a:t>
            </a:r>
          </a:p>
          <a:p>
            <a:pPr>
              <a:buClr>
                <a:schemeClr val="tx1"/>
              </a:buClr>
              <a:buFont typeface="Courier New" panose="02070309020205020404" pitchFamily="49" charset="0"/>
              <a:buChar char="o"/>
            </a:pPr>
            <a:r>
              <a:rPr lang="en-US" sz="2000" dirty="0"/>
              <a:t>Increasing the required time for a proposal to be submitted from 48 hours to at least 3 weeks in advance. This allows the Office of Student Programs time to address and prepare for any safety concerns and make the appropriate accommodations. It allows time to investigate the speakers’ background and determine if the speaker has been a part of any controversial debates previously</a:t>
            </a:r>
          </a:p>
          <a:p>
            <a:pPr>
              <a:buClr>
                <a:schemeClr val="tx1"/>
              </a:buClr>
              <a:buFont typeface="Courier New" panose="02070309020205020404" pitchFamily="49" charset="0"/>
              <a:buChar char="o"/>
            </a:pPr>
            <a:r>
              <a:rPr lang="en-US" sz="2000" dirty="0"/>
              <a:t>Requiring a meeting with the Dean of Students. This will not only help the University to better understand what necessary measures may need to be taken, but also helps to educate the students in appreciating the safety concerns of the University and things that need to be considered when planning an event.</a:t>
            </a:r>
          </a:p>
        </p:txBody>
      </p:sp>
    </p:spTree>
    <p:extLst>
      <p:ext uri="{BB962C8B-B14F-4D97-AF65-F5344CB8AC3E}">
        <p14:creationId xmlns:p14="http://schemas.microsoft.com/office/powerpoint/2010/main" val="3426736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Student Safety cont.</a:t>
            </a:r>
          </a:p>
        </p:txBody>
      </p:sp>
      <p:sp>
        <p:nvSpPr>
          <p:cNvPr id="3" name="Content Placeholder 2"/>
          <p:cNvSpPr>
            <a:spLocks noGrp="1"/>
          </p:cNvSpPr>
          <p:nvPr>
            <p:ph idx="1"/>
          </p:nvPr>
        </p:nvSpPr>
        <p:spPr>
          <a:xfrm>
            <a:off x="180162" y="2038350"/>
            <a:ext cx="11201836" cy="4362450"/>
          </a:xfrm>
        </p:spPr>
        <p:txBody>
          <a:bodyPr>
            <a:normAutofit/>
          </a:bodyPr>
          <a:lstStyle/>
          <a:p>
            <a:pPr marL="0" indent="0">
              <a:buClr>
                <a:schemeClr val="tx1"/>
              </a:buClr>
              <a:buNone/>
            </a:pPr>
            <a:r>
              <a:rPr lang="en-US" sz="2000" dirty="0"/>
              <a:t>The current polices and procedures do not show a great deal of concern for student safety. We addressed this in the new policy by:</a:t>
            </a:r>
          </a:p>
          <a:p>
            <a:pPr>
              <a:buClr>
                <a:schemeClr val="tx1"/>
              </a:buClr>
              <a:buFont typeface="Courier New" panose="02070309020205020404" pitchFamily="49" charset="0"/>
              <a:buChar char="o"/>
            </a:pPr>
            <a:r>
              <a:rPr lang="en-US" sz="2000" dirty="0"/>
              <a:t>Adding written statements acknowledging the University’s right to deny speakers presence on campus for safety concerns. This is now clearly stated in the policy and is also required of the speaker to acknowledge.</a:t>
            </a:r>
          </a:p>
          <a:p>
            <a:pPr>
              <a:buClr>
                <a:schemeClr val="tx1"/>
              </a:buClr>
              <a:buFont typeface="Courier New" panose="02070309020205020404" pitchFamily="49" charset="0"/>
              <a:buChar char="o"/>
            </a:pPr>
            <a:r>
              <a:rPr lang="en-US" sz="2000" dirty="0"/>
              <a:t>Requiring communication with campus security to ensure they are aware of the speaker’s presence and are able to provide necessary support and coverage of the event.</a:t>
            </a:r>
          </a:p>
          <a:p>
            <a:pPr>
              <a:buClr>
                <a:schemeClr val="tx1"/>
              </a:buClr>
              <a:buFont typeface="Courier New" panose="02070309020205020404" pitchFamily="49" charset="0"/>
              <a:buChar char="o"/>
            </a:pPr>
            <a:r>
              <a:rPr lang="en-US" sz="2000" dirty="0"/>
              <a:t>Providing guidelines and space for individuals that wish to protest the speaker’s views. This creates a structure in which the University can provide that space for personal views while helping to manage it in an appropriate, civil and safe way.</a:t>
            </a:r>
          </a:p>
        </p:txBody>
      </p:sp>
    </p:spTree>
    <p:extLst>
      <p:ext uri="{BB962C8B-B14F-4D97-AF65-F5344CB8AC3E}">
        <p14:creationId xmlns:p14="http://schemas.microsoft.com/office/powerpoint/2010/main" val="3362092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Freedom of Speech </a:t>
            </a:r>
          </a:p>
        </p:txBody>
      </p:sp>
      <p:sp>
        <p:nvSpPr>
          <p:cNvPr id="3" name="Content Placeholder 2"/>
          <p:cNvSpPr>
            <a:spLocks noGrp="1"/>
          </p:cNvSpPr>
          <p:nvPr>
            <p:ph idx="1"/>
          </p:nvPr>
        </p:nvSpPr>
        <p:spPr>
          <a:xfrm>
            <a:off x="180162" y="2038350"/>
            <a:ext cx="11201836" cy="4362450"/>
          </a:xfrm>
        </p:spPr>
        <p:txBody>
          <a:bodyPr>
            <a:normAutofit/>
          </a:bodyPr>
          <a:lstStyle/>
          <a:p>
            <a:pPr marL="0" indent="0">
              <a:buClr>
                <a:schemeClr val="tx1"/>
              </a:buClr>
              <a:buNone/>
            </a:pPr>
            <a:r>
              <a:rPr lang="en-US" sz="2000" dirty="0"/>
              <a:t>The current polices are vague and broad concerning freedom of speech. Given the policy allows for speakers to come to campus, an argument could be made that Hogwarts University is supporting the freedom speech. However, there are no specific guideline assuring that both parties’ rights are being upheld. We addressed this in the new policy by:</a:t>
            </a:r>
          </a:p>
          <a:p>
            <a:pPr>
              <a:buClr>
                <a:schemeClr val="tx1"/>
              </a:buClr>
              <a:buFont typeface="Courier New" panose="02070309020205020404" pitchFamily="49" charset="0"/>
              <a:buChar char="o"/>
            </a:pPr>
            <a:r>
              <a:rPr lang="en-US" sz="2000" dirty="0"/>
              <a:t>Specially stating that Hogwarts University support the First Amendment right to freedom of speech.</a:t>
            </a:r>
          </a:p>
          <a:p>
            <a:pPr>
              <a:buClr>
                <a:schemeClr val="tx1"/>
              </a:buClr>
              <a:buFont typeface="Courier New" panose="02070309020205020404" pitchFamily="49" charset="0"/>
              <a:buChar char="o"/>
            </a:pPr>
            <a:r>
              <a:rPr lang="en-US" sz="2000" dirty="0"/>
              <a:t>Providing guidelines and space for individuals that wish to protest the speaker’s views. This upholds the various parties’ right to freedom of speech. This shows that the institution is not biased toward a specific view point, but is open to the civil exchange of differing views. This provides a way for each party to express their view to the subject being discussed while not infringing the other party’s right to freedom of speech. </a:t>
            </a:r>
          </a:p>
        </p:txBody>
      </p:sp>
    </p:spTree>
    <p:extLst>
      <p:ext uri="{BB962C8B-B14F-4D97-AF65-F5344CB8AC3E}">
        <p14:creationId xmlns:p14="http://schemas.microsoft.com/office/powerpoint/2010/main" val="65003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Freedom of Speech cont.</a:t>
            </a:r>
          </a:p>
        </p:txBody>
      </p:sp>
      <p:sp>
        <p:nvSpPr>
          <p:cNvPr id="3" name="Content Placeholder 2"/>
          <p:cNvSpPr>
            <a:spLocks noGrp="1"/>
          </p:cNvSpPr>
          <p:nvPr>
            <p:ph idx="1"/>
          </p:nvPr>
        </p:nvSpPr>
        <p:spPr>
          <a:xfrm>
            <a:off x="180162" y="2038350"/>
            <a:ext cx="11201836" cy="4362450"/>
          </a:xfrm>
        </p:spPr>
        <p:txBody>
          <a:bodyPr>
            <a:normAutofit/>
          </a:bodyPr>
          <a:lstStyle/>
          <a:p>
            <a:pPr marL="0" indent="0">
              <a:buClr>
                <a:schemeClr val="tx1"/>
              </a:buClr>
              <a:buNone/>
            </a:pPr>
            <a:r>
              <a:rPr lang="en-US" sz="2000" dirty="0"/>
              <a:t>We addressed freedom of speech in the new policy by:</a:t>
            </a:r>
          </a:p>
          <a:p>
            <a:pPr>
              <a:buClr>
                <a:schemeClr val="tx1"/>
              </a:buClr>
              <a:buFont typeface="Courier New" panose="02070309020205020404" pitchFamily="49" charset="0"/>
              <a:buChar char="o"/>
            </a:pPr>
            <a:r>
              <a:rPr lang="en-US" sz="2000" dirty="0"/>
              <a:t>Recognizing that the right to freedom of speech is contingent upon not violating any other rights we included in the new guidelines the right for the Dean of Students or the Vice President of Student Affairs to deny a speaker’s presence on campus if that presence was deemed a viable concern to the community’s safety.</a:t>
            </a:r>
          </a:p>
        </p:txBody>
      </p:sp>
    </p:spTree>
    <p:extLst>
      <p:ext uri="{BB962C8B-B14F-4D97-AF65-F5344CB8AC3E}">
        <p14:creationId xmlns:p14="http://schemas.microsoft.com/office/powerpoint/2010/main" val="1405639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66238"/>
            <a:ext cx="10571998" cy="970450"/>
          </a:xfrm>
        </p:spPr>
        <p:txBody>
          <a:bodyPr/>
          <a:lstStyle/>
          <a:p>
            <a:r>
              <a:rPr lang="en-US" dirty="0"/>
              <a:t>Addressing Process Flow</a:t>
            </a:r>
          </a:p>
        </p:txBody>
      </p:sp>
      <p:sp>
        <p:nvSpPr>
          <p:cNvPr id="3" name="Content Placeholder 2"/>
          <p:cNvSpPr>
            <a:spLocks noGrp="1"/>
          </p:cNvSpPr>
          <p:nvPr>
            <p:ph idx="1"/>
          </p:nvPr>
        </p:nvSpPr>
        <p:spPr>
          <a:xfrm>
            <a:off x="180162" y="2286000"/>
            <a:ext cx="11201836" cy="4362450"/>
          </a:xfrm>
        </p:spPr>
        <p:txBody>
          <a:bodyPr>
            <a:normAutofit/>
          </a:bodyPr>
          <a:lstStyle/>
          <a:p>
            <a:pPr marL="0" indent="0">
              <a:buClr>
                <a:schemeClr val="tx1"/>
              </a:buClr>
              <a:buNone/>
            </a:pPr>
            <a:r>
              <a:rPr lang="en-US" sz="2000" dirty="0"/>
              <a:t>While it is important to ensure student safety to the best of our ability we felt it was important that the process does not add unnecessary barriers to inviting a speaker. The current policy had no barriers, but as already discussed did not account for safety. In the new policy we kept a reasonable process flow by:</a:t>
            </a:r>
          </a:p>
          <a:p>
            <a:pPr>
              <a:buClr>
                <a:schemeClr val="tx1"/>
              </a:buClr>
              <a:buFont typeface="Courier New" panose="02070309020205020404" pitchFamily="49" charset="0"/>
              <a:buChar char="o"/>
            </a:pPr>
            <a:r>
              <a:rPr lang="en-US" sz="2000" dirty="0"/>
              <a:t>We used the current policy structure and built upon that to maintain familiarly for community members. </a:t>
            </a:r>
          </a:p>
          <a:p>
            <a:pPr>
              <a:buClr>
                <a:schemeClr val="tx1"/>
              </a:buClr>
              <a:buFont typeface="Courier New" panose="02070309020205020404" pitchFamily="49" charset="0"/>
              <a:buChar char="o"/>
            </a:pPr>
            <a:r>
              <a:rPr lang="en-US" sz="2000" dirty="0"/>
              <a:t>Limiting the number of steps involved. In addressing safety concerns we only added new steps we felt were absolutely necessary, and efficiently addressed those concerns. </a:t>
            </a:r>
          </a:p>
          <a:p>
            <a:pPr>
              <a:buClr>
                <a:schemeClr val="tx1"/>
              </a:buClr>
              <a:buFont typeface="Courier New" panose="02070309020205020404" pitchFamily="49" charset="0"/>
              <a:buChar char="o"/>
            </a:pPr>
            <a:r>
              <a:rPr lang="en-US" sz="2000" dirty="0"/>
              <a:t>Assigning responsibility of contacting campus security and providing a space for protestors to the Office of Student Programs so that this step was not an extra burden and/or deterrent for sponsors wanting to host guest speakers.</a:t>
            </a:r>
          </a:p>
          <a:p>
            <a:pPr>
              <a:buClr>
                <a:schemeClr val="tx1"/>
              </a:buClr>
              <a:buFont typeface="Courier New" panose="02070309020205020404" pitchFamily="49" charset="0"/>
              <a:buChar char="o"/>
            </a:pPr>
            <a:endParaRPr lang="en-US" sz="2000" dirty="0"/>
          </a:p>
        </p:txBody>
      </p:sp>
    </p:spTree>
    <p:extLst>
      <p:ext uri="{BB962C8B-B14F-4D97-AF65-F5344CB8AC3E}">
        <p14:creationId xmlns:p14="http://schemas.microsoft.com/office/powerpoint/2010/main" val="1481531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Process Flow</a:t>
            </a:r>
          </a:p>
        </p:txBody>
      </p:sp>
      <p:sp>
        <p:nvSpPr>
          <p:cNvPr id="3" name="Content Placeholder 2"/>
          <p:cNvSpPr>
            <a:spLocks noGrp="1"/>
          </p:cNvSpPr>
          <p:nvPr>
            <p:ph idx="1"/>
          </p:nvPr>
        </p:nvSpPr>
        <p:spPr>
          <a:xfrm>
            <a:off x="180162" y="2038350"/>
            <a:ext cx="11201836" cy="4362450"/>
          </a:xfrm>
        </p:spPr>
        <p:txBody>
          <a:bodyPr>
            <a:normAutofit lnSpcReduction="10000"/>
          </a:bodyPr>
          <a:lstStyle/>
          <a:p>
            <a:pPr marL="0" indent="0">
              <a:buClr>
                <a:schemeClr val="tx1"/>
              </a:buClr>
              <a:buNone/>
            </a:pPr>
            <a:r>
              <a:rPr lang="en-US" sz="2000" dirty="0"/>
              <a:t>In addressing safety concerns it was necessary to add some more steps for sponsor wishing to host guest speakers. However, we only added new steps we felt were absolutely necessary, and efficiently addressed those concerns. Below are the changes we made and our rational for them.</a:t>
            </a:r>
          </a:p>
          <a:p>
            <a:pPr>
              <a:buClr>
                <a:schemeClr val="tx1"/>
              </a:buClr>
            </a:pPr>
            <a:r>
              <a:rPr lang="en-US" sz="2000" dirty="0"/>
              <a:t>In adding additional proposal time we only required the minimum amount of time we felt was necessary for addressing safety concerns.</a:t>
            </a:r>
          </a:p>
          <a:p>
            <a:pPr>
              <a:buClr>
                <a:schemeClr val="tx1"/>
              </a:buClr>
            </a:pPr>
            <a:r>
              <a:rPr lang="en-US" sz="2000" dirty="0"/>
              <a:t>We added the need for approval prior to extending and invitation again to ensure that safety concerns were addressed. This we felt was a reasonable and not troublesome request.  </a:t>
            </a:r>
          </a:p>
          <a:p>
            <a:pPr>
              <a:buClr>
                <a:schemeClr val="tx1"/>
              </a:buClr>
            </a:pPr>
            <a:r>
              <a:rPr lang="en-US" sz="2000" dirty="0"/>
              <a:t>We required a meeting between the Dean of Students and the sponsor. This provided an efficient way to address all concerns and prevents the need to create a long checklist to manage safety concerns. It also ensures all guidelines and policies are understood and upheld. </a:t>
            </a:r>
          </a:p>
        </p:txBody>
      </p:sp>
    </p:spTree>
    <p:extLst>
      <p:ext uri="{BB962C8B-B14F-4D97-AF65-F5344CB8AC3E}">
        <p14:creationId xmlns:p14="http://schemas.microsoft.com/office/powerpoint/2010/main" val="262862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Process Flow cont.</a:t>
            </a:r>
          </a:p>
        </p:txBody>
      </p:sp>
      <p:sp>
        <p:nvSpPr>
          <p:cNvPr id="3" name="Content Placeholder 2"/>
          <p:cNvSpPr>
            <a:spLocks noGrp="1"/>
          </p:cNvSpPr>
          <p:nvPr>
            <p:ph idx="1"/>
          </p:nvPr>
        </p:nvSpPr>
        <p:spPr>
          <a:xfrm>
            <a:off x="180162" y="2038350"/>
            <a:ext cx="11201836" cy="4362450"/>
          </a:xfrm>
        </p:spPr>
        <p:txBody>
          <a:bodyPr>
            <a:normAutofit/>
          </a:bodyPr>
          <a:lstStyle/>
          <a:p>
            <a:pPr marL="0" indent="0">
              <a:buClr>
                <a:schemeClr val="tx1"/>
              </a:buClr>
              <a:buNone/>
            </a:pPr>
            <a:r>
              <a:rPr lang="en-US" sz="2000" dirty="0"/>
              <a:t>Below are the changes we made to the policy and our rational for them.</a:t>
            </a:r>
          </a:p>
          <a:p>
            <a:pPr>
              <a:buClr>
                <a:schemeClr val="tx1"/>
              </a:buClr>
            </a:pPr>
            <a:r>
              <a:rPr lang="en-US" sz="2000" dirty="0"/>
              <a:t>Required that the guest speaker gives written statement that they have read and will adhere to all campus policies, local and federal laws. This deemed a simple and reasonable step to add to ensure the university is not liable for the speaker’s actions. </a:t>
            </a:r>
          </a:p>
          <a:p>
            <a:pPr>
              <a:buClr>
                <a:schemeClr val="tx1"/>
              </a:buClr>
            </a:pPr>
            <a:r>
              <a:rPr lang="en-US" sz="2000" dirty="0"/>
              <a:t>We required a meeting between the Dean of Students and the sponsor. This provided an efficient way to address all concerns and prevents the need to create a long checklist to manage safety concerns. It also ensures all guidelines and policies are understood and upheld. </a:t>
            </a:r>
          </a:p>
        </p:txBody>
      </p:sp>
    </p:spTree>
    <p:extLst>
      <p:ext uri="{BB962C8B-B14F-4D97-AF65-F5344CB8AC3E}">
        <p14:creationId xmlns:p14="http://schemas.microsoft.com/office/powerpoint/2010/main" val="2562316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 Remarks</a:t>
            </a:r>
          </a:p>
        </p:txBody>
      </p:sp>
      <p:sp>
        <p:nvSpPr>
          <p:cNvPr id="3" name="Content Placeholder 2"/>
          <p:cNvSpPr>
            <a:spLocks noGrp="1"/>
          </p:cNvSpPr>
          <p:nvPr>
            <p:ph idx="1"/>
          </p:nvPr>
        </p:nvSpPr>
        <p:spPr>
          <a:xfrm>
            <a:off x="180162" y="2038350"/>
            <a:ext cx="11201836" cy="4362450"/>
          </a:xfrm>
        </p:spPr>
        <p:txBody>
          <a:bodyPr>
            <a:normAutofit/>
          </a:bodyPr>
          <a:lstStyle/>
          <a:p>
            <a:pPr marL="0" indent="0">
              <a:buClr>
                <a:schemeClr val="tx1"/>
              </a:buClr>
              <a:buNone/>
            </a:pPr>
            <a:r>
              <a:rPr lang="en-US" sz="2000" dirty="0"/>
              <a:t>This proposed guest speaker policy has been designed based on the request of the Vice President of Student Affairs, Albert Longbottom’s, to better address potentially problematic speakers and the need to ensure student safety while maintaining the right to freedom of speech.</a:t>
            </a:r>
          </a:p>
          <a:p>
            <a:pPr marL="0" indent="0">
              <a:buClr>
                <a:schemeClr val="tx1"/>
              </a:buClr>
              <a:buNone/>
            </a:pPr>
            <a:endParaRPr lang="en-US" sz="2000" dirty="0"/>
          </a:p>
          <a:p>
            <a:pPr marL="0" indent="0" algn="ctr">
              <a:buClr>
                <a:schemeClr val="tx1"/>
              </a:buClr>
              <a:buNone/>
            </a:pPr>
            <a:r>
              <a:rPr lang="en-US" sz="2800" dirty="0"/>
              <a:t>Thank you for offering this opportunity, for time, and consideration!</a:t>
            </a:r>
          </a:p>
        </p:txBody>
      </p:sp>
    </p:spTree>
    <p:extLst>
      <p:ext uri="{BB962C8B-B14F-4D97-AF65-F5344CB8AC3E}">
        <p14:creationId xmlns:p14="http://schemas.microsoft.com/office/powerpoint/2010/main" val="3023370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80162" y="2038350"/>
            <a:ext cx="11201836" cy="4362450"/>
          </a:xfrm>
        </p:spPr>
        <p:txBody>
          <a:bodyPr>
            <a:normAutofit/>
          </a:bodyPr>
          <a:lstStyle/>
          <a:p>
            <a:pPr marL="0" indent="0">
              <a:spcBef>
                <a:spcPts val="0"/>
              </a:spcBef>
              <a:spcAft>
                <a:spcPts val="0"/>
              </a:spcAft>
              <a:buClr>
                <a:schemeClr val="tx1"/>
              </a:buClr>
              <a:buNone/>
            </a:pPr>
            <a:r>
              <a:rPr lang="en-US" sz="2000" dirty="0"/>
              <a:t>Fordham.edu. (2018). </a:t>
            </a:r>
            <a:r>
              <a:rPr lang="en-US" sz="2000" i="1" dirty="0"/>
              <a:t>Speakers Policy | Speakers Policy | Fordham</a:t>
            </a:r>
            <a:r>
              <a:rPr lang="en-US" sz="2000" dirty="0"/>
              <a:t>. [online] Available at:</a:t>
            </a:r>
          </a:p>
          <a:p>
            <a:pPr marL="0" indent="0">
              <a:spcBef>
                <a:spcPts val="0"/>
              </a:spcBef>
              <a:spcAft>
                <a:spcPts val="0"/>
              </a:spcAft>
              <a:buClr>
                <a:schemeClr val="tx1"/>
              </a:buClr>
              <a:buNone/>
            </a:pPr>
            <a:r>
              <a:rPr lang="en-US" sz="2000" dirty="0"/>
              <a:t>	 https://www.fordham.edu/info/24226/a_-_z_listing/3740/speakers_policy [Accessed 	20 Feb. 2018].</a:t>
            </a:r>
          </a:p>
          <a:p>
            <a:pPr marL="0" indent="0">
              <a:buClr>
                <a:schemeClr val="tx1"/>
              </a:buClr>
              <a:buNone/>
            </a:pPr>
            <a:r>
              <a:rPr lang="en-US" sz="2000" dirty="0"/>
              <a:t>U. S. Const. amend. I.</a:t>
            </a:r>
          </a:p>
        </p:txBody>
      </p:sp>
    </p:spTree>
    <p:extLst>
      <p:ext uri="{BB962C8B-B14F-4D97-AF65-F5344CB8AC3E}">
        <p14:creationId xmlns:p14="http://schemas.microsoft.com/office/powerpoint/2010/main" val="336293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Identified</a:t>
            </a:r>
          </a:p>
        </p:txBody>
      </p:sp>
      <p:sp>
        <p:nvSpPr>
          <p:cNvPr id="4" name="TextBox 3"/>
          <p:cNvSpPr txBox="1"/>
          <p:nvPr/>
        </p:nvSpPr>
        <p:spPr>
          <a:xfrm>
            <a:off x="276600" y="2247900"/>
            <a:ext cx="10772400" cy="4816703"/>
          </a:xfrm>
          <a:prstGeom prst="rect">
            <a:avLst/>
          </a:prstGeom>
          <a:noFill/>
        </p:spPr>
        <p:txBody>
          <a:bodyPr wrap="square" rtlCol="0">
            <a:spAutoFit/>
          </a:bodyPr>
          <a:lstStyle/>
          <a:p>
            <a:r>
              <a:rPr lang="en-US" sz="2000" dirty="0"/>
              <a:t>The following are matters of concern that were identified in creating the new guest policy at Hogwarts University. </a:t>
            </a:r>
          </a:p>
          <a:p>
            <a:pPr marL="342900" indent="-342900">
              <a:lnSpc>
                <a:spcPct val="150000"/>
              </a:lnSpc>
              <a:buFontTx/>
              <a:buChar char="-"/>
            </a:pPr>
            <a:r>
              <a:rPr lang="en-US" sz="2000" dirty="0"/>
              <a:t>Student safety</a:t>
            </a:r>
          </a:p>
          <a:p>
            <a:pPr marL="342900" indent="-342900">
              <a:lnSpc>
                <a:spcPct val="150000"/>
              </a:lnSpc>
              <a:buFontTx/>
              <a:buChar char="-"/>
            </a:pPr>
            <a:r>
              <a:rPr lang="en-US" sz="2000" dirty="0"/>
              <a:t>Not inhibiting free speech</a:t>
            </a:r>
          </a:p>
          <a:p>
            <a:pPr marL="342900" indent="-342900">
              <a:lnSpc>
                <a:spcPct val="150000"/>
              </a:lnSpc>
              <a:buFontTx/>
              <a:buChar char="-"/>
            </a:pPr>
            <a:r>
              <a:rPr lang="en-US" sz="2000" dirty="0"/>
              <a:t>Process flow, (how easy/difficult is it to host a guest speaker)</a:t>
            </a:r>
          </a:p>
          <a:p>
            <a:pPr marL="342900" indent="-342900">
              <a:lnSpc>
                <a:spcPct val="150000"/>
              </a:lnSpc>
              <a:buFontTx/>
              <a:buChar char="-"/>
            </a:pPr>
            <a:r>
              <a:rPr lang="en-US" sz="2000" dirty="0"/>
              <a:t>Cost involved</a:t>
            </a:r>
          </a:p>
          <a:p>
            <a:pPr marL="342900" indent="-342900">
              <a:lnSpc>
                <a:spcPct val="150000"/>
              </a:lnSpc>
              <a:buFontTx/>
              <a:buChar char="-"/>
            </a:pPr>
            <a:r>
              <a:rPr lang="en-US" sz="2000" dirty="0"/>
              <a:t>Student development through exposure to differing views</a:t>
            </a:r>
          </a:p>
          <a:p>
            <a:pPr marL="342900" indent="-342900">
              <a:lnSpc>
                <a:spcPct val="150000"/>
              </a:lnSpc>
              <a:buFontTx/>
              <a:buChar char="-"/>
            </a:pPr>
            <a:r>
              <a:rPr lang="en-US" sz="2000" dirty="0"/>
              <a:t>Development of the practice of civil discourse</a:t>
            </a:r>
          </a:p>
          <a:p>
            <a:pPr marL="342900" indent="-342900">
              <a:lnSpc>
                <a:spcPct val="150000"/>
              </a:lnSpc>
              <a:buFontTx/>
              <a:buChar char="-"/>
            </a:pPr>
            <a:r>
              <a:rPr lang="en-US" sz="2000" dirty="0"/>
              <a:t>Managing emotions, emotional response to controversial discussions</a:t>
            </a:r>
          </a:p>
          <a:p>
            <a:pPr marL="342900" indent="-342900">
              <a:lnSpc>
                <a:spcPct val="150000"/>
              </a:lnSpc>
              <a:buFontTx/>
              <a:buChar char="-"/>
            </a:pPr>
            <a:r>
              <a:rPr lang="en-US" sz="2000" dirty="0"/>
              <a:t>Special management/regulation of controversial speakers</a:t>
            </a:r>
            <a:br>
              <a:rPr lang="en-US" dirty="0"/>
            </a:br>
            <a:endParaRPr lang="en-US" dirty="0"/>
          </a:p>
        </p:txBody>
      </p:sp>
    </p:spTree>
    <p:extLst>
      <p:ext uri="{BB962C8B-B14F-4D97-AF65-F5344CB8AC3E}">
        <p14:creationId xmlns:p14="http://schemas.microsoft.com/office/powerpoint/2010/main" val="4280398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Hogwarts University </a:t>
            </a:r>
            <a:br>
              <a:rPr lang="en-US" dirty="0"/>
            </a:br>
            <a:r>
              <a:rPr lang="en-US" dirty="0"/>
              <a:t>Current Guest Speaker Policy </a:t>
            </a:r>
          </a:p>
        </p:txBody>
      </p:sp>
      <p:sp>
        <p:nvSpPr>
          <p:cNvPr id="4" name="TextBox 3"/>
          <p:cNvSpPr txBox="1"/>
          <p:nvPr/>
        </p:nvSpPr>
        <p:spPr>
          <a:xfrm>
            <a:off x="333750" y="2305050"/>
            <a:ext cx="11048248" cy="3785652"/>
          </a:xfrm>
          <a:prstGeom prst="rect">
            <a:avLst/>
          </a:prstGeom>
          <a:noFill/>
        </p:spPr>
        <p:txBody>
          <a:bodyPr wrap="square" rtlCol="0">
            <a:spAutoFit/>
          </a:bodyPr>
          <a:lstStyle/>
          <a:p>
            <a:pPr marL="285750" indent="-285750">
              <a:lnSpc>
                <a:spcPct val="150000"/>
              </a:lnSpc>
              <a:buFontTx/>
              <a:buChar char="-"/>
            </a:pPr>
            <a:r>
              <a:rPr lang="en-US" sz="2000" dirty="0"/>
              <a:t>Event organizer submits proposal to Office of Student Programs no later than 48 hrs. prior to the event. </a:t>
            </a:r>
          </a:p>
          <a:p>
            <a:pPr marL="285750" indent="-285750">
              <a:lnSpc>
                <a:spcPct val="150000"/>
              </a:lnSpc>
              <a:buFontTx/>
              <a:buChar char="-"/>
            </a:pPr>
            <a:r>
              <a:rPr lang="en-US" sz="2000" dirty="0"/>
              <a:t>Proposal must include:</a:t>
            </a:r>
          </a:p>
          <a:p>
            <a:pPr marL="742950" lvl="1" indent="-285750">
              <a:lnSpc>
                <a:spcPct val="150000"/>
              </a:lnSpc>
              <a:buFontTx/>
              <a:buChar char="-"/>
            </a:pPr>
            <a:r>
              <a:rPr lang="en-US" sz="2000" dirty="0"/>
              <a:t>Organizer’s name and contact info.</a:t>
            </a:r>
          </a:p>
          <a:p>
            <a:pPr marL="742950" lvl="1" indent="-285750">
              <a:lnSpc>
                <a:spcPct val="150000"/>
              </a:lnSpc>
              <a:buFontTx/>
              <a:buChar char="-"/>
            </a:pPr>
            <a:r>
              <a:rPr lang="en-US" sz="2000" dirty="0"/>
              <a:t>Date(s) and location of the event</a:t>
            </a:r>
          </a:p>
          <a:p>
            <a:pPr marL="742950" lvl="1" indent="-285750">
              <a:lnSpc>
                <a:spcPct val="150000"/>
              </a:lnSpc>
              <a:buFontTx/>
              <a:buChar char="-"/>
            </a:pPr>
            <a:r>
              <a:rPr lang="en-US" sz="2000" dirty="0"/>
              <a:t>Event title and intended audience </a:t>
            </a:r>
          </a:p>
          <a:p>
            <a:pPr marL="742950" lvl="1" indent="-285750">
              <a:lnSpc>
                <a:spcPct val="150000"/>
              </a:lnSpc>
              <a:buFontTx/>
              <a:buChar char="-"/>
            </a:pPr>
            <a:r>
              <a:rPr lang="en-US" sz="2000" dirty="0"/>
              <a:t>Speaker’s Name, contact information, and credentials</a:t>
            </a:r>
          </a:p>
          <a:p>
            <a:pPr>
              <a:lnSpc>
                <a:spcPct val="150000"/>
              </a:lnSpc>
            </a:pPr>
            <a:r>
              <a:rPr lang="en-US" sz="2000" dirty="0"/>
              <a:t>	-  Speech Title and Subject</a:t>
            </a:r>
          </a:p>
        </p:txBody>
      </p:sp>
    </p:spTree>
    <p:extLst>
      <p:ext uri="{BB962C8B-B14F-4D97-AF65-F5344CB8AC3E}">
        <p14:creationId xmlns:p14="http://schemas.microsoft.com/office/powerpoint/2010/main" val="2409674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Hogwarts University </a:t>
            </a:r>
            <a:br>
              <a:rPr lang="en-US" dirty="0"/>
            </a:br>
            <a:r>
              <a:rPr lang="en-US" dirty="0"/>
              <a:t>Proposed Guest Speaker Policy </a:t>
            </a:r>
          </a:p>
        </p:txBody>
      </p:sp>
      <p:sp>
        <p:nvSpPr>
          <p:cNvPr id="3" name="Content Placeholder 2"/>
          <p:cNvSpPr>
            <a:spLocks noGrp="1"/>
          </p:cNvSpPr>
          <p:nvPr>
            <p:ph idx="1"/>
          </p:nvPr>
        </p:nvSpPr>
        <p:spPr>
          <a:xfrm>
            <a:off x="-1" y="2236039"/>
            <a:ext cx="12192000" cy="5105401"/>
          </a:xfrm>
        </p:spPr>
        <p:txBody>
          <a:bodyPr>
            <a:normAutofit/>
          </a:bodyPr>
          <a:lstStyle/>
          <a:p>
            <a:pPr marL="285750" indent="-285750">
              <a:lnSpc>
                <a:spcPct val="150000"/>
              </a:lnSpc>
              <a:buFontTx/>
              <a:buChar char="-"/>
            </a:pPr>
            <a:r>
              <a:rPr lang="en-US" sz="2000" dirty="0"/>
              <a:t>Hogwarts University seeks to encourage the further education and development of its students through the opportunity of hearing invited guest speakers. Hogwarts University supports the first amendment of the United States upholding the right to the freedom of speech and peaceable assembly*. In order to ensure the safety of its students and the community and maintain civility on campus, sponsors hosting a guest speaker and hosted speakers must adhere to the regulations outlined in this policy and will be held accountable to any violations of local and/or federal laws. Guest speakers’ presence on campus do not indicate the support or endorsement of their views by the institution, the governing board, administration, faculty, staff, and/or students.</a:t>
            </a:r>
          </a:p>
          <a:p>
            <a:endParaRPr lang="en-US" dirty="0"/>
          </a:p>
        </p:txBody>
      </p:sp>
    </p:spTree>
    <p:extLst>
      <p:ext uri="{BB962C8B-B14F-4D97-AF65-F5344CB8AC3E}">
        <p14:creationId xmlns:p14="http://schemas.microsoft.com/office/powerpoint/2010/main" val="3157317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Hogwarts University </a:t>
            </a:r>
            <a:br>
              <a:rPr lang="en-US" dirty="0"/>
            </a:br>
            <a:r>
              <a:rPr lang="en-US" dirty="0"/>
              <a:t>Proposed Guest Speaker Policy </a:t>
            </a:r>
          </a:p>
        </p:txBody>
      </p:sp>
      <p:sp>
        <p:nvSpPr>
          <p:cNvPr id="5" name="TextBox 4"/>
          <p:cNvSpPr txBox="1"/>
          <p:nvPr/>
        </p:nvSpPr>
        <p:spPr>
          <a:xfrm>
            <a:off x="247649" y="2362200"/>
            <a:ext cx="11696700" cy="4739759"/>
          </a:xfrm>
          <a:prstGeom prst="rect">
            <a:avLst/>
          </a:prstGeom>
          <a:noFill/>
        </p:spPr>
        <p:txBody>
          <a:bodyPr wrap="square" rtlCol="0">
            <a:spAutoFit/>
          </a:bodyPr>
          <a:lstStyle/>
          <a:p>
            <a:pPr marL="285750" indent="-285750">
              <a:lnSpc>
                <a:spcPct val="120000"/>
              </a:lnSpc>
              <a:buClr>
                <a:schemeClr val="tx1"/>
              </a:buClr>
              <a:buFontTx/>
              <a:buChar char="-"/>
            </a:pPr>
            <a:r>
              <a:rPr lang="en-US" sz="2000" dirty="0"/>
              <a:t>Event organizers must submit proposal to Office of Student Programs for approval at least 3 weeks prior to extending an invitation to the guest speaker. Proposal must include:</a:t>
            </a:r>
          </a:p>
          <a:p>
            <a:pPr lvl="1">
              <a:lnSpc>
                <a:spcPct val="150000"/>
              </a:lnSpc>
              <a:buClr>
                <a:schemeClr val="tx1"/>
              </a:buClr>
              <a:buFontTx/>
              <a:buChar char="-"/>
            </a:pPr>
            <a:r>
              <a:rPr lang="en-US" sz="2000" dirty="0"/>
              <a:t>Campus Sponsors’ name(s) and contact info.</a:t>
            </a:r>
          </a:p>
          <a:p>
            <a:pPr lvl="1">
              <a:lnSpc>
                <a:spcPct val="150000"/>
              </a:lnSpc>
              <a:buClr>
                <a:schemeClr val="tx1"/>
              </a:buClr>
              <a:buFontTx/>
              <a:buChar char="-"/>
            </a:pPr>
            <a:r>
              <a:rPr lang="en-US" sz="2000" dirty="0"/>
              <a:t>Event title, intended audience, estimated attendance size </a:t>
            </a:r>
          </a:p>
          <a:p>
            <a:pPr lvl="1">
              <a:lnSpc>
                <a:spcPct val="150000"/>
              </a:lnSpc>
              <a:buClr>
                <a:schemeClr val="tx1"/>
              </a:buClr>
              <a:buFontTx/>
              <a:buChar char="-"/>
            </a:pPr>
            <a:r>
              <a:rPr lang="en-US" sz="2000" dirty="0"/>
              <a:t> Requested date(s), time and location of the event</a:t>
            </a:r>
          </a:p>
          <a:p>
            <a:pPr lvl="1">
              <a:lnSpc>
                <a:spcPct val="150000"/>
              </a:lnSpc>
              <a:buClr>
                <a:schemeClr val="tx1"/>
              </a:buClr>
              <a:buFontTx/>
              <a:buChar char="-"/>
            </a:pPr>
            <a:r>
              <a:rPr lang="en-US" sz="2000" dirty="0"/>
              <a:t>Speaker’s Name, contact information, and credentials</a:t>
            </a:r>
          </a:p>
          <a:p>
            <a:pPr lvl="1">
              <a:lnSpc>
                <a:spcPct val="150000"/>
              </a:lnSpc>
              <a:buClr>
                <a:schemeClr val="tx1"/>
              </a:buClr>
              <a:buFontTx/>
              <a:buChar char="-"/>
            </a:pPr>
            <a:r>
              <a:rPr lang="en-US" sz="2000" dirty="0"/>
              <a:t> Expected fees and funding source</a:t>
            </a:r>
          </a:p>
          <a:p>
            <a:pPr lvl="1">
              <a:lnSpc>
                <a:spcPct val="150000"/>
              </a:lnSpc>
              <a:buClr>
                <a:schemeClr val="tx1"/>
              </a:buClr>
              <a:buFontTx/>
              <a:buChar char="-"/>
            </a:pPr>
            <a:r>
              <a:rPr lang="en-US" sz="2000" dirty="0"/>
              <a:t> Speech Title and Subject</a:t>
            </a:r>
          </a:p>
          <a:p>
            <a:pPr lvl="1">
              <a:lnSpc>
                <a:spcPct val="150000"/>
              </a:lnSpc>
              <a:buClr>
                <a:schemeClr val="tx1"/>
              </a:buClr>
              <a:buFontTx/>
              <a:buChar char="-"/>
            </a:pPr>
            <a:r>
              <a:rPr lang="en-US" sz="2000" dirty="0"/>
              <a:t> Special accommodation</a:t>
            </a:r>
          </a:p>
          <a:p>
            <a:pPr lvl="1">
              <a:lnSpc>
                <a:spcPct val="150000"/>
              </a:lnSpc>
              <a:buClr>
                <a:schemeClr val="tx1"/>
              </a:buClr>
              <a:buFontTx/>
              <a:buChar char="-"/>
            </a:pPr>
            <a:r>
              <a:rPr lang="en-US" sz="2000" dirty="0"/>
              <a:t> Acknowledged review of the guest speaker policy</a:t>
            </a:r>
          </a:p>
          <a:p>
            <a:endParaRPr lang="en-US" sz="1400" dirty="0"/>
          </a:p>
        </p:txBody>
      </p:sp>
    </p:spTree>
    <p:extLst>
      <p:ext uri="{BB962C8B-B14F-4D97-AF65-F5344CB8AC3E}">
        <p14:creationId xmlns:p14="http://schemas.microsoft.com/office/powerpoint/2010/main" val="424648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Hogwarts University </a:t>
            </a:r>
            <a:br>
              <a:rPr lang="en-US" dirty="0"/>
            </a:br>
            <a:r>
              <a:rPr lang="en-US" dirty="0"/>
              <a:t>Proposed Guest Speaker Policy </a:t>
            </a:r>
          </a:p>
        </p:txBody>
      </p:sp>
      <p:sp>
        <p:nvSpPr>
          <p:cNvPr id="5" name="TextBox 4"/>
          <p:cNvSpPr txBox="1"/>
          <p:nvPr/>
        </p:nvSpPr>
        <p:spPr>
          <a:xfrm>
            <a:off x="190500" y="2514600"/>
            <a:ext cx="11696700" cy="3896259"/>
          </a:xfrm>
          <a:prstGeom prst="rect">
            <a:avLst/>
          </a:prstGeom>
          <a:noFill/>
        </p:spPr>
        <p:txBody>
          <a:bodyPr wrap="square" rtlCol="0">
            <a:spAutoFit/>
          </a:bodyPr>
          <a:lstStyle/>
          <a:p>
            <a:pPr marL="285750" indent="-285750">
              <a:lnSpc>
                <a:spcPct val="120000"/>
              </a:lnSpc>
              <a:spcAft>
                <a:spcPts val="1200"/>
              </a:spcAft>
              <a:buClr>
                <a:schemeClr val="tx1"/>
              </a:buClr>
              <a:buFontTx/>
              <a:buChar char="-"/>
            </a:pPr>
            <a:r>
              <a:rPr lang="en-US" sz="2000" dirty="0"/>
              <a:t>After submitting the proposal and prior to approval of the speaker, the sponsor(s) must setup a meeting with the Dean of Students to discuss the speaker purpose, campus safety, and appropriate accommodations. </a:t>
            </a:r>
          </a:p>
          <a:p>
            <a:pPr marL="285750" indent="-285750">
              <a:lnSpc>
                <a:spcPct val="120000"/>
              </a:lnSpc>
              <a:spcAft>
                <a:spcPts val="1200"/>
              </a:spcAft>
              <a:buClr>
                <a:schemeClr val="tx1"/>
              </a:buClr>
              <a:buFontTx/>
              <a:buChar char="-"/>
            </a:pPr>
            <a:r>
              <a:rPr lang="en-US" sz="2000" dirty="0"/>
              <a:t>While Hogwarts University upholds the right for individuals freedom of speech, a proposed speaker will not be approved if, as deemed by the Vice President of Student Affairs, or Dean of Students, hosting the speaker would:</a:t>
            </a:r>
          </a:p>
          <a:p>
            <a:pPr>
              <a:lnSpc>
                <a:spcPct val="120000"/>
              </a:lnSpc>
              <a:spcAft>
                <a:spcPts val="1200"/>
              </a:spcAft>
              <a:buClr>
                <a:schemeClr val="tx1"/>
              </a:buClr>
            </a:pPr>
            <a:r>
              <a:rPr lang="en-US" sz="2000" dirty="0"/>
              <a:t>		1. Threaten or endanger any members of the University or physical property</a:t>
            </a:r>
          </a:p>
          <a:p>
            <a:pPr>
              <a:lnSpc>
                <a:spcPct val="120000"/>
              </a:lnSpc>
              <a:spcAft>
                <a:spcPts val="1200"/>
              </a:spcAft>
              <a:buClr>
                <a:schemeClr val="tx1"/>
              </a:buClr>
            </a:pPr>
            <a:r>
              <a:rPr lang="en-US" sz="2000" dirty="0"/>
              <a:t>		2. Obstruct the purpose and operation of the institution</a:t>
            </a:r>
          </a:p>
          <a:p>
            <a:pPr marL="285750" indent="-285750">
              <a:lnSpc>
                <a:spcPct val="120000"/>
              </a:lnSpc>
              <a:buClr>
                <a:schemeClr val="tx1"/>
              </a:buClr>
              <a:buFontTx/>
              <a:buChar char="-"/>
            </a:pPr>
            <a:endParaRPr lang="en-US" sz="1400" dirty="0"/>
          </a:p>
        </p:txBody>
      </p:sp>
    </p:spTree>
    <p:extLst>
      <p:ext uri="{BB962C8B-B14F-4D97-AF65-F5344CB8AC3E}">
        <p14:creationId xmlns:p14="http://schemas.microsoft.com/office/powerpoint/2010/main" val="200056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Hogwarts University </a:t>
            </a:r>
            <a:br>
              <a:rPr lang="en-US" dirty="0"/>
            </a:br>
            <a:r>
              <a:rPr lang="en-US" dirty="0"/>
              <a:t>Proposed Guest Speaker Policy </a:t>
            </a:r>
          </a:p>
        </p:txBody>
      </p:sp>
      <p:sp>
        <p:nvSpPr>
          <p:cNvPr id="5" name="TextBox 4"/>
          <p:cNvSpPr txBox="1"/>
          <p:nvPr/>
        </p:nvSpPr>
        <p:spPr>
          <a:xfrm>
            <a:off x="190500" y="2514600"/>
            <a:ext cx="11696700" cy="3877985"/>
          </a:xfrm>
          <a:prstGeom prst="rect">
            <a:avLst/>
          </a:prstGeom>
          <a:noFill/>
        </p:spPr>
        <p:txBody>
          <a:bodyPr wrap="square" rtlCol="0">
            <a:spAutoFit/>
          </a:bodyPr>
          <a:lstStyle/>
          <a:p>
            <a:pPr marL="285750" indent="-285750">
              <a:lnSpc>
                <a:spcPct val="120000"/>
              </a:lnSpc>
              <a:spcAft>
                <a:spcPts val="1200"/>
              </a:spcAft>
              <a:buClr>
                <a:schemeClr val="tx1"/>
              </a:buClr>
              <a:buFontTx/>
              <a:buChar char="-"/>
            </a:pPr>
            <a:r>
              <a:rPr lang="en-US" sz="2000" dirty="0"/>
              <a:t>Upon approval, sponsor(s) need to receive written confirmation that the speaker read, understands and will adhere to all campus policies, and local and federal laws and agreement that in the case of clear and reasonable threat or danger the campus will close it facilities to the speaker. This confirmation must be submitted to the Office of Student Programs</a:t>
            </a:r>
          </a:p>
          <a:p>
            <a:pPr marL="285750" indent="-285750">
              <a:lnSpc>
                <a:spcPct val="120000"/>
              </a:lnSpc>
              <a:spcAft>
                <a:spcPts val="1200"/>
              </a:spcAft>
              <a:buClr>
                <a:schemeClr val="tx1"/>
              </a:buClr>
              <a:buFontTx/>
              <a:buChar char="-"/>
            </a:pPr>
            <a:r>
              <a:rPr lang="en-US" sz="2000" dirty="0"/>
              <a:t>The Office of Student Programs will:</a:t>
            </a:r>
          </a:p>
          <a:p>
            <a:pPr marL="742950" lvl="1" indent="-285750">
              <a:lnSpc>
                <a:spcPct val="120000"/>
              </a:lnSpc>
              <a:spcAft>
                <a:spcPts val="1200"/>
              </a:spcAft>
              <a:buClr>
                <a:schemeClr val="tx1"/>
              </a:buClr>
              <a:buFontTx/>
              <a:buChar char="-"/>
            </a:pPr>
            <a:r>
              <a:rPr lang="en-US" sz="2000" dirty="0"/>
              <a:t>Work with campus security and ensure the appropriate presence and staffing is assigned to the event</a:t>
            </a:r>
          </a:p>
          <a:p>
            <a:pPr marL="742950" lvl="1" indent="-285750">
              <a:lnSpc>
                <a:spcPct val="120000"/>
              </a:lnSpc>
              <a:spcAft>
                <a:spcPts val="1200"/>
              </a:spcAft>
              <a:buClr>
                <a:schemeClr val="tx1"/>
              </a:buClr>
              <a:buFontTx/>
              <a:buChar char="-"/>
            </a:pPr>
            <a:r>
              <a:rPr lang="en-US" sz="2000" dirty="0"/>
              <a:t>Determine an area of peaceable protest of the event and/or speaker. </a:t>
            </a:r>
          </a:p>
        </p:txBody>
      </p:sp>
    </p:spTree>
    <p:extLst>
      <p:ext uri="{BB962C8B-B14F-4D97-AF65-F5344CB8AC3E}">
        <p14:creationId xmlns:p14="http://schemas.microsoft.com/office/powerpoint/2010/main" val="647045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Hogwarts University </a:t>
            </a:r>
            <a:br>
              <a:rPr lang="en-US" dirty="0"/>
            </a:br>
            <a:r>
              <a:rPr lang="en-US" dirty="0"/>
              <a:t>Proposed Guest Speaker Policy </a:t>
            </a:r>
          </a:p>
        </p:txBody>
      </p:sp>
      <p:sp>
        <p:nvSpPr>
          <p:cNvPr id="5" name="TextBox 4"/>
          <p:cNvSpPr txBox="1"/>
          <p:nvPr/>
        </p:nvSpPr>
        <p:spPr>
          <a:xfrm>
            <a:off x="190500" y="2514600"/>
            <a:ext cx="11696700" cy="3447098"/>
          </a:xfrm>
          <a:prstGeom prst="rect">
            <a:avLst/>
          </a:prstGeom>
          <a:noFill/>
        </p:spPr>
        <p:txBody>
          <a:bodyPr wrap="square" rtlCol="0">
            <a:spAutoFit/>
          </a:bodyPr>
          <a:lstStyle/>
          <a:p>
            <a:pPr marL="285750" indent="-285750">
              <a:lnSpc>
                <a:spcPct val="120000"/>
              </a:lnSpc>
              <a:spcAft>
                <a:spcPts val="1200"/>
              </a:spcAft>
              <a:buClr>
                <a:schemeClr val="tx1"/>
              </a:buClr>
              <a:buFontTx/>
              <a:buChar char="-"/>
            </a:pPr>
            <a:r>
              <a:rPr lang="en-US" sz="2000" dirty="0"/>
              <a:t>Individuals wishing to protest a guest speaker must do so civilly and peaceably by:</a:t>
            </a:r>
          </a:p>
          <a:p>
            <a:pPr marL="742950" lvl="1" indent="-285750">
              <a:lnSpc>
                <a:spcPct val="120000"/>
              </a:lnSpc>
              <a:spcAft>
                <a:spcPts val="1200"/>
              </a:spcAft>
              <a:buClr>
                <a:schemeClr val="tx1"/>
              </a:buClr>
              <a:buFontTx/>
              <a:buChar char="-"/>
            </a:pPr>
            <a:r>
              <a:rPr lang="en-US" sz="2000" dirty="0"/>
              <a:t>Adhering to all campus policies and local and federal laws.</a:t>
            </a:r>
          </a:p>
          <a:p>
            <a:pPr marL="742950" lvl="1" indent="-285750">
              <a:lnSpc>
                <a:spcPct val="120000"/>
              </a:lnSpc>
              <a:spcAft>
                <a:spcPts val="1200"/>
              </a:spcAft>
              <a:buClr>
                <a:schemeClr val="tx1"/>
              </a:buClr>
              <a:buFontTx/>
              <a:buChar char="-"/>
            </a:pPr>
            <a:r>
              <a:rPr lang="en-US" sz="2000" dirty="0"/>
              <a:t>Respecting and upholding the speaker’s right to freedom of speech</a:t>
            </a:r>
          </a:p>
          <a:p>
            <a:pPr marL="742950" lvl="1" indent="-285750">
              <a:lnSpc>
                <a:spcPct val="120000"/>
              </a:lnSpc>
              <a:spcAft>
                <a:spcPts val="1200"/>
              </a:spcAft>
              <a:buClr>
                <a:schemeClr val="tx1"/>
              </a:buClr>
              <a:buFontTx/>
              <a:buChar char="-"/>
            </a:pPr>
            <a:r>
              <a:rPr lang="en-US" sz="2000" dirty="0"/>
              <a:t>Avoiding any behaviors that would interrupt the event or prevent other individuals from participating</a:t>
            </a:r>
          </a:p>
          <a:p>
            <a:pPr marL="285750" indent="-285750">
              <a:lnSpc>
                <a:spcPct val="120000"/>
              </a:lnSpc>
              <a:spcAft>
                <a:spcPts val="1200"/>
              </a:spcAft>
              <a:buClr>
                <a:schemeClr val="tx1"/>
              </a:buClr>
              <a:buFontTx/>
              <a:buChar char="-"/>
            </a:pPr>
            <a:r>
              <a:rPr lang="en-US" sz="2000" dirty="0"/>
              <a:t>Failure to follow the above guidelines will result in disciplinary action</a:t>
            </a:r>
          </a:p>
          <a:p>
            <a:pPr marL="742950" lvl="1" indent="-285750">
              <a:lnSpc>
                <a:spcPct val="120000"/>
              </a:lnSpc>
              <a:spcAft>
                <a:spcPts val="1200"/>
              </a:spcAft>
              <a:buClr>
                <a:schemeClr val="tx1"/>
              </a:buClr>
              <a:buFontTx/>
              <a:buChar char="-"/>
            </a:pPr>
            <a:endParaRPr lang="en-US" sz="2000" dirty="0"/>
          </a:p>
        </p:txBody>
      </p:sp>
    </p:spTree>
    <p:extLst>
      <p:ext uri="{BB962C8B-B14F-4D97-AF65-F5344CB8AC3E}">
        <p14:creationId xmlns:p14="http://schemas.microsoft.com/office/powerpoint/2010/main" val="4227830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addressed</a:t>
            </a:r>
          </a:p>
        </p:txBody>
      </p:sp>
      <p:sp>
        <p:nvSpPr>
          <p:cNvPr id="4" name="TextBox 3"/>
          <p:cNvSpPr txBox="1"/>
          <p:nvPr/>
        </p:nvSpPr>
        <p:spPr>
          <a:xfrm>
            <a:off x="276600" y="2247900"/>
            <a:ext cx="10772400" cy="3662541"/>
          </a:xfrm>
          <a:prstGeom prst="rect">
            <a:avLst/>
          </a:prstGeom>
          <a:noFill/>
        </p:spPr>
        <p:txBody>
          <a:bodyPr wrap="square" rtlCol="0">
            <a:spAutoFit/>
          </a:bodyPr>
          <a:lstStyle/>
          <a:p>
            <a:r>
              <a:rPr lang="en-US" sz="2000" dirty="0"/>
              <a:t>Due to time constrains we chose to focus on the following issues we determined were most vital in this case and best address Vice President Longbottom’s concerns </a:t>
            </a:r>
          </a:p>
          <a:p>
            <a:pPr marL="3200400" lvl="6" indent="-457200">
              <a:lnSpc>
                <a:spcPct val="200000"/>
              </a:lnSpc>
              <a:buFont typeface="Arial" panose="020B0604020202020204" pitchFamily="34" charset="0"/>
              <a:buChar char="•"/>
            </a:pPr>
            <a:r>
              <a:rPr lang="en-US" sz="3200" dirty="0"/>
              <a:t>Student safety</a:t>
            </a:r>
          </a:p>
          <a:p>
            <a:pPr marL="3200400" lvl="6" indent="-457200">
              <a:lnSpc>
                <a:spcPct val="200000"/>
              </a:lnSpc>
              <a:buFont typeface="Arial" panose="020B0604020202020204" pitchFamily="34" charset="0"/>
              <a:buChar char="•"/>
            </a:pPr>
            <a:r>
              <a:rPr lang="en-US" sz="3200" dirty="0"/>
              <a:t>Not inhibiting freedom of speech</a:t>
            </a:r>
          </a:p>
          <a:p>
            <a:pPr marL="3200400" lvl="6" indent="-457200">
              <a:lnSpc>
                <a:spcPct val="200000"/>
              </a:lnSpc>
              <a:buFont typeface="Arial" panose="020B0604020202020204" pitchFamily="34" charset="0"/>
              <a:buChar char="•"/>
            </a:pPr>
            <a:r>
              <a:rPr lang="en-US" sz="3200" dirty="0"/>
              <a:t>Process flow</a:t>
            </a:r>
            <a:endParaRPr lang="en-US" sz="2800" dirty="0"/>
          </a:p>
        </p:txBody>
      </p:sp>
    </p:spTree>
    <p:extLst>
      <p:ext uri="{BB962C8B-B14F-4D97-AF65-F5344CB8AC3E}">
        <p14:creationId xmlns:p14="http://schemas.microsoft.com/office/powerpoint/2010/main" val="439474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402</TotalTime>
  <Words>1815</Words>
  <Application>Microsoft Office PowerPoint</Application>
  <PresentationFormat>Widescreen</PresentationFormat>
  <Paragraphs>105</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Quotable</vt:lpstr>
      <vt:lpstr>Student Affairs 2018 Virtual Case Study Competition </vt:lpstr>
      <vt:lpstr>Issues Identified</vt:lpstr>
      <vt:lpstr>Hogwarts University  Current Guest Speaker Policy </vt:lpstr>
      <vt:lpstr>Hogwarts University  Proposed Guest Speaker Policy </vt:lpstr>
      <vt:lpstr>Hogwarts University  Proposed Guest Speaker Policy </vt:lpstr>
      <vt:lpstr>Hogwarts University  Proposed Guest Speaker Policy </vt:lpstr>
      <vt:lpstr>Hogwarts University  Proposed Guest Speaker Policy </vt:lpstr>
      <vt:lpstr>Hogwarts University  Proposed Guest Speaker Policy </vt:lpstr>
      <vt:lpstr>Issues addressed</vt:lpstr>
      <vt:lpstr>Addressing Student Safety</vt:lpstr>
      <vt:lpstr>Addressing Student Safety cont.</vt:lpstr>
      <vt:lpstr>Addressing Freedom of Speech </vt:lpstr>
      <vt:lpstr>Addressing Freedom of Speech cont.</vt:lpstr>
      <vt:lpstr>Addressing Process Flow</vt:lpstr>
      <vt:lpstr>Addressing Process Flow</vt:lpstr>
      <vt:lpstr>Addressing Process Flow cont.</vt:lpstr>
      <vt:lpstr>Concluding Remarks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Affairs 2018 Virtual Case Study Competition</dc:title>
  <dc:creator>Darek D Hollis</dc:creator>
  <cp:lastModifiedBy>Darek H</cp:lastModifiedBy>
  <cp:revision>43</cp:revision>
  <dcterms:created xsi:type="dcterms:W3CDTF">2018-02-19T00:42:35Z</dcterms:created>
  <dcterms:modified xsi:type="dcterms:W3CDTF">2018-02-22T00:45:22Z</dcterms:modified>
</cp:coreProperties>
</file>