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Arvo" panose="020B0604020202020204" charset="0"/>
      <p:regular r:id="rId19"/>
      <p:bold r:id="rId20"/>
      <p:italic r:id="rId21"/>
      <p:boldItalic r:id="rId22"/>
    </p:embeddedFont>
    <p:embeddedFont>
      <p:font typeface="Roboto Condensed Light" panose="020B0604020202020204" charset="0"/>
      <p:regular r:id="rId23"/>
      <p:bold r:id="rId24"/>
      <p:italic r:id="rId25"/>
      <p:boldItalic r:id="rId26"/>
    </p:embeddedFont>
    <p:embeddedFont>
      <p:font typeface="Roboto Condensed"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Hello everyone. </a:t>
            </a:r>
            <a:endParaRPr/>
          </a:p>
          <a:p>
            <a:pPr marL="0" lvl="0" indent="0">
              <a:spcBef>
                <a:spcPts val="0"/>
              </a:spcBef>
              <a:spcAft>
                <a:spcPts val="0"/>
              </a:spcAft>
              <a:buNone/>
            </a:pPr>
            <a:r>
              <a:rPr lang="en"/>
              <a:t>For our presentation today we will be covering recommendations for controversial speakers on campus specifically for Scamander University. Though what we offer are guidelines, we hope that you will take our suggestions back to your departments to plan more effectively for controversial speakers.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Security is a critical component for planning any free speech event or controversial speaker. In order to have a safe event, we have outlined some guidelines to keep in mind when planning this event. The location is the first component of planning the event. The location determines how many people will be able to attend and what the setup of the event will be. The accessibility of the event relates to who will be allowed to attend. This could relate to ticketing, card swiping or pre-registering. The layout of the space relates to fire code. The space should be setup to maximum capacity while also keeping in mind how many people are in the room at any given time. Finally, working with the fire department before the event to determine the room capacity will be extremely beneficial for you and your students. This can prevent violation of fire codes before the event happens.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6" name="Shape 3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Campus police are an integral part in bringing speakers to campus. Student organizations rely on campus police for security before, during, and after the event. The campus police department needs to be adequately trained to work with all types of students on campus including those with mental illness and students of color. Our hope is that by training campus police and security with de-escalation training, we can better serve marginalized populations on campus. Framed through Maslow’s Hierarchy of Needs, safety is a significant component that, as educators, we need to give to all students. By introducing inclusive practices in campus police education and training, we can further provide an environment for all students to thrive.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3" name="Shape 3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As you move forward from this presentation, we encourage you to work with campus partners. Even if the Campus Activities and Events department is alerted to a controversial speaker, it is better to coordinate with other offices as soon as possible. By coordinating with other offices on campus, the organization can be sure to uphold best practice with the campus community. When campus partners are alerted by the hosting organization, they are better able to equip themselves with the necessary resources to prepare rather than if they see a flyer advertising the event. The campus partners mentioned above are some of the significant offices we thought to coordinate with. However, we understand that there are more partners on campus that you may want to coordinate with depending on the topic of your event. When planning an event, you want to be mindful of your relationship with campus partners so alerting them to controversial events ahead of time can be very helpful.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0" name="Shape 3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Talk to the Public Relations department at Scamander University before marketing  the event. The public relations professionals are trained to create plans with external media before crises happen. However, meeting with the Public Relations department will also alert the university to your event rather than them finding out from the press. These professionals will be able to help you and your students talk to the media if the media should come to you. Only one of the students should be speaking to the Public Relations department in order to keep the message consistent.  The organization should be briefed on this message and instructed to relay this. Furthermore, the message should reflect why the organization is bringing the controversial speaker to campus as it aligns to the values of the organization and the university. </a:t>
            </a:r>
            <a:endParaRPr/>
          </a:p>
          <a:p>
            <a:pPr marL="0" lvl="0" indent="0">
              <a:spcBef>
                <a:spcPts val="0"/>
              </a:spcBef>
              <a:spcAft>
                <a:spcPts val="0"/>
              </a:spcAft>
              <a:buNone/>
            </a:pPr>
            <a:endParaRPr/>
          </a:p>
          <a:p>
            <a:pPr marL="0" lvl="0" indent="0">
              <a:spcBef>
                <a:spcPts val="0"/>
              </a:spcBef>
              <a:spcAft>
                <a:spcPts val="0"/>
              </a:spcAft>
              <a:buNone/>
            </a:pPr>
            <a:r>
              <a:rPr lang="en"/>
              <a:t>Once you have spoken with the Public Relations department at Scarmander University, the next best step would be to create a Communication Plan. This Communication Plan will outline how you will work with the media in the aftermath of the event. Once the media is alerted of a controversial speaker, they will most likely want to interview attendees, coordinators and advisors of the event. Students in the organization need to be aware of how they should be responding to external media questions with a consistent answer throughout. On the other hand, students need to expect that the media will ask questions that create further controversy, as that is their job. Especially if a crisis were to occur in relation to a controversial speaker, students need to be prepared that the media will expand this idea in order to place blame. </a:t>
            </a:r>
            <a:endParaRPr/>
          </a:p>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8" name="Shape 3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As students plan controversial speakers, a significant concept is remembering who could be impacted by the speaker. This is why registering the event with the Facility Reservation System is key. Once the Facility Reservation System is aware of the event, they can begin to alert campus partners of students that may be impacted. For example, if an anti-LGBT activist is coming to campus, the Gender and Sexuality Center should be notified so that they can both alert their students as well as create an alternative program which we will discuss in more detail next. In terms of marketing, students need to reflect on the mission of both their organization and the university. Advisors should guide students to think about the purpose of bringing the controversial speaker on campus. This purpose should be reflected in the marketing done for these controversial speakers. On social media, the connection of the mission to the speaker should continue to be carried through. The organization should also communicate to attendees that unlawful behavior will not be tolerated. Attendees to the event must be respectful of what the controversial speaker has to say otherwise they will be removed. Furthermore, attendees should be aware of the heckler’s veto which states that those who come to an event just to badger the speaker will be removed. Educating students on this policy before the actual event is important in making sure that all students are prepared to be respectful. </a:t>
            </a:r>
            <a:endParaRPr/>
          </a:p>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5" name="Shape 3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When student organizations are bringing controversial speakers to campus, the administration may still struggle with the ethical implications of allowing a speaker that could cause verbal or mental harm to student populations on campus. By leaving room for alternative programming and providing student organizations with the information necessary to prepare an alternative event, we are setting up our campus for opportunities for civil discourse and dialogue.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2" name="Shape 3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These are the references outlined that we used in the presentation.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Before we begin our presentation, we would like to introduce ourselves.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a:solidFill>
                  <a:schemeClr val="dk1"/>
                </a:solidFill>
              </a:rPr>
              <a:t>The purpose of this presentation is to provide a space to reflect and discuss campus culture, particularly with regards to free speech and the First Amendment. Campuses nationwide are being faced with major decisions about what kind of speakers and events they can safely and reasonably host. Considerations include student safety, campus security, the definition of free speech, and legal questions.</a:t>
            </a:r>
            <a:endParaRPr>
              <a:solidFill>
                <a:schemeClr val="dk1"/>
              </a:solidFill>
            </a:endParaRPr>
          </a:p>
          <a:p>
            <a:pPr marL="0" lvl="0" indent="0"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Chickering’s Developmental Vectors and Baxter Magolda’s Self Authorship Theory (Patton and Renn 2018) were the guiding factors in collecting our guidelines. It is our job to meet students where they are at and by recognizing where they are developmentally we will be able to better assist them in navigating their experiences in college. Considering how Chickering’s environmental factors impact our students, it is critical that we acknowledge all of the psychosocial possibilities for which a student’s development can be influenced positively or negatively. </a:t>
            </a:r>
            <a:endParaRPr/>
          </a:p>
          <a:p>
            <a:pPr marL="0" lvl="0" indent="0">
              <a:spcBef>
                <a:spcPts val="0"/>
              </a:spcBef>
              <a:spcAft>
                <a:spcPts val="0"/>
              </a:spcAft>
              <a:buNone/>
            </a:pPr>
            <a:endParaRPr/>
          </a:p>
          <a:p>
            <a:pPr marL="0" lvl="0" indent="0">
              <a:spcBef>
                <a:spcPts val="0"/>
              </a:spcBef>
              <a:spcAft>
                <a:spcPts val="0"/>
              </a:spcAft>
              <a:buNone/>
            </a:pPr>
            <a:r>
              <a:rPr lang="en"/>
              <a:t>Baxter Magolda’s epistemological approach to ways in which students think about and consider information is an important conduit to addressing the goals of students bringing speakers to campus. By having critical conversations with your students about their goals and reasoning, you as the helper can assist students in making the best decisions for themselves and their organizations.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Our university has a few systems already in place to assist students and their groups with space reservations. Currently, we host a semesterly training for student leaders to learn about event planning for on-campus events. In this training, we explain the process for reserving spaces through our centralized reservation system, as well as our facility use policy, our advertising policy, and resources available to students and student groups for event planning and hosting. We also provide student leaders with an opportunity to workshop best practices for planning an impactful event with our Graduate Assistants in Campus Activities and Events. </a:t>
            </a:r>
            <a:endParaRPr/>
          </a:p>
          <a:p>
            <a:pPr marL="0" lvl="0" indent="0">
              <a:spcBef>
                <a:spcPts val="0"/>
              </a:spcBef>
              <a:spcAft>
                <a:spcPts val="0"/>
              </a:spcAft>
              <a:buNone/>
            </a:pPr>
            <a:r>
              <a:rPr lang="en"/>
              <a:t>Our centralized reservation system serves as our hub for all campus space reservations. It allows us to coordinate across campus and provide the best service possible to those looking to host events on campus. The system is coordinated by Campus Activities and Events. Through this system we can see what events are happening where and which organizations are putting on those events. </a:t>
            </a:r>
            <a:endParaRPr/>
          </a:p>
          <a:p>
            <a:pPr marL="0" lvl="0" indent="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Per the current university Facility Use Policy, Scamander University does not want to infringe on the free speech rights of our students and faculty. However, in order to keep our university a safe place for learning, we will refer to the Facility Use Policy here to guide student groups in their use of free speech on campus. We recommend that students register their free speech events with the Facility Reservation System using the Free Speech Registration Form. The most important guidelines of the Facility Use Policy regarding free speech remind students that though their right to protest is upheld, that they must also uphold other students’ rights to a safe place to learn. Before a free speech demonstration should take place, students need to review the policy in regards to where they are planning to have a controversial speaker or free speech demonstration. The parameters of the demonstration including location, noise level and interference with classroom instruction need to be carefully examined before bringing a controversial speaker to campus or even planning an alternative protest event. Most importantly, if a university representative, police officer, or representative from the fire department finds these events dangerous to the campus community, the students must end the event immediately.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a:solidFill>
                  <a:schemeClr val="dk1"/>
                </a:solidFill>
              </a:rPr>
              <a:t>Taking your students through a First Amendment Training will be very beneficial regardless of whether or not they decide to bring a controversial speaker to campus. The First Amendment is often understood as being the “free speech”’ amendment but it does not protect all forms of free speech. Students  who are aware of the types of speech that are protected can better plan events that will not infringe on those rights. The resources for a First Amendment Training can be found on the Scamander Public Relations page including Frequently Asked Questions and activities to facilitate dialogue about free speech issues on campus. The Public Relations department also does private trainings through their offices for organizations that may require it such as news gathering organizations or political organizations. Anyone can benefit from the First Amendment Training but we especially recommend this for student organization leaders and advisors for those organizations.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We will develop a diversity and inclusion training that will be required of anybody that would like to hold an event on campus. </a:t>
            </a:r>
            <a:r>
              <a:rPr lang="en">
                <a:solidFill>
                  <a:schemeClr val="dk1"/>
                </a:solidFill>
              </a:rPr>
              <a:t>Through a combination of small group facilitation and activities, </a:t>
            </a:r>
            <a:r>
              <a:rPr lang="en"/>
              <a:t>this training will be a space for students and advisors to engage with one another on why it is important to be mindful of other people’s identities. The training will then move into how to plan respectful, informative, and entertaining events. This training will need to be retaken by an organization if they elect a new student leader or if it has been one year since the training was completed.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600"/>
              </a:spcBef>
              <a:spcAft>
                <a:spcPts val="0"/>
              </a:spcAft>
              <a:buClr>
                <a:schemeClr val="dk1"/>
              </a:buClr>
              <a:buSzPts val="1100"/>
              <a:buFont typeface="Arial"/>
              <a:buNone/>
            </a:pPr>
            <a:r>
              <a:rPr lang="en">
                <a:solidFill>
                  <a:srgbClr val="263248"/>
                </a:solidFill>
              </a:rPr>
              <a:t>All campus affiliates who wish to use any space on campus for an event must use the Centralized Registration System.  This system, which is managed through Campus Activities and Events, allows for organization in the management of these requests and allows for proactive planning of alternative programs and security protocol, which helps to maintain the safety of students and attendees. The approval of the events will be based on the following criteria:</a:t>
            </a:r>
            <a:endParaRPr>
              <a:solidFill>
                <a:srgbClr val="263248"/>
              </a:solidFill>
            </a:endParaRPr>
          </a:p>
          <a:p>
            <a:pPr marL="457200" lvl="0" indent="-298450" rtl="0">
              <a:spcBef>
                <a:spcPts val="1000"/>
              </a:spcBef>
              <a:spcAft>
                <a:spcPts val="0"/>
              </a:spcAft>
              <a:buClr>
                <a:srgbClr val="C7D3E6"/>
              </a:buClr>
              <a:buSzPts val="1100"/>
              <a:buFont typeface="Arial"/>
              <a:buChar char="▰"/>
            </a:pPr>
            <a:r>
              <a:rPr lang="en">
                <a:solidFill>
                  <a:srgbClr val="263248"/>
                </a:solidFill>
              </a:rPr>
              <a:t>Is there a venue with sufficient space for the estimated attendance?</a:t>
            </a:r>
            <a:endParaRPr>
              <a:solidFill>
                <a:srgbClr val="263248"/>
              </a:solidFill>
            </a:endParaRPr>
          </a:p>
          <a:p>
            <a:pPr marL="457200" lvl="0" indent="-298450" rtl="0">
              <a:spcBef>
                <a:spcPts val="0"/>
              </a:spcBef>
              <a:spcAft>
                <a:spcPts val="0"/>
              </a:spcAft>
              <a:buClr>
                <a:srgbClr val="C7D3E6"/>
              </a:buClr>
              <a:buSzPts val="1100"/>
              <a:buFont typeface="Arial"/>
              <a:buChar char="▰"/>
            </a:pPr>
            <a:r>
              <a:rPr lang="en">
                <a:solidFill>
                  <a:srgbClr val="263248"/>
                </a:solidFill>
              </a:rPr>
              <a:t>Is there funding for the event?</a:t>
            </a:r>
            <a:endParaRPr>
              <a:solidFill>
                <a:srgbClr val="263248"/>
              </a:solidFill>
            </a:endParaRPr>
          </a:p>
          <a:p>
            <a:pPr marL="457200" lvl="0" indent="-298450" rtl="0">
              <a:spcBef>
                <a:spcPts val="0"/>
              </a:spcBef>
              <a:spcAft>
                <a:spcPts val="0"/>
              </a:spcAft>
              <a:buClr>
                <a:srgbClr val="C7D3E6"/>
              </a:buClr>
              <a:buSzPts val="1100"/>
              <a:buFont typeface="Arial"/>
              <a:buChar char="▰"/>
            </a:pPr>
            <a:r>
              <a:rPr lang="en">
                <a:solidFill>
                  <a:srgbClr val="263248"/>
                </a:solidFill>
              </a:rPr>
              <a:t>Has the affiliate provided sufficient time for advertisement?</a:t>
            </a:r>
            <a:endParaRPr>
              <a:solidFill>
                <a:srgbClr val="263248"/>
              </a:solidFill>
            </a:endParaRPr>
          </a:p>
          <a:p>
            <a:pPr marL="457200" lvl="0" indent="-298450" rtl="0">
              <a:spcBef>
                <a:spcPts val="0"/>
              </a:spcBef>
              <a:spcAft>
                <a:spcPts val="0"/>
              </a:spcAft>
              <a:buClr>
                <a:srgbClr val="C7D3E6"/>
              </a:buClr>
              <a:buSzPts val="1100"/>
              <a:buFont typeface="Arial"/>
              <a:buChar char="▰"/>
            </a:pPr>
            <a:r>
              <a:rPr lang="en">
                <a:solidFill>
                  <a:srgbClr val="263248"/>
                </a:solidFill>
              </a:rPr>
              <a:t>Has the affiliate notified the office in a timely manner to allow for other organizations to offer alternative programming?</a:t>
            </a:r>
            <a:endParaRPr>
              <a:solidFill>
                <a:srgbClr val="263248"/>
              </a:solidFill>
            </a:endParaRPr>
          </a:p>
          <a:p>
            <a:pPr marL="0" lvl="0" indent="0" rtl="0">
              <a:spcBef>
                <a:spcPts val="1000"/>
              </a:spcBef>
              <a:spcAft>
                <a:spcPts val="1000"/>
              </a:spcAft>
              <a:buNone/>
            </a:pPr>
            <a:r>
              <a:rPr lang="en">
                <a:solidFill>
                  <a:srgbClr val="263248"/>
                </a:solidFill>
              </a:rPr>
              <a:t>The office will organize and approve the events biweekly. Once all of the events are approved, the office will disseminate the information to the directors of all offices within Student and Academic Affairs within the given cycle. It is the responsibility of the directors to then distribute the information to their respective student organization leaders. The information will also be posted on WizardQuest, the online student organization network.</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Shape 10"/>
          <p:cNvSpPr/>
          <p:nvPr/>
        </p:nvSpPr>
        <p:spPr>
          <a:xfrm>
            <a:off x="7544483" y="657775"/>
            <a:ext cx="1299300" cy="4329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11" name="Shape 11"/>
          <p:cNvGrpSpPr/>
          <p:nvPr/>
        </p:nvGrpSpPr>
        <p:grpSpPr>
          <a:xfrm>
            <a:off x="0" y="-7088"/>
            <a:ext cx="8661398" cy="5150588"/>
            <a:chOff x="0" y="-7088"/>
            <a:chExt cx="8661398" cy="5150588"/>
          </a:xfrm>
        </p:grpSpPr>
        <p:sp>
          <p:nvSpPr>
            <p:cNvPr id="12" name="Shape 12"/>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14" name="Shape 14"/>
          <p:cNvGrpSpPr/>
          <p:nvPr/>
        </p:nvGrpSpPr>
        <p:grpSpPr>
          <a:xfrm rot="10800000" flipH="1">
            <a:off x="1" y="1090763"/>
            <a:ext cx="8847502" cy="2961975"/>
            <a:chOff x="-8178042" y="-4493254"/>
            <a:chExt cx="19483598" cy="6522736"/>
          </a:xfrm>
        </p:grpSpPr>
        <p:sp>
          <p:nvSpPr>
            <p:cNvPr id="15" name="Shape 15"/>
            <p:cNvSpPr/>
            <p:nvPr/>
          </p:nvSpPr>
          <p:spPr>
            <a:xfrm>
              <a:off x="-8178042" y="-4493118"/>
              <a:ext cx="12968400" cy="65226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16" name="Shape 16"/>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17" name="Shape 17"/>
          <p:cNvGrpSpPr/>
          <p:nvPr/>
        </p:nvGrpSpPr>
        <p:grpSpPr>
          <a:xfrm>
            <a:off x="3677236" y="4278349"/>
            <a:ext cx="5480829" cy="432996"/>
            <a:chOff x="5582265" y="4646738"/>
            <a:chExt cx="5480829" cy="432996"/>
          </a:xfrm>
        </p:grpSpPr>
        <p:sp>
          <p:nvSpPr>
            <p:cNvPr id="18" name="Shape 18"/>
            <p:cNvSpPr/>
            <p:nvPr/>
          </p:nvSpPr>
          <p:spPr>
            <a:xfrm rot="10800000">
              <a:off x="5582265"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9" name="Shape 19"/>
            <p:cNvGrpSpPr/>
            <p:nvPr/>
          </p:nvGrpSpPr>
          <p:grpSpPr>
            <a:xfrm flipH="1">
              <a:off x="5585232" y="4646738"/>
              <a:ext cx="5477861" cy="304551"/>
              <a:chOff x="-24158748" y="330075"/>
              <a:chExt cx="30568423" cy="1699506"/>
            </a:xfrm>
          </p:grpSpPr>
          <p:sp>
            <p:nvSpPr>
              <p:cNvPr id="20" name="Shape 20"/>
              <p:cNvSpPr/>
              <p:nvPr/>
            </p:nvSpPr>
            <p:spPr>
              <a:xfrm>
                <a:off x="-24158748" y="330081"/>
                <a:ext cx="289080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1" name="Shape 21"/>
              <p:cNvSpPr/>
              <p:nvPr/>
            </p:nvSpPr>
            <p:spPr>
              <a:xfrm>
                <a:off x="4710175"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2" name="Shape 2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Shape 24"/>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25" name="Shape 25"/>
          <p:cNvGrpSpPr/>
          <p:nvPr/>
        </p:nvGrpSpPr>
        <p:grpSpPr>
          <a:xfrm>
            <a:off x="0" y="-7088"/>
            <a:ext cx="8661398" cy="5150588"/>
            <a:chOff x="0" y="-7088"/>
            <a:chExt cx="8661398" cy="5150588"/>
          </a:xfrm>
        </p:grpSpPr>
        <p:sp>
          <p:nvSpPr>
            <p:cNvPr id="26" name="Shape 26"/>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28" name="Shape 28"/>
          <p:cNvGrpSpPr/>
          <p:nvPr/>
        </p:nvGrpSpPr>
        <p:grpSpPr>
          <a:xfrm rot="10800000" flipH="1">
            <a:off x="-2" y="2924826"/>
            <a:ext cx="6589087" cy="2027268"/>
            <a:chOff x="-9894852" y="-4493254"/>
            <a:chExt cx="21200407" cy="6522740"/>
          </a:xfrm>
        </p:grpSpPr>
        <p:sp>
          <p:nvSpPr>
            <p:cNvPr id="29" name="Shape 29"/>
            <p:cNvSpPr/>
            <p:nvPr/>
          </p:nvSpPr>
          <p:spPr>
            <a:xfrm>
              <a:off x="-9894852" y="-4493114"/>
              <a:ext cx="14685300" cy="65226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30" name="Shape 30"/>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31" name="Shape 31"/>
          <p:cNvGrpSpPr/>
          <p:nvPr/>
        </p:nvGrpSpPr>
        <p:grpSpPr>
          <a:xfrm>
            <a:off x="6946842" y="4472723"/>
            <a:ext cx="2202830" cy="670795"/>
            <a:chOff x="5575242" y="4472723"/>
            <a:chExt cx="2202830" cy="670795"/>
          </a:xfrm>
        </p:grpSpPr>
        <p:sp>
          <p:nvSpPr>
            <p:cNvPr id="32" name="Shape 32"/>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3" name="Shape 33"/>
            <p:cNvGrpSpPr/>
            <p:nvPr/>
          </p:nvGrpSpPr>
          <p:grpSpPr>
            <a:xfrm flipH="1">
              <a:off x="5734850" y="4472723"/>
              <a:ext cx="2040837" cy="670795"/>
              <a:chOff x="1297954" y="330075"/>
              <a:chExt cx="5169293" cy="1699506"/>
            </a:xfrm>
          </p:grpSpPr>
          <p:sp>
            <p:nvSpPr>
              <p:cNvPr id="34" name="Shape 34"/>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5" name="Shape 35"/>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6" name="Shape 36"/>
            <p:cNvGrpSpPr/>
            <p:nvPr/>
          </p:nvGrpSpPr>
          <p:grpSpPr>
            <a:xfrm flipH="1">
              <a:off x="5578209" y="4646738"/>
              <a:ext cx="2199863" cy="304563"/>
              <a:chOff x="-5827153" y="330075"/>
              <a:chExt cx="12276019" cy="1699569"/>
            </a:xfrm>
          </p:grpSpPr>
          <p:sp>
            <p:nvSpPr>
              <p:cNvPr id="37" name="Shape 37"/>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8" name="Shape 38"/>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39" name="Shape 39"/>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Shape 40"/>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lstStyle>
            <a:lvl1pPr lvl="0" rtl="0">
              <a:spcBef>
                <a:spcPts val="0"/>
              </a:spcBef>
              <a:spcAft>
                <a:spcPts val="0"/>
              </a:spcAft>
              <a:buClr>
                <a:srgbClr val="FF9800"/>
              </a:buClr>
              <a:buSzPts val="2000"/>
              <a:buNone/>
              <a:defRPr sz="2000">
                <a:solidFill>
                  <a:srgbClr val="FF9800"/>
                </a:solidFill>
              </a:defRPr>
            </a:lvl1pPr>
            <a:lvl2pPr lvl="1" rtl="0">
              <a:spcBef>
                <a:spcPts val="1000"/>
              </a:spcBef>
              <a:spcAft>
                <a:spcPts val="0"/>
              </a:spcAft>
              <a:buClr>
                <a:srgbClr val="FF9800"/>
              </a:buClr>
              <a:buSzPts val="2000"/>
              <a:buNone/>
              <a:defRPr sz="2000">
                <a:solidFill>
                  <a:srgbClr val="FF9800"/>
                </a:solidFill>
              </a:defRPr>
            </a:lvl2pPr>
            <a:lvl3pPr lvl="2" rtl="0">
              <a:spcBef>
                <a:spcPts val="1000"/>
              </a:spcBef>
              <a:spcAft>
                <a:spcPts val="0"/>
              </a:spcAft>
              <a:buClr>
                <a:srgbClr val="FF9800"/>
              </a:buClr>
              <a:buSzPts val="2000"/>
              <a:buNone/>
              <a:defRPr sz="2000">
                <a:solidFill>
                  <a:srgbClr val="FF9800"/>
                </a:solidFill>
              </a:defRPr>
            </a:lvl3pPr>
            <a:lvl4pPr lvl="3" rtl="0">
              <a:spcBef>
                <a:spcPts val="1000"/>
              </a:spcBef>
              <a:spcAft>
                <a:spcPts val="0"/>
              </a:spcAft>
              <a:buClr>
                <a:srgbClr val="FF9800"/>
              </a:buClr>
              <a:buSzPts val="2000"/>
              <a:buNone/>
              <a:defRPr sz="2000">
                <a:solidFill>
                  <a:srgbClr val="FF9800"/>
                </a:solidFill>
              </a:defRPr>
            </a:lvl4pPr>
            <a:lvl5pPr lvl="4" rtl="0">
              <a:spcBef>
                <a:spcPts val="1000"/>
              </a:spcBef>
              <a:spcAft>
                <a:spcPts val="0"/>
              </a:spcAft>
              <a:buClr>
                <a:srgbClr val="FF9800"/>
              </a:buClr>
              <a:buSzPts val="2000"/>
              <a:buNone/>
              <a:defRPr sz="2000">
                <a:solidFill>
                  <a:srgbClr val="FF9800"/>
                </a:solidFill>
              </a:defRPr>
            </a:lvl5pPr>
            <a:lvl6pPr lvl="5" rtl="0">
              <a:spcBef>
                <a:spcPts val="1000"/>
              </a:spcBef>
              <a:spcAft>
                <a:spcPts val="0"/>
              </a:spcAft>
              <a:buClr>
                <a:srgbClr val="FF9800"/>
              </a:buClr>
              <a:buSzPts val="2000"/>
              <a:buNone/>
              <a:defRPr sz="2000">
                <a:solidFill>
                  <a:srgbClr val="FF9800"/>
                </a:solidFill>
              </a:defRPr>
            </a:lvl6pPr>
            <a:lvl7pPr lvl="6" rtl="0">
              <a:spcBef>
                <a:spcPts val="1000"/>
              </a:spcBef>
              <a:spcAft>
                <a:spcPts val="0"/>
              </a:spcAft>
              <a:buClr>
                <a:srgbClr val="FF9800"/>
              </a:buClr>
              <a:buSzPts val="2000"/>
              <a:buNone/>
              <a:defRPr sz="2000">
                <a:solidFill>
                  <a:srgbClr val="FF9800"/>
                </a:solidFill>
              </a:defRPr>
            </a:lvl7pPr>
            <a:lvl8pPr lvl="7" rtl="0">
              <a:spcBef>
                <a:spcPts val="1000"/>
              </a:spcBef>
              <a:spcAft>
                <a:spcPts val="0"/>
              </a:spcAft>
              <a:buClr>
                <a:srgbClr val="FF9800"/>
              </a:buClr>
              <a:buSzPts val="2000"/>
              <a:buNone/>
              <a:defRPr sz="2000">
                <a:solidFill>
                  <a:srgbClr val="FF9800"/>
                </a:solidFill>
              </a:defRPr>
            </a:lvl8pPr>
            <a:lvl9pPr lvl="8" rtl="0">
              <a:spcBef>
                <a:spcPts val="1000"/>
              </a:spcBef>
              <a:spcAft>
                <a:spcPts val="1000"/>
              </a:spcAft>
              <a:buClr>
                <a:srgbClr val="FF9800"/>
              </a:buClr>
              <a:buSzPts val="2000"/>
              <a:buNone/>
              <a:defRPr sz="2000">
                <a:solidFill>
                  <a:srgbClr val="FF9800"/>
                </a:solidFill>
              </a:defRPr>
            </a:lvl9pPr>
          </a:lstStyle>
          <a:p>
            <a:endParaRPr/>
          </a:p>
        </p:txBody>
      </p:sp>
      <p:sp>
        <p:nvSpPr>
          <p:cNvPr id="41" name="Shape 41"/>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42"/>
        <p:cNvGrpSpPr/>
        <p:nvPr/>
      </p:nvGrpSpPr>
      <p:grpSpPr>
        <a:xfrm>
          <a:off x="0" y="0"/>
          <a:ext cx="0" cy="0"/>
          <a:chOff x="0" y="0"/>
          <a:chExt cx="0" cy="0"/>
        </a:xfrm>
      </p:grpSpPr>
      <p:sp>
        <p:nvSpPr>
          <p:cNvPr id="43" name="Shape 43"/>
          <p:cNvSpPr/>
          <p:nvPr/>
        </p:nvSpPr>
        <p:spPr>
          <a:xfrm>
            <a:off x="7544483" y="657775"/>
            <a:ext cx="1299300" cy="4329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44" name="Shape 44"/>
          <p:cNvGrpSpPr/>
          <p:nvPr/>
        </p:nvGrpSpPr>
        <p:grpSpPr>
          <a:xfrm>
            <a:off x="0" y="-7088"/>
            <a:ext cx="8661398" cy="5150588"/>
            <a:chOff x="0" y="-7088"/>
            <a:chExt cx="8661398" cy="5150588"/>
          </a:xfrm>
        </p:grpSpPr>
        <p:sp>
          <p:nvSpPr>
            <p:cNvPr id="45" name="Shape 45"/>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46"/>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47" name="Shape 47"/>
          <p:cNvGrpSpPr/>
          <p:nvPr/>
        </p:nvGrpSpPr>
        <p:grpSpPr>
          <a:xfrm rot="10800000" flipH="1">
            <a:off x="1" y="1090763"/>
            <a:ext cx="8847502" cy="2961975"/>
            <a:chOff x="-8178042" y="-4493254"/>
            <a:chExt cx="19483598" cy="6522736"/>
          </a:xfrm>
        </p:grpSpPr>
        <p:sp>
          <p:nvSpPr>
            <p:cNvPr id="48" name="Shape 48"/>
            <p:cNvSpPr/>
            <p:nvPr/>
          </p:nvSpPr>
          <p:spPr>
            <a:xfrm>
              <a:off x="-8178042" y="-4493118"/>
              <a:ext cx="12968400" cy="65226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49" name="Shape 49"/>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sp>
        <p:nvSpPr>
          <p:cNvPr id="50" name="Shape 50"/>
          <p:cNvSpPr txBox="1">
            <a:spLocks noGrp="1"/>
          </p:cNvSpPr>
          <p:nvPr>
            <p:ph type="body" idx="1"/>
          </p:nvPr>
        </p:nvSpPr>
        <p:spPr>
          <a:xfrm>
            <a:off x="829775" y="1202000"/>
            <a:ext cx="5090700" cy="2745000"/>
          </a:xfrm>
          <a:prstGeom prst="rect">
            <a:avLst/>
          </a:prstGeom>
        </p:spPr>
        <p:txBody>
          <a:bodyPr spcFirstLastPara="1" wrap="square" lIns="91425" tIns="91425" rIns="91425" bIns="91425" anchor="t" anchorCtr="0"/>
          <a:lstStyle>
            <a:lvl1pPr marL="457200" lvl="0" indent="-419100" rtl="0">
              <a:spcBef>
                <a:spcPts val="600"/>
              </a:spcBef>
              <a:spcAft>
                <a:spcPts val="0"/>
              </a:spcAft>
              <a:buClr>
                <a:srgbClr val="FFFFFF"/>
              </a:buClr>
              <a:buSzPts val="3000"/>
              <a:buChar char="▰"/>
              <a:defRPr sz="3000" i="1">
                <a:solidFill>
                  <a:srgbClr val="FFFFFF"/>
                </a:solidFill>
              </a:defRPr>
            </a:lvl1pPr>
            <a:lvl2pPr marL="914400" lvl="1" indent="-419100" rtl="0">
              <a:spcBef>
                <a:spcPts val="480"/>
              </a:spcBef>
              <a:spcAft>
                <a:spcPts val="0"/>
              </a:spcAft>
              <a:buClr>
                <a:srgbClr val="FFFFFF"/>
              </a:buClr>
              <a:buSzPts val="3000"/>
              <a:buChar char="▻"/>
              <a:defRPr sz="3000" i="1">
                <a:solidFill>
                  <a:srgbClr val="FFFFFF"/>
                </a:solidFill>
              </a:defRPr>
            </a:lvl2pPr>
            <a:lvl3pPr marL="1371600" lvl="2" indent="-419100" rtl="0">
              <a:spcBef>
                <a:spcPts val="480"/>
              </a:spcBef>
              <a:spcAft>
                <a:spcPts val="0"/>
              </a:spcAft>
              <a:buClr>
                <a:srgbClr val="FFFFFF"/>
              </a:buClr>
              <a:buSzPts val="3000"/>
              <a:buChar char="▻"/>
              <a:defRPr sz="3000" i="1">
                <a:solidFill>
                  <a:srgbClr val="FFFFFF"/>
                </a:solidFill>
              </a:defRPr>
            </a:lvl3pPr>
            <a:lvl4pPr marL="1828800" lvl="3" indent="-419100" rtl="0">
              <a:spcBef>
                <a:spcPts val="360"/>
              </a:spcBef>
              <a:spcAft>
                <a:spcPts val="0"/>
              </a:spcAft>
              <a:buClr>
                <a:srgbClr val="FFFFFF"/>
              </a:buClr>
              <a:buSzPts val="3000"/>
              <a:buChar char="▻"/>
              <a:defRPr sz="3000" i="1">
                <a:solidFill>
                  <a:srgbClr val="FFFFFF"/>
                </a:solidFill>
              </a:defRPr>
            </a:lvl4pPr>
            <a:lvl5pPr marL="2286000" lvl="4" indent="-419100" rtl="0">
              <a:spcBef>
                <a:spcPts val="360"/>
              </a:spcBef>
              <a:spcAft>
                <a:spcPts val="0"/>
              </a:spcAft>
              <a:buClr>
                <a:srgbClr val="FFFFFF"/>
              </a:buClr>
              <a:buSzPts val="3000"/>
              <a:buChar char="▻"/>
              <a:defRPr sz="3000" i="1">
                <a:solidFill>
                  <a:srgbClr val="FFFFFF"/>
                </a:solidFill>
              </a:defRPr>
            </a:lvl5pPr>
            <a:lvl6pPr marL="2743200" lvl="5" indent="-419100" rtl="0">
              <a:spcBef>
                <a:spcPts val="360"/>
              </a:spcBef>
              <a:spcAft>
                <a:spcPts val="0"/>
              </a:spcAft>
              <a:buClr>
                <a:srgbClr val="FFFFFF"/>
              </a:buClr>
              <a:buSzPts val="3000"/>
              <a:buChar char="▻"/>
              <a:defRPr sz="3000" i="1">
                <a:solidFill>
                  <a:srgbClr val="FFFFFF"/>
                </a:solidFill>
              </a:defRPr>
            </a:lvl6pPr>
            <a:lvl7pPr marL="3200400" lvl="6" indent="-419100" rtl="0">
              <a:spcBef>
                <a:spcPts val="360"/>
              </a:spcBef>
              <a:spcAft>
                <a:spcPts val="0"/>
              </a:spcAft>
              <a:buClr>
                <a:srgbClr val="FFFFFF"/>
              </a:buClr>
              <a:buSzPts val="3000"/>
              <a:buChar char="▻"/>
              <a:defRPr sz="3000" i="1">
                <a:solidFill>
                  <a:srgbClr val="FFFFFF"/>
                </a:solidFill>
              </a:defRPr>
            </a:lvl7pPr>
            <a:lvl8pPr marL="3657600" lvl="7" indent="-419100" rtl="0">
              <a:spcBef>
                <a:spcPts val="360"/>
              </a:spcBef>
              <a:spcAft>
                <a:spcPts val="0"/>
              </a:spcAft>
              <a:buClr>
                <a:srgbClr val="FFFFFF"/>
              </a:buClr>
              <a:buSzPts val="3000"/>
              <a:buChar char="▻"/>
              <a:defRPr sz="3000" i="1">
                <a:solidFill>
                  <a:srgbClr val="FFFFFF"/>
                </a:solidFill>
              </a:defRPr>
            </a:lvl8pPr>
            <a:lvl9pPr marL="4114800" lvl="8" indent="-419100">
              <a:spcBef>
                <a:spcPts val="360"/>
              </a:spcBef>
              <a:spcAft>
                <a:spcPts val="0"/>
              </a:spcAft>
              <a:buClr>
                <a:srgbClr val="FFFFFF"/>
              </a:buClr>
              <a:buSzPts val="3000"/>
              <a:buChar char="▻"/>
              <a:defRPr sz="3000" i="1">
                <a:solidFill>
                  <a:srgbClr val="FFFFFF"/>
                </a:solidFill>
              </a:defRPr>
            </a:lvl9pPr>
          </a:lstStyle>
          <a:p>
            <a:endParaRPr/>
          </a:p>
        </p:txBody>
      </p:sp>
      <p:sp>
        <p:nvSpPr>
          <p:cNvPr id="51" name="Shape 51"/>
          <p:cNvSpPr txBox="1"/>
          <p:nvPr/>
        </p:nvSpPr>
        <p:spPr>
          <a:xfrm>
            <a:off x="286600" y="1014575"/>
            <a:ext cx="676500" cy="653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7200" b="1">
                <a:solidFill>
                  <a:srgbClr val="FF9800"/>
                </a:solidFill>
              </a:rPr>
              <a:t>“</a:t>
            </a:r>
            <a:endParaRPr sz="7200" b="1">
              <a:solidFill>
                <a:srgbClr val="FF9800"/>
              </a:solidFill>
            </a:endParaRPr>
          </a:p>
        </p:txBody>
      </p:sp>
      <p:grpSp>
        <p:nvGrpSpPr>
          <p:cNvPr id="52" name="Shape 52"/>
          <p:cNvGrpSpPr/>
          <p:nvPr/>
        </p:nvGrpSpPr>
        <p:grpSpPr>
          <a:xfrm>
            <a:off x="6946842" y="4472723"/>
            <a:ext cx="2202830" cy="670795"/>
            <a:chOff x="5575242" y="4472723"/>
            <a:chExt cx="2202830" cy="670795"/>
          </a:xfrm>
        </p:grpSpPr>
        <p:sp>
          <p:nvSpPr>
            <p:cNvPr id="53" name="Shape 53"/>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4" name="Shape 54"/>
            <p:cNvGrpSpPr/>
            <p:nvPr/>
          </p:nvGrpSpPr>
          <p:grpSpPr>
            <a:xfrm flipH="1">
              <a:off x="5734850" y="4472723"/>
              <a:ext cx="2040837" cy="670795"/>
              <a:chOff x="1297954" y="330075"/>
              <a:chExt cx="5169293" cy="1699506"/>
            </a:xfrm>
          </p:grpSpPr>
          <p:sp>
            <p:nvSpPr>
              <p:cNvPr id="55" name="Shape 55"/>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56" name="Shape 56"/>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7" name="Shape 57"/>
            <p:cNvGrpSpPr/>
            <p:nvPr/>
          </p:nvGrpSpPr>
          <p:grpSpPr>
            <a:xfrm flipH="1">
              <a:off x="5578209" y="4646738"/>
              <a:ext cx="2199863" cy="304563"/>
              <a:chOff x="-5827153" y="330075"/>
              <a:chExt cx="12276019" cy="1699569"/>
            </a:xfrm>
          </p:grpSpPr>
          <p:sp>
            <p:nvSpPr>
              <p:cNvPr id="58" name="Shape 58"/>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59" name="Shape 59"/>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60" name="Shape 6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1"/>
        <p:cNvGrpSpPr/>
        <p:nvPr/>
      </p:nvGrpSpPr>
      <p:grpSpPr>
        <a:xfrm>
          <a:off x="0" y="0"/>
          <a:ext cx="0" cy="0"/>
          <a:chOff x="0" y="0"/>
          <a:chExt cx="0" cy="0"/>
        </a:xfrm>
      </p:grpSpPr>
      <p:grpSp>
        <p:nvGrpSpPr>
          <p:cNvPr id="62" name="Shape 62"/>
          <p:cNvGrpSpPr/>
          <p:nvPr/>
        </p:nvGrpSpPr>
        <p:grpSpPr>
          <a:xfrm>
            <a:off x="-4" y="40"/>
            <a:ext cx="7072430" cy="1327315"/>
            <a:chOff x="-4" y="40"/>
            <a:chExt cx="7072430" cy="1327315"/>
          </a:xfrm>
        </p:grpSpPr>
        <p:sp>
          <p:nvSpPr>
            <p:cNvPr id="63" name="Shape 63"/>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64" name="Shape 64"/>
            <p:cNvGrpSpPr/>
            <p:nvPr/>
          </p:nvGrpSpPr>
          <p:grpSpPr>
            <a:xfrm rot="10800000" flipH="1">
              <a:off x="3" y="40"/>
              <a:ext cx="6756168" cy="1327315"/>
              <a:chOff x="-2168138" y="330075"/>
              <a:chExt cx="8650663" cy="1699506"/>
            </a:xfrm>
          </p:grpSpPr>
          <p:sp>
            <p:nvSpPr>
              <p:cNvPr id="65" name="Shape 65"/>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66" name="Shape 66"/>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67" name="Shape 67"/>
            <p:cNvGrpSpPr/>
            <p:nvPr/>
          </p:nvGrpSpPr>
          <p:grpSpPr>
            <a:xfrm rot="10800000" flipH="1">
              <a:off x="-4" y="381007"/>
              <a:ext cx="7072430" cy="771744"/>
              <a:chOff x="-9092084" y="330075"/>
              <a:chExt cx="15574609" cy="1699501"/>
            </a:xfrm>
          </p:grpSpPr>
          <p:sp>
            <p:nvSpPr>
              <p:cNvPr id="68" name="Shape 68"/>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69" name="Shape 69"/>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grpSp>
        <p:nvGrpSpPr>
          <p:cNvPr id="70" name="Shape 70"/>
          <p:cNvGrpSpPr/>
          <p:nvPr/>
        </p:nvGrpSpPr>
        <p:grpSpPr>
          <a:xfrm>
            <a:off x="6946842" y="4472723"/>
            <a:ext cx="2202830" cy="670795"/>
            <a:chOff x="5575242" y="4472723"/>
            <a:chExt cx="2202830" cy="670795"/>
          </a:xfrm>
        </p:grpSpPr>
        <p:sp>
          <p:nvSpPr>
            <p:cNvPr id="71" name="Shape 71"/>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72" name="Shape 72"/>
            <p:cNvGrpSpPr/>
            <p:nvPr/>
          </p:nvGrpSpPr>
          <p:grpSpPr>
            <a:xfrm flipH="1">
              <a:off x="5734850" y="4472723"/>
              <a:ext cx="2040837" cy="670795"/>
              <a:chOff x="1297954" y="330075"/>
              <a:chExt cx="5169293" cy="1699506"/>
            </a:xfrm>
          </p:grpSpPr>
          <p:sp>
            <p:nvSpPr>
              <p:cNvPr id="73" name="Shape 73"/>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74" name="Shape 74"/>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5" name="Shape 75"/>
            <p:cNvGrpSpPr/>
            <p:nvPr/>
          </p:nvGrpSpPr>
          <p:grpSpPr>
            <a:xfrm flipH="1">
              <a:off x="5578209" y="4646738"/>
              <a:ext cx="2199863" cy="304563"/>
              <a:chOff x="-5827153" y="330075"/>
              <a:chExt cx="12276019" cy="1699569"/>
            </a:xfrm>
          </p:grpSpPr>
          <p:sp>
            <p:nvSpPr>
              <p:cNvPr id="76" name="Shape 76"/>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77" name="Shape 77"/>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78" name="Shape 78"/>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Shape 79"/>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lstStyle>
            <a:lvl1pPr marL="457200" lvl="0" indent="-381000">
              <a:spcBef>
                <a:spcPts val="600"/>
              </a:spcBef>
              <a:spcAft>
                <a:spcPts val="0"/>
              </a:spcAft>
              <a:buSzPts val="2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80" name="Shape 8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Shape 82"/>
          <p:cNvGrpSpPr/>
          <p:nvPr/>
        </p:nvGrpSpPr>
        <p:grpSpPr>
          <a:xfrm>
            <a:off x="-4" y="40"/>
            <a:ext cx="7072430" cy="1327315"/>
            <a:chOff x="-4" y="40"/>
            <a:chExt cx="7072430" cy="1327315"/>
          </a:xfrm>
        </p:grpSpPr>
        <p:sp>
          <p:nvSpPr>
            <p:cNvPr id="83" name="Shape 83"/>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84" name="Shape 84"/>
            <p:cNvGrpSpPr/>
            <p:nvPr/>
          </p:nvGrpSpPr>
          <p:grpSpPr>
            <a:xfrm rot="10800000" flipH="1">
              <a:off x="3" y="40"/>
              <a:ext cx="6756168" cy="1327315"/>
              <a:chOff x="-2168138" y="330075"/>
              <a:chExt cx="8650663" cy="1699506"/>
            </a:xfrm>
          </p:grpSpPr>
          <p:sp>
            <p:nvSpPr>
              <p:cNvPr id="85" name="Shape 85"/>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86" name="Shape 86"/>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87" name="Shape 87"/>
            <p:cNvGrpSpPr/>
            <p:nvPr/>
          </p:nvGrpSpPr>
          <p:grpSpPr>
            <a:xfrm rot="10800000" flipH="1">
              <a:off x="-4" y="381007"/>
              <a:ext cx="7072430" cy="771744"/>
              <a:chOff x="-9092084" y="330075"/>
              <a:chExt cx="15574609" cy="1699501"/>
            </a:xfrm>
          </p:grpSpPr>
          <p:sp>
            <p:nvSpPr>
              <p:cNvPr id="88" name="Shape 88"/>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89" name="Shape 89"/>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grpSp>
        <p:nvGrpSpPr>
          <p:cNvPr id="90" name="Shape 90"/>
          <p:cNvGrpSpPr/>
          <p:nvPr/>
        </p:nvGrpSpPr>
        <p:grpSpPr>
          <a:xfrm>
            <a:off x="6946842" y="4472723"/>
            <a:ext cx="2202830" cy="670795"/>
            <a:chOff x="5575242" y="4472723"/>
            <a:chExt cx="2202830" cy="670795"/>
          </a:xfrm>
        </p:grpSpPr>
        <p:sp>
          <p:nvSpPr>
            <p:cNvPr id="91" name="Shape 91"/>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92" name="Shape 92"/>
            <p:cNvGrpSpPr/>
            <p:nvPr/>
          </p:nvGrpSpPr>
          <p:grpSpPr>
            <a:xfrm flipH="1">
              <a:off x="5734850" y="4472723"/>
              <a:ext cx="2040837" cy="670795"/>
              <a:chOff x="1297954" y="330075"/>
              <a:chExt cx="5169293" cy="1699506"/>
            </a:xfrm>
          </p:grpSpPr>
          <p:sp>
            <p:nvSpPr>
              <p:cNvPr id="93" name="Shape 93"/>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94" name="Shape 94"/>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95" name="Shape 95"/>
            <p:cNvGrpSpPr/>
            <p:nvPr/>
          </p:nvGrpSpPr>
          <p:grpSpPr>
            <a:xfrm flipH="1">
              <a:off x="5578209" y="4646738"/>
              <a:ext cx="2199863" cy="304563"/>
              <a:chOff x="-5827153" y="330075"/>
              <a:chExt cx="12276019" cy="1699569"/>
            </a:xfrm>
          </p:grpSpPr>
          <p:sp>
            <p:nvSpPr>
              <p:cNvPr id="96" name="Shape 96"/>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97" name="Shape 97"/>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98" name="Shape 9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Shape 99"/>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Shape 100"/>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Shape 101"/>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02"/>
        <p:cNvGrpSpPr/>
        <p:nvPr/>
      </p:nvGrpSpPr>
      <p:grpSpPr>
        <a:xfrm>
          <a:off x="0" y="0"/>
          <a:ext cx="0" cy="0"/>
          <a:chOff x="0" y="0"/>
          <a:chExt cx="0" cy="0"/>
        </a:xfrm>
      </p:grpSpPr>
      <p:grpSp>
        <p:nvGrpSpPr>
          <p:cNvPr id="103" name="Shape 103"/>
          <p:cNvGrpSpPr/>
          <p:nvPr/>
        </p:nvGrpSpPr>
        <p:grpSpPr>
          <a:xfrm>
            <a:off x="-4" y="40"/>
            <a:ext cx="7072430" cy="1327315"/>
            <a:chOff x="-4" y="40"/>
            <a:chExt cx="7072430" cy="1327315"/>
          </a:xfrm>
        </p:grpSpPr>
        <p:sp>
          <p:nvSpPr>
            <p:cNvPr id="104" name="Shape 104"/>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105" name="Shape 105"/>
            <p:cNvGrpSpPr/>
            <p:nvPr/>
          </p:nvGrpSpPr>
          <p:grpSpPr>
            <a:xfrm rot="10800000" flipH="1">
              <a:off x="3" y="40"/>
              <a:ext cx="6756168" cy="1327315"/>
              <a:chOff x="-2168138" y="330075"/>
              <a:chExt cx="8650663" cy="1699506"/>
            </a:xfrm>
          </p:grpSpPr>
          <p:sp>
            <p:nvSpPr>
              <p:cNvPr id="106" name="Shape 106"/>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107" name="Shape 107"/>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108" name="Shape 108"/>
            <p:cNvGrpSpPr/>
            <p:nvPr/>
          </p:nvGrpSpPr>
          <p:grpSpPr>
            <a:xfrm rot="10800000" flipH="1">
              <a:off x="-4" y="381007"/>
              <a:ext cx="7072430" cy="771744"/>
              <a:chOff x="-9092084" y="330075"/>
              <a:chExt cx="15574609" cy="1699501"/>
            </a:xfrm>
          </p:grpSpPr>
          <p:sp>
            <p:nvSpPr>
              <p:cNvPr id="109" name="Shape 109"/>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110" name="Shape 110"/>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grpSp>
        <p:nvGrpSpPr>
          <p:cNvPr id="111" name="Shape 111"/>
          <p:cNvGrpSpPr/>
          <p:nvPr/>
        </p:nvGrpSpPr>
        <p:grpSpPr>
          <a:xfrm>
            <a:off x="6946842" y="4472723"/>
            <a:ext cx="2202830" cy="670795"/>
            <a:chOff x="5575242" y="4472723"/>
            <a:chExt cx="2202830" cy="670795"/>
          </a:xfrm>
        </p:grpSpPr>
        <p:sp>
          <p:nvSpPr>
            <p:cNvPr id="112" name="Shape 112"/>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3" name="Shape 113"/>
            <p:cNvGrpSpPr/>
            <p:nvPr/>
          </p:nvGrpSpPr>
          <p:grpSpPr>
            <a:xfrm flipH="1">
              <a:off x="5734850" y="4472723"/>
              <a:ext cx="2040837" cy="670795"/>
              <a:chOff x="1297954" y="330075"/>
              <a:chExt cx="5169293" cy="1699506"/>
            </a:xfrm>
          </p:grpSpPr>
          <p:sp>
            <p:nvSpPr>
              <p:cNvPr id="114" name="Shape 114"/>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15" name="Shape 115"/>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16" name="Shape 116"/>
            <p:cNvGrpSpPr/>
            <p:nvPr/>
          </p:nvGrpSpPr>
          <p:grpSpPr>
            <a:xfrm flipH="1">
              <a:off x="5578209" y="4646738"/>
              <a:ext cx="2199863" cy="304563"/>
              <a:chOff x="-5827153" y="330075"/>
              <a:chExt cx="12276019" cy="1699569"/>
            </a:xfrm>
          </p:grpSpPr>
          <p:sp>
            <p:nvSpPr>
              <p:cNvPr id="117" name="Shape 117"/>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18" name="Shape 118"/>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19" name="Shape 119"/>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20" name="Shape 120"/>
          <p:cNvSpPr txBox="1">
            <a:spLocks noGrp="1"/>
          </p:cNvSpPr>
          <p:nvPr>
            <p:ph type="body" idx="1"/>
          </p:nvPr>
        </p:nvSpPr>
        <p:spPr>
          <a:xfrm>
            <a:off x="870450" y="1545076"/>
            <a:ext cx="2247900" cy="2709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1" name="Shape 121"/>
          <p:cNvSpPr txBox="1">
            <a:spLocks noGrp="1"/>
          </p:cNvSpPr>
          <p:nvPr>
            <p:ph type="body" idx="2"/>
          </p:nvPr>
        </p:nvSpPr>
        <p:spPr>
          <a:xfrm>
            <a:off x="3233637" y="1545076"/>
            <a:ext cx="2247900" cy="2709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2" name="Shape 122"/>
          <p:cNvSpPr txBox="1">
            <a:spLocks noGrp="1"/>
          </p:cNvSpPr>
          <p:nvPr>
            <p:ph type="body" idx="3"/>
          </p:nvPr>
        </p:nvSpPr>
        <p:spPr>
          <a:xfrm>
            <a:off x="5540650" y="1545076"/>
            <a:ext cx="2247900" cy="2709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3" name="Shape 12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grpSp>
        <p:nvGrpSpPr>
          <p:cNvPr id="125" name="Shape 125"/>
          <p:cNvGrpSpPr/>
          <p:nvPr/>
        </p:nvGrpSpPr>
        <p:grpSpPr>
          <a:xfrm>
            <a:off x="-4" y="40"/>
            <a:ext cx="7072430" cy="1327315"/>
            <a:chOff x="-4" y="40"/>
            <a:chExt cx="7072430" cy="1327315"/>
          </a:xfrm>
        </p:grpSpPr>
        <p:sp>
          <p:nvSpPr>
            <p:cNvPr id="126" name="Shape 126"/>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127" name="Shape 127"/>
            <p:cNvGrpSpPr/>
            <p:nvPr/>
          </p:nvGrpSpPr>
          <p:grpSpPr>
            <a:xfrm rot="10800000" flipH="1">
              <a:off x="3" y="40"/>
              <a:ext cx="6756168" cy="1327315"/>
              <a:chOff x="-2168138" y="330075"/>
              <a:chExt cx="8650663" cy="1699506"/>
            </a:xfrm>
          </p:grpSpPr>
          <p:sp>
            <p:nvSpPr>
              <p:cNvPr id="128" name="Shape 128"/>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129" name="Shape 129"/>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130" name="Shape 130"/>
            <p:cNvGrpSpPr/>
            <p:nvPr/>
          </p:nvGrpSpPr>
          <p:grpSpPr>
            <a:xfrm rot="10800000" flipH="1">
              <a:off x="-4" y="381007"/>
              <a:ext cx="7072430" cy="771744"/>
              <a:chOff x="-9092084" y="330075"/>
              <a:chExt cx="15574609" cy="1699501"/>
            </a:xfrm>
          </p:grpSpPr>
          <p:sp>
            <p:nvSpPr>
              <p:cNvPr id="131" name="Shape 131"/>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132" name="Shape 132"/>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grpSp>
        <p:nvGrpSpPr>
          <p:cNvPr id="133" name="Shape 133"/>
          <p:cNvGrpSpPr/>
          <p:nvPr/>
        </p:nvGrpSpPr>
        <p:grpSpPr>
          <a:xfrm>
            <a:off x="6946842" y="4472723"/>
            <a:ext cx="2202830" cy="670795"/>
            <a:chOff x="5575242" y="4472723"/>
            <a:chExt cx="2202830" cy="670795"/>
          </a:xfrm>
        </p:grpSpPr>
        <p:sp>
          <p:nvSpPr>
            <p:cNvPr id="134" name="Shape 134"/>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35" name="Shape 135"/>
            <p:cNvGrpSpPr/>
            <p:nvPr/>
          </p:nvGrpSpPr>
          <p:grpSpPr>
            <a:xfrm flipH="1">
              <a:off x="5734850" y="4472723"/>
              <a:ext cx="2040837" cy="670795"/>
              <a:chOff x="1297954" y="330075"/>
              <a:chExt cx="5169293" cy="1699506"/>
            </a:xfrm>
          </p:grpSpPr>
          <p:sp>
            <p:nvSpPr>
              <p:cNvPr id="136" name="Shape 136"/>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37" name="Shape 137"/>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38" name="Shape 138"/>
            <p:cNvGrpSpPr/>
            <p:nvPr/>
          </p:nvGrpSpPr>
          <p:grpSpPr>
            <a:xfrm flipH="1">
              <a:off x="5578209" y="4646738"/>
              <a:ext cx="2199863" cy="304563"/>
              <a:chOff x="-5827153" y="330075"/>
              <a:chExt cx="12276019" cy="1699569"/>
            </a:xfrm>
          </p:grpSpPr>
          <p:sp>
            <p:nvSpPr>
              <p:cNvPr id="139" name="Shape 139"/>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40" name="Shape 140"/>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41" name="Shape 141"/>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42" name="Shape 14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3"/>
        <p:cNvGrpSpPr/>
        <p:nvPr/>
      </p:nvGrpSpPr>
      <p:grpSpPr>
        <a:xfrm>
          <a:off x="0" y="0"/>
          <a:ext cx="0" cy="0"/>
          <a:chOff x="0" y="0"/>
          <a:chExt cx="0" cy="0"/>
        </a:xfrm>
      </p:grpSpPr>
      <p:grpSp>
        <p:nvGrpSpPr>
          <p:cNvPr id="144" name="Shape 144"/>
          <p:cNvGrpSpPr/>
          <p:nvPr/>
        </p:nvGrpSpPr>
        <p:grpSpPr>
          <a:xfrm>
            <a:off x="2466138" y="4472723"/>
            <a:ext cx="6686825" cy="670795"/>
            <a:chOff x="5589288" y="4472723"/>
            <a:chExt cx="6686825" cy="670795"/>
          </a:xfrm>
        </p:grpSpPr>
        <p:sp>
          <p:nvSpPr>
            <p:cNvPr id="145" name="Shape 145"/>
            <p:cNvSpPr/>
            <p:nvPr/>
          </p:nvSpPr>
          <p:spPr>
            <a:xfrm rot="10800000">
              <a:off x="5589288"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46" name="Shape 146"/>
            <p:cNvGrpSpPr/>
            <p:nvPr/>
          </p:nvGrpSpPr>
          <p:grpSpPr>
            <a:xfrm flipH="1">
              <a:off x="5748896" y="4472723"/>
              <a:ext cx="6527217" cy="670795"/>
              <a:chOff x="-10101302" y="330075"/>
              <a:chExt cx="16532971" cy="1699506"/>
            </a:xfrm>
          </p:grpSpPr>
          <p:sp>
            <p:nvSpPr>
              <p:cNvPr id="147" name="Shape 147"/>
              <p:cNvSpPr/>
              <p:nvPr/>
            </p:nvSpPr>
            <p:spPr>
              <a:xfrm>
                <a:off x="-10101302" y="330081"/>
                <a:ext cx="148464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48" name="Shape 148"/>
              <p:cNvSpPr/>
              <p:nvPr/>
            </p:nvSpPr>
            <p:spPr>
              <a:xfrm>
                <a:off x="4732169"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49" name="Shape 149"/>
            <p:cNvGrpSpPr/>
            <p:nvPr/>
          </p:nvGrpSpPr>
          <p:grpSpPr>
            <a:xfrm flipH="1">
              <a:off x="5592255" y="4646738"/>
              <a:ext cx="6682918" cy="304563"/>
              <a:chOff x="-30922586" y="330075"/>
              <a:chExt cx="37293070" cy="1699569"/>
            </a:xfrm>
          </p:grpSpPr>
          <p:sp>
            <p:nvSpPr>
              <p:cNvPr id="150" name="Shape 150"/>
              <p:cNvSpPr/>
              <p:nvPr/>
            </p:nvSpPr>
            <p:spPr>
              <a:xfrm>
                <a:off x="-30922586" y="330144"/>
                <a:ext cx="355881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Shape 151"/>
              <p:cNvSpPr/>
              <p:nvPr/>
            </p:nvSpPr>
            <p:spPr>
              <a:xfrm>
                <a:off x="4670984"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52" name="Shape 152"/>
          <p:cNvSpPr txBox="1">
            <a:spLocks noGrp="1"/>
          </p:cNvSpPr>
          <p:nvPr>
            <p:ph type="body" idx="1"/>
          </p:nvPr>
        </p:nvSpPr>
        <p:spPr>
          <a:xfrm>
            <a:off x="2682800" y="4636500"/>
            <a:ext cx="6004200" cy="315600"/>
          </a:xfrm>
          <a:prstGeom prst="rect">
            <a:avLst/>
          </a:prstGeom>
        </p:spPr>
        <p:txBody>
          <a:bodyPr spcFirstLastPara="1" wrap="square" lIns="91425" tIns="91425" rIns="91425" bIns="91425" anchor="ctr" anchorCtr="0"/>
          <a:lstStyle>
            <a:lvl1pPr marL="457200" lvl="0" indent="-228600">
              <a:spcBef>
                <a:spcPts val="0"/>
              </a:spcBef>
              <a:spcAft>
                <a:spcPts val="0"/>
              </a:spcAft>
              <a:buSzPts val="1300"/>
              <a:buNone/>
              <a:defRPr sz="1300"/>
            </a:lvl1pPr>
          </a:lstStyle>
          <a:p>
            <a:endParaRPr/>
          </a:p>
        </p:txBody>
      </p:sp>
      <p:sp>
        <p:nvSpPr>
          <p:cNvPr id="153" name="Shape 15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grpSp>
        <p:nvGrpSpPr>
          <p:cNvPr id="154" name="Shape 154"/>
          <p:cNvGrpSpPr/>
          <p:nvPr/>
        </p:nvGrpSpPr>
        <p:grpSpPr>
          <a:xfrm rot="10800000">
            <a:off x="-8" y="-2"/>
            <a:ext cx="2202830" cy="670795"/>
            <a:chOff x="5575242" y="4472723"/>
            <a:chExt cx="2202830" cy="670795"/>
          </a:xfrm>
        </p:grpSpPr>
        <p:sp>
          <p:nvSpPr>
            <p:cNvPr id="155" name="Shape 155"/>
            <p:cNvSpPr/>
            <p:nvPr/>
          </p:nvSpPr>
          <p:spPr>
            <a:xfrm rot="10800000">
              <a:off x="5575242" y="4948334"/>
              <a:ext cx="394200" cy="131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56" name="Shape 156"/>
            <p:cNvGrpSpPr/>
            <p:nvPr/>
          </p:nvGrpSpPr>
          <p:grpSpPr>
            <a:xfrm flipH="1">
              <a:off x="5734850" y="4472723"/>
              <a:ext cx="2040837" cy="670795"/>
              <a:chOff x="1297954" y="330075"/>
              <a:chExt cx="5169293" cy="1699506"/>
            </a:xfrm>
          </p:grpSpPr>
          <p:sp>
            <p:nvSpPr>
              <p:cNvPr id="157" name="Shape 157"/>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8" name="Shape 158"/>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59" name="Shape 159"/>
            <p:cNvGrpSpPr/>
            <p:nvPr/>
          </p:nvGrpSpPr>
          <p:grpSpPr>
            <a:xfrm flipH="1">
              <a:off x="5578209" y="4646738"/>
              <a:ext cx="2199863" cy="304563"/>
              <a:chOff x="-5827153" y="330075"/>
              <a:chExt cx="12276019" cy="1699569"/>
            </a:xfrm>
          </p:grpSpPr>
          <p:sp>
            <p:nvSpPr>
              <p:cNvPr id="160" name="Shape 160"/>
              <p:cNvSpPr/>
              <p:nvPr/>
            </p:nvSpPr>
            <p:spPr>
              <a:xfrm>
                <a:off x="-5827153" y="330144"/>
                <a:ext cx="1061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61" name="Shape 161"/>
              <p:cNvSpPr/>
              <p:nvPr/>
            </p:nvSpPr>
            <p:spPr>
              <a:xfrm>
                <a:off x="4749366"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sp>
        <p:nvSpPr>
          <p:cNvPr id="163" name="Shape 16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grpSp>
        <p:nvGrpSpPr>
          <p:cNvPr id="164" name="Shape 164"/>
          <p:cNvGrpSpPr/>
          <p:nvPr/>
        </p:nvGrpSpPr>
        <p:grpSpPr>
          <a:xfrm>
            <a:off x="6946842" y="4472723"/>
            <a:ext cx="2202830" cy="670795"/>
            <a:chOff x="5575242" y="4472723"/>
            <a:chExt cx="2202830" cy="670795"/>
          </a:xfrm>
        </p:grpSpPr>
        <p:sp>
          <p:nvSpPr>
            <p:cNvPr id="165" name="Shape 165"/>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66" name="Shape 166"/>
            <p:cNvGrpSpPr/>
            <p:nvPr/>
          </p:nvGrpSpPr>
          <p:grpSpPr>
            <a:xfrm flipH="1">
              <a:off x="5734850" y="4472723"/>
              <a:ext cx="2040837" cy="670795"/>
              <a:chOff x="1297954" y="330075"/>
              <a:chExt cx="5169293" cy="1699506"/>
            </a:xfrm>
          </p:grpSpPr>
          <p:sp>
            <p:nvSpPr>
              <p:cNvPr id="167" name="Shape 167"/>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68" name="Shape 168"/>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69" name="Shape 169"/>
            <p:cNvGrpSpPr/>
            <p:nvPr/>
          </p:nvGrpSpPr>
          <p:grpSpPr>
            <a:xfrm flipH="1">
              <a:off x="5578209" y="4646738"/>
              <a:ext cx="2199863" cy="304563"/>
              <a:chOff x="-5827153" y="330075"/>
              <a:chExt cx="12276019" cy="1699569"/>
            </a:xfrm>
          </p:grpSpPr>
          <p:sp>
            <p:nvSpPr>
              <p:cNvPr id="170" name="Shape 170"/>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71" name="Shape 171"/>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grpSp>
        <p:nvGrpSpPr>
          <p:cNvPr id="172" name="Shape 172"/>
          <p:cNvGrpSpPr/>
          <p:nvPr/>
        </p:nvGrpSpPr>
        <p:grpSpPr>
          <a:xfrm rot="10800000">
            <a:off x="-8" y="-2"/>
            <a:ext cx="2202830" cy="670795"/>
            <a:chOff x="5575242" y="4472723"/>
            <a:chExt cx="2202830" cy="670795"/>
          </a:xfrm>
        </p:grpSpPr>
        <p:sp>
          <p:nvSpPr>
            <p:cNvPr id="173" name="Shape 173"/>
            <p:cNvSpPr/>
            <p:nvPr/>
          </p:nvSpPr>
          <p:spPr>
            <a:xfrm rot="10800000">
              <a:off x="5575242" y="4948334"/>
              <a:ext cx="394200" cy="131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74" name="Shape 174"/>
            <p:cNvGrpSpPr/>
            <p:nvPr/>
          </p:nvGrpSpPr>
          <p:grpSpPr>
            <a:xfrm flipH="1">
              <a:off x="5734850" y="4472723"/>
              <a:ext cx="2040837" cy="670795"/>
              <a:chOff x="1297954" y="330075"/>
              <a:chExt cx="5169293" cy="1699506"/>
            </a:xfrm>
          </p:grpSpPr>
          <p:sp>
            <p:nvSpPr>
              <p:cNvPr id="175" name="Shape 175"/>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76" name="Shape 176"/>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77" name="Shape 177"/>
            <p:cNvGrpSpPr/>
            <p:nvPr/>
          </p:nvGrpSpPr>
          <p:grpSpPr>
            <a:xfrm flipH="1">
              <a:off x="5578209" y="4646738"/>
              <a:ext cx="2199863" cy="304563"/>
              <a:chOff x="-5827153" y="330075"/>
              <a:chExt cx="12276019" cy="1699569"/>
            </a:xfrm>
          </p:grpSpPr>
          <p:sp>
            <p:nvSpPr>
              <p:cNvPr id="178" name="Shape 178"/>
              <p:cNvSpPr/>
              <p:nvPr/>
            </p:nvSpPr>
            <p:spPr>
              <a:xfrm>
                <a:off x="-5827153" y="330144"/>
                <a:ext cx="1061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79" name="Shape 179"/>
              <p:cNvSpPr/>
              <p:nvPr/>
            </p:nvSpPr>
            <p:spPr>
              <a:xfrm>
                <a:off x="4749366"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lstStyle>
            <a:lvl1pPr lv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1pPr>
            <a:lvl2pPr lvl="1">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7" name="Shape 7"/>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lstStyle>
            <a:lvl1pPr marL="457200" lvl="0" indent="-381000">
              <a:spcBef>
                <a:spcPts val="6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a:endParaRPr/>
          </a:p>
        </p:txBody>
      </p:sp>
      <p:sp>
        <p:nvSpPr>
          <p:cNvPr id="8" name="Shape 8"/>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spcBef>
                <a:spcPts val="0"/>
              </a:spcBef>
              <a:buNone/>
              <a:defRPr sz="1200" b="1">
                <a:solidFill>
                  <a:srgbClr val="FFFFFF"/>
                </a:solidFill>
                <a:latin typeface="Roboto Condensed"/>
                <a:ea typeface="Roboto Condensed"/>
                <a:cs typeface="Roboto Condensed"/>
                <a:sym typeface="Roboto Condensed"/>
              </a:defRPr>
            </a:lvl1pPr>
            <a:lvl2pPr lvl="1" algn="r">
              <a:spcBef>
                <a:spcPts val="0"/>
              </a:spcBef>
              <a:buNone/>
              <a:defRPr sz="1200" b="1">
                <a:solidFill>
                  <a:srgbClr val="FFFFFF"/>
                </a:solidFill>
                <a:latin typeface="Roboto Condensed"/>
                <a:ea typeface="Roboto Condensed"/>
                <a:cs typeface="Roboto Condensed"/>
                <a:sym typeface="Roboto Condensed"/>
              </a:defRPr>
            </a:lvl2pPr>
            <a:lvl3pPr lvl="2" algn="r">
              <a:spcBef>
                <a:spcPts val="0"/>
              </a:spcBef>
              <a:buNone/>
              <a:defRPr sz="1200" b="1">
                <a:solidFill>
                  <a:srgbClr val="FFFFFF"/>
                </a:solidFill>
                <a:latin typeface="Roboto Condensed"/>
                <a:ea typeface="Roboto Condensed"/>
                <a:cs typeface="Roboto Condensed"/>
                <a:sym typeface="Roboto Condensed"/>
              </a:defRPr>
            </a:lvl3pPr>
            <a:lvl4pPr lvl="3" algn="r">
              <a:spcBef>
                <a:spcPts val="0"/>
              </a:spcBef>
              <a:buNone/>
              <a:defRPr sz="1200" b="1">
                <a:solidFill>
                  <a:srgbClr val="FFFFFF"/>
                </a:solidFill>
                <a:latin typeface="Roboto Condensed"/>
                <a:ea typeface="Roboto Condensed"/>
                <a:cs typeface="Roboto Condensed"/>
                <a:sym typeface="Roboto Condensed"/>
              </a:defRPr>
            </a:lvl4pPr>
            <a:lvl5pPr lvl="4" algn="r">
              <a:spcBef>
                <a:spcPts val="0"/>
              </a:spcBef>
              <a:buNone/>
              <a:defRPr sz="1200" b="1">
                <a:solidFill>
                  <a:srgbClr val="FFFFFF"/>
                </a:solidFill>
                <a:latin typeface="Roboto Condensed"/>
                <a:ea typeface="Roboto Condensed"/>
                <a:cs typeface="Roboto Condensed"/>
                <a:sym typeface="Roboto Condensed"/>
              </a:defRPr>
            </a:lvl5pPr>
            <a:lvl6pPr lvl="5" algn="r">
              <a:spcBef>
                <a:spcPts val="0"/>
              </a:spcBef>
              <a:buNone/>
              <a:defRPr sz="1200" b="1">
                <a:solidFill>
                  <a:srgbClr val="FFFFFF"/>
                </a:solidFill>
                <a:latin typeface="Roboto Condensed"/>
                <a:ea typeface="Roboto Condensed"/>
                <a:cs typeface="Roboto Condensed"/>
                <a:sym typeface="Roboto Condensed"/>
              </a:defRPr>
            </a:lvl6pPr>
            <a:lvl7pPr lvl="6" algn="r">
              <a:spcBef>
                <a:spcPts val="0"/>
              </a:spcBef>
              <a:buNone/>
              <a:defRPr sz="1200" b="1">
                <a:solidFill>
                  <a:srgbClr val="FFFFFF"/>
                </a:solidFill>
                <a:latin typeface="Roboto Condensed"/>
                <a:ea typeface="Roboto Condensed"/>
                <a:cs typeface="Roboto Condensed"/>
                <a:sym typeface="Roboto Condensed"/>
              </a:defRPr>
            </a:lvl7pPr>
            <a:lvl8pPr lvl="7" algn="r">
              <a:spcBef>
                <a:spcPts val="0"/>
              </a:spcBef>
              <a:buNone/>
              <a:defRPr sz="1200" b="1">
                <a:solidFill>
                  <a:srgbClr val="FFFFFF"/>
                </a:solidFill>
                <a:latin typeface="Roboto Condensed"/>
                <a:ea typeface="Roboto Condensed"/>
                <a:cs typeface="Roboto Condensed"/>
                <a:sym typeface="Roboto Condensed"/>
              </a:defRPr>
            </a:lvl8pPr>
            <a:lvl9pPr lvl="8" algn="r">
              <a:spcBef>
                <a:spcPts val="0"/>
              </a:spcBef>
              <a:buNone/>
              <a:defRPr sz="1200" b="1">
                <a:solidFill>
                  <a:srgbClr val="FFFFFF"/>
                </a:solidFill>
                <a:latin typeface="Roboto Condensed"/>
                <a:ea typeface="Roboto Condensed"/>
                <a:cs typeface="Roboto Condensed"/>
                <a:sym typeface="Roboto Condensed"/>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ctrTitle"/>
          </p:nvPr>
        </p:nvSpPr>
        <p:spPr>
          <a:xfrm>
            <a:off x="685800" y="862200"/>
            <a:ext cx="6351000" cy="29619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StudentAffairs.com Virtual Case Study: Scamander University</a:t>
            </a:r>
            <a:endParaRPr/>
          </a:p>
        </p:txBody>
      </p:sp>
      <p:sp>
        <p:nvSpPr>
          <p:cNvPr id="185" name="Shape 185"/>
          <p:cNvSpPr txBox="1"/>
          <p:nvPr/>
        </p:nvSpPr>
        <p:spPr>
          <a:xfrm>
            <a:off x="685800" y="3513625"/>
            <a:ext cx="6421200" cy="1089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solidFill>
                  <a:srgbClr val="F3F3F3"/>
                </a:solidFill>
                <a:latin typeface="Roboto Condensed"/>
                <a:ea typeface="Roboto Condensed"/>
                <a:cs typeface="Roboto Condensed"/>
                <a:sym typeface="Roboto Condensed"/>
              </a:rPr>
              <a:t>Molly Callahan, Wonjae Kim, Gina Mariano, &amp; Emily Zarych</a:t>
            </a:r>
            <a:endParaRPr sz="1800">
              <a:solidFill>
                <a:srgbClr val="F3F3F3"/>
              </a:solidFill>
              <a:latin typeface="Roboto Condensed"/>
              <a:ea typeface="Roboto Condensed"/>
              <a:cs typeface="Roboto Condensed"/>
              <a:sym typeface="Roboto Condense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Security Measures</a:t>
            </a:r>
            <a:endParaRPr/>
          </a:p>
        </p:txBody>
      </p:sp>
      <p:sp>
        <p:nvSpPr>
          <p:cNvPr id="302" name="Shape 30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10</a:t>
            </a:fld>
            <a:endParaRPr/>
          </a:p>
        </p:txBody>
      </p:sp>
      <p:sp>
        <p:nvSpPr>
          <p:cNvPr id="303" name="Shape 303"/>
          <p:cNvSpPr txBox="1">
            <a:spLocks noGrp="1"/>
          </p:cNvSpPr>
          <p:nvPr>
            <p:ph type="body" idx="1"/>
          </p:nvPr>
        </p:nvSpPr>
        <p:spPr>
          <a:xfrm>
            <a:off x="265200" y="1225150"/>
            <a:ext cx="8654700" cy="30402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1800"/>
              <a:t>In the interest of safety, ask yourself and students the following:</a:t>
            </a:r>
            <a:endParaRPr sz="1800"/>
          </a:p>
          <a:p>
            <a:pPr marL="457200" lvl="0" indent="-342900" rtl="0">
              <a:spcBef>
                <a:spcPts val="1000"/>
              </a:spcBef>
              <a:spcAft>
                <a:spcPts val="0"/>
              </a:spcAft>
              <a:buSzPts val="1800"/>
              <a:buChar char="▰"/>
            </a:pPr>
            <a:r>
              <a:rPr lang="en" sz="1800"/>
              <a:t>Location of the Event </a:t>
            </a:r>
            <a:endParaRPr sz="1800"/>
          </a:p>
          <a:p>
            <a:pPr marL="914400" lvl="1" indent="-342900" rtl="0">
              <a:spcBef>
                <a:spcPts val="0"/>
              </a:spcBef>
              <a:spcAft>
                <a:spcPts val="0"/>
              </a:spcAft>
              <a:buSzPts val="1800"/>
              <a:buChar char="▻"/>
            </a:pPr>
            <a:r>
              <a:rPr lang="en" sz="1800"/>
              <a:t>Can the location handle the anticipated crowd the speaker will garner? </a:t>
            </a:r>
            <a:endParaRPr sz="1800"/>
          </a:p>
          <a:p>
            <a:pPr marL="457200" lvl="0" indent="-342900" rtl="0">
              <a:spcBef>
                <a:spcPts val="0"/>
              </a:spcBef>
              <a:spcAft>
                <a:spcPts val="0"/>
              </a:spcAft>
              <a:buSzPts val="1800"/>
              <a:buChar char="▰"/>
            </a:pPr>
            <a:r>
              <a:rPr lang="en" sz="1800"/>
              <a:t>Accessibility to the Event</a:t>
            </a:r>
            <a:endParaRPr sz="1800"/>
          </a:p>
          <a:p>
            <a:pPr marL="914400" lvl="1" indent="-342900" rtl="0">
              <a:spcBef>
                <a:spcPts val="0"/>
              </a:spcBef>
              <a:spcAft>
                <a:spcPts val="0"/>
              </a:spcAft>
              <a:buSzPts val="1800"/>
              <a:buChar char="▻"/>
            </a:pPr>
            <a:r>
              <a:rPr lang="en" sz="1800"/>
              <a:t>Will the public be admitted to the event?</a:t>
            </a:r>
            <a:endParaRPr sz="1800"/>
          </a:p>
          <a:p>
            <a:pPr marL="914400" lvl="1" indent="-342900" rtl="0">
              <a:spcBef>
                <a:spcPts val="0"/>
              </a:spcBef>
              <a:spcAft>
                <a:spcPts val="0"/>
              </a:spcAft>
              <a:buSzPts val="1800"/>
              <a:buChar char="▻"/>
            </a:pPr>
            <a:r>
              <a:rPr lang="en" sz="1800"/>
              <a:t>If the event is college affiliates only, how will proof of affiliation be ensured?</a:t>
            </a:r>
            <a:endParaRPr sz="1800"/>
          </a:p>
          <a:p>
            <a:pPr marL="457200" lvl="0" indent="-342900" rtl="0">
              <a:spcBef>
                <a:spcPts val="0"/>
              </a:spcBef>
              <a:spcAft>
                <a:spcPts val="0"/>
              </a:spcAft>
              <a:buSzPts val="1800"/>
              <a:buChar char="▰"/>
            </a:pPr>
            <a:r>
              <a:rPr lang="en" sz="1800"/>
              <a:t>Layout of the Space </a:t>
            </a:r>
            <a:endParaRPr sz="1800"/>
          </a:p>
          <a:p>
            <a:pPr marL="914400" lvl="1" indent="-342900" rtl="0">
              <a:spcBef>
                <a:spcPts val="0"/>
              </a:spcBef>
              <a:spcAft>
                <a:spcPts val="0"/>
              </a:spcAft>
              <a:buSzPts val="1800"/>
              <a:buChar char="▻"/>
            </a:pPr>
            <a:r>
              <a:rPr lang="en" sz="1800"/>
              <a:t>If at any point safety codes are broken, what is the response to these violations?</a:t>
            </a:r>
            <a:endParaRPr sz="1800"/>
          </a:p>
          <a:p>
            <a:pPr marL="457200" lvl="0" indent="-342900" rtl="0">
              <a:spcBef>
                <a:spcPts val="0"/>
              </a:spcBef>
              <a:spcAft>
                <a:spcPts val="0"/>
              </a:spcAft>
              <a:buSzPts val="1800"/>
              <a:buChar char="▰"/>
            </a:pPr>
            <a:r>
              <a:rPr lang="en" sz="1800"/>
              <a:t>Recommended Room Capacity </a:t>
            </a:r>
            <a:endParaRPr sz="1800"/>
          </a:p>
          <a:p>
            <a:pPr marL="914400" lvl="1" indent="-342900" rtl="0">
              <a:spcBef>
                <a:spcPts val="0"/>
              </a:spcBef>
              <a:spcAft>
                <a:spcPts val="0"/>
              </a:spcAft>
              <a:buSzPts val="1800"/>
              <a:buChar char="▻"/>
            </a:pPr>
            <a:r>
              <a:rPr lang="en" sz="1800"/>
              <a:t>Will attendees have individual seats or is this event standing room only?</a:t>
            </a:r>
            <a:endParaRPr sz="1800"/>
          </a:p>
          <a:p>
            <a:pPr marL="914400" lvl="1" indent="-342900" rtl="0">
              <a:spcBef>
                <a:spcPts val="0"/>
              </a:spcBef>
              <a:spcAft>
                <a:spcPts val="0"/>
              </a:spcAft>
              <a:buSzPts val="1800"/>
              <a:buChar char="▻"/>
            </a:pPr>
            <a:r>
              <a:rPr lang="en" sz="1800"/>
              <a:t>Will you be able to adhere to room capacity?</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Education of Campus Police and Security </a:t>
            </a:r>
            <a:endParaRPr/>
          </a:p>
        </p:txBody>
      </p:sp>
      <p:sp>
        <p:nvSpPr>
          <p:cNvPr id="309" name="Shape 309"/>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11</a:t>
            </a:fld>
            <a:endParaRPr/>
          </a:p>
        </p:txBody>
      </p:sp>
      <p:sp>
        <p:nvSpPr>
          <p:cNvPr id="310" name="Shape 310"/>
          <p:cNvSpPr txBox="1">
            <a:spLocks noGrp="1"/>
          </p:cNvSpPr>
          <p:nvPr>
            <p:ph type="body" idx="1"/>
          </p:nvPr>
        </p:nvSpPr>
        <p:spPr>
          <a:xfrm>
            <a:off x="244650" y="1309175"/>
            <a:ext cx="8654700" cy="3040200"/>
          </a:xfrm>
          <a:prstGeom prst="rect">
            <a:avLst/>
          </a:prstGeom>
        </p:spPr>
        <p:txBody>
          <a:bodyPr spcFirstLastPara="1" wrap="square" lIns="91425" tIns="91425" rIns="91425" bIns="91425" anchor="t" anchorCtr="0">
            <a:noAutofit/>
          </a:bodyPr>
          <a:lstStyle/>
          <a:p>
            <a:pPr marL="457200" marR="0" lvl="0" indent="-342900" algn="l" rtl="0">
              <a:lnSpc>
                <a:spcPct val="100000"/>
              </a:lnSpc>
              <a:spcBef>
                <a:spcPts val="600"/>
              </a:spcBef>
              <a:spcAft>
                <a:spcPts val="0"/>
              </a:spcAft>
              <a:buSzPts val="1800"/>
              <a:buChar char="▰"/>
            </a:pPr>
            <a:r>
              <a:rPr lang="en" sz="1800"/>
              <a:t>With an increasing number of incidents being documented regarding police and their treatment of people with mental illness and people of color, we are recommending education and training for campus police. </a:t>
            </a:r>
            <a:endParaRPr sz="1800"/>
          </a:p>
          <a:p>
            <a:pPr marL="457200" marR="0" lvl="0" indent="-342900" algn="l" rtl="0">
              <a:lnSpc>
                <a:spcPct val="100000"/>
              </a:lnSpc>
              <a:spcBef>
                <a:spcPts val="0"/>
              </a:spcBef>
              <a:spcAft>
                <a:spcPts val="0"/>
              </a:spcAft>
              <a:buSzPts val="1800"/>
              <a:buChar char="▰"/>
            </a:pPr>
            <a:r>
              <a:rPr lang="en" sz="1800"/>
              <a:t>By preparing officers with de-escalation training, the chance of crisis occurring because of a speaker coming to campus will dramatically be reduced (Compton, 2008). </a:t>
            </a:r>
            <a:endParaRPr sz="1800"/>
          </a:p>
          <a:p>
            <a:pPr marL="457200" marR="0" lvl="0" indent="-342900" algn="l" rtl="0">
              <a:lnSpc>
                <a:spcPct val="100000"/>
              </a:lnSpc>
              <a:spcBef>
                <a:spcPts val="0"/>
              </a:spcBef>
              <a:spcAft>
                <a:spcPts val="0"/>
              </a:spcAft>
              <a:buSzPts val="1800"/>
              <a:buChar char="▰"/>
            </a:pPr>
            <a:r>
              <a:rPr lang="en" sz="1800"/>
              <a:t>Maslow’s Hierarchy of Needs emphasizes the fulfillment of basic psychological and safety needs before students can begin to feel a sense of belonging. </a:t>
            </a:r>
            <a:endParaRPr sz="1800"/>
          </a:p>
          <a:p>
            <a:pPr marL="457200" marR="0" lvl="0" indent="-342900" algn="l" rtl="0">
              <a:lnSpc>
                <a:spcPct val="100000"/>
              </a:lnSpc>
              <a:spcBef>
                <a:spcPts val="0"/>
              </a:spcBef>
              <a:spcAft>
                <a:spcPts val="0"/>
              </a:spcAft>
              <a:buSzPts val="1800"/>
              <a:buChar char="▰"/>
            </a:pPr>
            <a:r>
              <a:rPr lang="en" sz="1800"/>
              <a:t>Inclusive practices allow for marginalized populations on campus to feel safer and more comfortable. </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Working with Campus Partners</a:t>
            </a:r>
            <a:endParaRPr/>
          </a:p>
        </p:txBody>
      </p:sp>
      <p:sp>
        <p:nvSpPr>
          <p:cNvPr id="316" name="Shape 3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12</a:t>
            </a:fld>
            <a:endParaRPr/>
          </a:p>
        </p:txBody>
      </p:sp>
      <p:sp>
        <p:nvSpPr>
          <p:cNvPr id="317" name="Shape 317"/>
          <p:cNvSpPr txBox="1">
            <a:spLocks noGrp="1"/>
          </p:cNvSpPr>
          <p:nvPr>
            <p:ph type="body" idx="1"/>
          </p:nvPr>
        </p:nvSpPr>
        <p:spPr>
          <a:xfrm>
            <a:off x="265200" y="1158778"/>
            <a:ext cx="8613600" cy="37659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1800"/>
              <a:t>Further suggestions to consider as you move forward: </a:t>
            </a:r>
            <a:endParaRPr sz="1800"/>
          </a:p>
          <a:p>
            <a:pPr marL="457200" lvl="0" indent="-317500" rtl="0">
              <a:spcBef>
                <a:spcPts val="1000"/>
              </a:spcBef>
              <a:spcAft>
                <a:spcPts val="0"/>
              </a:spcAft>
              <a:buSzPts val="1400"/>
              <a:buChar char="▰"/>
            </a:pPr>
            <a:r>
              <a:rPr lang="en" sz="1400"/>
              <a:t>Campus Police and Public Safety</a:t>
            </a:r>
            <a:endParaRPr sz="1400"/>
          </a:p>
          <a:p>
            <a:pPr marL="914400" lvl="1" indent="-317500" rtl="0">
              <a:spcBef>
                <a:spcPts val="0"/>
              </a:spcBef>
              <a:spcAft>
                <a:spcPts val="0"/>
              </a:spcAft>
              <a:buSzPts val="1400"/>
              <a:buChar char="▻"/>
            </a:pPr>
            <a:r>
              <a:rPr lang="en" sz="1400"/>
              <a:t> Providing advance notice</a:t>
            </a:r>
            <a:endParaRPr sz="1400"/>
          </a:p>
          <a:p>
            <a:pPr marL="1371600" lvl="2" indent="-317500" rtl="0">
              <a:spcBef>
                <a:spcPts val="0"/>
              </a:spcBef>
              <a:spcAft>
                <a:spcPts val="0"/>
              </a:spcAft>
              <a:buSzPts val="1400"/>
              <a:buChar char="▻"/>
            </a:pPr>
            <a:r>
              <a:rPr lang="en" sz="1400"/>
              <a:t>Engage in conversations with campus police about any speaker that may gather a large crowd </a:t>
            </a:r>
            <a:endParaRPr sz="1400"/>
          </a:p>
          <a:p>
            <a:pPr marL="914400" lvl="1" indent="-317500" rtl="0">
              <a:spcBef>
                <a:spcPts val="0"/>
              </a:spcBef>
              <a:spcAft>
                <a:spcPts val="0"/>
              </a:spcAft>
              <a:buSzPts val="1400"/>
              <a:buChar char="▻"/>
            </a:pPr>
            <a:r>
              <a:rPr lang="en" sz="1400"/>
              <a:t>Day-of operations</a:t>
            </a:r>
            <a:endParaRPr sz="1400"/>
          </a:p>
          <a:p>
            <a:pPr marL="1371600" lvl="2" indent="-317500" rtl="0">
              <a:spcBef>
                <a:spcPts val="0"/>
              </a:spcBef>
              <a:spcAft>
                <a:spcPts val="0"/>
              </a:spcAft>
              <a:buSzPts val="1400"/>
              <a:buChar char="▻"/>
            </a:pPr>
            <a:r>
              <a:rPr lang="en" sz="1400"/>
              <a:t>How early and late will security need to be present?</a:t>
            </a:r>
            <a:endParaRPr sz="1400"/>
          </a:p>
          <a:p>
            <a:pPr marL="457200" lvl="0" indent="-317500" rtl="0">
              <a:spcBef>
                <a:spcPts val="0"/>
              </a:spcBef>
              <a:spcAft>
                <a:spcPts val="0"/>
              </a:spcAft>
              <a:buSzPts val="1400"/>
              <a:buChar char="▰"/>
            </a:pPr>
            <a:r>
              <a:rPr lang="en" sz="1400"/>
              <a:t>Department of Transportation Services</a:t>
            </a:r>
            <a:endParaRPr sz="1400"/>
          </a:p>
          <a:p>
            <a:pPr marL="914400" lvl="1" indent="-317500" rtl="0">
              <a:spcBef>
                <a:spcPts val="0"/>
              </a:spcBef>
              <a:spcAft>
                <a:spcPts val="0"/>
              </a:spcAft>
              <a:buSzPts val="1400"/>
              <a:buChar char="▻"/>
            </a:pPr>
            <a:r>
              <a:rPr lang="en" sz="1400"/>
              <a:t>Will traffic patterns or parking need to be supervised?</a:t>
            </a:r>
            <a:endParaRPr sz="1400"/>
          </a:p>
          <a:p>
            <a:pPr marL="457200" lvl="0" indent="-317500" rtl="0">
              <a:spcBef>
                <a:spcPts val="0"/>
              </a:spcBef>
              <a:spcAft>
                <a:spcPts val="0"/>
              </a:spcAft>
              <a:buSzPts val="1400"/>
              <a:buChar char="▰"/>
            </a:pPr>
            <a:r>
              <a:rPr lang="en" sz="1400"/>
              <a:t>Residence Life</a:t>
            </a:r>
            <a:endParaRPr sz="1400"/>
          </a:p>
          <a:p>
            <a:pPr marL="914400" lvl="1" indent="-317500" rtl="0">
              <a:spcBef>
                <a:spcPts val="0"/>
              </a:spcBef>
              <a:spcAft>
                <a:spcPts val="0"/>
              </a:spcAft>
              <a:buSzPts val="1400"/>
              <a:buChar char="▻"/>
            </a:pPr>
            <a:r>
              <a:rPr lang="en" sz="1400"/>
              <a:t>If there will be a large population of visitors on campus, connect with housing partners so they can inform their staff about anticipated guests within residential spaces. </a:t>
            </a:r>
            <a:endParaRPr sz="1400"/>
          </a:p>
          <a:p>
            <a:pPr marL="457200" lvl="0" indent="-317500" rtl="0">
              <a:spcBef>
                <a:spcPts val="0"/>
              </a:spcBef>
              <a:spcAft>
                <a:spcPts val="0"/>
              </a:spcAft>
              <a:buSzPts val="1400"/>
              <a:buChar char="▰"/>
            </a:pPr>
            <a:r>
              <a:rPr lang="en" sz="1400"/>
              <a:t>Counseling Services and Wellness </a:t>
            </a:r>
            <a:endParaRPr sz="1400"/>
          </a:p>
          <a:p>
            <a:pPr marL="914400" lvl="1" indent="-317500" rtl="0">
              <a:spcBef>
                <a:spcPts val="0"/>
              </a:spcBef>
              <a:spcAft>
                <a:spcPts val="0"/>
              </a:spcAft>
              <a:buSzPts val="1400"/>
              <a:buChar char="▻"/>
            </a:pPr>
            <a:r>
              <a:rPr lang="en" sz="1400"/>
              <a:t>Consider reaching out to counseling and psychological services and other wellness offices </a:t>
            </a:r>
            <a:endParaRPr sz="1400"/>
          </a:p>
          <a:p>
            <a:pPr marL="914400" lvl="1" indent="-317500" rtl="0">
              <a:spcBef>
                <a:spcPts val="0"/>
              </a:spcBef>
              <a:spcAft>
                <a:spcPts val="0"/>
              </a:spcAft>
              <a:buSzPts val="1400"/>
              <a:buChar char="▻"/>
            </a:pPr>
            <a:r>
              <a:rPr lang="en" sz="1400"/>
              <a:t>Providing resources for students to process will assist in campus climate before, during, and after the speaker comes to campus.</a:t>
            </a:r>
            <a:endParaRPr sz="1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Media Influence </a:t>
            </a:r>
            <a:endParaRPr/>
          </a:p>
        </p:txBody>
      </p:sp>
      <p:sp>
        <p:nvSpPr>
          <p:cNvPr id="323" name="Shape 32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13</a:t>
            </a:fld>
            <a:endParaRPr/>
          </a:p>
        </p:txBody>
      </p:sp>
      <p:sp>
        <p:nvSpPr>
          <p:cNvPr id="324" name="Shape 324"/>
          <p:cNvSpPr txBox="1">
            <a:spLocks noGrp="1"/>
          </p:cNvSpPr>
          <p:nvPr>
            <p:ph type="body" idx="2"/>
          </p:nvPr>
        </p:nvSpPr>
        <p:spPr>
          <a:xfrm>
            <a:off x="4620723" y="1535475"/>
            <a:ext cx="3378300" cy="27243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a:t>External Media </a:t>
            </a:r>
            <a:endParaRPr/>
          </a:p>
          <a:p>
            <a:pPr marL="457200" lvl="0" indent="-330200" rtl="0">
              <a:lnSpc>
                <a:spcPct val="100000"/>
              </a:lnSpc>
              <a:spcBef>
                <a:spcPts val="1000"/>
              </a:spcBef>
              <a:spcAft>
                <a:spcPts val="0"/>
              </a:spcAft>
              <a:buSzPts val="1600"/>
              <a:buChar char="▰"/>
            </a:pPr>
            <a:r>
              <a:rPr lang="en" sz="1600"/>
              <a:t>Create a Communication Plan to respond to media attention. </a:t>
            </a:r>
            <a:endParaRPr sz="1600"/>
          </a:p>
          <a:p>
            <a:pPr marL="457200" lvl="0" indent="-330200" rtl="0">
              <a:lnSpc>
                <a:spcPct val="100000"/>
              </a:lnSpc>
              <a:spcBef>
                <a:spcPts val="1000"/>
              </a:spcBef>
              <a:spcAft>
                <a:spcPts val="0"/>
              </a:spcAft>
              <a:buSzPts val="1600"/>
              <a:buChar char="▰"/>
            </a:pPr>
            <a:r>
              <a:rPr lang="en" sz="1600"/>
              <a:t>Understand the goal of external media is to convey crisis and controversy. </a:t>
            </a:r>
            <a:endParaRPr sz="1600"/>
          </a:p>
          <a:p>
            <a:pPr marL="0" lvl="0" indent="0" rtl="0">
              <a:lnSpc>
                <a:spcPct val="100000"/>
              </a:lnSpc>
              <a:spcBef>
                <a:spcPts val="1000"/>
              </a:spcBef>
              <a:spcAft>
                <a:spcPts val="0"/>
              </a:spcAft>
              <a:buNone/>
            </a:pPr>
            <a:endParaRPr sz="1600"/>
          </a:p>
          <a:p>
            <a:pPr marL="0" lvl="0" indent="0" rtl="0">
              <a:lnSpc>
                <a:spcPct val="100000"/>
              </a:lnSpc>
              <a:spcBef>
                <a:spcPts val="0"/>
              </a:spcBef>
              <a:spcAft>
                <a:spcPts val="0"/>
              </a:spcAft>
              <a:buNone/>
            </a:pPr>
            <a:endParaRPr sz="1600"/>
          </a:p>
          <a:p>
            <a:pPr marL="0" lvl="0" indent="0" rtl="0">
              <a:lnSpc>
                <a:spcPct val="100000"/>
              </a:lnSpc>
              <a:spcBef>
                <a:spcPts val="0"/>
              </a:spcBef>
              <a:spcAft>
                <a:spcPts val="0"/>
              </a:spcAft>
              <a:buNone/>
            </a:pPr>
            <a:r>
              <a:rPr lang="en" sz="1400"/>
              <a:t>(Zdziarski, Dunkel and Rollo 2007)</a:t>
            </a:r>
            <a:endParaRPr sz="1400"/>
          </a:p>
          <a:p>
            <a:pPr marL="0" lvl="0" indent="0" rtl="0">
              <a:lnSpc>
                <a:spcPct val="100000"/>
              </a:lnSpc>
              <a:spcBef>
                <a:spcPts val="0"/>
              </a:spcBef>
              <a:spcAft>
                <a:spcPts val="0"/>
              </a:spcAft>
              <a:buNone/>
            </a:pPr>
            <a:endParaRPr/>
          </a:p>
        </p:txBody>
      </p:sp>
      <p:sp>
        <p:nvSpPr>
          <p:cNvPr id="325" name="Shape 325"/>
          <p:cNvSpPr txBox="1">
            <a:spLocks noGrp="1"/>
          </p:cNvSpPr>
          <p:nvPr>
            <p:ph type="body" idx="2"/>
          </p:nvPr>
        </p:nvSpPr>
        <p:spPr>
          <a:xfrm>
            <a:off x="382073" y="1537988"/>
            <a:ext cx="3378300" cy="27243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a:t>Internal Media </a:t>
            </a:r>
            <a:endParaRPr/>
          </a:p>
          <a:p>
            <a:pPr marL="457200" lvl="0" indent="-330200" rtl="0">
              <a:lnSpc>
                <a:spcPct val="100000"/>
              </a:lnSpc>
              <a:spcBef>
                <a:spcPts val="1000"/>
              </a:spcBef>
              <a:spcAft>
                <a:spcPts val="0"/>
              </a:spcAft>
              <a:buSzPts val="1600"/>
              <a:buChar char="▰"/>
            </a:pPr>
            <a:r>
              <a:rPr lang="en" sz="1600"/>
              <a:t>Meet with the Public Relations department before the event is marketed </a:t>
            </a:r>
            <a:endParaRPr sz="1600"/>
          </a:p>
          <a:p>
            <a:pPr marL="457200" lvl="0" indent="-330200" rtl="0">
              <a:lnSpc>
                <a:spcPct val="100000"/>
              </a:lnSpc>
              <a:spcBef>
                <a:spcPts val="1000"/>
              </a:spcBef>
              <a:spcAft>
                <a:spcPts val="0"/>
              </a:spcAft>
              <a:buSzPts val="1600"/>
              <a:buChar char="▰"/>
            </a:pPr>
            <a:r>
              <a:rPr lang="en" sz="1600"/>
              <a:t>Keep a consistent message within your organization and the university. </a:t>
            </a:r>
            <a:endParaRPr sz="1600"/>
          </a:p>
          <a:p>
            <a:pPr marL="0" lvl="0" indent="0" rtl="0">
              <a:lnSpc>
                <a:spcPct val="100000"/>
              </a:lnSpc>
              <a:spcBef>
                <a:spcPts val="1000"/>
              </a:spcBef>
              <a:spcAft>
                <a:spcPts val="0"/>
              </a:spcAft>
              <a:buNone/>
            </a:pPr>
            <a:endParaRPr sz="1600"/>
          </a:p>
          <a:p>
            <a:pPr marL="0" lvl="0" indent="0" rtl="0">
              <a:lnSpc>
                <a:spcPct val="100000"/>
              </a:lnSpc>
              <a:spcBef>
                <a:spcPts val="0"/>
              </a:spcBef>
              <a:spcAft>
                <a:spcPts val="0"/>
              </a:spcAft>
              <a:buNone/>
            </a:pPr>
            <a:r>
              <a:rPr lang="en" sz="1400"/>
              <a:t>(Reason and Lutovsky 2007)</a:t>
            </a:r>
            <a:endParaRPr sz="1400"/>
          </a:p>
          <a:p>
            <a:pPr marL="0" lvl="0" indent="0" rtl="0">
              <a:lnSpc>
                <a:spcPct val="100000"/>
              </a:lnSpc>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Marketing and Communication  </a:t>
            </a:r>
            <a:endParaRPr/>
          </a:p>
        </p:txBody>
      </p:sp>
      <p:sp>
        <p:nvSpPr>
          <p:cNvPr id="331" name="Shape 331"/>
          <p:cNvSpPr txBox="1">
            <a:spLocks noGrp="1"/>
          </p:cNvSpPr>
          <p:nvPr>
            <p:ph type="body" idx="1"/>
          </p:nvPr>
        </p:nvSpPr>
        <p:spPr>
          <a:xfrm>
            <a:off x="452800" y="1251475"/>
            <a:ext cx="7165200" cy="3624900"/>
          </a:xfrm>
          <a:prstGeom prst="rect">
            <a:avLst/>
          </a:prstGeom>
        </p:spPr>
        <p:txBody>
          <a:bodyPr spcFirstLastPara="1" wrap="square" lIns="91425" tIns="91425" rIns="91425" bIns="91425" anchor="ctr" anchorCtr="0">
            <a:noAutofit/>
          </a:bodyPr>
          <a:lstStyle/>
          <a:p>
            <a:pPr marL="457200" lvl="0" indent="-330200" rtl="0">
              <a:spcBef>
                <a:spcPts val="600"/>
              </a:spcBef>
              <a:spcAft>
                <a:spcPts val="0"/>
              </a:spcAft>
              <a:buSzPts val="1600"/>
              <a:buChar char="▰"/>
            </a:pPr>
            <a:r>
              <a:rPr lang="en" sz="1600"/>
              <a:t>Registering the event </a:t>
            </a:r>
            <a:r>
              <a:rPr lang="en" sz="1400"/>
              <a:t>(Hope 2018)</a:t>
            </a:r>
            <a:endParaRPr sz="1400"/>
          </a:p>
          <a:p>
            <a:pPr marL="914400" lvl="1" indent="-317500" rtl="0">
              <a:spcBef>
                <a:spcPts val="0"/>
              </a:spcBef>
              <a:spcAft>
                <a:spcPts val="0"/>
              </a:spcAft>
              <a:buSzPts val="1400"/>
              <a:buChar char="▻"/>
            </a:pPr>
            <a:r>
              <a:rPr lang="en" sz="1400"/>
              <a:t>Alerts other offices on campus to controversial speakers so they can best help their students. </a:t>
            </a:r>
            <a:endParaRPr sz="1400"/>
          </a:p>
          <a:p>
            <a:pPr marL="914400" lvl="1" indent="-317500" rtl="0">
              <a:spcBef>
                <a:spcPts val="0"/>
              </a:spcBef>
              <a:spcAft>
                <a:spcPts val="0"/>
              </a:spcAft>
              <a:buSzPts val="1400"/>
              <a:buChar char="▻"/>
            </a:pPr>
            <a:r>
              <a:rPr lang="en" sz="1400"/>
              <a:t>Realizing the event impacts all students on campus. </a:t>
            </a:r>
            <a:endParaRPr sz="1400"/>
          </a:p>
          <a:p>
            <a:pPr marL="457200" lvl="0" indent="-330200" rtl="0">
              <a:spcBef>
                <a:spcPts val="0"/>
              </a:spcBef>
              <a:spcAft>
                <a:spcPts val="0"/>
              </a:spcAft>
              <a:buSzPts val="1600"/>
              <a:buChar char="▰"/>
            </a:pPr>
            <a:r>
              <a:rPr lang="en" sz="1600"/>
              <a:t>Aligning to the Mission</a:t>
            </a:r>
            <a:r>
              <a:rPr lang="en" sz="1400"/>
              <a:t> (Hope 2018)</a:t>
            </a:r>
            <a:endParaRPr sz="1400"/>
          </a:p>
          <a:p>
            <a:pPr marL="914400" lvl="1" indent="-317500" rtl="0">
              <a:spcBef>
                <a:spcPts val="0"/>
              </a:spcBef>
              <a:spcAft>
                <a:spcPts val="0"/>
              </a:spcAft>
              <a:buSzPts val="1400"/>
              <a:buChar char="▻"/>
            </a:pPr>
            <a:r>
              <a:rPr lang="en" sz="1400"/>
              <a:t>Thinking about the purpose of the controversial speaker.</a:t>
            </a:r>
            <a:endParaRPr sz="1400"/>
          </a:p>
          <a:p>
            <a:pPr marL="914400" lvl="1" indent="-317500" rtl="0">
              <a:spcBef>
                <a:spcPts val="0"/>
              </a:spcBef>
              <a:spcAft>
                <a:spcPts val="0"/>
              </a:spcAft>
              <a:buSzPts val="1400"/>
              <a:buChar char="▻"/>
            </a:pPr>
            <a:r>
              <a:rPr lang="en" sz="1400"/>
              <a:t>How does this speaker relate to personal, organization and university values?</a:t>
            </a:r>
            <a:endParaRPr sz="1400"/>
          </a:p>
          <a:p>
            <a:pPr marL="457200" marR="0" lvl="0" indent="-330200" algn="l" rtl="0">
              <a:lnSpc>
                <a:spcPct val="100000"/>
              </a:lnSpc>
              <a:spcBef>
                <a:spcPts val="0"/>
              </a:spcBef>
              <a:spcAft>
                <a:spcPts val="0"/>
              </a:spcAft>
              <a:buClr>
                <a:srgbClr val="C7D3E6"/>
              </a:buClr>
              <a:buSzPts val="1600"/>
              <a:buFont typeface="Roboto Condensed Light"/>
              <a:buChar char="▰"/>
            </a:pPr>
            <a:r>
              <a:rPr lang="en" sz="1600"/>
              <a:t>Respectfulness </a:t>
            </a:r>
            <a:endParaRPr sz="1600"/>
          </a:p>
          <a:p>
            <a:pPr marL="914400" marR="0" lvl="1" indent="-317500" algn="l" rtl="0">
              <a:lnSpc>
                <a:spcPct val="100000"/>
              </a:lnSpc>
              <a:spcBef>
                <a:spcPts val="0"/>
              </a:spcBef>
              <a:spcAft>
                <a:spcPts val="0"/>
              </a:spcAft>
              <a:buSzPts val="1400"/>
              <a:buChar char="▻"/>
            </a:pPr>
            <a:r>
              <a:rPr lang="en" sz="1400"/>
              <a:t>Communicating to attendees that disrespect will not be tolerated but peaceful protest will be.</a:t>
            </a:r>
            <a:endParaRPr sz="1400"/>
          </a:p>
          <a:p>
            <a:pPr marL="914400" marR="0" lvl="1" indent="-317500" algn="l" rtl="0">
              <a:lnSpc>
                <a:spcPct val="100000"/>
              </a:lnSpc>
              <a:spcBef>
                <a:spcPts val="0"/>
              </a:spcBef>
              <a:spcAft>
                <a:spcPts val="0"/>
              </a:spcAft>
              <a:buSzPts val="1400"/>
              <a:buChar char="▻"/>
            </a:pPr>
            <a:r>
              <a:rPr lang="en" sz="1400"/>
              <a:t>Heckler’s Veto (Wright 2017)</a:t>
            </a:r>
            <a:endParaRPr sz="1400"/>
          </a:p>
        </p:txBody>
      </p:sp>
      <p:sp>
        <p:nvSpPr>
          <p:cNvPr id="332" name="Shape 33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Alternative Opportunities </a:t>
            </a:r>
            <a:endParaRPr/>
          </a:p>
        </p:txBody>
      </p:sp>
      <p:sp>
        <p:nvSpPr>
          <p:cNvPr id="338" name="Shape 33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15</a:t>
            </a:fld>
            <a:endParaRPr/>
          </a:p>
        </p:txBody>
      </p:sp>
      <p:sp>
        <p:nvSpPr>
          <p:cNvPr id="339" name="Shape 339"/>
          <p:cNvSpPr txBox="1">
            <a:spLocks noGrp="1"/>
          </p:cNvSpPr>
          <p:nvPr>
            <p:ph type="body" idx="1"/>
          </p:nvPr>
        </p:nvSpPr>
        <p:spPr>
          <a:xfrm>
            <a:off x="640350" y="1596325"/>
            <a:ext cx="7863300" cy="2835600"/>
          </a:xfrm>
          <a:prstGeom prst="rect">
            <a:avLst/>
          </a:prstGeom>
        </p:spPr>
        <p:txBody>
          <a:bodyPr spcFirstLastPara="1" wrap="square" lIns="91425" tIns="91425" rIns="91425" bIns="91425" anchor="t" anchorCtr="0">
            <a:noAutofit/>
          </a:bodyPr>
          <a:lstStyle/>
          <a:p>
            <a:pPr marL="457200" marR="0" lvl="0" indent="-342900" algn="l" rtl="0">
              <a:lnSpc>
                <a:spcPct val="100000"/>
              </a:lnSpc>
              <a:spcBef>
                <a:spcPts val="600"/>
              </a:spcBef>
              <a:spcAft>
                <a:spcPts val="0"/>
              </a:spcAft>
              <a:buClr>
                <a:srgbClr val="C7D3E6"/>
              </a:buClr>
              <a:buSzPts val="1800"/>
              <a:buFont typeface="Roboto Condensed Light"/>
              <a:buChar char="▰"/>
            </a:pPr>
            <a:r>
              <a:rPr lang="en" sz="1800"/>
              <a:t>Based on the biweekly email from Campus Activities and Events, student organizations will have the opportunity to provide alternative programming if they feel a speaker will be triggering to students.</a:t>
            </a:r>
            <a:endParaRPr sz="1800"/>
          </a:p>
          <a:p>
            <a:pPr marL="457200" marR="0" lvl="0" indent="-342900" algn="l" rtl="0">
              <a:lnSpc>
                <a:spcPct val="100000"/>
              </a:lnSpc>
              <a:spcBef>
                <a:spcPts val="0"/>
              </a:spcBef>
              <a:spcAft>
                <a:spcPts val="0"/>
              </a:spcAft>
              <a:buSzPts val="1800"/>
              <a:buChar char="▰"/>
            </a:pPr>
            <a:r>
              <a:rPr lang="en" sz="1800"/>
              <a:t>Potential programs include:</a:t>
            </a:r>
            <a:endParaRPr sz="1800"/>
          </a:p>
          <a:p>
            <a:pPr marL="914400" marR="0" lvl="1" indent="-342900" algn="l" rtl="0">
              <a:lnSpc>
                <a:spcPct val="100000"/>
              </a:lnSpc>
              <a:spcBef>
                <a:spcPts val="0"/>
              </a:spcBef>
              <a:spcAft>
                <a:spcPts val="0"/>
              </a:spcAft>
              <a:buSzPts val="1800"/>
              <a:buChar char="▻"/>
            </a:pPr>
            <a:r>
              <a:rPr lang="en" sz="1800"/>
              <a:t>providing a space for dialogue regarding the topic the speaker is presenting on.</a:t>
            </a:r>
            <a:endParaRPr sz="1800"/>
          </a:p>
          <a:p>
            <a:pPr marL="914400" marR="0" lvl="1" indent="-342900" algn="l" rtl="0">
              <a:lnSpc>
                <a:spcPct val="100000"/>
              </a:lnSpc>
              <a:spcBef>
                <a:spcPts val="0"/>
              </a:spcBef>
              <a:spcAft>
                <a:spcPts val="0"/>
              </a:spcAft>
              <a:buSzPts val="1800"/>
              <a:buChar char="▻"/>
            </a:pPr>
            <a:r>
              <a:rPr lang="en" sz="1800"/>
              <a:t>create an event that is diametrically opposed to the event (e.g. if an anti-LGBTQIAA+ speaker is coming, planning a drag show)</a:t>
            </a:r>
            <a:endParaRPr sz="1800"/>
          </a:p>
          <a:p>
            <a:pPr marL="914400" marR="0" lvl="1" indent="-342900" algn="l" rtl="0">
              <a:lnSpc>
                <a:spcPct val="100000"/>
              </a:lnSpc>
              <a:spcBef>
                <a:spcPts val="0"/>
              </a:spcBef>
              <a:spcAft>
                <a:spcPts val="0"/>
              </a:spcAft>
              <a:buSzPts val="1800"/>
              <a:buChar char="▻"/>
            </a:pPr>
            <a:r>
              <a:rPr lang="en" sz="1800"/>
              <a:t>providing space for self-care (e.g. yoga for wellness event, paint night)</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References </a:t>
            </a:r>
            <a:endParaRPr/>
          </a:p>
        </p:txBody>
      </p:sp>
      <p:sp>
        <p:nvSpPr>
          <p:cNvPr id="345" name="Shape 345"/>
          <p:cNvSpPr txBox="1">
            <a:spLocks noGrp="1"/>
          </p:cNvSpPr>
          <p:nvPr>
            <p:ph type="body" idx="1"/>
          </p:nvPr>
        </p:nvSpPr>
        <p:spPr>
          <a:xfrm>
            <a:off x="164925" y="1331400"/>
            <a:ext cx="8276700" cy="3620700"/>
          </a:xfrm>
          <a:prstGeom prst="rect">
            <a:avLst/>
          </a:prstGeom>
        </p:spPr>
        <p:txBody>
          <a:bodyPr spcFirstLastPara="1" wrap="square" lIns="91425" tIns="91425" rIns="91425" bIns="91425" anchor="ctr" anchorCtr="0">
            <a:noAutofit/>
          </a:bodyPr>
          <a:lstStyle/>
          <a:p>
            <a:pPr marL="457200" lvl="0" indent="-304800" rtl="0">
              <a:spcBef>
                <a:spcPts val="600"/>
              </a:spcBef>
              <a:spcAft>
                <a:spcPts val="0"/>
              </a:spcAft>
              <a:buClr>
                <a:srgbClr val="C7D3E6"/>
              </a:buClr>
              <a:buSzPts val="1200"/>
              <a:buFont typeface="Roboto Condensed"/>
              <a:buChar char="▰"/>
            </a:pPr>
            <a:r>
              <a:rPr lang="en" sz="1200">
                <a:solidFill>
                  <a:schemeClr val="dk1"/>
                </a:solidFill>
                <a:latin typeface="Roboto Condensed"/>
                <a:ea typeface="Roboto Condensed"/>
                <a:cs typeface="Roboto Condensed"/>
                <a:sym typeface="Roboto Condensed"/>
              </a:rPr>
              <a:t>Clemson University. (2017). </a:t>
            </a:r>
            <a:r>
              <a:rPr lang="en" sz="1200" i="1">
                <a:solidFill>
                  <a:schemeClr val="dk1"/>
                </a:solidFill>
                <a:latin typeface="Roboto Condensed"/>
                <a:ea typeface="Roboto Condensed"/>
                <a:cs typeface="Roboto Condensed"/>
                <a:sym typeface="Roboto Condensed"/>
              </a:rPr>
              <a:t>Facility Use Policy</a:t>
            </a:r>
            <a:r>
              <a:rPr lang="en" sz="1200">
                <a:solidFill>
                  <a:schemeClr val="dk1"/>
                </a:solidFill>
                <a:latin typeface="Roboto Condensed"/>
                <a:ea typeface="Roboto Condensed"/>
                <a:cs typeface="Roboto Condensed"/>
                <a:sym typeface="Roboto Condensed"/>
              </a:rPr>
              <a:t>. Retrieved from: https://www.clemson.edu/campus-life/activities-events/venues/facilityuse.html</a:t>
            </a:r>
            <a:endParaRPr sz="1200">
              <a:solidFill>
                <a:srgbClr val="000000"/>
              </a:solidFill>
              <a:highlight>
                <a:srgbClr val="FFFFFF"/>
              </a:highlight>
              <a:latin typeface="Roboto Condensed"/>
              <a:ea typeface="Roboto Condensed"/>
              <a:cs typeface="Roboto Condensed"/>
              <a:sym typeface="Roboto Condensed"/>
            </a:endParaRPr>
          </a:p>
          <a:p>
            <a:pPr marL="457200" lvl="0" indent="-304800" rtl="0">
              <a:spcBef>
                <a:spcPts val="0"/>
              </a:spcBef>
              <a:spcAft>
                <a:spcPts val="0"/>
              </a:spcAft>
              <a:buClr>
                <a:srgbClr val="C7D3E6"/>
              </a:buClr>
              <a:buSzPts val="1200"/>
              <a:buChar char="▰"/>
            </a:pPr>
            <a:r>
              <a:rPr lang="en" sz="1200">
                <a:solidFill>
                  <a:schemeClr val="dk1"/>
                </a:solidFill>
                <a:highlight>
                  <a:srgbClr val="FFFFFF"/>
                </a:highlight>
                <a:latin typeface="Roboto Condensed"/>
                <a:ea typeface="Roboto Condensed"/>
                <a:cs typeface="Roboto Condensed"/>
                <a:sym typeface="Roboto Condensed"/>
              </a:rPr>
              <a:t>Development of self-authorship. (2016). In L. D. Patton, K. A. Renn, F. M. Guido, &amp; S J. Quaye (Eds.), </a:t>
            </a:r>
            <a:r>
              <a:rPr lang="en" sz="1200" i="1">
                <a:solidFill>
                  <a:schemeClr val="dk1"/>
                </a:solidFill>
                <a:highlight>
                  <a:srgbClr val="FFFFFF"/>
                </a:highlight>
                <a:latin typeface="Roboto Condensed"/>
                <a:ea typeface="Roboto Condensed"/>
                <a:cs typeface="Roboto Condensed"/>
                <a:sym typeface="Roboto Condensed"/>
              </a:rPr>
              <a:t>Student development in college: theory, research, and practice </a:t>
            </a:r>
            <a:r>
              <a:rPr lang="en" sz="1200">
                <a:solidFill>
                  <a:schemeClr val="dk1"/>
                </a:solidFill>
                <a:highlight>
                  <a:srgbClr val="FFFFFF"/>
                </a:highlight>
                <a:latin typeface="Roboto Condensed"/>
                <a:ea typeface="Roboto Condensed"/>
                <a:cs typeface="Roboto Condensed"/>
                <a:sym typeface="Roboto Condensed"/>
              </a:rPr>
              <a:t>(3rd ed., pp.355-378).  San Franciso, CA: Jossey-Bass &amp; Pfeiffer.</a:t>
            </a:r>
            <a:endParaRPr sz="1200">
              <a:solidFill>
                <a:srgbClr val="000000"/>
              </a:solidFill>
              <a:highlight>
                <a:srgbClr val="FFFFFF"/>
              </a:highlight>
              <a:latin typeface="Roboto Condensed"/>
              <a:ea typeface="Roboto Condensed"/>
              <a:cs typeface="Roboto Condensed"/>
              <a:sym typeface="Roboto Condensed"/>
            </a:endParaRPr>
          </a:p>
          <a:p>
            <a:pPr marL="457200" lvl="0" indent="-304800" rtl="0">
              <a:spcBef>
                <a:spcPts val="0"/>
              </a:spcBef>
              <a:spcAft>
                <a:spcPts val="0"/>
              </a:spcAft>
              <a:buClr>
                <a:srgbClr val="C7D3E6"/>
              </a:buClr>
              <a:buSzPts val="1200"/>
              <a:buChar char="▰"/>
            </a:pPr>
            <a:r>
              <a:rPr lang="en" sz="1200">
                <a:solidFill>
                  <a:srgbClr val="000000"/>
                </a:solidFill>
                <a:highlight>
                  <a:srgbClr val="FFFFFF"/>
                </a:highlight>
                <a:latin typeface="Roboto Condensed"/>
                <a:ea typeface="Roboto Condensed"/>
                <a:cs typeface="Roboto Condensed"/>
                <a:sym typeface="Roboto Condensed"/>
              </a:rPr>
              <a:t>Hope, J. (2018). Stay true to institution's mission while addressing First Amendment issues. </a:t>
            </a:r>
            <a:r>
              <a:rPr lang="en" sz="1200" i="1">
                <a:solidFill>
                  <a:srgbClr val="000000"/>
                </a:solidFill>
                <a:highlight>
                  <a:srgbClr val="FFFFFF"/>
                </a:highlight>
                <a:latin typeface="Roboto Condensed"/>
                <a:ea typeface="Roboto Condensed"/>
                <a:cs typeface="Roboto Condensed"/>
                <a:sym typeface="Roboto Condensed"/>
              </a:rPr>
              <a:t>Student Affairs Today</a:t>
            </a:r>
            <a:r>
              <a:rPr lang="en" sz="1200">
                <a:solidFill>
                  <a:srgbClr val="000000"/>
                </a:solidFill>
                <a:highlight>
                  <a:srgbClr val="FFFFFF"/>
                </a:highlight>
                <a:latin typeface="Roboto Condensed"/>
                <a:ea typeface="Roboto Condensed"/>
                <a:cs typeface="Roboto Condensed"/>
                <a:sym typeface="Roboto Condensed"/>
              </a:rPr>
              <a:t>, </a:t>
            </a:r>
            <a:r>
              <a:rPr lang="en" sz="1200" i="1">
                <a:solidFill>
                  <a:srgbClr val="000000"/>
                </a:solidFill>
                <a:highlight>
                  <a:srgbClr val="FFFFFF"/>
                </a:highlight>
                <a:latin typeface="Roboto Condensed"/>
                <a:ea typeface="Roboto Condensed"/>
                <a:cs typeface="Roboto Condensed"/>
                <a:sym typeface="Roboto Condensed"/>
              </a:rPr>
              <a:t>20</a:t>
            </a:r>
            <a:r>
              <a:rPr lang="en" sz="1200">
                <a:solidFill>
                  <a:srgbClr val="000000"/>
                </a:solidFill>
                <a:highlight>
                  <a:srgbClr val="FFFFFF"/>
                </a:highlight>
                <a:latin typeface="Roboto Condensed"/>
                <a:ea typeface="Roboto Condensed"/>
                <a:cs typeface="Roboto Condensed"/>
                <a:sym typeface="Roboto Condensed"/>
              </a:rPr>
              <a:t>, 1–5. doi:10.1002/say.30432</a:t>
            </a:r>
            <a:endParaRPr sz="1200">
              <a:solidFill>
                <a:srgbClr val="000000"/>
              </a:solidFill>
              <a:highlight>
                <a:srgbClr val="FFFFFF"/>
              </a:highlight>
              <a:latin typeface="Roboto Condensed"/>
              <a:ea typeface="Roboto Condensed"/>
              <a:cs typeface="Roboto Condensed"/>
              <a:sym typeface="Roboto Condensed"/>
            </a:endParaRPr>
          </a:p>
          <a:p>
            <a:pPr marL="457200" lvl="0" indent="-304800" rtl="0">
              <a:spcBef>
                <a:spcPts val="0"/>
              </a:spcBef>
              <a:spcAft>
                <a:spcPts val="0"/>
              </a:spcAft>
              <a:buClr>
                <a:srgbClr val="C7D3E6"/>
              </a:buClr>
              <a:buSzPts val="1200"/>
              <a:buChar char="▰"/>
            </a:pPr>
            <a:r>
              <a:rPr lang="en" sz="1200">
                <a:solidFill>
                  <a:srgbClr val="000000"/>
                </a:solidFill>
                <a:highlight>
                  <a:srgbClr val="FFFFFF"/>
                </a:highlight>
                <a:latin typeface="Roboto Condensed"/>
                <a:ea typeface="Roboto Condensed"/>
                <a:cs typeface="Roboto Condensed"/>
                <a:sym typeface="Roboto Condensed"/>
              </a:rPr>
              <a:t>Psychosocial identity development. (2016). In L. D. Patton, K. A. Renn, F. M. Guido, &amp; S J. Quaye (Eds.), </a:t>
            </a:r>
            <a:r>
              <a:rPr lang="en" sz="1200" i="1">
                <a:solidFill>
                  <a:srgbClr val="000000"/>
                </a:solidFill>
                <a:highlight>
                  <a:srgbClr val="FFFFFF"/>
                </a:highlight>
                <a:latin typeface="Roboto Condensed"/>
                <a:ea typeface="Roboto Condensed"/>
                <a:cs typeface="Roboto Condensed"/>
                <a:sym typeface="Roboto Condensed"/>
              </a:rPr>
              <a:t>Student development in college: theory, research, and practice </a:t>
            </a:r>
            <a:r>
              <a:rPr lang="en" sz="1200">
                <a:solidFill>
                  <a:srgbClr val="000000"/>
                </a:solidFill>
                <a:highlight>
                  <a:srgbClr val="FFFFFF"/>
                </a:highlight>
                <a:latin typeface="Roboto Condensed"/>
                <a:ea typeface="Roboto Condensed"/>
                <a:cs typeface="Roboto Condensed"/>
                <a:sym typeface="Roboto Condensed"/>
              </a:rPr>
              <a:t>(3rd ed., pp. 287-313).  San Franciso, CA: Jossey-Bass &amp; Pfeiffer.</a:t>
            </a:r>
            <a:endParaRPr sz="1200">
              <a:solidFill>
                <a:srgbClr val="000000"/>
              </a:solidFill>
              <a:highlight>
                <a:srgbClr val="FFFFFF"/>
              </a:highlight>
              <a:latin typeface="Roboto Condensed"/>
              <a:ea typeface="Roboto Condensed"/>
              <a:cs typeface="Roboto Condensed"/>
              <a:sym typeface="Roboto Condensed"/>
            </a:endParaRPr>
          </a:p>
          <a:p>
            <a:pPr marL="457200" lvl="0" indent="-304800" rtl="0">
              <a:spcBef>
                <a:spcPts val="0"/>
              </a:spcBef>
              <a:spcAft>
                <a:spcPts val="0"/>
              </a:spcAft>
              <a:buClr>
                <a:srgbClr val="C7D3E6"/>
              </a:buClr>
              <a:buSzPts val="1200"/>
              <a:buFont typeface="Roboto Condensed"/>
              <a:buChar char="▰"/>
            </a:pPr>
            <a:r>
              <a:rPr lang="en" sz="1200">
                <a:solidFill>
                  <a:srgbClr val="000000"/>
                </a:solidFill>
                <a:highlight>
                  <a:srgbClr val="FFFFFF"/>
                </a:highlight>
                <a:latin typeface="Roboto Condensed"/>
                <a:ea typeface="Roboto Condensed"/>
                <a:cs typeface="Roboto Condensed"/>
                <a:sym typeface="Roboto Condensed"/>
              </a:rPr>
              <a:t>Reason, R. D., &amp; Lutovsky, B. R. (2007). You are not alone: resources for the college administrator. In J. F. L. Jackson &amp; M. C. Terrell (Eds.), </a:t>
            </a:r>
            <a:r>
              <a:rPr lang="en" sz="1200" i="1">
                <a:solidFill>
                  <a:srgbClr val="000000"/>
                </a:solidFill>
                <a:highlight>
                  <a:srgbClr val="FFFFFF"/>
                </a:highlight>
                <a:latin typeface="Roboto Condensed"/>
                <a:ea typeface="Roboto Condensed"/>
                <a:cs typeface="Roboto Condensed"/>
                <a:sym typeface="Roboto Condensed"/>
              </a:rPr>
              <a:t>Creating and maintaining safe college campuses: a sourcebook for evaluating and enhancing safety programs </a:t>
            </a:r>
            <a:r>
              <a:rPr lang="en" sz="1200">
                <a:solidFill>
                  <a:srgbClr val="000000"/>
                </a:solidFill>
                <a:highlight>
                  <a:srgbClr val="FFFFFF"/>
                </a:highlight>
                <a:latin typeface="Roboto Condensed"/>
                <a:ea typeface="Roboto Condensed"/>
                <a:cs typeface="Roboto Condensed"/>
                <a:sym typeface="Roboto Condensed"/>
              </a:rPr>
              <a:t>(pp. 241-260). Sterling, VA: Stylus Publishing, LLC.</a:t>
            </a:r>
            <a:endParaRPr sz="1200">
              <a:solidFill>
                <a:srgbClr val="000000"/>
              </a:solidFill>
              <a:highlight>
                <a:srgbClr val="FFFFFF"/>
              </a:highlight>
              <a:latin typeface="Roboto Condensed"/>
              <a:ea typeface="Roboto Condensed"/>
              <a:cs typeface="Roboto Condensed"/>
              <a:sym typeface="Roboto Condensed"/>
            </a:endParaRPr>
          </a:p>
          <a:p>
            <a:pPr marL="457200" lvl="0" indent="-304800" rtl="0">
              <a:lnSpc>
                <a:spcPct val="100000"/>
              </a:lnSpc>
              <a:spcBef>
                <a:spcPts val="0"/>
              </a:spcBef>
              <a:spcAft>
                <a:spcPts val="0"/>
              </a:spcAft>
              <a:buClr>
                <a:srgbClr val="C7D3E6"/>
              </a:buClr>
              <a:buSzPts val="1200"/>
              <a:buFont typeface="Roboto Condensed"/>
              <a:buChar char="▰"/>
            </a:pPr>
            <a:r>
              <a:rPr lang="en" sz="1200">
                <a:solidFill>
                  <a:schemeClr val="dk1"/>
                </a:solidFill>
                <a:latin typeface="Roboto Condensed"/>
                <a:ea typeface="Roboto Condensed"/>
                <a:cs typeface="Roboto Condensed"/>
                <a:sym typeface="Roboto Condensed"/>
              </a:rPr>
              <a:t>Tisch, J. M. (Ed.). (2017). Proceedings from Institute for Democracy &amp; Higher Education ‘17: </a:t>
            </a:r>
            <a:r>
              <a:rPr lang="en" sz="1200" i="1">
                <a:solidFill>
                  <a:schemeClr val="dk1"/>
                </a:solidFill>
                <a:latin typeface="Roboto Condensed"/>
                <a:ea typeface="Roboto Condensed"/>
                <a:cs typeface="Roboto Condensed"/>
                <a:sym typeface="Roboto Condensed"/>
              </a:rPr>
              <a:t>Free Speech &amp; Inclusion on Campus</a:t>
            </a:r>
            <a:r>
              <a:rPr lang="en" sz="1200">
                <a:solidFill>
                  <a:schemeClr val="dk1"/>
                </a:solidFill>
                <a:latin typeface="Roboto Condensed"/>
                <a:ea typeface="Roboto Condensed"/>
                <a:cs typeface="Roboto Condensed"/>
                <a:sym typeface="Roboto Condensed"/>
              </a:rPr>
              <a:t>. Medford, MA: Tufts University.</a:t>
            </a:r>
            <a:endParaRPr sz="1200">
              <a:solidFill>
                <a:srgbClr val="000000"/>
              </a:solidFill>
              <a:highlight>
                <a:srgbClr val="FFFFFF"/>
              </a:highlight>
              <a:latin typeface="Roboto Condensed"/>
              <a:ea typeface="Roboto Condensed"/>
              <a:cs typeface="Roboto Condensed"/>
              <a:sym typeface="Roboto Condensed"/>
            </a:endParaRPr>
          </a:p>
          <a:p>
            <a:pPr marL="457200" lvl="0" indent="-304800" rtl="0">
              <a:spcBef>
                <a:spcPts val="0"/>
              </a:spcBef>
              <a:spcAft>
                <a:spcPts val="0"/>
              </a:spcAft>
              <a:buClr>
                <a:srgbClr val="C7D3E6"/>
              </a:buClr>
              <a:buSzPts val="1200"/>
              <a:buFont typeface="Roboto Condensed"/>
              <a:buChar char="▰"/>
            </a:pPr>
            <a:r>
              <a:rPr lang="en" sz="1200">
                <a:solidFill>
                  <a:srgbClr val="000000"/>
                </a:solidFill>
                <a:highlight>
                  <a:srgbClr val="FFFFFF"/>
                </a:highlight>
                <a:latin typeface="Roboto Condensed"/>
                <a:ea typeface="Roboto Condensed"/>
                <a:cs typeface="Roboto Condensed"/>
                <a:sym typeface="Roboto Condensed"/>
              </a:rPr>
              <a:t>Wright, R. (2017). The heckler's veto today. </a:t>
            </a:r>
            <a:r>
              <a:rPr lang="en" sz="1200" i="1">
                <a:solidFill>
                  <a:srgbClr val="000000"/>
                </a:solidFill>
                <a:highlight>
                  <a:srgbClr val="FFFFFF"/>
                </a:highlight>
                <a:latin typeface="Roboto Condensed"/>
                <a:ea typeface="Roboto Condensed"/>
                <a:cs typeface="Roboto Condensed"/>
                <a:sym typeface="Roboto Condensed"/>
              </a:rPr>
              <a:t>Case Western Reserve Law Review,</a:t>
            </a:r>
            <a:r>
              <a:rPr lang="en" sz="1200">
                <a:solidFill>
                  <a:srgbClr val="000000"/>
                </a:solidFill>
                <a:highlight>
                  <a:srgbClr val="FFFFFF"/>
                </a:highlight>
                <a:latin typeface="Roboto Condensed"/>
                <a:ea typeface="Roboto Condensed"/>
                <a:cs typeface="Roboto Condensed"/>
                <a:sym typeface="Roboto Condensed"/>
              </a:rPr>
              <a:t> </a:t>
            </a:r>
            <a:r>
              <a:rPr lang="en" sz="1200" i="1">
                <a:solidFill>
                  <a:srgbClr val="000000"/>
                </a:solidFill>
                <a:highlight>
                  <a:srgbClr val="FFFFFF"/>
                </a:highlight>
                <a:latin typeface="Roboto Condensed"/>
                <a:ea typeface="Roboto Condensed"/>
                <a:cs typeface="Roboto Condensed"/>
                <a:sym typeface="Roboto Condensed"/>
              </a:rPr>
              <a:t>68</a:t>
            </a:r>
            <a:r>
              <a:rPr lang="en" sz="1200">
                <a:solidFill>
                  <a:srgbClr val="000000"/>
                </a:solidFill>
                <a:highlight>
                  <a:srgbClr val="FFFFFF"/>
                </a:highlight>
                <a:latin typeface="Roboto Condensed"/>
                <a:ea typeface="Roboto Condensed"/>
                <a:cs typeface="Roboto Condensed"/>
                <a:sym typeface="Roboto Condensed"/>
              </a:rPr>
              <a:t>(1), 159-188.</a:t>
            </a:r>
            <a:endParaRPr sz="1200">
              <a:solidFill>
                <a:srgbClr val="000000"/>
              </a:solidFill>
              <a:highlight>
                <a:srgbClr val="FFFFFF"/>
              </a:highlight>
              <a:latin typeface="Roboto Condensed"/>
              <a:ea typeface="Roboto Condensed"/>
              <a:cs typeface="Roboto Condensed"/>
              <a:sym typeface="Roboto Condensed"/>
            </a:endParaRPr>
          </a:p>
          <a:p>
            <a:pPr marL="457200" lvl="0" indent="-304800" rtl="0">
              <a:spcBef>
                <a:spcPts val="0"/>
              </a:spcBef>
              <a:spcAft>
                <a:spcPts val="0"/>
              </a:spcAft>
              <a:buClr>
                <a:srgbClr val="C7D3E6"/>
              </a:buClr>
              <a:buSzPts val="1200"/>
              <a:buFont typeface="Roboto Condensed"/>
              <a:buChar char="▰"/>
            </a:pPr>
            <a:r>
              <a:rPr lang="en" sz="1200">
                <a:solidFill>
                  <a:srgbClr val="000000"/>
                </a:solidFill>
                <a:latin typeface="Roboto Condensed"/>
                <a:ea typeface="Roboto Condensed"/>
                <a:cs typeface="Roboto Condensed"/>
                <a:sym typeface="Roboto Condensed"/>
              </a:rPr>
              <a:t>Zdziarski E. L., Dunkel N.W., &amp; Rollo J.M., (2007). </a:t>
            </a:r>
            <a:r>
              <a:rPr lang="en" sz="1200" i="1">
                <a:solidFill>
                  <a:srgbClr val="000000"/>
                </a:solidFill>
                <a:latin typeface="Roboto Condensed"/>
                <a:ea typeface="Roboto Condensed"/>
                <a:cs typeface="Roboto Condensed"/>
                <a:sym typeface="Roboto Condensed"/>
              </a:rPr>
              <a:t>Campus crisis management: A comprehensive guide to planning, prevention, response and recovery</a:t>
            </a:r>
            <a:r>
              <a:rPr lang="en" sz="1200">
                <a:solidFill>
                  <a:srgbClr val="000000"/>
                </a:solidFill>
                <a:latin typeface="Roboto Condensed"/>
                <a:ea typeface="Roboto Condensed"/>
                <a:cs typeface="Roboto Condensed"/>
                <a:sym typeface="Roboto Condensed"/>
              </a:rPr>
              <a:t>. San Francisco, CA: Jossey-Bass. </a:t>
            </a:r>
            <a:endParaRPr sz="1200">
              <a:solidFill>
                <a:srgbClr val="000000"/>
              </a:solidFill>
              <a:latin typeface="Roboto Condensed"/>
              <a:ea typeface="Roboto Condensed"/>
              <a:cs typeface="Roboto Condensed"/>
              <a:sym typeface="Roboto Condensed"/>
            </a:endParaRPr>
          </a:p>
          <a:p>
            <a:pPr marL="457200" lvl="0" indent="-304800" rtl="0">
              <a:spcBef>
                <a:spcPts val="0"/>
              </a:spcBef>
              <a:spcAft>
                <a:spcPts val="0"/>
              </a:spcAft>
              <a:buClr>
                <a:srgbClr val="C7D3E6"/>
              </a:buClr>
              <a:buSzPts val="1200"/>
              <a:buFont typeface="Roboto Condensed"/>
              <a:buChar char="▰"/>
            </a:pPr>
            <a:r>
              <a:rPr lang="en" sz="1200">
                <a:solidFill>
                  <a:srgbClr val="000000"/>
                </a:solidFill>
                <a:latin typeface="Roboto Condensed"/>
                <a:ea typeface="Roboto Condensed"/>
                <a:cs typeface="Roboto Condensed"/>
                <a:sym typeface="Roboto Condensed"/>
              </a:rPr>
              <a:t>Compton, Michael T,M.D., M.P.H., &amp; Chien, V. H., B.A. (2008). Factors related to knowledge retention after crisis intervention team training for police officers.</a:t>
            </a:r>
            <a:r>
              <a:rPr lang="en" sz="1200" i="1">
                <a:solidFill>
                  <a:srgbClr val="000000"/>
                </a:solidFill>
                <a:latin typeface="Roboto Condensed"/>
                <a:ea typeface="Roboto Condensed"/>
                <a:cs typeface="Roboto Condensed"/>
                <a:sym typeface="Roboto Condensed"/>
              </a:rPr>
              <a:t>Psychiatric Services, 59</a:t>
            </a:r>
            <a:r>
              <a:rPr lang="en" sz="1200">
                <a:solidFill>
                  <a:srgbClr val="000000"/>
                </a:solidFill>
                <a:latin typeface="Roboto Condensed"/>
                <a:ea typeface="Roboto Condensed"/>
                <a:cs typeface="Roboto Condensed"/>
                <a:sym typeface="Roboto Condensed"/>
              </a:rPr>
              <a:t>(9), 1049-51. Retrieved from http://libproxy.clemson.edu/login?url=https://search.proquest.com/docview/213083379?accountid=6167</a:t>
            </a:r>
            <a:endParaRPr sz="1200">
              <a:solidFill>
                <a:srgbClr val="000000"/>
              </a:solidFill>
              <a:latin typeface="Roboto Condensed"/>
              <a:ea typeface="Roboto Condensed"/>
              <a:cs typeface="Roboto Condensed"/>
              <a:sym typeface="Roboto Condensed"/>
            </a:endParaRPr>
          </a:p>
        </p:txBody>
      </p:sp>
      <p:sp>
        <p:nvSpPr>
          <p:cNvPr id="346" name="Shape 34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16</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Team Introduction</a:t>
            </a:r>
            <a:endParaRPr/>
          </a:p>
        </p:txBody>
      </p:sp>
      <p:sp>
        <p:nvSpPr>
          <p:cNvPr id="191" name="Shape 191"/>
          <p:cNvSpPr txBox="1">
            <a:spLocks noGrp="1"/>
          </p:cNvSpPr>
          <p:nvPr>
            <p:ph type="body" idx="2"/>
          </p:nvPr>
        </p:nvSpPr>
        <p:spPr>
          <a:xfrm>
            <a:off x="299825" y="3071300"/>
            <a:ext cx="1747200" cy="1747800"/>
          </a:xfrm>
          <a:prstGeom prst="rect">
            <a:avLst/>
          </a:prstGeom>
        </p:spPr>
        <p:txBody>
          <a:bodyPr spcFirstLastPara="1" wrap="square" lIns="91425" tIns="91425" rIns="91425" bIns="91425" anchor="t" anchorCtr="0">
            <a:noAutofit/>
          </a:bodyPr>
          <a:lstStyle/>
          <a:p>
            <a:pPr marL="0" lvl="0" indent="0">
              <a:spcBef>
                <a:spcPts val="600"/>
              </a:spcBef>
              <a:spcAft>
                <a:spcPts val="1000"/>
              </a:spcAft>
              <a:buNone/>
            </a:pPr>
            <a:r>
              <a:rPr lang="en" sz="1100"/>
              <a:t>Hello! My name is Molly Callahan and I am a first year graduate student in the Counselor Education M.Ed. program at Clemson University. My assistantship is with University Housing and Dining as a Graduate Community Director. </a:t>
            </a:r>
            <a:endParaRPr sz="1100"/>
          </a:p>
        </p:txBody>
      </p:sp>
      <p:sp>
        <p:nvSpPr>
          <p:cNvPr id="192" name="Shape 19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a:t>
            </a:fld>
            <a:endParaRPr/>
          </a:p>
        </p:txBody>
      </p:sp>
      <p:pic>
        <p:nvPicPr>
          <p:cNvPr id="193" name="Shape 193"/>
          <p:cNvPicPr preferRelativeResize="0"/>
          <p:nvPr/>
        </p:nvPicPr>
        <p:blipFill>
          <a:blip r:embed="rId3" cstate="hqprint">
            <a:alphaModFix/>
            <a:extLst>
              <a:ext uri="{28A0092B-C50C-407E-A947-70E740481C1C}">
                <a14:useLocalDpi xmlns:a14="http://schemas.microsoft.com/office/drawing/2010/main"/>
              </a:ext>
            </a:extLst>
          </a:blip>
          <a:stretch>
            <a:fillRect/>
          </a:stretch>
        </p:blipFill>
        <p:spPr>
          <a:xfrm>
            <a:off x="3762288" y="1324050"/>
            <a:ext cx="1747250" cy="1747250"/>
          </a:xfrm>
          <a:prstGeom prst="rect">
            <a:avLst/>
          </a:prstGeom>
          <a:noFill/>
          <a:ln w="19050" cap="flat" cmpd="sng">
            <a:solidFill>
              <a:schemeClr val="dk2"/>
            </a:solidFill>
            <a:prstDash val="solid"/>
            <a:round/>
            <a:headEnd type="none" w="med" len="med"/>
            <a:tailEnd type="none" w="med" len="med"/>
          </a:ln>
        </p:spPr>
      </p:pic>
      <p:pic>
        <p:nvPicPr>
          <p:cNvPr id="194" name="Shape 194"/>
          <p:cNvPicPr preferRelativeResize="0"/>
          <p:nvPr/>
        </p:nvPicPr>
        <p:blipFill>
          <a:blip r:embed="rId4" cstate="hqprint">
            <a:alphaModFix/>
            <a:extLst>
              <a:ext uri="{28A0092B-C50C-407E-A947-70E740481C1C}">
                <a14:useLocalDpi xmlns:a14="http://schemas.microsoft.com/office/drawing/2010/main"/>
              </a:ext>
            </a:extLst>
          </a:blip>
          <a:stretch>
            <a:fillRect/>
          </a:stretch>
        </p:blipFill>
        <p:spPr>
          <a:xfrm>
            <a:off x="299825" y="1324050"/>
            <a:ext cx="1747251" cy="1747251"/>
          </a:xfrm>
          <a:prstGeom prst="rect">
            <a:avLst/>
          </a:prstGeom>
          <a:noFill/>
          <a:ln w="19050" cap="flat" cmpd="sng">
            <a:solidFill>
              <a:schemeClr val="dk2"/>
            </a:solidFill>
            <a:prstDash val="solid"/>
            <a:round/>
            <a:headEnd type="none" w="med" len="med"/>
            <a:tailEnd type="none" w="med" len="med"/>
          </a:ln>
        </p:spPr>
      </p:pic>
      <p:pic>
        <p:nvPicPr>
          <p:cNvPr id="195" name="Shape 195"/>
          <p:cNvPicPr preferRelativeResize="0"/>
          <p:nvPr/>
        </p:nvPicPr>
        <p:blipFill rotWithShape="1">
          <a:blip r:embed="rId5" cstate="hqprint">
            <a:alphaModFix/>
            <a:extLst>
              <a:ext uri="{28A0092B-C50C-407E-A947-70E740481C1C}">
                <a14:useLocalDpi xmlns:a14="http://schemas.microsoft.com/office/drawing/2010/main"/>
              </a:ext>
            </a:extLst>
          </a:blip>
          <a:srcRect/>
          <a:stretch/>
        </p:blipFill>
        <p:spPr>
          <a:xfrm>
            <a:off x="2047063" y="3071288"/>
            <a:ext cx="1677111" cy="1747876"/>
          </a:xfrm>
          <a:prstGeom prst="rect">
            <a:avLst/>
          </a:prstGeom>
          <a:noFill/>
          <a:ln w="19050" cap="flat" cmpd="sng">
            <a:solidFill>
              <a:schemeClr val="dk2"/>
            </a:solidFill>
            <a:prstDash val="solid"/>
            <a:round/>
            <a:headEnd type="none" w="med" len="med"/>
            <a:tailEnd type="none" w="med" len="med"/>
          </a:ln>
        </p:spPr>
      </p:pic>
      <p:sp>
        <p:nvSpPr>
          <p:cNvPr id="196" name="Shape 196"/>
          <p:cNvSpPr txBox="1">
            <a:spLocks noGrp="1"/>
          </p:cNvSpPr>
          <p:nvPr>
            <p:ph type="body" idx="2"/>
          </p:nvPr>
        </p:nvSpPr>
        <p:spPr>
          <a:xfrm>
            <a:off x="3800375" y="3071300"/>
            <a:ext cx="1677000" cy="1747800"/>
          </a:xfrm>
          <a:prstGeom prst="rect">
            <a:avLst/>
          </a:prstGeom>
        </p:spPr>
        <p:txBody>
          <a:bodyPr spcFirstLastPara="1" wrap="square" lIns="91425" tIns="91425" rIns="91425" bIns="91425" anchor="t" anchorCtr="0">
            <a:noAutofit/>
          </a:bodyPr>
          <a:lstStyle/>
          <a:p>
            <a:pPr marL="0" lvl="0" indent="0" rtl="0">
              <a:spcBef>
                <a:spcPts val="600"/>
              </a:spcBef>
              <a:spcAft>
                <a:spcPts val="1000"/>
              </a:spcAft>
              <a:buNone/>
            </a:pPr>
            <a:r>
              <a:rPr lang="en" sz="1100"/>
              <a:t>Hello! My name is Gina Mariano and I am a first year graduate student in the Counselor Education M.Ed. program at Clemson University. I work as the Graduate Assistant in Tiger Media with Campus Activities and Events! </a:t>
            </a:r>
            <a:endParaRPr sz="1100"/>
          </a:p>
        </p:txBody>
      </p:sp>
      <p:sp>
        <p:nvSpPr>
          <p:cNvPr id="197" name="Shape 197"/>
          <p:cNvSpPr txBox="1">
            <a:spLocks noGrp="1"/>
          </p:cNvSpPr>
          <p:nvPr>
            <p:ph type="body" idx="2"/>
          </p:nvPr>
        </p:nvSpPr>
        <p:spPr>
          <a:xfrm>
            <a:off x="2088225" y="1323775"/>
            <a:ext cx="1747200" cy="1747800"/>
          </a:xfrm>
          <a:prstGeom prst="rect">
            <a:avLst/>
          </a:prstGeom>
        </p:spPr>
        <p:txBody>
          <a:bodyPr spcFirstLastPara="1" wrap="square" lIns="91425" tIns="91425" rIns="91425" bIns="91425" anchor="ctr" anchorCtr="0">
            <a:noAutofit/>
          </a:bodyPr>
          <a:lstStyle/>
          <a:p>
            <a:pPr marL="0" lvl="0" indent="0" rtl="0">
              <a:spcBef>
                <a:spcPts val="600"/>
              </a:spcBef>
              <a:spcAft>
                <a:spcPts val="1000"/>
              </a:spcAft>
              <a:buNone/>
            </a:pPr>
            <a:r>
              <a:rPr lang="en" sz="1100"/>
              <a:t>Hello! My name is Wonjae Kim and I am a first year graduate student in the Counselor Education M.Ed. program at Clemson University.  I am the Graduate Assistant for Freshman Academic Programs!</a:t>
            </a:r>
            <a:endParaRPr sz="1100"/>
          </a:p>
        </p:txBody>
      </p:sp>
      <p:pic>
        <p:nvPicPr>
          <p:cNvPr id="198" name="Shape 198"/>
          <p:cNvPicPr preferRelativeResize="0"/>
          <p:nvPr/>
        </p:nvPicPr>
        <p:blipFill>
          <a:blip r:embed="rId6" cstate="hqprint">
            <a:alphaModFix/>
            <a:extLst>
              <a:ext uri="{28A0092B-C50C-407E-A947-70E740481C1C}">
                <a14:useLocalDpi xmlns:a14="http://schemas.microsoft.com/office/drawing/2010/main"/>
              </a:ext>
            </a:extLst>
          </a:blip>
          <a:stretch>
            <a:fillRect/>
          </a:stretch>
        </p:blipFill>
        <p:spPr>
          <a:xfrm>
            <a:off x="5547663" y="3071575"/>
            <a:ext cx="1747249" cy="1747249"/>
          </a:xfrm>
          <a:prstGeom prst="rect">
            <a:avLst/>
          </a:prstGeom>
          <a:noFill/>
          <a:ln w="19050" cap="flat" cmpd="sng">
            <a:solidFill>
              <a:schemeClr val="dk2"/>
            </a:solidFill>
            <a:prstDash val="solid"/>
            <a:round/>
            <a:headEnd type="none" w="med" len="med"/>
            <a:tailEnd type="none" w="med" len="med"/>
          </a:ln>
        </p:spPr>
      </p:pic>
      <p:sp>
        <p:nvSpPr>
          <p:cNvPr id="199" name="Shape 199"/>
          <p:cNvSpPr txBox="1">
            <a:spLocks noGrp="1"/>
          </p:cNvSpPr>
          <p:nvPr>
            <p:ph type="body" idx="2"/>
          </p:nvPr>
        </p:nvSpPr>
        <p:spPr>
          <a:xfrm>
            <a:off x="5547650" y="1323775"/>
            <a:ext cx="1747200" cy="1747800"/>
          </a:xfrm>
          <a:prstGeom prst="rect">
            <a:avLst/>
          </a:prstGeom>
        </p:spPr>
        <p:txBody>
          <a:bodyPr spcFirstLastPara="1" wrap="square" lIns="91425" tIns="91425" rIns="91425" bIns="91425" anchor="t" anchorCtr="0">
            <a:noAutofit/>
          </a:bodyPr>
          <a:lstStyle/>
          <a:p>
            <a:pPr marL="0" lvl="0" indent="0" rtl="0">
              <a:spcBef>
                <a:spcPts val="600"/>
              </a:spcBef>
              <a:spcAft>
                <a:spcPts val="1000"/>
              </a:spcAft>
              <a:buNone/>
            </a:pPr>
            <a:r>
              <a:rPr lang="en" sz="1100"/>
              <a:t>Hello! My name is Emily Zarych and I am a first year graduate student in the Counselor Education M.Ed. program at Clemson University. I am the Graduate Assistant for Leadership Development. </a:t>
            </a:r>
            <a:endParaRPr sz="1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Objectives </a:t>
            </a:r>
            <a:endParaRPr/>
          </a:p>
        </p:txBody>
      </p:sp>
      <p:sp>
        <p:nvSpPr>
          <p:cNvPr id="205" name="Shape 20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a:t>
            </a:fld>
            <a:endParaRPr/>
          </a:p>
        </p:txBody>
      </p:sp>
      <p:sp>
        <p:nvSpPr>
          <p:cNvPr id="206" name="Shape 206"/>
          <p:cNvSpPr txBox="1">
            <a:spLocks noGrp="1"/>
          </p:cNvSpPr>
          <p:nvPr>
            <p:ph type="body" idx="1"/>
          </p:nvPr>
        </p:nvSpPr>
        <p:spPr>
          <a:xfrm>
            <a:off x="293675" y="1451925"/>
            <a:ext cx="8468100" cy="3384300"/>
          </a:xfrm>
          <a:prstGeom prst="rect">
            <a:avLst/>
          </a:prstGeom>
        </p:spPr>
        <p:txBody>
          <a:bodyPr spcFirstLastPara="1" wrap="square" lIns="91425" tIns="91425" rIns="91425" bIns="91425" anchor="t" anchorCtr="0">
            <a:noAutofit/>
          </a:bodyPr>
          <a:lstStyle/>
          <a:p>
            <a:pPr marL="457200" lvl="0" indent="-355600" rtl="0">
              <a:spcBef>
                <a:spcPts val="600"/>
              </a:spcBef>
              <a:spcAft>
                <a:spcPts val="0"/>
              </a:spcAft>
              <a:buClr>
                <a:srgbClr val="C7D3E6"/>
              </a:buClr>
              <a:buSzPts val="2000"/>
              <a:buChar char="▰"/>
            </a:pPr>
            <a:r>
              <a:rPr lang="en" sz="2000">
                <a:solidFill>
                  <a:srgbClr val="000000"/>
                </a:solidFill>
              </a:rPr>
              <a:t>As a result of this presentation, the audience will be able to:</a:t>
            </a:r>
            <a:endParaRPr sz="2000">
              <a:solidFill>
                <a:srgbClr val="000000"/>
              </a:solidFill>
            </a:endParaRPr>
          </a:p>
          <a:p>
            <a:pPr marL="914400" lvl="1" indent="-355600" rtl="0">
              <a:spcBef>
                <a:spcPts val="1000"/>
              </a:spcBef>
              <a:spcAft>
                <a:spcPts val="0"/>
              </a:spcAft>
              <a:buClr>
                <a:srgbClr val="C7D3E6"/>
              </a:buClr>
              <a:buSzPts val="2000"/>
              <a:buChar char="▻"/>
            </a:pPr>
            <a:r>
              <a:rPr lang="en" sz="2000">
                <a:solidFill>
                  <a:schemeClr val="dk1"/>
                </a:solidFill>
              </a:rPr>
              <a:t>identify theories of student development used to guide our discussion on best practices.</a:t>
            </a:r>
            <a:endParaRPr sz="2000">
              <a:solidFill>
                <a:schemeClr val="dk1"/>
              </a:solidFill>
            </a:endParaRPr>
          </a:p>
          <a:p>
            <a:pPr marL="914400" lvl="1" indent="-355600" rtl="0">
              <a:spcBef>
                <a:spcPts val="1000"/>
              </a:spcBef>
              <a:spcAft>
                <a:spcPts val="0"/>
              </a:spcAft>
              <a:buClr>
                <a:srgbClr val="C7D3E6"/>
              </a:buClr>
              <a:buSzPts val="2000"/>
              <a:buChar char="▻"/>
            </a:pPr>
            <a:r>
              <a:rPr lang="en" sz="2000">
                <a:solidFill>
                  <a:schemeClr val="dk1"/>
                </a:solidFill>
              </a:rPr>
              <a:t>articulate the purpose of First Amendment training and Diversity &amp; Inclusion Training.</a:t>
            </a:r>
            <a:endParaRPr sz="2000">
              <a:solidFill>
                <a:schemeClr val="dk1"/>
              </a:solidFill>
            </a:endParaRPr>
          </a:p>
          <a:p>
            <a:pPr marL="914400" lvl="1" indent="-355600" rtl="0">
              <a:spcBef>
                <a:spcPts val="1000"/>
              </a:spcBef>
              <a:spcAft>
                <a:spcPts val="0"/>
              </a:spcAft>
              <a:buClr>
                <a:srgbClr val="C7D3E6"/>
              </a:buClr>
              <a:buSzPts val="2000"/>
              <a:buChar char="▻"/>
            </a:pPr>
            <a:r>
              <a:rPr lang="en" sz="2000">
                <a:solidFill>
                  <a:srgbClr val="000000"/>
                </a:solidFill>
              </a:rPr>
              <a:t>list examples of factors to be considered when inviting a speaker to campus.</a:t>
            </a:r>
            <a:endParaRPr sz="2000">
              <a:solidFill>
                <a:srgbClr val="000000"/>
              </a:solidFill>
            </a:endParaRPr>
          </a:p>
          <a:p>
            <a:pPr marL="0" lvl="0" indent="0" rtl="0">
              <a:spcBef>
                <a:spcPts val="1000"/>
              </a:spcBef>
              <a:spcAft>
                <a:spcPts val="0"/>
              </a:spcAft>
              <a:buNone/>
            </a:pPr>
            <a:r>
              <a:rPr lang="en" sz="2000">
                <a:solidFill>
                  <a:schemeClr val="dk1"/>
                </a:solidFill>
              </a:rPr>
              <a:t> </a:t>
            </a:r>
            <a:endParaRPr sz="2000">
              <a:solidFill>
                <a:schemeClr val="dk1"/>
              </a:solidFill>
            </a:endParaRPr>
          </a:p>
          <a:p>
            <a:pPr marL="0" lvl="0" indent="0" rtl="0">
              <a:spcBef>
                <a:spcPts val="1000"/>
              </a:spcBef>
              <a:spcAft>
                <a:spcPts val="0"/>
              </a:spcAft>
              <a:buNone/>
            </a:pPr>
            <a:endParaRPr sz="2000">
              <a:solidFill>
                <a:schemeClr val="dk1"/>
              </a:solidFill>
            </a:endParaRPr>
          </a:p>
          <a:p>
            <a:pPr marL="0" lvl="0" indent="0">
              <a:spcBef>
                <a:spcPts val="600"/>
              </a:spcBef>
              <a:spcAft>
                <a:spcPts val="1000"/>
              </a:spcAft>
              <a:buNone/>
            </a:pPr>
            <a:endParaRPr sz="2000"/>
          </a:p>
        </p:txBody>
      </p:sp>
      <p:grpSp>
        <p:nvGrpSpPr>
          <p:cNvPr id="207" name="Shape 207"/>
          <p:cNvGrpSpPr/>
          <p:nvPr/>
        </p:nvGrpSpPr>
        <p:grpSpPr>
          <a:xfrm>
            <a:off x="293683" y="574116"/>
            <a:ext cx="309041" cy="403123"/>
            <a:chOff x="590250" y="244200"/>
            <a:chExt cx="407975" cy="532175"/>
          </a:xfrm>
        </p:grpSpPr>
        <p:sp>
          <p:nvSpPr>
            <p:cNvPr id="208" name="Shape 208"/>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9" name="Shape 209"/>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0" name="Shape 210"/>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1" name="Shape 211"/>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2" name="Shape 212"/>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3" name="Shape 213"/>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4" name="Shape 214"/>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5" name="Shape 215"/>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6" name="Shape 216"/>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7" name="Shape 217"/>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8" name="Shape 218"/>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9" name="Shape 219"/>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0" name="Shape 220"/>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1" name="Shape 221"/>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312475" y="2018300"/>
            <a:ext cx="4278600" cy="13293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sz="1400"/>
              <a:t>Developing Competence</a:t>
            </a:r>
            <a:endParaRPr sz="1400"/>
          </a:p>
          <a:p>
            <a:pPr marL="914400" lvl="1" indent="-317500" rtl="0">
              <a:spcBef>
                <a:spcPts val="0"/>
              </a:spcBef>
              <a:spcAft>
                <a:spcPts val="0"/>
              </a:spcAft>
              <a:buSzPts val="1400"/>
              <a:buChar char="▻"/>
            </a:pPr>
            <a:r>
              <a:rPr lang="en" sz="1400"/>
              <a:t>Intellectual competence</a:t>
            </a:r>
            <a:endParaRPr sz="1400"/>
          </a:p>
          <a:p>
            <a:pPr marL="457200" lvl="0" indent="-317500" rtl="0">
              <a:spcBef>
                <a:spcPts val="0"/>
              </a:spcBef>
              <a:spcAft>
                <a:spcPts val="0"/>
              </a:spcAft>
              <a:buSzPts val="1400"/>
              <a:buChar char="▰"/>
            </a:pPr>
            <a:r>
              <a:rPr lang="en" sz="1400"/>
              <a:t>Managing Emotions</a:t>
            </a:r>
            <a:endParaRPr sz="1400"/>
          </a:p>
          <a:p>
            <a:pPr marL="457200" lvl="0" indent="-317500" rtl="0">
              <a:spcBef>
                <a:spcPts val="0"/>
              </a:spcBef>
              <a:spcAft>
                <a:spcPts val="0"/>
              </a:spcAft>
              <a:buSzPts val="1400"/>
              <a:buChar char="▰"/>
            </a:pPr>
            <a:r>
              <a:rPr lang="en" sz="1400"/>
              <a:t>Developing Mature Interpersonal Relationships</a:t>
            </a:r>
            <a:endParaRPr sz="1400"/>
          </a:p>
          <a:p>
            <a:pPr marL="914400" lvl="1" indent="-317500" rtl="0">
              <a:spcBef>
                <a:spcPts val="0"/>
              </a:spcBef>
              <a:spcAft>
                <a:spcPts val="0"/>
              </a:spcAft>
              <a:buSzPts val="1400"/>
              <a:buChar char="▻"/>
            </a:pPr>
            <a:r>
              <a:rPr lang="en" sz="1400"/>
              <a:t>Tolerance, acceptance and appreciation of difference</a:t>
            </a:r>
            <a:endParaRPr sz="1400"/>
          </a:p>
          <a:p>
            <a:pPr marL="457200" lvl="0" indent="-317500" rtl="0">
              <a:spcBef>
                <a:spcPts val="0"/>
              </a:spcBef>
              <a:spcAft>
                <a:spcPts val="0"/>
              </a:spcAft>
              <a:buSzPts val="1400"/>
              <a:buChar char="▰"/>
            </a:pPr>
            <a:r>
              <a:rPr lang="en" sz="1400"/>
              <a:t>Integrity</a:t>
            </a:r>
            <a:endParaRPr sz="1400"/>
          </a:p>
          <a:p>
            <a:pPr marL="914400" lvl="1" indent="-317500" rtl="0">
              <a:spcBef>
                <a:spcPts val="0"/>
              </a:spcBef>
              <a:spcAft>
                <a:spcPts val="0"/>
              </a:spcAft>
              <a:buSzPts val="1400"/>
              <a:buChar char="▻"/>
            </a:pPr>
            <a:r>
              <a:rPr lang="en" sz="1400"/>
              <a:t>Congruence between actions and behaviors</a:t>
            </a:r>
            <a:endParaRPr sz="1400"/>
          </a:p>
          <a:p>
            <a:pPr marL="0" lvl="0" indent="0" algn="ctr" rtl="0">
              <a:spcBef>
                <a:spcPts val="0"/>
              </a:spcBef>
              <a:spcAft>
                <a:spcPts val="0"/>
              </a:spcAft>
              <a:buNone/>
            </a:pPr>
            <a:endParaRPr sz="1200"/>
          </a:p>
          <a:p>
            <a:pPr marL="0" lvl="0" indent="0" algn="ctr" rtl="0">
              <a:spcBef>
                <a:spcPts val="600"/>
              </a:spcBef>
              <a:spcAft>
                <a:spcPts val="1000"/>
              </a:spcAft>
              <a:buNone/>
            </a:pPr>
            <a:endParaRPr sz="1200"/>
          </a:p>
        </p:txBody>
      </p:sp>
      <p:sp>
        <p:nvSpPr>
          <p:cNvPr id="227" name="Shape 227"/>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Theoretical Framework </a:t>
            </a:r>
            <a:endParaRPr/>
          </a:p>
        </p:txBody>
      </p:sp>
      <p:sp>
        <p:nvSpPr>
          <p:cNvPr id="228" name="Shape 228"/>
          <p:cNvSpPr txBox="1">
            <a:spLocks noGrp="1"/>
          </p:cNvSpPr>
          <p:nvPr>
            <p:ph type="body" idx="1"/>
          </p:nvPr>
        </p:nvSpPr>
        <p:spPr>
          <a:xfrm>
            <a:off x="867525" y="1278300"/>
            <a:ext cx="2229900" cy="107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Chickering</a:t>
            </a:r>
            <a:endParaRPr sz="2400"/>
          </a:p>
          <a:p>
            <a:pPr marL="0" lvl="0" indent="0" algn="ctr" rtl="0">
              <a:spcBef>
                <a:spcPts val="0"/>
              </a:spcBef>
              <a:spcAft>
                <a:spcPts val="0"/>
              </a:spcAft>
              <a:buNone/>
            </a:pPr>
            <a:endParaRPr sz="1200"/>
          </a:p>
          <a:p>
            <a:pPr marL="0" lvl="0" indent="0" algn="ctr" rtl="0">
              <a:spcBef>
                <a:spcPts val="600"/>
              </a:spcBef>
              <a:spcAft>
                <a:spcPts val="1000"/>
              </a:spcAft>
              <a:buNone/>
            </a:pPr>
            <a:endParaRPr sz="1200"/>
          </a:p>
        </p:txBody>
      </p:sp>
      <p:sp>
        <p:nvSpPr>
          <p:cNvPr id="229" name="Shape 229"/>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4</a:t>
            </a:fld>
            <a:endParaRPr/>
          </a:p>
        </p:txBody>
      </p:sp>
      <p:grpSp>
        <p:nvGrpSpPr>
          <p:cNvPr id="230" name="Shape 230"/>
          <p:cNvGrpSpPr/>
          <p:nvPr/>
        </p:nvGrpSpPr>
        <p:grpSpPr>
          <a:xfrm>
            <a:off x="312466" y="587260"/>
            <a:ext cx="309022" cy="376837"/>
            <a:chOff x="596350" y="929175"/>
            <a:chExt cx="407950" cy="497475"/>
          </a:xfrm>
        </p:grpSpPr>
        <p:sp>
          <p:nvSpPr>
            <p:cNvPr id="231" name="Shape 231"/>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2" name="Shape 232"/>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3" name="Shape 233"/>
            <p:cNvSpPr/>
            <p:nvPr/>
          </p:nvSpPr>
          <p:spPr>
            <a:xfrm>
              <a:off x="688900" y="12561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4" name="Shape 234"/>
            <p:cNvSpPr/>
            <p:nvPr/>
          </p:nvSpPr>
          <p:spPr>
            <a:xfrm>
              <a:off x="688900" y="1201350"/>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5" name="Shape 235"/>
            <p:cNvSpPr/>
            <p:nvPr/>
          </p:nvSpPr>
          <p:spPr>
            <a:xfrm>
              <a:off x="688900" y="1145950"/>
              <a:ext cx="255750" cy="25"/>
            </a:xfrm>
            <a:custGeom>
              <a:avLst/>
              <a:gdLst/>
              <a:ahLst/>
              <a:cxnLst/>
              <a:rect l="0" t="0" r="0" b="0"/>
              <a:pathLst>
                <a:path w="10230" h="1" fill="none" extrusionOk="0">
                  <a:moveTo>
                    <a:pt x="10229" y="0"/>
                  </a:moveTo>
                  <a:lnTo>
                    <a:pt x="0"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6" name="Shape 236"/>
            <p:cNvSpPr/>
            <p:nvPr/>
          </p:nvSpPr>
          <p:spPr>
            <a:xfrm>
              <a:off x="688900" y="10905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7" name="Shape 237"/>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38" name="Shape 238"/>
          <p:cNvSpPr txBox="1">
            <a:spLocks noGrp="1"/>
          </p:cNvSpPr>
          <p:nvPr>
            <p:ph type="body" idx="1"/>
          </p:nvPr>
        </p:nvSpPr>
        <p:spPr>
          <a:xfrm>
            <a:off x="5693950" y="1278300"/>
            <a:ext cx="2229900" cy="66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Baxter Magolda</a:t>
            </a:r>
            <a:endParaRPr sz="2400"/>
          </a:p>
          <a:p>
            <a:pPr marL="0" lvl="0" indent="0" algn="ctr" rtl="0">
              <a:spcBef>
                <a:spcPts val="0"/>
              </a:spcBef>
              <a:spcAft>
                <a:spcPts val="0"/>
              </a:spcAft>
              <a:buNone/>
            </a:pPr>
            <a:endParaRPr sz="1200"/>
          </a:p>
          <a:p>
            <a:pPr marL="0" lvl="0" indent="0" algn="ctr" rtl="0">
              <a:spcBef>
                <a:spcPts val="600"/>
              </a:spcBef>
              <a:spcAft>
                <a:spcPts val="1000"/>
              </a:spcAft>
              <a:buNone/>
            </a:pPr>
            <a:endParaRPr sz="1200"/>
          </a:p>
        </p:txBody>
      </p:sp>
      <p:sp>
        <p:nvSpPr>
          <p:cNvPr id="239" name="Shape 239"/>
          <p:cNvSpPr txBox="1">
            <a:spLocks noGrp="1"/>
          </p:cNvSpPr>
          <p:nvPr>
            <p:ph type="body" idx="1"/>
          </p:nvPr>
        </p:nvSpPr>
        <p:spPr>
          <a:xfrm>
            <a:off x="192975" y="1715600"/>
            <a:ext cx="2531100" cy="766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a:t>Developmental Vectors</a:t>
            </a:r>
            <a:endParaRPr sz="1200"/>
          </a:p>
          <a:p>
            <a:pPr marL="0" lvl="0" indent="0" algn="ctr" rtl="0">
              <a:spcBef>
                <a:spcPts val="0"/>
              </a:spcBef>
              <a:spcAft>
                <a:spcPts val="0"/>
              </a:spcAft>
              <a:buNone/>
            </a:pPr>
            <a:endParaRPr sz="1200"/>
          </a:p>
          <a:p>
            <a:pPr marL="0" lvl="0" indent="0" algn="ctr" rtl="0">
              <a:spcBef>
                <a:spcPts val="600"/>
              </a:spcBef>
              <a:spcAft>
                <a:spcPts val="1000"/>
              </a:spcAft>
              <a:buNone/>
            </a:pPr>
            <a:endParaRPr sz="1200"/>
          </a:p>
        </p:txBody>
      </p:sp>
      <p:sp>
        <p:nvSpPr>
          <p:cNvPr id="240" name="Shape 240"/>
          <p:cNvSpPr txBox="1">
            <a:spLocks noGrp="1"/>
          </p:cNvSpPr>
          <p:nvPr>
            <p:ph type="body" idx="1"/>
          </p:nvPr>
        </p:nvSpPr>
        <p:spPr>
          <a:xfrm>
            <a:off x="192975" y="3728600"/>
            <a:ext cx="3579000" cy="766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a:t>Environmental Influences to Consider</a:t>
            </a:r>
            <a:endParaRPr sz="1200"/>
          </a:p>
          <a:p>
            <a:pPr marL="0" lvl="0" indent="0" algn="ctr" rtl="0">
              <a:spcBef>
                <a:spcPts val="0"/>
              </a:spcBef>
              <a:spcAft>
                <a:spcPts val="0"/>
              </a:spcAft>
              <a:buNone/>
            </a:pPr>
            <a:endParaRPr sz="1200"/>
          </a:p>
          <a:p>
            <a:pPr marL="0" lvl="0" indent="0" algn="ctr" rtl="0">
              <a:spcBef>
                <a:spcPts val="600"/>
              </a:spcBef>
              <a:spcAft>
                <a:spcPts val="1000"/>
              </a:spcAft>
              <a:buNone/>
            </a:pPr>
            <a:endParaRPr sz="1200"/>
          </a:p>
        </p:txBody>
      </p:sp>
      <p:sp>
        <p:nvSpPr>
          <p:cNvPr id="241" name="Shape 241"/>
          <p:cNvSpPr txBox="1">
            <a:spLocks noGrp="1"/>
          </p:cNvSpPr>
          <p:nvPr>
            <p:ph type="body" idx="1"/>
          </p:nvPr>
        </p:nvSpPr>
        <p:spPr>
          <a:xfrm>
            <a:off x="312475" y="4000800"/>
            <a:ext cx="3459600" cy="10275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sz="1400"/>
              <a:t>Friendships and Student Communities</a:t>
            </a:r>
            <a:endParaRPr sz="1400"/>
          </a:p>
          <a:p>
            <a:pPr marL="457200" lvl="0" indent="-317500" rtl="0">
              <a:spcBef>
                <a:spcPts val="0"/>
              </a:spcBef>
              <a:spcAft>
                <a:spcPts val="0"/>
              </a:spcAft>
              <a:buSzPts val="1400"/>
              <a:buChar char="▰"/>
            </a:pPr>
            <a:r>
              <a:rPr lang="en" sz="1400"/>
              <a:t>Student and Faculty Relationships</a:t>
            </a:r>
            <a:endParaRPr sz="1400"/>
          </a:p>
          <a:p>
            <a:pPr marL="457200" lvl="0" indent="-317500" rtl="0">
              <a:spcBef>
                <a:spcPts val="0"/>
              </a:spcBef>
              <a:spcAft>
                <a:spcPts val="0"/>
              </a:spcAft>
              <a:buSzPts val="1400"/>
              <a:buChar char="▰"/>
            </a:pPr>
            <a:r>
              <a:rPr lang="en" sz="1400"/>
              <a:t>Student Development Services and Programs</a:t>
            </a:r>
            <a:endParaRPr sz="1400"/>
          </a:p>
          <a:p>
            <a:pPr marL="0" lvl="0" indent="0" algn="ctr" rtl="0">
              <a:spcBef>
                <a:spcPts val="0"/>
              </a:spcBef>
              <a:spcAft>
                <a:spcPts val="0"/>
              </a:spcAft>
              <a:buNone/>
            </a:pPr>
            <a:endParaRPr sz="1200"/>
          </a:p>
          <a:p>
            <a:pPr marL="0" lvl="0" indent="0" algn="ctr" rtl="0">
              <a:spcBef>
                <a:spcPts val="600"/>
              </a:spcBef>
              <a:spcAft>
                <a:spcPts val="1000"/>
              </a:spcAft>
              <a:buNone/>
            </a:pPr>
            <a:endParaRPr sz="1200"/>
          </a:p>
        </p:txBody>
      </p:sp>
      <p:sp>
        <p:nvSpPr>
          <p:cNvPr id="242" name="Shape 242"/>
          <p:cNvSpPr txBox="1">
            <a:spLocks noGrp="1"/>
          </p:cNvSpPr>
          <p:nvPr>
            <p:ph type="body" idx="1"/>
          </p:nvPr>
        </p:nvSpPr>
        <p:spPr>
          <a:xfrm>
            <a:off x="5392750" y="1810850"/>
            <a:ext cx="2531100" cy="766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1200" b="1"/>
          </a:p>
          <a:p>
            <a:pPr marL="0" lvl="0" indent="0" algn="ctr" rtl="0">
              <a:spcBef>
                <a:spcPts val="600"/>
              </a:spcBef>
              <a:spcAft>
                <a:spcPts val="1000"/>
              </a:spcAft>
              <a:buNone/>
            </a:pPr>
            <a:endParaRPr sz="1200" b="1"/>
          </a:p>
        </p:txBody>
      </p:sp>
      <p:sp>
        <p:nvSpPr>
          <p:cNvPr id="243" name="Shape 243"/>
          <p:cNvSpPr txBox="1">
            <a:spLocks noGrp="1"/>
          </p:cNvSpPr>
          <p:nvPr>
            <p:ph type="body" idx="1"/>
          </p:nvPr>
        </p:nvSpPr>
        <p:spPr>
          <a:xfrm>
            <a:off x="4801150" y="1662200"/>
            <a:ext cx="2531100" cy="766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a:t>Internal Definition</a:t>
            </a:r>
            <a:endParaRPr sz="1800"/>
          </a:p>
          <a:p>
            <a:pPr marL="0" lvl="0" indent="0" rtl="0">
              <a:spcBef>
                <a:spcPts val="0"/>
              </a:spcBef>
              <a:spcAft>
                <a:spcPts val="0"/>
              </a:spcAft>
              <a:buNone/>
            </a:pPr>
            <a:endParaRPr sz="1800"/>
          </a:p>
          <a:p>
            <a:pPr marL="0" lvl="0" indent="0" algn="ctr" rtl="0">
              <a:spcBef>
                <a:spcPts val="0"/>
              </a:spcBef>
              <a:spcAft>
                <a:spcPts val="0"/>
              </a:spcAft>
              <a:buNone/>
            </a:pPr>
            <a:endParaRPr sz="1200"/>
          </a:p>
          <a:p>
            <a:pPr marL="0" lvl="0" indent="0" algn="ctr" rtl="0">
              <a:spcBef>
                <a:spcPts val="600"/>
              </a:spcBef>
              <a:spcAft>
                <a:spcPts val="1000"/>
              </a:spcAft>
              <a:buNone/>
            </a:pPr>
            <a:endParaRPr sz="1200"/>
          </a:p>
        </p:txBody>
      </p:sp>
      <p:sp>
        <p:nvSpPr>
          <p:cNvPr id="244" name="Shape 244"/>
          <p:cNvSpPr txBox="1">
            <a:spLocks noGrp="1"/>
          </p:cNvSpPr>
          <p:nvPr>
            <p:ph type="body" idx="1"/>
          </p:nvPr>
        </p:nvSpPr>
        <p:spPr>
          <a:xfrm>
            <a:off x="4847650" y="2760225"/>
            <a:ext cx="2531100" cy="537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a:t>Cross Roads</a:t>
            </a:r>
            <a:endParaRPr sz="1800"/>
          </a:p>
          <a:p>
            <a:pPr marL="0" lvl="0" indent="0" rtl="0">
              <a:spcBef>
                <a:spcPts val="0"/>
              </a:spcBef>
              <a:spcAft>
                <a:spcPts val="0"/>
              </a:spcAft>
              <a:buNone/>
            </a:pPr>
            <a:endParaRPr sz="1800"/>
          </a:p>
          <a:p>
            <a:pPr marL="0" lvl="0" indent="0" algn="ctr" rtl="0">
              <a:spcBef>
                <a:spcPts val="0"/>
              </a:spcBef>
              <a:spcAft>
                <a:spcPts val="0"/>
              </a:spcAft>
              <a:buNone/>
            </a:pPr>
            <a:endParaRPr sz="1200"/>
          </a:p>
          <a:p>
            <a:pPr marL="0" lvl="0" indent="0" algn="ctr" rtl="0">
              <a:spcBef>
                <a:spcPts val="600"/>
              </a:spcBef>
              <a:spcAft>
                <a:spcPts val="1000"/>
              </a:spcAft>
              <a:buNone/>
            </a:pPr>
            <a:endParaRPr sz="1200"/>
          </a:p>
        </p:txBody>
      </p:sp>
      <p:sp>
        <p:nvSpPr>
          <p:cNvPr id="245" name="Shape 245"/>
          <p:cNvSpPr txBox="1">
            <a:spLocks noGrp="1"/>
          </p:cNvSpPr>
          <p:nvPr>
            <p:ph type="body" idx="1"/>
          </p:nvPr>
        </p:nvSpPr>
        <p:spPr>
          <a:xfrm>
            <a:off x="4847650" y="3728600"/>
            <a:ext cx="2133000" cy="537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a:t>Self Authorship</a:t>
            </a:r>
            <a:endParaRPr sz="1800"/>
          </a:p>
          <a:p>
            <a:pPr marL="0" lvl="0" indent="0" rtl="0">
              <a:spcBef>
                <a:spcPts val="0"/>
              </a:spcBef>
              <a:spcAft>
                <a:spcPts val="0"/>
              </a:spcAft>
              <a:buNone/>
            </a:pPr>
            <a:endParaRPr sz="1800" b="1"/>
          </a:p>
          <a:p>
            <a:pPr marL="0" lvl="0" indent="0" algn="ctr" rtl="0">
              <a:spcBef>
                <a:spcPts val="0"/>
              </a:spcBef>
              <a:spcAft>
                <a:spcPts val="0"/>
              </a:spcAft>
              <a:buNone/>
            </a:pPr>
            <a:endParaRPr sz="1200" b="1"/>
          </a:p>
          <a:p>
            <a:pPr marL="0" lvl="0" indent="0" algn="ctr" rtl="0">
              <a:spcBef>
                <a:spcPts val="600"/>
              </a:spcBef>
              <a:spcAft>
                <a:spcPts val="1000"/>
              </a:spcAft>
              <a:buNone/>
            </a:pPr>
            <a:endParaRPr sz="1200" b="1"/>
          </a:p>
        </p:txBody>
      </p:sp>
      <p:sp>
        <p:nvSpPr>
          <p:cNvPr id="246" name="Shape 246"/>
          <p:cNvSpPr txBox="1">
            <a:spLocks noGrp="1"/>
          </p:cNvSpPr>
          <p:nvPr>
            <p:ph type="body" idx="1"/>
          </p:nvPr>
        </p:nvSpPr>
        <p:spPr>
          <a:xfrm>
            <a:off x="4847650" y="1946388"/>
            <a:ext cx="2781000" cy="597300"/>
          </a:xfrm>
          <a:prstGeom prst="rect">
            <a:avLst/>
          </a:prstGeom>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C7D3E6"/>
              </a:buClr>
              <a:buSzPts val="1400"/>
              <a:buChar char="▰"/>
            </a:pPr>
            <a:r>
              <a:rPr lang="en" sz="1400"/>
              <a:t>Thinking is black and white</a:t>
            </a:r>
            <a:endParaRPr sz="1400"/>
          </a:p>
          <a:p>
            <a:pPr marL="457200" marR="0" lvl="0" indent="-317500" algn="l" rtl="0">
              <a:lnSpc>
                <a:spcPct val="100000"/>
              </a:lnSpc>
              <a:spcBef>
                <a:spcPts val="0"/>
              </a:spcBef>
              <a:spcAft>
                <a:spcPts val="0"/>
              </a:spcAft>
              <a:buSzPts val="1400"/>
              <a:buChar char="▰"/>
            </a:pPr>
            <a:r>
              <a:rPr lang="en" sz="1400"/>
              <a:t>Absolute thinking</a:t>
            </a:r>
            <a:endParaRPr sz="1400"/>
          </a:p>
          <a:p>
            <a:pPr marL="457200" marR="0" lvl="0" indent="-317500" algn="l" rtl="0">
              <a:lnSpc>
                <a:spcPct val="100000"/>
              </a:lnSpc>
              <a:spcBef>
                <a:spcPts val="0"/>
              </a:spcBef>
              <a:spcAft>
                <a:spcPts val="0"/>
              </a:spcAft>
              <a:buSzPts val="1400"/>
              <a:buChar char="▰"/>
            </a:pPr>
            <a:r>
              <a:rPr lang="en" sz="1400"/>
              <a:t>Rely on perspectives of others</a:t>
            </a:r>
            <a:endParaRPr sz="1400"/>
          </a:p>
          <a:p>
            <a:pPr marL="0" lvl="0" indent="0" algn="ctr" rtl="0">
              <a:spcBef>
                <a:spcPts val="0"/>
              </a:spcBef>
              <a:spcAft>
                <a:spcPts val="0"/>
              </a:spcAft>
              <a:buNone/>
            </a:pPr>
            <a:endParaRPr sz="1200"/>
          </a:p>
          <a:p>
            <a:pPr marL="0" lvl="0" indent="0" algn="ctr" rtl="0">
              <a:spcBef>
                <a:spcPts val="600"/>
              </a:spcBef>
              <a:spcAft>
                <a:spcPts val="1000"/>
              </a:spcAft>
              <a:buNone/>
            </a:pPr>
            <a:endParaRPr sz="1200"/>
          </a:p>
        </p:txBody>
      </p:sp>
      <p:sp>
        <p:nvSpPr>
          <p:cNvPr id="247" name="Shape 247"/>
          <p:cNvSpPr txBox="1">
            <a:spLocks noGrp="1"/>
          </p:cNvSpPr>
          <p:nvPr>
            <p:ph type="body" idx="1"/>
          </p:nvPr>
        </p:nvSpPr>
        <p:spPr>
          <a:xfrm>
            <a:off x="4847650" y="4111661"/>
            <a:ext cx="2781000" cy="668100"/>
          </a:xfrm>
          <a:prstGeom prst="rect">
            <a:avLst/>
          </a:prstGeom>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SzPts val="1400"/>
              <a:buChar char="▰"/>
            </a:pPr>
            <a:r>
              <a:rPr lang="en" sz="1400"/>
              <a:t>Gray Area</a:t>
            </a:r>
            <a:endParaRPr sz="1400"/>
          </a:p>
          <a:p>
            <a:pPr marL="457200" marR="0" lvl="0" indent="-317500" algn="l" rtl="0">
              <a:lnSpc>
                <a:spcPct val="100000"/>
              </a:lnSpc>
              <a:spcBef>
                <a:spcPts val="0"/>
              </a:spcBef>
              <a:spcAft>
                <a:spcPts val="0"/>
              </a:spcAft>
              <a:buSzPts val="1400"/>
              <a:buChar char="▰"/>
            </a:pPr>
            <a:r>
              <a:rPr lang="en" sz="1400"/>
              <a:t>Contextual knowledge</a:t>
            </a:r>
            <a:endParaRPr sz="1400"/>
          </a:p>
          <a:p>
            <a:pPr marL="457200" marR="0" lvl="0" indent="-317500" algn="l" rtl="0">
              <a:lnSpc>
                <a:spcPct val="100000"/>
              </a:lnSpc>
              <a:spcBef>
                <a:spcPts val="0"/>
              </a:spcBef>
              <a:spcAft>
                <a:spcPts val="0"/>
              </a:spcAft>
              <a:buSzPts val="1400"/>
              <a:buChar char="▰"/>
            </a:pPr>
            <a:r>
              <a:rPr lang="en" sz="1400"/>
              <a:t>Independent beliefs</a:t>
            </a:r>
            <a:endParaRPr sz="1400"/>
          </a:p>
          <a:p>
            <a:pPr marL="0" lvl="0" indent="0" algn="ctr" rtl="0">
              <a:spcBef>
                <a:spcPts val="0"/>
              </a:spcBef>
              <a:spcAft>
                <a:spcPts val="0"/>
              </a:spcAft>
              <a:buNone/>
            </a:pPr>
            <a:endParaRPr sz="1200" b="1"/>
          </a:p>
          <a:p>
            <a:pPr marL="0" lvl="0" indent="0" algn="ctr" rtl="0">
              <a:spcBef>
                <a:spcPts val="600"/>
              </a:spcBef>
              <a:spcAft>
                <a:spcPts val="1000"/>
              </a:spcAft>
              <a:buNone/>
            </a:pPr>
            <a:endParaRPr sz="1200" b="1"/>
          </a:p>
        </p:txBody>
      </p:sp>
      <p:sp>
        <p:nvSpPr>
          <p:cNvPr id="248" name="Shape 248"/>
          <p:cNvSpPr txBox="1">
            <a:spLocks noGrp="1"/>
          </p:cNvSpPr>
          <p:nvPr>
            <p:ph type="body" idx="1"/>
          </p:nvPr>
        </p:nvSpPr>
        <p:spPr>
          <a:xfrm>
            <a:off x="4847650" y="3146802"/>
            <a:ext cx="2781000" cy="537600"/>
          </a:xfrm>
          <a:prstGeom prst="rect">
            <a:avLst/>
          </a:prstGeom>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SzPts val="1400"/>
              <a:buChar char="▰"/>
            </a:pPr>
            <a:r>
              <a:rPr lang="en" sz="1400"/>
              <a:t>Emergence of the inner voice</a:t>
            </a:r>
            <a:endParaRPr sz="1400"/>
          </a:p>
          <a:p>
            <a:pPr marL="0" lvl="0" indent="0" algn="ctr" rtl="0">
              <a:spcBef>
                <a:spcPts val="0"/>
              </a:spcBef>
              <a:spcAft>
                <a:spcPts val="0"/>
              </a:spcAft>
              <a:buNone/>
            </a:pPr>
            <a:endParaRPr sz="1200" b="1"/>
          </a:p>
          <a:p>
            <a:pPr marL="0" lvl="0" indent="0" algn="ctr" rtl="0">
              <a:spcBef>
                <a:spcPts val="600"/>
              </a:spcBef>
              <a:spcAft>
                <a:spcPts val="1000"/>
              </a:spcAft>
              <a:buNone/>
            </a:pPr>
            <a:endParaRPr sz="12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151625" y="1349400"/>
            <a:ext cx="7977600" cy="3123300"/>
          </a:xfrm>
          <a:prstGeom prst="rect">
            <a:avLst/>
          </a:prstGeom>
        </p:spPr>
        <p:txBody>
          <a:bodyPr spcFirstLastPara="1" wrap="square" lIns="91425" tIns="91425" rIns="91425" bIns="91425" anchor="ctr" anchorCtr="0">
            <a:noAutofit/>
          </a:bodyPr>
          <a:lstStyle/>
          <a:p>
            <a:pPr marL="457200" lvl="0" indent="-342900" rtl="0">
              <a:spcBef>
                <a:spcPts val="600"/>
              </a:spcBef>
              <a:spcAft>
                <a:spcPts val="0"/>
              </a:spcAft>
              <a:buSzPts val="1800"/>
              <a:buChar char="▰"/>
            </a:pPr>
            <a:r>
              <a:rPr lang="en" sz="1800"/>
              <a:t>Student Organization Training on Event Planning </a:t>
            </a:r>
            <a:endParaRPr sz="1800"/>
          </a:p>
          <a:p>
            <a:pPr marL="914400" lvl="1" indent="-342900" rtl="0">
              <a:spcBef>
                <a:spcPts val="0"/>
              </a:spcBef>
              <a:spcAft>
                <a:spcPts val="0"/>
              </a:spcAft>
              <a:buSzPts val="1800"/>
              <a:buChar char="▻"/>
            </a:pPr>
            <a:r>
              <a:rPr lang="en" sz="1800"/>
              <a:t>Allows student leaders to be trained on the reservation process and best practices for planning events</a:t>
            </a:r>
            <a:endParaRPr sz="1800"/>
          </a:p>
          <a:p>
            <a:pPr marL="914400" lvl="1" indent="-342900" rtl="0">
              <a:spcBef>
                <a:spcPts val="0"/>
              </a:spcBef>
              <a:spcAft>
                <a:spcPts val="0"/>
              </a:spcAft>
              <a:buSzPts val="1800"/>
              <a:buChar char="▻"/>
            </a:pPr>
            <a:r>
              <a:rPr lang="en" sz="1800"/>
              <a:t>Provides information about policies and procedures for facilities use, advertising, and resources available</a:t>
            </a:r>
            <a:endParaRPr sz="1800"/>
          </a:p>
          <a:p>
            <a:pPr marL="457200" lvl="0" indent="-342900" rtl="0">
              <a:spcBef>
                <a:spcPts val="0"/>
              </a:spcBef>
              <a:spcAft>
                <a:spcPts val="0"/>
              </a:spcAft>
              <a:buSzPts val="1800"/>
              <a:buChar char="▰"/>
            </a:pPr>
            <a:r>
              <a:rPr lang="en" sz="1800"/>
              <a:t>Centralized Reservation System </a:t>
            </a:r>
            <a:endParaRPr sz="1800"/>
          </a:p>
          <a:p>
            <a:pPr marL="914400" lvl="1" indent="-342900" rtl="0">
              <a:spcBef>
                <a:spcPts val="0"/>
              </a:spcBef>
              <a:spcAft>
                <a:spcPts val="0"/>
              </a:spcAft>
              <a:buSzPts val="1800"/>
              <a:buChar char="▻"/>
            </a:pPr>
            <a:r>
              <a:rPr lang="en" sz="1800"/>
              <a:t>Universal digital system run by Campus Activities and Events which allows individuals or organizations to reserve spaces campus-wide</a:t>
            </a:r>
            <a:endParaRPr sz="1800"/>
          </a:p>
        </p:txBody>
      </p:sp>
      <p:sp>
        <p:nvSpPr>
          <p:cNvPr id="254" name="Shape 254"/>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Current Guidelines </a:t>
            </a:r>
            <a:endParaRPr/>
          </a:p>
        </p:txBody>
      </p:sp>
      <p:sp>
        <p:nvSpPr>
          <p:cNvPr id="255" name="Shape 25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5</a:t>
            </a:fld>
            <a:endParaRPr/>
          </a:p>
        </p:txBody>
      </p:sp>
      <p:grpSp>
        <p:nvGrpSpPr>
          <p:cNvPr id="256" name="Shape 256"/>
          <p:cNvGrpSpPr/>
          <p:nvPr/>
        </p:nvGrpSpPr>
        <p:grpSpPr>
          <a:xfrm>
            <a:off x="312466" y="587260"/>
            <a:ext cx="309022" cy="376837"/>
            <a:chOff x="596350" y="929175"/>
            <a:chExt cx="407950" cy="497475"/>
          </a:xfrm>
        </p:grpSpPr>
        <p:sp>
          <p:nvSpPr>
            <p:cNvPr id="257" name="Shape 257"/>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8" name="Shape 258"/>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9" name="Shape 259"/>
            <p:cNvSpPr/>
            <p:nvPr/>
          </p:nvSpPr>
          <p:spPr>
            <a:xfrm>
              <a:off x="688900" y="12561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0" name="Shape 260"/>
            <p:cNvSpPr/>
            <p:nvPr/>
          </p:nvSpPr>
          <p:spPr>
            <a:xfrm>
              <a:off x="688900" y="1201350"/>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 name="Shape 261"/>
            <p:cNvSpPr/>
            <p:nvPr/>
          </p:nvSpPr>
          <p:spPr>
            <a:xfrm>
              <a:off x="688900" y="1145950"/>
              <a:ext cx="255750" cy="25"/>
            </a:xfrm>
            <a:custGeom>
              <a:avLst/>
              <a:gdLst/>
              <a:ahLst/>
              <a:cxnLst/>
              <a:rect l="0" t="0" r="0" b="0"/>
              <a:pathLst>
                <a:path w="10230" h="1" fill="none" extrusionOk="0">
                  <a:moveTo>
                    <a:pt x="10229" y="0"/>
                  </a:moveTo>
                  <a:lnTo>
                    <a:pt x="0"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2" name="Shape 262"/>
            <p:cNvSpPr/>
            <p:nvPr/>
          </p:nvSpPr>
          <p:spPr>
            <a:xfrm>
              <a:off x="688900" y="10905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3" name="Shape 263"/>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Facility Use Policy </a:t>
            </a:r>
            <a:endParaRPr/>
          </a:p>
        </p:txBody>
      </p:sp>
      <p:sp>
        <p:nvSpPr>
          <p:cNvPr id="269" name="Shape 269"/>
          <p:cNvSpPr txBox="1">
            <a:spLocks noGrp="1"/>
          </p:cNvSpPr>
          <p:nvPr>
            <p:ph type="body" idx="1"/>
          </p:nvPr>
        </p:nvSpPr>
        <p:spPr>
          <a:xfrm>
            <a:off x="814275" y="1806600"/>
            <a:ext cx="6132600" cy="3145500"/>
          </a:xfrm>
          <a:prstGeom prst="rect">
            <a:avLst/>
          </a:prstGeom>
        </p:spPr>
        <p:txBody>
          <a:bodyPr spcFirstLastPara="1" wrap="square" lIns="91425" tIns="91425" rIns="91425" bIns="91425" anchor="ctr" anchorCtr="0">
            <a:noAutofit/>
          </a:bodyPr>
          <a:lstStyle/>
          <a:p>
            <a:pPr marL="457200" lvl="0" indent="-330200" rtl="0">
              <a:spcBef>
                <a:spcPts val="0"/>
              </a:spcBef>
              <a:spcAft>
                <a:spcPts val="0"/>
              </a:spcAft>
              <a:buSzPts val="1600"/>
              <a:buChar char="▰"/>
            </a:pPr>
            <a:r>
              <a:rPr lang="en" sz="1600"/>
              <a:t>Registration of Free Speech </a:t>
            </a:r>
            <a:endParaRPr sz="1600"/>
          </a:p>
          <a:p>
            <a:pPr marL="914400" lvl="1" indent="-317500" rtl="0">
              <a:spcBef>
                <a:spcPts val="0"/>
              </a:spcBef>
              <a:spcAft>
                <a:spcPts val="0"/>
              </a:spcAft>
              <a:buSzPts val="1400"/>
              <a:buChar char="▻"/>
            </a:pPr>
            <a:r>
              <a:rPr lang="en" sz="1400"/>
              <a:t>Ensures that the space requested will be available. </a:t>
            </a:r>
            <a:endParaRPr sz="1400"/>
          </a:p>
          <a:p>
            <a:pPr marL="914400" lvl="1" indent="-317500" rtl="0">
              <a:spcBef>
                <a:spcPts val="0"/>
              </a:spcBef>
              <a:spcAft>
                <a:spcPts val="0"/>
              </a:spcAft>
              <a:buSzPts val="1400"/>
              <a:buChar char="▻"/>
            </a:pPr>
            <a:r>
              <a:rPr lang="en" sz="1400"/>
              <a:t>Alerts the university to security measures that may need to be implemented. </a:t>
            </a:r>
            <a:endParaRPr sz="1400"/>
          </a:p>
          <a:p>
            <a:pPr marL="457200" lvl="0" indent="-330200" rtl="0">
              <a:spcBef>
                <a:spcPts val="0"/>
              </a:spcBef>
              <a:spcAft>
                <a:spcPts val="0"/>
              </a:spcAft>
              <a:buSzPts val="1600"/>
              <a:buChar char="▰"/>
            </a:pPr>
            <a:r>
              <a:rPr lang="en" sz="1600"/>
              <a:t>Learning First</a:t>
            </a:r>
            <a:endParaRPr sz="1600"/>
          </a:p>
          <a:p>
            <a:pPr marL="914400" lvl="1" indent="-317500" rtl="0">
              <a:spcBef>
                <a:spcPts val="0"/>
              </a:spcBef>
              <a:spcAft>
                <a:spcPts val="0"/>
              </a:spcAft>
              <a:buSzPts val="1400"/>
              <a:buChar char="▻"/>
            </a:pPr>
            <a:r>
              <a:rPr lang="en" sz="1400"/>
              <a:t>Activities cannot interfere with the learning of students on campus. </a:t>
            </a:r>
            <a:endParaRPr sz="1400"/>
          </a:p>
          <a:p>
            <a:pPr marL="914400" lvl="1" indent="-317500" rtl="0">
              <a:spcBef>
                <a:spcPts val="0"/>
              </a:spcBef>
              <a:spcAft>
                <a:spcPts val="0"/>
              </a:spcAft>
              <a:buSzPts val="1400"/>
              <a:buChar char="▻"/>
            </a:pPr>
            <a:r>
              <a:rPr lang="en" sz="1400"/>
              <a:t>Planning your event around classes that may be happening. </a:t>
            </a:r>
            <a:endParaRPr sz="1400"/>
          </a:p>
          <a:p>
            <a:pPr marL="457200" lvl="0" indent="-330200" rtl="0">
              <a:spcBef>
                <a:spcPts val="0"/>
              </a:spcBef>
              <a:spcAft>
                <a:spcPts val="0"/>
              </a:spcAft>
              <a:buSzPts val="1600"/>
              <a:buChar char="▰"/>
            </a:pPr>
            <a:r>
              <a:rPr lang="en" sz="1600"/>
              <a:t>Noise Level </a:t>
            </a:r>
            <a:endParaRPr sz="1600"/>
          </a:p>
          <a:p>
            <a:pPr marL="914400" lvl="1" indent="-317500" rtl="0">
              <a:spcBef>
                <a:spcPts val="0"/>
              </a:spcBef>
              <a:spcAft>
                <a:spcPts val="0"/>
              </a:spcAft>
              <a:buSzPts val="1400"/>
              <a:buChar char="▻"/>
            </a:pPr>
            <a:r>
              <a:rPr lang="en" sz="1400"/>
              <a:t>Noise level must be less than 80 decibels and must not carry any farther than 50 feet from the speaker. </a:t>
            </a:r>
            <a:endParaRPr sz="1400"/>
          </a:p>
          <a:p>
            <a:pPr marL="457200" lvl="0" indent="-330200" rtl="0">
              <a:spcBef>
                <a:spcPts val="0"/>
              </a:spcBef>
              <a:spcAft>
                <a:spcPts val="0"/>
              </a:spcAft>
              <a:buSzPts val="1600"/>
              <a:buChar char="▰"/>
            </a:pPr>
            <a:r>
              <a:rPr lang="en" sz="1600"/>
              <a:t>Emergency Personnel</a:t>
            </a:r>
            <a:endParaRPr sz="1600"/>
          </a:p>
          <a:p>
            <a:pPr marL="914400" lvl="1" indent="-317500" rtl="0">
              <a:spcBef>
                <a:spcPts val="0"/>
              </a:spcBef>
              <a:spcAft>
                <a:spcPts val="0"/>
              </a:spcAft>
              <a:buSzPts val="1400"/>
              <a:buChar char="▻"/>
            </a:pPr>
            <a:r>
              <a:rPr lang="en" sz="1400"/>
              <a:t>University officials or emergency personnel have the final say in whether an event may continue relative to the safety of the attendees or other students. </a:t>
            </a:r>
            <a:endParaRPr sz="1400"/>
          </a:p>
          <a:p>
            <a:pPr marL="0" lvl="0" indent="0" rtl="0">
              <a:spcBef>
                <a:spcPts val="0"/>
              </a:spcBef>
              <a:spcAft>
                <a:spcPts val="0"/>
              </a:spcAft>
              <a:buNone/>
            </a:pPr>
            <a:endParaRPr sz="1400"/>
          </a:p>
          <a:p>
            <a:pPr marL="0" lvl="0" indent="0" rtl="0">
              <a:spcBef>
                <a:spcPts val="0"/>
              </a:spcBef>
              <a:spcAft>
                <a:spcPts val="0"/>
              </a:spcAft>
              <a:buNone/>
            </a:pPr>
            <a:r>
              <a:rPr lang="en" sz="1400"/>
              <a:t>(Clemson University 2017)</a:t>
            </a:r>
            <a:endParaRPr sz="1400"/>
          </a:p>
          <a:p>
            <a:pPr marL="0" lvl="0" indent="0">
              <a:spcBef>
                <a:spcPts val="0"/>
              </a:spcBef>
              <a:spcAft>
                <a:spcPts val="0"/>
              </a:spcAft>
              <a:buNone/>
            </a:pPr>
            <a:endParaRPr/>
          </a:p>
        </p:txBody>
      </p:sp>
      <p:sp>
        <p:nvSpPr>
          <p:cNvPr id="270" name="Shape 27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First Amendment Training</a:t>
            </a:r>
            <a:endParaRPr/>
          </a:p>
        </p:txBody>
      </p:sp>
      <p:sp>
        <p:nvSpPr>
          <p:cNvPr id="276" name="Shape 276"/>
          <p:cNvSpPr txBox="1">
            <a:spLocks noGrp="1"/>
          </p:cNvSpPr>
          <p:nvPr>
            <p:ph type="body" idx="1"/>
          </p:nvPr>
        </p:nvSpPr>
        <p:spPr>
          <a:xfrm>
            <a:off x="870450" y="1545076"/>
            <a:ext cx="2247900" cy="27099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a:t>Why?</a:t>
            </a:r>
            <a:endParaRPr/>
          </a:p>
          <a:p>
            <a:pPr marL="457200" lvl="0" indent="-330200" rtl="0">
              <a:spcBef>
                <a:spcPts val="1000"/>
              </a:spcBef>
              <a:spcAft>
                <a:spcPts val="0"/>
              </a:spcAft>
              <a:buSzPts val="1600"/>
              <a:buChar char="▰"/>
            </a:pPr>
            <a:r>
              <a:rPr lang="en" sz="1600"/>
              <a:t>Eliminating myths about the First Amendment </a:t>
            </a:r>
            <a:endParaRPr sz="1600"/>
          </a:p>
          <a:p>
            <a:pPr marL="457200" lvl="0" indent="-330200" rtl="0">
              <a:spcBef>
                <a:spcPts val="0"/>
              </a:spcBef>
              <a:spcAft>
                <a:spcPts val="0"/>
              </a:spcAft>
              <a:buSzPts val="1600"/>
              <a:buChar char="▰"/>
            </a:pPr>
            <a:r>
              <a:rPr lang="en" sz="1600"/>
              <a:t>Educating students about their rights related to free speech </a:t>
            </a:r>
            <a:endParaRPr sz="1600"/>
          </a:p>
        </p:txBody>
      </p:sp>
      <p:sp>
        <p:nvSpPr>
          <p:cNvPr id="277" name="Shape 27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7</a:t>
            </a:fld>
            <a:endParaRPr/>
          </a:p>
        </p:txBody>
      </p:sp>
      <p:sp>
        <p:nvSpPr>
          <p:cNvPr id="278" name="Shape 278"/>
          <p:cNvSpPr txBox="1">
            <a:spLocks noGrp="1"/>
          </p:cNvSpPr>
          <p:nvPr>
            <p:ph type="body" idx="3"/>
          </p:nvPr>
        </p:nvSpPr>
        <p:spPr>
          <a:xfrm>
            <a:off x="5540650" y="1545076"/>
            <a:ext cx="2247900" cy="27099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a:t>For Whom?</a:t>
            </a:r>
            <a:endParaRPr/>
          </a:p>
          <a:p>
            <a:pPr marL="457200" lvl="0" indent="-330200" rtl="0">
              <a:spcBef>
                <a:spcPts val="1000"/>
              </a:spcBef>
              <a:spcAft>
                <a:spcPts val="0"/>
              </a:spcAft>
              <a:buSzPts val="1600"/>
              <a:buChar char="▰"/>
            </a:pPr>
            <a:r>
              <a:rPr lang="en" sz="1600"/>
              <a:t>Leaders of student organizations</a:t>
            </a:r>
            <a:endParaRPr sz="1600"/>
          </a:p>
          <a:p>
            <a:pPr marL="457200" lvl="0" indent="-330200" rtl="0">
              <a:spcBef>
                <a:spcPts val="0"/>
              </a:spcBef>
              <a:spcAft>
                <a:spcPts val="0"/>
              </a:spcAft>
              <a:buSzPts val="1600"/>
              <a:buChar char="▰"/>
            </a:pPr>
            <a:r>
              <a:rPr lang="en" sz="1600"/>
              <a:t>Faculty Advisors</a:t>
            </a:r>
            <a:endParaRPr sz="1600"/>
          </a:p>
          <a:p>
            <a:pPr marL="0" lvl="0" indent="0" rtl="0">
              <a:spcBef>
                <a:spcPts val="1000"/>
              </a:spcBef>
              <a:spcAft>
                <a:spcPts val="1000"/>
              </a:spcAft>
              <a:buNone/>
            </a:pPr>
            <a:endParaRPr/>
          </a:p>
        </p:txBody>
      </p:sp>
      <p:sp>
        <p:nvSpPr>
          <p:cNvPr id="279" name="Shape 279"/>
          <p:cNvSpPr txBox="1">
            <a:spLocks noGrp="1"/>
          </p:cNvSpPr>
          <p:nvPr>
            <p:ph type="body" idx="2"/>
          </p:nvPr>
        </p:nvSpPr>
        <p:spPr>
          <a:xfrm>
            <a:off x="3233637" y="1545076"/>
            <a:ext cx="2247900" cy="27099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a:t>How?</a:t>
            </a:r>
            <a:endParaRPr/>
          </a:p>
          <a:p>
            <a:pPr marL="457200" lvl="0" indent="-330200" rtl="0">
              <a:spcBef>
                <a:spcPts val="1000"/>
              </a:spcBef>
              <a:spcAft>
                <a:spcPts val="0"/>
              </a:spcAft>
              <a:buSzPts val="1600"/>
              <a:buChar char="▰"/>
            </a:pPr>
            <a:r>
              <a:rPr lang="en" sz="1600"/>
              <a:t>Semesterly trainings from the Public Relations department </a:t>
            </a:r>
            <a:endParaRPr sz="1600"/>
          </a:p>
          <a:p>
            <a:pPr marL="457200" lvl="0" indent="-330200" rtl="0">
              <a:spcBef>
                <a:spcPts val="0"/>
              </a:spcBef>
              <a:spcAft>
                <a:spcPts val="0"/>
              </a:spcAft>
              <a:buSzPts val="1600"/>
              <a:buChar char="▰"/>
            </a:pPr>
            <a:r>
              <a:rPr lang="en" sz="1600"/>
              <a:t>Private trainings using resources from the Public Relations department</a:t>
            </a: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Diversity and Inclusion Training</a:t>
            </a:r>
            <a:endParaRPr/>
          </a:p>
        </p:txBody>
      </p:sp>
      <p:sp>
        <p:nvSpPr>
          <p:cNvPr id="285" name="Shape 285"/>
          <p:cNvSpPr txBox="1">
            <a:spLocks noGrp="1"/>
          </p:cNvSpPr>
          <p:nvPr>
            <p:ph type="body" idx="1"/>
          </p:nvPr>
        </p:nvSpPr>
        <p:spPr>
          <a:xfrm>
            <a:off x="870450" y="1545076"/>
            <a:ext cx="2247900" cy="27099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1600"/>
              <a:t>Why?</a:t>
            </a:r>
            <a:endParaRPr sz="1600"/>
          </a:p>
          <a:p>
            <a:pPr marL="457200" lvl="0" indent="-330200" rtl="0">
              <a:spcBef>
                <a:spcPts val="1000"/>
              </a:spcBef>
              <a:spcAft>
                <a:spcPts val="0"/>
              </a:spcAft>
              <a:buSzPts val="1600"/>
              <a:buChar char="▰"/>
            </a:pPr>
            <a:r>
              <a:rPr lang="en" sz="1600"/>
              <a:t>Create an environment for teachable moments, dialogue, and learning</a:t>
            </a:r>
            <a:endParaRPr sz="1600"/>
          </a:p>
        </p:txBody>
      </p:sp>
      <p:sp>
        <p:nvSpPr>
          <p:cNvPr id="286" name="Shape 28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8</a:t>
            </a:fld>
            <a:endParaRPr/>
          </a:p>
        </p:txBody>
      </p:sp>
      <p:sp>
        <p:nvSpPr>
          <p:cNvPr id="287" name="Shape 287"/>
          <p:cNvSpPr txBox="1">
            <a:spLocks noGrp="1"/>
          </p:cNvSpPr>
          <p:nvPr>
            <p:ph type="body" idx="3"/>
          </p:nvPr>
        </p:nvSpPr>
        <p:spPr>
          <a:xfrm>
            <a:off x="5540650" y="1545076"/>
            <a:ext cx="2247900" cy="27099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r>
              <a:rPr lang="en"/>
              <a:t>For Whom?</a:t>
            </a:r>
            <a:endParaRPr/>
          </a:p>
          <a:p>
            <a:pPr marL="457200" lvl="0" indent="-330200" rtl="0">
              <a:spcBef>
                <a:spcPts val="1000"/>
              </a:spcBef>
              <a:spcAft>
                <a:spcPts val="0"/>
              </a:spcAft>
              <a:buSzPts val="1600"/>
              <a:buChar char="▰"/>
            </a:pPr>
            <a:r>
              <a:rPr lang="en" sz="1600"/>
              <a:t>Leaders of student organizations</a:t>
            </a:r>
            <a:endParaRPr sz="1600"/>
          </a:p>
          <a:p>
            <a:pPr marL="457200" lvl="0" indent="-330200" rtl="0">
              <a:spcBef>
                <a:spcPts val="0"/>
              </a:spcBef>
              <a:spcAft>
                <a:spcPts val="0"/>
              </a:spcAft>
              <a:buSzPts val="1600"/>
              <a:buChar char="▰"/>
            </a:pPr>
            <a:r>
              <a:rPr lang="en" sz="1600"/>
              <a:t>Faculty Advisors</a:t>
            </a:r>
            <a:endParaRPr sz="1600"/>
          </a:p>
          <a:p>
            <a:pPr marL="0" lvl="0" indent="0">
              <a:spcBef>
                <a:spcPts val="1000"/>
              </a:spcBef>
              <a:spcAft>
                <a:spcPts val="1000"/>
              </a:spcAft>
              <a:buNone/>
            </a:pPr>
            <a:endParaRPr/>
          </a:p>
        </p:txBody>
      </p:sp>
      <p:sp>
        <p:nvSpPr>
          <p:cNvPr id="288" name="Shape 288"/>
          <p:cNvSpPr txBox="1">
            <a:spLocks noGrp="1"/>
          </p:cNvSpPr>
          <p:nvPr>
            <p:ph type="body" idx="2"/>
          </p:nvPr>
        </p:nvSpPr>
        <p:spPr>
          <a:xfrm>
            <a:off x="3233637" y="1545076"/>
            <a:ext cx="2247900" cy="27099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r>
              <a:rPr lang="en"/>
              <a:t>How?</a:t>
            </a:r>
            <a:endParaRPr/>
          </a:p>
          <a:p>
            <a:pPr marL="457200" lvl="0" indent="-330200" rtl="0">
              <a:spcBef>
                <a:spcPts val="1000"/>
              </a:spcBef>
              <a:spcAft>
                <a:spcPts val="0"/>
              </a:spcAft>
              <a:buSzPts val="1600"/>
              <a:buChar char="▰"/>
            </a:pPr>
            <a:r>
              <a:rPr lang="en" sz="1600"/>
              <a:t>Through small groups facilitated by trained campus partners </a:t>
            </a:r>
            <a:endParaRPr sz="1600"/>
          </a:p>
          <a:p>
            <a:pPr marL="457200" lvl="0" indent="-330200">
              <a:spcBef>
                <a:spcPts val="0"/>
              </a:spcBef>
              <a:spcAft>
                <a:spcPts val="0"/>
              </a:spcAft>
              <a:buSzPts val="1600"/>
              <a:buChar char="▰"/>
            </a:pPr>
            <a:r>
              <a:rPr lang="en" sz="1600"/>
              <a:t>Through activities designed to push people to their learning edge </a:t>
            </a:r>
            <a:endParaRPr sz="1600"/>
          </a:p>
        </p:txBody>
      </p:sp>
      <p:sp>
        <p:nvSpPr>
          <p:cNvPr id="289" name="Shape 289"/>
          <p:cNvSpPr txBox="1"/>
          <p:nvPr/>
        </p:nvSpPr>
        <p:spPr>
          <a:xfrm>
            <a:off x="647700" y="4427225"/>
            <a:ext cx="1809600" cy="571500"/>
          </a:xfrm>
          <a:prstGeom prst="rect">
            <a:avLst/>
          </a:prstGeom>
          <a:noFill/>
          <a:ln>
            <a:noFill/>
          </a:ln>
        </p:spPr>
        <p:txBody>
          <a:bodyPr spcFirstLastPara="1" wrap="square" lIns="91425" tIns="91425" rIns="91425" bIns="91425" anchor="t" anchorCtr="0">
            <a:noAutofit/>
          </a:bodyPr>
          <a:lstStyle/>
          <a:p>
            <a:pPr marL="0" lvl="0" indent="0" rtl="0">
              <a:spcBef>
                <a:spcPts val="600"/>
              </a:spcBef>
              <a:spcAft>
                <a:spcPts val="1000"/>
              </a:spcAft>
              <a:buNone/>
            </a:pPr>
            <a:r>
              <a:rPr lang="en" sz="1600">
                <a:solidFill>
                  <a:srgbClr val="263248"/>
                </a:solidFill>
                <a:latin typeface="Roboto Condensed Light"/>
                <a:ea typeface="Roboto Condensed Light"/>
                <a:cs typeface="Roboto Condensed Light"/>
                <a:sym typeface="Roboto Condensed Light"/>
              </a:rPr>
              <a:t>(Tisch 2018)</a:t>
            </a:r>
            <a:endParaRPr>
              <a:latin typeface="Roboto Condensed"/>
              <a:ea typeface="Roboto Condensed"/>
              <a:cs typeface="Roboto Condensed"/>
              <a:sym typeface="Roboto Condense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251050" y="1264925"/>
            <a:ext cx="8613600" cy="3248100"/>
          </a:xfrm>
          <a:prstGeom prst="rect">
            <a:avLst/>
          </a:prstGeom>
        </p:spPr>
        <p:txBody>
          <a:bodyPr spcFirstLastPara="1" wrap="square" lIns="91425" tIns="91425" rIns="91425" bIns="91425" anchor="t" anchorCtr="0">
            <a:noAutofit/>
          </a:bodyPr>
          <a:lstStyle/>
          <a:p>
            <a:pPr marL="457200" lvl="0" indent="-330200" rtl="0">
              <a:spcBef>
                <a:spcPts val="600"/>
              </a:spcBef>
              <a:spcAft>
                <a:spcPts val="0"/>
              </a:spcAft>
              <a:buSzPts val="1600"/>
              <a:buChar char="▰"/>
            </a:pPr>
            <a:r>
              <a:rPr lang="en" sz="1600"/>
              <a:t>Centralized Registration System: online system managed by Campus Activities and Events used to centralize all requests</a:t>
            </a:r>
            <a:endParaRPr sz="1600"/>
          </a:p>
          <a:p>
            <a:pPr marL="457200" lvl="0" indent="-330200" rtl="0">
              <a:spcBef>
                <a:spcPts val="1000"/>
              </a:spcBef>
              <a:spcAft>
                <a:spcPts val="0"/>
              </a:spcAft>
              <a:buSzPts val="1600"/>
              <a:buChar char="▰"/>
            </a:pPr>
            <a:r>
              <a:rPr lang="en" sz="1600"/>
              <a:t>Approval of events will be based on the following criteria:</a:t>
            </a:r>
            <a:endParaRPr sz="1600"/>
          </a:p>
          <a:p>
            <a:pPr marL="914400" lvl="1" indent="-317500" rtl="0">
              <a:spcBef>
                <a:spcPts val="1000"/>
              </a:spcBef>
              <a:spcAft>
                <a:spcPts val="0"/>
              </a:spcAft>
              <a:buSzPts val="1400"/>
              <a:buChar char="▻"/>
            </a:pPr>
            <a:r>
              <a:rPr lang="en" sz="1400"/>
              <a:t>Is there a venue with sufficient space for the estimated attendance?</a:t>
            </a:r>
            <a:endParaRPr sz="1400"/>
          </a:p>
          <a:p>
            <a:pPr marL="914400" lvl="1" indent="-317500" rtl="0">
              <a:spcBef>
                <a:spcPts val="0"/>
              </a:spcBef>
              <a:spcAft>
                <a:spcPts val="0"/>
              </a:spcAft>
              <a:buSzPts val="1400"/>
              <a:buChar char="▻"/>
            </a:pPr>
            <a:r>
              <a:rPr lang="en" sz="1400"/>
              <a:t>Is there funding for the event?</a:t>
            </a:r>
            <a:endParaRPr sz="1400"/>
          </a:p>
          <a:p>
            <a:pPr marL="914400" lvl="1" indent="-317500" rtl="0">
              <a:spcBef>
                <a:spcPts val="0"/>
              </a:spcBef>
              <a:spcAft>
                <a:spcPts val="0"/>
              </a:spcAft>
              <a:buSzPts val="1400"/>
              <a:buChar char="▻"/>
            </a:pPr>
            <a:r>
              <a:rPr lang="en" sz="1400"/>
              <a:t>Has the affiliate provided sufficient time for advertisement?</a:t>
            </a:r>
            <a:endParaRPr sz="1400"/>
          </a:p>
          <a:p>
            <a:pPr marL="914400" lvl="1" indent="-317500" rtl="0">
              <a:spcBef>
                <a:spcPts val="0"/>
              </a:spcBef>
              <a:spcAft>
                <a:spcPts val="0"/>
              </a:spcAft>
              <a:buSzPts val="1400"/>
              <a:buChar char="▻"/>
            </a:pPr>
            <a:r>
              <a:rPr lang="en" sz="1400"/>
              <a:t>Has the affiliate notified the office in a timely manner to allow for other organizations to offer alternative programming?</a:t>
            </a:r>
            <a:endParaRPr sz="1400"/>
          </a:p>
          <a:p>
            <a:pPr marL="457200" lvl="0" indent="-330200" rtl="0">
              <a:spcBef>
                <a:spcPts val="0"/>
              </a:spcBef>
              <a:spcAft>
                <a:spcPts val="0"/>
              </a:spcAft>
              <a:buSzPts val="1600"/>
              <a:buChar char="▰"/>
            </a:pPr>
            <a:r>
              <a:rPr lang="en" sz="1600"/>
              <a:t>Approval cycle occurs biweekly</a:t>
            </a:r>
            <a:endParaRPr sz="1600"/>
          </a:p>
          <a:p>
            <a:pPr marL="457200" lvl="0" indent="-330200" rtl="0">
              <a:spcBef>
                <a:spcPts val="0"/>
              </a:spcBef>
              <a:spcAft>
                <a:spcPts val="0"/>
              </a:spcAft>
              <a:buSzPts val="1600"/>
              <a:buChar char="▰"/>
            </a:pPr>
            <a:r>
              <a:rPr lang="en" sz="1600"/>
              <a:t>Campus Activities and Events will disseminate the information to offices within Student and Academic Affairs</a:t>
            </a:r>
            <a:endParaRPr sz="1600"/>
          </a:p>
          <a:p>
            <a:pPr marL="457200" lvl="0" indent="-330200" rtl="0">
              <a:spcBef>
                <a:spcPts val="0"/>
              </a:spcBef>
              <a:spcAft>
                <a:spcPts val="0"/>
              </a:spcAft>
              <a:buSzPts val="1600"/>
              <a:buChar char="▰"/>
            </a:pPr>
            <a:r>
              <a:rPr lang="en" sz="1600"/>
              <a:t>The information will also be posted on WizardQuest</a:t>
            </a:r>
            <a:endParaRPr sz="1600"/>
          </a:p>
        </p:txBody>
      </p:sp>
      <p:sp>
        <p:nvSpPr>
          <p:cNvPr id="295" name="Shape 295"/>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Crisis Prevention - Facility Reservation System</a:t>
            </a:r>
            <a:endParaRPr/>
          </a:p>
        </p:txBody>
      </p:sp>
      <p:sp>
        <p:nvSpPr>
          <p:cNvPr id="296" name="Shape 29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aler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3913</Words>
  <Application>Microsoft Office PowerPoint</Application>
  <PresentationFormat>On-screen Show (16:9)</PresentationFormat>
  <Paragraphs>201</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Arvo</vt:lpstr>
      <vt:lpstr>Roboto Condensed Light</vt:lpstr>
      <vt:lpstr>Roboto Condensed</vt:lpstr>
      <vt:lpstr>Salerio template</vt:lpstr>
      <vt:lpstr>StudentAffairs.com Virtual Case Study: Scamander University</vt:lpstr>
      <vt:lpstr>Team Introduction</vt:lpstr>
      <vt:lpstr>Objectives </vt:lpstr>
      <vt:lpstr>Theoretical Framework </vt:lpstr>
      <vt:lpstr>Current Guidelines </vt:lpstr>
      <vt:lpstr>Facility Use Policy </vt:lpstr>
      <vt:lpstr>First Amendment Training</vt:lpstr>
      <vt:lpstr>Diversity and Inclusion Training</vt:lpstr>
      <vt:lpstr>Crisis Prevention - Facility Reservation System</vt:lpstr>
      <vt:lpstr>Security Measures</vt:lpstr>
      <vt:lpstr>Education of Campus Police and Security </vt:lpstr>
      <vt:lpstr>Working with Campus Partners</vt:lpstr>
      <vt:lpstr>Media Influence </vt:lpstr>
      <vt:lpstr>Marketing and Communication  </vt:lpstr>
      <vt:lpstr>Alternative Opportunities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StudentAffairs.com Virtual Case Study: Scamander University</dc:title>
  <cp:lastModifiedBy>Molly Jean Callahan</cp:lastModifiedBy>
  <cp:revision>1</cp:revision>
  <dcterms:modified xsi:type="dcterms:W3CDTF">2018-02-19T06:12:04Z</dcterms:modified>
</cp:coreProperties>
</file>