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77" r:id="rId10"/>
    <p:sldId id="279" r:id="rId11"/>
    <p:sldId id="269" r:id="rId12"/>
    <p:sldId id="265" r:id="rId13"/>
    <p:sldId id="271" r:id="rId14"/>
    <p:sldId id="268" r:id="rId15"/>
    <p:sldId id="266" r:id="rId16"/>
    <p:sldId id="267" r:id="rId17"/>
    <p:sldId id="270" r:id="rId18"/>
    <p:sldId id="272" r:id="rId19"/>
    <p:sldId id="273" r:id="rId20"/>
    <p:sldId id="264" r:id="rId21"/>
    <p:sldId id="274" r:id="rId22"/>
    <p:sldId id="275" r:id="rId23"/>
    <p:sldId id="280" r:id="rId24"/>
    <p:sldId id="28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8" autoAdjust="0"/>
    <p:restoredTop sz="94826" autoAdjust="0"/>
  </p:normalViewPr>
  <p:slideViewPr>
    <p:cSldViewPr snapToGrid="0">
      <p:cViewPr varScale="1">
        <p:scale>
          <a:sx n="81" d="100"/>
          <a:sy n="81" d="100"/>
        </p:scale>
        <p:origin x="-120" y="-8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515910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341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Eliminate this slide?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545134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48520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9247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gif"/><Relationship Id="rId5"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45744" y="1598887"/>
            <a:ext cx="4519417" cy="1435200"/>
          </a:xfrm>
          <a:prstGeom prst="rect">
            <a:avLst/>
          </a:prstGeom>
        </p:spPr>
        <p:txBody>
          <a:bodyPr lIns="91425" tIns="91425" rIns="91425" bIns="91425" anchor="b" anchorCtr="0">
            <a:noAutofit/>
          </a:bodyPr>
          <a:lstStyle/>
          <a:p>
            <a:pPr lvl="0" algn="ctr">
              <a:spcBef>
                <a:spcPts val="0"/>
              </a:spcBef>
              <a:buNone/>
            </a:pPr>
            <a:r>
              <a:rPr lang="en" sz="3200" dirty="0">
                <a:effectLst>
                  <a:outerShdw blurRad="50800" dist="38100" dir="2700000" algn="tl" rotWithShape="0">
                    <a:prstClr val="black">
                      <a:alpha val="40000"/>
                    </a:prstClr>
                  </a:outerShdw>
                </a:effectLst>
                <a:latin typeface="Roboto" panose="020B0604020202020204" charset="0"/>
                <a:ea typeface="Roboto" panose="020B0604020202020204" charset="0"/>
                <a:cs typeface="Roboto" panose="020B0604020202020204" charset="0"/>
              </a:rPr>
              <a:t>Addressing the Increasing Population of </a:t>
            </a:r>
            <a:r>
              <a:rPr lang="en" sz="3200" dirty="0" smtClean="0">
                <a:effectLst>
                  <a:outerShdw blurRad="50800" dist="38100" dir="2700000" algn="tl" rotWithShape="0">
                    <a:prstClr val="black">
                      <a:alpha val="40000"/>
                    </a:prstClr>
                  </a:outerShdw>
                </a:effectLst>
                <a:latin typeface="Roboto" panose="020B0604020202020204" charset="0"/>
                <a:ea typeface="Roboto" panose="020B0604020202020204" charset="0"/>
                <a:cs typeface="Roboto" panose="020B0604020202020204" charset="0"/>
              </a:rPr>
              <a:t>Students with ASD </a:t>
            </a:r>
            <a:br>
              <a:rPr lang="en" sz="3200" dirty="0" smtClean="0">
                <a:effectLst>
                  <a:outerShdw blurRad="50800" dist="38100" dir="2700000" algn="tl" rotWithShape="0">
                    <a:prstClr val="black">
                      <a:alpha val="40000"/>
                    </a:prstClr>
                  </a:outerShdw>
                </a:effectLst>
                <a:latin typeface="Roboto" panose="020B0604020202020204" charset="0"/>
                <a:ea typeface="Roboto" panose="020B0604020202020204" charset="0"/>
                <a:cs typeface="Roboto" panose="020B0604020202020204" charset="0"/>
              </a:rPr>
            </a:br>
            <a:r>
              <a:rPr lang="en" sz="3200" dirty="0" smtClean="0">
                <a:effectLst>
                  <a:outerShdw blurRad="50800" dist="38100" dir="2700000" algn="tl" rotWithShape="0">
                    <a:prstClr val="black">
                      <a:alpha val="40000"/>
                    </a:prstClr>
                  </a:outerShdw>
                </a:effectLst>
                <a:latin typeface="Roboto" panose="020B0604020202020204" charset="0"/>
                <a:ea typeface="Roboto" panose="020B0604020202020204" charset="0"/>
                <a:cs typeface="Roboto" panose="020B0604020202020204" charset="0"/>
              </a:rPr>
              <a:t>at </a:t>
            </a:r>
            <a:r>
              <a:rPr lang="en" sz="3200" dirty="0">
                <a:effectLst>
                  <a:outerShdw blurRad="50800" dist="38100" dir="2700000" algn="tl" rotWithShape="0">
                    <a:prstClr val="black">
                      <a:alpha val="40000"/>
                    </a:prstClr>
                  </a:outerShdw>
                </a:effectLst>
                <a:latin typeface="Roboto" panose="020B0604020202020204" charset="0"/>
                <a:ea typeface="Roboto" panose="020B0604020202020204" charset="0"/>
                <a:cs typeface="Roboto" panose="020B0604020202020204" charset="0"/>
              </a:rPr>
              <a:t>Wilbur College</a:t>
            </a:r>
          </a:p>
        </p:txBody>
      </p:sp>
      <p:sp>
        <p:nvSpPr>
          <p:cNvPr id="68" name="Shape 68"/>
          <p:cNvSpPr txBox="1">
            <a:spLocks noGrp="1"/>
          </p:cNvSpPr>
          <p:nvPr>
            <p:ph type="subTitle" idx="1"/>
          </p:nvPr>
        </p:nvSpPr>
        <p:spPr>
          <a:xfrm>
            <a:off x="410767" y="3564191"/>
            <a:ext cx="3989373" cy="1382100"/>
          </a:xfrm>
          <a:prstGeom prst="rect">
            <a:avLst/>
          </a:prstGeom>
        </p:spPr>
        <p:txBody>
          <a:bodyPr lIns="91425" tIns="91425" rIns="91425" bIns="91425" anchor="t" anchorCtr="0">
            <a:noAutofit/>
          </a:bodyPr>
          <a:lstStyle/>
          <a:p>
            <a:pPr lvl="0" algn="ctr">
              <a:spcBef>
                <a:spcPts val="0"/>
              </a:spcBef>
              <a:buNone/>
            </a:pPr>
            <a:r>
              <a:rPr lang="en" dirty="0">
                <a:effectLst>
                  <a:outerShdw blurRad="50800" dist="38100" dir="2700000" algn="tl" rotWithShape="0">
                    <a:prstClr val="black">
                      <a:alpha val="40000"/>
                    </a:prstClr>
                  </a:outerShdw>
                </a:effectLst>
                <a:latin typeface="Arial Black" panose="020B0A04020102020204" pitchFamily="34" charset="0"/>
              </a:rPr>
              <a:t>College of William &amp; Mary</a:t>
            </a:r>
          </a:p>
          <a:p>
            <a:pPr lvl="0" algn="ctr">
              <a:spcBef>
                <a:spcPts val="0"/>
              </a:spcBef>
              <a:buNone/>
            </a:pPr>
            <a:r>
              <a:rPr lang="en" sz="1400" dirty="0">
                <a:effectLst>
                  <a:outerShdw blurRad="50800" dist="38100" dir="2700000" algn="tl" rotWithShape="0">
                    <a:prstClr val="black">
                      <a:alpha val="40000"/>
                    </a:prstClr>
                  </a:outerShdw>
                </a:effectLst>
                <a:latin typeface="+mn-lt"/>
              </a:rPr>
              <a:t>Team Leader: Rachel Schotz</a:t>
            </a:r>
          </a:p>
          <a:p>
            <a:pPr lvl="0" algn="ctr">
              <a:spcBef>
                <a:spcPts val="0"/>
              </a:spcBef>
              <a:buNone/>
            </a:pPr>
            <a:r>
              <a:rPr lang="en" sz="1400" dirty="0">
                <a:effectLst>
                  <a:outerShdw blurRad="50800" dist="38100" dir="2700000" algn="tl" rotWithShape="0">
                    <a:prstClr val="black">
                      <a:alpha val="40000"/>
                    </a:prstClr>
                  </a:outerShdw>
                </a:effectLst>
                <a:latin typeface="+mn-lt"/>
              </a:rPr>
              <a:t>Amelia Seagle</a:t>
            </a:r>
          </a:p>
          <a:p>
            <a:pPr lvl="0" algn="ctr">
              <a:spcBef>
                <a:spcPts val="0"/>
              </a:spcBef>
              <a:buNone/>
            </a:pPr>
            <a:r>
              <a:rPr lang="en" sz="1400" dirty="0">
                <a:effectLst>
                  <a:outerShdw blurRad="50800" dist="38100" dir="2700000" algn="tl" rotWithShape="0">
                    <a:prstClr val="black">
                      <a:alpha val="40000"/>
                    </a:prstClr>
                  </a:outerShdw>
                </a:effectLst>
                <a:latin typeface="+mn-lt"/>
              </a:rPr>
              <a:t>Ryan Zapolski</a:t>
            </a:r>
          </a:p>
        </p:txBody>
      </p:sp>
      <p:grpSp>
        <p:nvGrpSpPr>
          <p:cNvPr id="24" name="Group 23"/>
          <p:cNvGrpSpPr/>
          <p:nvPr/>
        </p:nvGrpSpPr>
        <p:grpSpPr>
          <a:xfrm>
            <a:off x="4932715" y="549031"/>
            <a:ext cx="4211285" cy="4594469"/>
            <a:chOff x="4932715" y="549031"/>
            <a:chExt cx="4211285" cy="4594469"/>
          </a:xfrm>
        </p:grpSpPr>
        <p:grpSp>
          <p:nvGrpSpPr>
            <p:cNvPr id="25" name="Group 24"/>
            <p:cNvGrpSpPr/>
            <p:nvPr/>
          </p:nvGrpSpPr>
          <p:grpSpPr>
            <a:xfrm>
              <a:off x="4932715" y="549031"/>
              <a:ext cx="3485057" cy="3969288"/>
              <a:chOff x="4788877" y="466837"/>
              <a:chExt cx="3485057" cy="3969288"/>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0079">
                <a:off x="4788877" y="613229"/>
                <a:ext cx="2952902" cy="3822896"/>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014">
                <a:off x="4916291" y="565917"/>
                <a:ext cx="2952902" cy="3822896"/>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8635">
                <a:off x="5321032" y="466837"/>
                <a:ext cx="2952902" cy="3822896"/>
              </a:xfrm>
              <a:prstGeom prst="rect">
                <a:avLst/>
              </a:prstGeom>
              <a:effectLst>
                <a:outerShdw blurRad="50800" dist="38100" dir="2700000" algn="tl" rotWithShape="0">
                  <a:prstClr val="black">
                    <a:alpha val="40000"/>
                  </a:prstClr>
                </a:outerShdw>
              </a:effectLst>
            </p:spPr>
          </p:pic>
        </p:grpSp>
        <p:sp>
          <p:nvSpPr>
            <p:cNvPr id="26" name="Isosceles Triangle 25"/>
            <p:cNvSpPr/>
            <p:nvPr/>
          </p:nvSpPr>
          <p:spPr>
            <a:xfrm>
              <a:off x="8242937" y="4245997"/>
              <a:ext cx="901063" cy="897503"/>
            </a:xfrm>
            <a:prstGeom prst="triangle">
              <a:avLst>
                <a:gd name="adj" fmla="val 10000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Intended </a:t>
            </a:r>
            <a:r>
              <a:rPr lang="en-US" dirty="0" smtClean="0"/>
              <a:t>O</a:t>
            </a:r>
            <a:r>
              <a:rPr lang="en" dirty="0" smtClean="0"/>
              <a:t>utcomes</a:t>
            </a:r>
            <a:r>
              <a:rPr lang="en-US" dirty="0" smtClean="0"/>
              <a:t> - Academic</a:t>
            </a:r>
            <a:endParaRPr lang="en" dirty="0"/>
          </a:p>
        </p:txBody>
      </p:sp>
      <p:sp>
        <p:nvSpPr>
          <p:cNvPr id="125" name="Shape 125"/>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26" name="Shape 126"/>
          <p:cNvSpPr txBox="1"/>
          <p:nvPr/>
        </p:nvSpPr>
        <p:spPr>
          <a:xfrm>
            <a:off x="207300" y="1672100"/>
            <a:ext cx="8751300" cy="3171600"/>
          </a:xfrm>
          <a:prstGeom prst="rect">
            <a:avLst/>
          </a:prstGeom>
          <a:solidFill>
            <a:schemeClr val="dk1"/>
          </a:solidFill>
          <a:ln>
            <a:noFill/>
          </a:ln>
        </p:spPr>
        <p:txBody>
          <a:bodyPr lIns="91425" tIns="91425" rIns="91425" bIns="91425" anchor="t" anchorCtr="0">
            <a:noAutofit/>
          </a:bodyPr>
          <a:lstStyle/>
          <a:p>
            <a:pPr marL="285750" indent="-285750">
              <a:buFont typeface="Arial"/>
              <a:buChar char="•"/>
            </a:pPr>
            <a:r>
              <a:rPr lang="en-US" sz="1800" dirty="0" smtClean="0"/>
              <a:t>As </a:t>
            </a:r>
            <a:r>
              <a:rPr lang="en-US" sz="1800" dirty="0"/>
              <a:t>a result of meeting with their academic </a:t>
            </a:r>
            <a:r>
              <a:rPr lang="en-US" sz="1800" dirty="0" smtClean="0"/>
              <a:t>adviser’s </a:t>
            </a:r>
            <a:r>
              <a:rPr lang="en-US" sz="1800" dirty="0"/>
              <a:t>within a few days after the fairs, students with ASD will be able to increase their </a:t>
            </a:r>
            <a:r>
              <a:rPr lang="en-US" sz="1800" b="1" dirty="0">
                <a:solidFill>
                  <a:srgbClr val="FFFFFF"/>
                </a:solidFill>
              </a:rPr>
              <a:t>time management</a:t>
            </a:r>
            <a:r>
              <a:rPr lang="en-US" sz="1800" dirty="0">
                <a:solidFill>
                  <a:srgbClr val="FFFFFF"/>
                </a:solidFill>
              </a:rPr>
              <a:t> </a:t>
            </a:r>
            <a:r>
              <a:rPr lang="en-US" sz="1800" dirty="0"/>
              <a:t>skills by </a:t>
            </a:r>
            <a:r>
              <a:rPr lang="en-US" sz="1800" b="1" dirty="0">
                <a:solidFill>
                  <a:srgbClr val="FFFFFF"/>
                </a:solidFill>
              </a:rPr>
              <a:t>organizing their schedules </a:t>
            </a:r>
            <a:r>
              <a:rPr lang="en-US" sz="1800" dirty="0"/>
              <a:t>to allot for their new clubs and activities. </a:t>
            </a:r>
            <a:endParaRPr kumimoji="0" lang="en"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11419643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Outreach to </a:t>
            </a:r>
            <a:r>
              <a:rPr lang="en-US" dirty="0" smtClean="0"/>
              <a:t>Students with ASD</a:t>
            </a:r>
            <a:endParaRPr lang="en" dirty="0"/>
          </a:p>
        </p:txBody>
      </p:sp>
      <p:sp>
        <p:nvSpPr>
          <p:cNvPr id="169" name="Shape 169"/>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70" name="Shape 170"/>
          <p:cNvSpPr txBox="1"/>
          <p:nvPr/>
        </p:nvSpPr>
        <p:spPr>
          <a:xfrm>
            <a:off x="207300" y="1753370"/>
            <a:ext cx="8751300" cy="3171600"/>
          </a:xfrm>
          <a:prstGeom prst="rect">
            <a:avLst/>
          </a:prstGeom>
          <a:solidFill>
            <a:schemeClr val="dk1"/>
          </a:solidFill>
          <a:ln>
            <a:noFill/>
          </a:ln>
        </p:spPr>
        <p:txBody>
          <a:bodyPr lIns="91425" tIns="91425" rIns="91425" bIns="91425" anchor="t" anchorCtr="0">
            <a:noAutofit/>
          </a:bodyPr>
          <a:lstStyle/>
          <a:p>
            <a:pPr marL="742950" lvl="1" indent="-285750" fontAlgn="base">
              <a:buFont typeface="Arial" panose="020B0604020202020204" pitchFamily="34" charset="0"/>
              <a:buChar char="•"/>
            </a:pPr>
            <a:r>
              <a:rPr lang="en-US" sz="1800" dirty="0" smtClean="0">
                <a:latin typeface="Arial" panose="020B0604020202020204" pitchFamily="34" charset="0"/>
              </a:rPr>
              <a:t>Survey sent out to students with ASD and their parents</a:t>
            </a:r>
          </a:p>
          <a:p>
            <a:pPr marL="742950" lvl="1" indent="-285750" fontAlgn="base">
              <a:buFont typeface="Arial" panose="020B0604020202020204" pitchFamily="34" charset="0"/>
              <a:buChar char="•"/>
            </a:pPr>
            <a:endParaRPr lang="en-US" sz="1800" dirty="0">
              <a:latin typeface="Arial" panose="020B0604020202020204" pitchFamily="34" charset="0"/>
            </a:endParaRPr>
          </a:p>
          <a:p>
            <a:pPr marL="742950" lvl="1" indent="-285750" fontAlgn="base">
              <a:buFont typeface="Arial" panose="020B0604020202020204" pitchFamily="34" charset="0"/>
              <a:buChar char="•"/>
            </a:pPr>
            <a:r>
              <a:rPr lang="en-US" sz="1800" dirty="0" smtClean="0">
                <a:latin typeface="Arial" panose="020B0604020202020204" pitchFamily="34" charset="0"/>
              </a:rPr>
              <a:t>Flier sent out with orientation materials</a:t>
            </a:r>
          </a:p>
          <a:p>
            <a:pPr marL="742950" lvl="1" indent="-285750" fontAlgn="base">
              <a:buFont typeface="Arial" panose="020B0604020202020204" pitchFamily="34" charset="0"/>
              <a:buChar char="•"/>
            </a:pPr>
            <a:endParaRPr lang="en-US" sz="1800" dirty="0">
              <a:latin typeface="Arial" panose="020B0604020202020204" pitchFamily="34" charset="0"/>
            </a:endParaRPr>
          </a:p>
          <a:p>
            <a:pPr marL="742950" lvl="1" indent="-285750" fontAlgn="base">
              <a:buFont typeface="Arial" panose="020B0604020202020204" pitchFamily="34" charset="0"/>
              <a:buChar char="•"/>
            </a:pPr>
            <a:r>
              <a:rPr lang="en-US" sz="1800" dirty="0" smtClean="0">
                <a:latin typeface="Arial" panose="020B0604020202020204" pitchFamily="34" charset="0"/>
              </a:rPr>
              <a:t>E-</a:t>
            </a:r>
            <a:r>
              <a:rPr lang="en-US" sz="1800" dirty="0" err="1" smtClean="0">
                <a:latin typeface="Arial" panose="020B0604020202020204" pitchFamily="34" charset="0"/>
              </a:rPr>
              <a:t>vite</a:t>
            </a:r>
            <a:r>
              <a:rPr lang="en-US" sz="1800" dirty="0" smtClean="0">
                <a:latin typeface="Arial" panose="020B0604020202020204" pitchFamily="34" charset="0"/>
              </a:rPr>
              <a:t> sent out mid-summer</a:t>
            </a:r>
          </a:p>
          <a:p>
            <a:pPr marL="742950" lvl="1" indent="-285750" fontAlgn="base">
              <a:buFont typeface="Arial" panose="020B0604020202020204" pitchFamily="34" charset="0"/>
              <a:buChar char="•"/>
            </a:pPr>
            <a:endParaRPr lang="en-US" sz="1800" dirty="0" smtClean="0">
              <a:latin typeface="Arial" panose="020B0604020202020204" pitchFamily="34" charset="0"/>
            </a:endParaRPr>
          </a:p>
          <a:p>
            <a:pPr marL="742950" lvl="1" indent="-285750" fontAlgn="base">
              <a:buFont typeface="Arial" panose="020B0604020202020204" pitchFamily="34" charset="0"/>
              <a:buChar char="•"/>
            </a:pPr>
            <a:r>
              <a:rPr lang="en-US" sz="1800" dirty="0" smtClean="0">
                <a:latin typeface="Arial" panose="020B0604020202020204" pitchFamily="34" charset="0"/>
              </a:rPr>
              <a:t>Announcement made at orientation</a:t>
            </a:r>
          </a:p>
          <a:p>
            <a:pPr marL="742950" lvl="1" indent="-285750" fontAlgn="base">
              <a:buFont typeface="Arial" panose="020B0604020202020204" pitchFamily="34" charset="0"/>
              <a:buChar char="•"/>
            </a:pPr>
            <a:endParaRPr lang="en-US" sz="1800" dirty="0" smtClean="0">
              <a:latin typeface="Arial" panose="020B0604020202020204" pitchFamily="34" charset="0"/>
            </a:endParaRPr>
          </a:p>
          <a:p>
            <a:pPr marL="457200" lvl="1" fontAlgn="base"/>
            <a:r>
              <a:rPr lang="en-US" sz="1800" dirty="0" smtClean="0">
                <a:latin typeface="Arial" panose="020B0604020202020204" pitchFamily="34" charset="0"/>
              </a:rPr>
              <a:t>* Fliers will also be on-hand in Accessibility Services, the Counseling Center,     	and Academic Advising</a:t>
            </a:r>
          </a:p>
          <a:p>
            <a:pPr fontAlgn="base"/>
            <a:endParaRPr lang="en-US" sz="1800" dirty="0">
              <a:latin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Survey Sample</a:t>
            </a:r>
            <a:endParaRPr lang="en"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242" y="1672100"/>
            <a:ext cx="6476889" cy="3471299"/>
          </a:xfrm>
          <a:prstGeom prst="rect">
            <a:avLst/>
          </a:prstGeom>
        </p:spPr>
      </p:pic>
      <p:sp>
        <p:nvSpPr>
          <p:cNvPr id="6" name="Shape 147"/>
          <p:cNvSpPr txBox="1">
            <a:spLocks noGrp="1"/>
          </p:cNvSpPr>
          <p:nvPr>
            <p:ph type="body" idx="1"/>
          </p:nvPr>
        </p:nvSpPr>
        <p:spPr>
          <a:xfrm>
            <a:off x="0" y="1671638"/>
            <a:ext cx="9144000" cy="3471862"/>
          </a:xfrm>
          <a:prstGeom prst="rect">
            <a:avLst/>
          </a:prstGeom>
          <a:solidFill>
            <a:schemeClr val="dk1"/>
          </a:solidFill>
          <a:ln>
            <a:noFill/>
          </a:ln>
        </p:spPr>
        <p:txBody>
          <a:bodyPr lIns="91425" tIns="91425" rIns="91425" bIns="91425" anchor="t" anchorCtr="0">
            <a:noAutofit/>
          </a:bodyPr>
          <a:lstStyle/>
          <a:p>
            <a:pPr lvl="0" rtl="0">
              <a:spcBef>
                <a:spcPts val="0"/>
              </a:spcBef>
              <a:buNone/>
            </a:pPr>
            <a:endParaRPr lang="en"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82" r="4637"/>
          <a:stretch/>
        </p:blipFill>
        <p:spPr>
          <a:xfrm>
            <a:off x="1661823" y="1741398"/>
            <a:ext cx="5669280" cy="3332341"/>
          </a:xfrm>
          <a:prstGeom prst="rect">
            <a:avLst/>
          </a:prstGeom>
          <a:ln w="12700">
            <a:noFill/>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Flier Sample</a:t>
            </a:r>
            <a:endParaRPr lang="en" dirty="0"/>
          </a:p>
        </p:txBody>
      </p:sp>
      <p:sp>
        <p:nvSpPr>
          <p:cNvPr id="183" name="Shape 183"/>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8315">
            <a:off x="2847500" y="1963202"/>
            <a:ext cx="2210515" cy="286178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4747">
            <a:off x="3028853" y="1843956"/>
            <a:ext cx="2210515" cy="286178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9767">
            <a:off x="3246002" y="1869388"/>
            <a:ext cx="2185494" cy="2829392"/>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668">
            <a:off x="3646305" y="2176526"/>
            <a:ext cx="2210515" cy="2861785"/>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E-vite Sample</a:t>
            </a:r>
            <a:endParaRPr lang="en" dirty="0"/>
          </a:p>
        </p:txBody>
      </p:sp>
      <p:sp>
        <p:nvSpPr>
          <p:cNvPr id="161" name="Shape 161"/>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0" y="1720106"/>
            <a:ext cx="8832150" cy="33348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Outreach to Organizations</a:t>
            </a:r>
          </a:p>
        </p:txBody>
      </p:sp>
      <p:sp>
        <p:nvSpPr>
          <p:cNvPr id="146" name="Shape 146"/>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47" name="Shape 147"/>
          <p:cNvSpPr txBox="1"/>
          <p:nvPr/>
        </p:nvSpPr>
        <p:spPr>
          <a:xfrm>
            <a:off x="91440" y="1667450"/>
            <a:ext cx="9052560" cy="3171600"/>
          </a:xfrm>
          <a:prstGeom prst="rect">
            <a:avLst/>
          </a:prstGeom>
          <a:solidFill>
            <a:schemeClr val="dk1"/>
          </a:solidFill>
          <a:ln>
            <a:noFill/>
          </a:ln>
        </p:spPr>
        <p:txBody>
          <a:bodyPr lIns="91425" tIns="91425" rIns="91425" bIns="91425" anchor="t" anchorCtr="0">
            <a:noAutofit/>
          </a:bodyPr>
          <a:lstStyle/>
          <a:p>
            <a:r>
              <a:rPr lang="en-US" sz="2000" b="1" dirty="0" smtClean="0">
                <a:latin typeface="Arial" panose="020B0604020202020204" pitchFamily="34" charset="0"/>
              </a:rPr>
              <a:t>With the help of the Associate </a:t>
            </a:r>
            <a:r>
              <a:rPr lang="en-US" sz="2000" b="1" dirty="0">
                <a:latin typeface="Arial" panose="020B0604020202020204" pitchFamily="34" charset="0"/>
              </a:rPr>
              <a:t>Director of Student </a:t>
            </a:r>
            <a:r>
              <a:rPr lang="en-US" sz="2000" b="1" dirty="0" smtClean="0">
                <a:latin typeface="Arial" panose="020B0604020202020204" pitchFamily="34" charset="0"/>
              </a:rPr>
              <a:t>Activities, we will:</a:t>
            </a:r>
          </a:p>
          <a:p>
            <a:endParaRPr lang="en-US" sz="800" dirty="0"/>
          </a:p>
          <a:p>
            <a:pPr fontAlgn="base">
              <a:buFont typeface="Arial" panose="020B0604020202020204" pitchFamily="34" charset="0"/>
              <a:buChar char="•"/>
            </a:pPr>
            <a:r>
              <a:rPr lang="en-US" sz="1600" dirty="0">
                <a:latin typeface="Arial" panose="020B0604020202020204" pitchFamily="34" charset="0"/>
              </a:rPr>
              <a:t> </a:t>
            </a:r>
            <a:r>
              <a:rPr lang="en-US" sz="1800" dirty="0" smtClean="0">
                <a:latin typeface="Arial" panose="020B0604020202020204" pitchFamily="34" charset="0"/>
              </a:rPr>
              <a:t>Use </a:t>
            </a:r>
            <a:r>
              <a:rPr lang="en-US" sz="1800" dirty="0">
                <a:latin typeface="Arial" panose="020B0604020202020204" pitchFamily="34" charset="0"/>
              </a:rPr>
              <a:t>database from </a:t>
            </a:r>
            <a:r>
              <a:rPr lang="en-US" sz="1800" dirty="0" smtClean="0">
                <a:latin typeface="Arial" panose="020B0604020202020204" pitchFamily="34" charset="0"/>
              </a:rPr>
              <a:t>campus-wide fair </a:t>
            </a:r>
            <a:r>
              <a:rPr lang="en-US" sz="1800" dirty="0">
                <a:latin typeface="Arial" panose="020B0604020202020204" pitchFamily="34" charset="0"/>
              </a:rPr>
              <a:t>to get contact information for </a:t>
            </a:r>
            <a:r>
              <a:rPr lang="en-US" sz="1800" dirty="0" smtClean="0">
                <a:latin typeface="Arial" panose="020B0604020202020204" pitchFamily="34" charset="0"/>
              </a:rPr>
              <a:t>clubs/orgs</a:t>
            </a:r>
          </a:p>
          <a:p>
            <a:pPr fontAlgn="base">
              <a:buFont typeface="Arial" panose="020B0604020202020204" pitchFamily="34" charset="0"/>
              <a:buChar char="•"/>
            </a:pPr>
            <a:endParaRPr lang="en-US" sz="800" dirty="0">
              <a:latin typeface="Arial" panose="020B0604020202020204" pitchFamily="34" charset="0"/>
            </a:endParaRPr>
          </a:p>
          <a:p>
            <a:pPr fontAlgn="base">
              <a:buFont typeface="Arial" panose="020B0604020202020204" pitchFamily="34" charset="0"/>
              <a:buChar char="•"/>
            </a:pPr>
            <a:r>
              <a:rPr lang="en-US" sz="1800" dirty="0" smtClean="0">
                <a:latin typeface="Arial" panose="020B0604020202020204" pitchFamily="34" charset="0"/>
              </a:rPr>
              <a:t> Include virtual fair information in campus-wide fair marketing materials</a:t>
            </a:r>
          </a:p>
          <a:p>
            <a:pPr fontAlgn="base">
              <a:buFont typeface="Arial" panose="020B0604020202020204" pitchFamily="34" charset="0"/>
              <a:buChar char="•"/>
            </a:pPr>
            <a:endParaRPr lang="en-US" sz="800" dirty="0">
              <a:latin typeface="Arial" panose="020B0604020202020204" pitchFamily="34" charset="0"/>
            </a:endParaRPr>
          </a:p>
          <a:p>
            <a:pPr fontAlgn="base">
              <a:buFont typeface="Arial" panose="020B0604020202020204" pitchFamily="34" charset="0"/>
              <a:buChar char="•"/>
            </a:pPr>
            <a:r>
              <a:rPr lang="en-US" sz="1800" dirty="0" smtClean="0">
                <a:latin typeface="Arial" panose="020B0604020202020204" pitchFamily="34" charset="0"/>
              </a:rPr>
              <a:t> Send out two mass emails, </a:t>
            </a:r>
            <a:r>
              <a:rPr lang="en-US" sz="1800" dirty="0">
                <a:latin typeface="Arial" panose="020B0604020202020204" pitchFamily="34" charset="0"/>
              </a:rPr>
              <a:t>based on </a:t>
            </a:r>
            <a:r>
              <a:rPr lang="en-US" sz="1800" dirty="0" smtClean="0">
                <a:latin typeface="Arial" panose="020B0604020202020204" pitchFamily="34" charset="0"/>
              </a:rPr>
              <a:t>our </a:t>
            </a:r>
            <a:r>
              <a:rPr lang="en-US" sz="1800" dirty="0">
                <a:latin typeface="Arial" panose="020B0604020202020204" pitchFamily="34" charset="0"/>
              </a:rPr>
              <a:t>student survey results </a:t>
            </a:r>
            <a:endParaRPr lang="en-US" sz="1800" dirty="0" smtClean="0">
              <a:latin typeface="Arial" panose="020B0604020202020204" pitchFamily="34" charset="0"/>
            </a:endParaRPr>
          </a:p>
          <a:p>
            <a:pPr fontAlgn="base"/>
            <a:endParaRPr lang="en-US" sz="800" dirty="0">
              <a:latin typeface="Arial" panose="020B0604020202020204" pitchFamily="34" charset="0"/>
            </a:endParaRPr>
          </a:p>
          <a:p>
            <a:pPr marL="742950" lvl="1" indent="-285750" fontAlgn="base">
              <a:buFont typeface="Arial" panose="020B0604020202020204" pitchFamily="34" charset="0"/>
              <a:buChar char="•"/>
            </a:pPr>
            <a:r>
              <a:rPr lang="en-US" sz="1600" dirty="0">
                <a:latin typeface="Arial" panose="020B0604020202020204" pitchFamily="34" charset="0"/>
              </a:rPr>
              <a:t>1 targeting </a:t>
            </a:r>
            <a:r>
              <a:rPr lang="en-US" sz="1600" dirty="0" smtClean="0">
                <a:latin typeface="Arial" panose="020B0604020202020204" pitchFamily="34" charset="0"/>
              </a:rPr>
              <a:t>organizations </a:t>
            </a:r>
            <a:r>
              <a:rPr lang="en-US" sz="1600" dirty="0">
                <a:latin typeface="Arial" panose="020B0604020202020204" pitchFamily="34" charset="0"/>
              </a:rPr>
              <a:t>that were </a:t>
            </a:r>
            <a:r>
              <a:rPr lang="en-US" sz="1600" dirty="0" smtClean="0">
                <a:latin typeface="Arial" panose="020B0604020202020204" pitchFamily="34" charset="0"/>
              </a:rPr>
              <a:t>popular </a:t>
            </a:r>
            <a:r>
              <a:rPr lang="en-US" sz="1600" dirty="0">
                <a:latin typeface="Arial" panose="020B0604020202020204" pitchFamily="34" charset="0"/>
              </a:rPr>
              <a:t>on the </a:t>
            </a:r>
            <a:r>
              <a:rPr lang="en-US" sz="1600" dirty="0" smtClean="0">
                <a:latin typeface="Arial" panose="020B0604020202020204" pitchFamily="34" charset="0"/>
              </a:rPr>
              <a:t>surveys</a:t>
            </a:r>
          </a:p>
          <a:p>
            <a:pPr marL="457200" lvl="1" fontAlgn="base"/>
            <a:r>
              <a:rPr lang="en-US" sz="1600" dirty="0" smtClean="0">
                <a:latin typeface="Arial" panose="020B0604020202020204" pitchFamily="34" charset="0"/>
              </a:rPr>
              <a:t>    	</a:t>
            </a:r>
            <a:r>
              <a:rPr lang="en-US" sz="1600" b="1" dirty="0" smtClean="0">
                <a:latin typeface="Arial" panose="020B0604020202020204" pitchFamily="34" charset="0"/>
              </a:rPr>
              <a:t>“Students </a:t>
            </a:r>
            <a:r>
              <a:rPr lang="en-US" sz="1600" b="1" dirty="0">
                <a:latin typeface="Arial" panose="020B0604020202020204" pitchFamily="34" charset="0"/>
              </a:rPr>
              <a:t>with ASD specifically took interest in your club</a:t>
            </a:r>
            <a:r>
              <a:rPr lang="en-US" sz="1600" b="1" dirty="0" smtClean="0">
                <a:latin typeface="Arial" panose="020B0604020202020204" pitchFamily="34" charset="0"/>
              </a:rPr>
              <a:t>”</a:t>
            </a:r>
          </a:p>
          <a:p>
            <a:pPr marL="457200" lvl="1" fontAlgn="base"/>
            <a:endParaRPr lang="en-US" sz="800" b="1" dirty="0">
              <a:latin typeface="Arial" panose="020B0604020202020204" pitchFamily="34" charset="0"/>
            </a:endParaRPr>
          </a:p>
          <a:p>
            <a:pPr marL="742950" lvl="1" indent="-285750" fontAlgn="base">
              <a:buFont typeface="Arial" panose="020B0604020202020204" pitchFamily="34" charset="0"/>
              <a:buChar char="•"/>
            </a:pPr>
            <a:r>
              <a:rPr lang="en-US" sz="1600" dirty="0">
                <a:latin typeface="Arial" panose="020B0604020202020204" pitchFamily="34" charset="0"/>
              </a:rPr>
              <a:t>1 </a:t>
            </a:r>
            <a:r>
              <a:rPr lang="en-US" sz="1600" dirty="0" smtClean="0">
                <a:latin typeface="Arial" panose="020B0604020202020204" pitchFamily="34" charset="0"/>
              </a:rPr>
              <a:t>targeting all other organizations </a:t>
            </a:r>
          </a:p>
          <a:p>
            <a:pPr marL="457200" lvl="1" fontAlgn="base"/>
            <a:r>
              <a:rPr lang="en-US" sz="1600" dirty="0">
                <a:latin typeface="Arial" panose="020B0604020202020204" pitchFamily="34" charset="0"/>
              </a:rPr>
              <a:t>	</a:t>
            </a:r>
            <a:r>
              <a:rPr lang="en-US" sz="1600" b="1" dirty="0" smtClean="0">
                <a:latin typeface="Arial" panose="020B0604020202020204" pitchFamily="34" charset="0"/>
              </a:rPr>
              <a:t>“An </a:t>
            </a:r>
            <a:r>
              <a:rPr lang="en-US" sz="1600" b="1" dirty="0">
                <a:latin typeface="Arial" panose="020B0604020202020204" pitchFamily="34" charset="0"/>
              </a:rPr>
              <a:t>opportunity to engage with diverse students</a:t>
            </a:r>
            <a:r>
              <a:rPr lang="en-US" sz="1600" b="1" dirty="0" smtClean="0">
                <a:latin typeface="Arial" panose="020B0604020202020204"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Video Sample for Virtual Fair </a:t>
            </a:r>
            <a:endParaRPr lang="en" dirty="0"/>
          </a:p>
        </p:txBody>
      </p:sp>
      <p:sp>
        <p:nvSpPr>
          <p:cNvPr id="154" name="Shape 154"/>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64" b="659"/>
          <a:stretch/>
        </p:blipFill>
        <p:spPr>
          <a:xfrm>
            <a:off x="4199811" y="2058284"/>
            <a:ext cx="4382383" cy="2698931"/>
          </a:xfrm>
          <a:prstGeom prst="rect">
            <a:avLst/>
          </a:prstGeom>
          <a:ln w="57150">
            <a:solidFill>
              <a:schemeClr val="bg2"/>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94856">
            <a:off x="500332" y="2341491"/>
            <a:ext cx="2967312" cy="1978208"/>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5089070" y="4835723"/>
            <a:ext cx="2603501" cy="307777"/>
          </a:xfrm>
          <a:prstGeom prst="rect">
            <a:avLst/>
          </a:prstGeom>
          <a:noFill/>
        </p:spPr>
        <p:txBody>
          <a:bodyPr wrap="square" rtlCol="0">
            <a:spAutoFit/>
          </a:bodyPr>
          <a:lstStyle/>
          <a:p>
            <a:r>
              <a:rPr lang="en-US" dirty="0" smtClean="0"/>
              <a:t>Snapshot of a Sample Video!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Buddy System</a:t>
            </a:r>
          </a:p>
        </p:txBody>
      </p:sp>
      <p:sp>
        <p:nvSpPr>
          <p:cNvPr id="176" name="Shape 176"/>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77" name="Shape 177"/>
          <p:cNvSpPr txBox="1"/>
          <p:nvPr/>
        </p:nvSpPr>
        <p:spPr>
          <a:xfrm>
            <a:off x="196350" y="1821950"/>
            <a:ext cx="8751300" cy="3171600"/>
          </a:xfrm>
          <a:prstGeom prst="rect">
            <a:avLst/>
          </a:prstGeom>
          <a:solidFill>
            <a:schemeClr val="dk1"/>
          </a:solidFill>
          <a:ln>
            <a:noFill/>
          </a:ln>
        </p:spPr>
        <p:txBody>
          <a:bodyPr lIns="91425" tIns="91425" rIns="91425" bIns="91425" anchor="t" anchorCtr="0">
            <a:noAutofit/>
          </a:bodyPr>
          <a:lstStyle/>
          <a:p>
            <a:pPr fontAlgn="base"/>
            <a:r>
              <a:rPr lang="en-US" sz="2000" b="1" dirty="0" smtClean="0">
                <a:latin typeface="Arial" panose="020B0604020202020204" pitchFamily="34" charset="0"/>
              </a:rPr>
              <a:t>Why?</a:t>
            </a:r>
          </a:p>
          <a:p>
            <a:pPr fontAlgn="base"/>
            <a:r>
              <a:rPr lang="en-US" sz="800" dirty="0" smtClean="0">
                <a:latin typeface="Arial" panose="020B0604020202020204" pitchFamily="34" charset="0"/>
              </a:rPr>
              <a:t> </a:t>
            </a:r>
          </a:p>
          <a:p>
            <a:pPr marL="285750" indent="-285750" fontAlgn="base">
              <a:buFont typeface="Arial" panose="020B0604020202020204" pitchFamily="34" charset="0"/>
              <a:buChar char="•"/>
            </a:pPr>
            <a:r>
              <a:rPr lang="en-US" sz="1800" dirty="0" smtClean="0">
                <a:latin typeface="Arial" panose="020B0604020202020204" pitchFamily="34" charset="0"/>
              </a:rPr>
              <a:t>Students with ASD may want help navigating </a:t>
            </a:r>
            <a:r>
              <a:rPr lang="en-US" sz="1800" dirty="0">
                <a:latin typeface="Arial" panose="020B0604020202020204" pitchFamily="34" charset="0"/>
              </a:rPr>
              <a:t>the </a:t>
            </a:r>
            <a:r>
              <a:rPr lang="en-US" sz="1800" dirty="0" smtClean="0">
                <a:latin typeface="Arial" panose="020B0604020202020204" pitchFamily="34" charset="0"/>
              </a:rPr>
              <a:t>fair</a:t>
            </a:r>
          </a:p>
          <a:p>
            <a:pPr marL="285750" indent="-285750" fontAlgn="base">
              <a:buFont typeface="Arial" panose="020B0604020202020204" pitchFamily="34" charset="0"/>
              <a:buChar char="•"/>
            </a:pPr>
            <a:endParaRPr lang="en-US" sz="800" dirty="0" smtClean="0">
              <a:latin typeface="Arial" panose="020B0604020202020204" pitchFamily="34" charset="0"/>
            </a:endParaRPr>
          </a:p>
          <a:p>
            <a:pPr marL="285750" indent="-285750" fontAlgn="base">
              <a:buFont typeface="Arial" panose="020B0604020202020204" pitchFamily="34" charset="0"/>
              <a:buChar char="•"/>
            </a:pPr>
            <a:r>
              <a:rPr lang="en-US" sz="1800" dirty="0" smtClean="0">
                <a:latin typeface="Arial" panose="020B0604020202020204" pitchFamily="34" charset="0"/>
              </a:rPr>
              <a:t>Provides a social experience, while easing the pressures of the fair</a:t>
            </a:r>
          </a:p>
          <a:p>
            <a:pPr fontAlgn="base"/>
            <a:endParaRPr lang="en-US" sz="800" dirty="0" smtClean="0">
              <a:latin typeface="Arial" panose="020B0604020202020204" pitchFamily="34" charset="0"/>
            </a:endParaRPr>
          </a:p>
          <a:p>
            <a:pPr fontAlgn="base"/>
            <a:r>
              <a:rPr lang="en-US" sz="2000" b="1" dirty="0" smtClean="0">
                <a:latin typeface="Arial" panose="020B0604020202020204" pitchFamily="34" charset="0"/>
              </a:rPr>
              <a:t>Who?</a:t>
            </a:r>
          </a:p>
          <a:p>
            <a:pPr fontAlgn="base">
              <a:buFont typeface="Arial" panose="020B0604020202020204" pitchFamily="34" charset="0"/>
              <a:buChar char="•"/>
            </a:pPr>
            <a:endParaRPr lang="en-US" sz="800" dirty="0">
              <a:latin typeface="Arial" panose="020B0604020202020204" pitchFamily="34" charset="0"/>
            </a:endParaRPr>
          </a:p>
          <a:p>
            <a:pPr marL="285750" indent="-285750" fontAlgn="base">
              <a:buFont typeface="Arial" panose="020B0604020202020204" pitchFamily="34" charset="0"/>
              <a:buChar char="•"/>
            </a:pPr>
            <a:r>
              <a:rPr lang="en-US" sz="1800" dirty="0" smtClean="0">
                <a:latin typeface="Arial" panose="020B0604020202020204" pitchFamily="34" charset="0"/>
              </a:rPr>
              <a:t>Buddies </a:t>
            </a:r>
            <a:r>
              <a:rPr lang="en-US" sz="1800" dirty="0">
                <a:latin typeface="Arial" panose="020B0604020202020204" pitchFamily="34" charset="0"/>
              </a:rPr>
              <a:t>will be student </a:t>
            </a:r>
            <a:r>
              <a:rPr lang="en-US" sz="1800" dirty="0" smtClean="0">
                <a:latin typeface="Arial" panose="020B0604020202020204" pitchFamily="34" charset="0"/>
              </a:rPr>
              <a:t>volunteers </a:t>
            </a:r>
            <a:r>
              <a:rPr lang="en-US" sz="1800" dirty="0">
                <a:latin typeface="Arial" panose="020B0604020202020204" pitchFamily="34" charset="0"/>
              </a:rPr>
              <a:t>from the </a:t>
            </a:r>
            <a:r>
              <a:rPr lang="en-US" sz="1800" dirty="0" smtClean="0">
                <a:latin typeface="Arial" panose="020B0604020202020204" pitchFamily="34" charset="0"/>
              </a:rPr>
              <a:t>Office of Accessibility Services</a:t>
            </a:r>
          </a:p>
          <a:p>
            <a:pPr marL="285750" indent="-285750" fontAlgn="base">
              <a:buFont typeface="Arial" panose="020B0604020202020204" pitchFamily="34" charset="0"/>
              <a:buChar char="•"/>
            </a:pPr>
            <a:endParaRPr lang="en-US" sz="800" dirty="0">
              <a:latin typeface="Arial" panose="020B0604020202020204" pitchFamily="34" charset="0"/>
            </a:endParaRPr>
          </a:p>
          <a:p>
            <a:pPr marL="285750" indent="-285750" fontAlgn="base">
              <a:buFont typeface="Arial" panose="020B0604020202020204" pitchFamily="34" charset="0"/>
              <a:buChar char="•"/>
            </a:pPr>
            <a:r>
              <a:rPr lang="en-US" sz="1800" dirty="0" smtClean="0">
                <a:latin typeface="Arial" panose="020B0604020202020204" pitchFamily="34" charset="0"/>
              </a:rPr>
              <a:t>Buddies will: </a:t>
            </a:r>
          </a:p>
          <a:p>
            <a:pPr lvl="1" fontAlgn="base"/>
            <a:r>
              <a:rPr lang="en-US" sz="1600" dirty="0">
                <a:latin typeface="Arial" panose="020B0604020202020204" pitchFamily="34" charset="0"/>
              </a:rPr>
              <a:t>	</a:t>
            </a:r>
            <a:r>
              <a:rPr lang="en-US" sz="1600" dirty="0" smtClean="0">
                <a:latin typeface="Arial" panose="020B0604020202020204" pitchFamily="34" charset="0"/>
              </a:rPr>
              <a:t>-Reach out to their assigned student before the event</a:t>
            </a:r>
            <a:endParaRPr lang="en-US" sz="800" dirty="0">
              <a:latin typeface="Arial" panose="020B0604020202020204" pitchFamily="34" charset="0"/>
            </a:endParaRPr>
          </a:p>
          <a:p>
            <a:pPr lvl="1" fontAlgn="base"/>
            <a:r>
              <a:rPr lang="en-US" sz="1600" dirty="0" smtClean="0">
                <a:latin typeface="Arial" panose="020B0604020202020204" pitchFamily="34" charset="0"/>
              </a:rPr>
              <a:t>	-Meet their assigned student at </a:t>
            </a:r>
            <a:r>
              <a:rPr lang="en-US" sz="1600" dirty="0">
                <a:latin typeface="Arial" panose="020B0604020202020204" pitchFamily="34" charset="0"/>
              </a:rPr>
              <a:t>their dorm, walk to the fair, go to the fair, and walk </a:t>
            </a:r>
            <a:r>
              <a:rPr lang="en-US" sz="1600" dirty="0" smtClean="0">
                <a:latin typeface="Arial" panose="020B0604020202020204" pitchFamily="34" charset="0"/>
              </a:rPr>
              <a:t>	with </a:t>
            </a:r>
            <a:r>
              <a:rPr lang="en-US" sz="1600" dirty="0">
                <a:latin typeface="Arial" panose="020B0604020202020204" pitchFamily="34" charset="0"/>
              </a:rPr>
              <a:t>them to their next </a:t>
            </a:r>
            <a:r>
              <a:rPr lang="en-US" sz="1600" dirty="0" smtClean="0">
                <a:latin typeface="Arial" panose="020B0604020202020204" pitchFamily="34" charset="0"/>
              </a:rPr>
              <a:t>destination</a:t>
            </a:r>
          </a:p>
          <a:p>
            <a:pPr fontAlgn="base">
              <a:buFont typeface="Arial" panose="020B0604020202020204" pitchFamily="34" charset="0"/>
              <a:buChar char="•"/>
            </a:pPr>
            <a:endParaRPr lang="en-US" sz="800" dirty="0">
              <a:latin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The Activity Fair</a:t>
            </a:r>
          </a:p>
        </p:txBody>
      </p:sp>
      <p:sp>
        <p:nvSpPr>
          <p:cNvPr id="190" name="Shape 190"/>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91" name="Shape 191"/>
          <p:cNvSpPr txBox="1"/>
          <p:nvPr/>
        </p:nvSpPr>
        <p:spPr>
          <a:xfrm>
            <a:off x="81160" y="1819621"/>
            <a:ext cx="5218729" cy="3171600"/>
          </a:xfrm>
          <a:prstGeom prst="rect">
            <a:avLst/>
          </a:prstGeom>
          <a:solidFill>
            <a:schemeClr val="dk1"/>
          </a:solidFill>
          <a:ln>
            <a:noFill/>
          </a:ln>
        </p:spPr>
        <p:txBody>
          <a:bodyPr lIns="91425" tIns="91425" rIns="91425" bIns="91425" anchor="t" anchorCtr="0">
            <a:noAutofit/>
          </a:bodyPr>
          <a:lstStyle/>
          <a:p>
            <a:pPr fontAlgn="base"/>
            <a:r>
              <a:rPr lang="en-US" sz="1800" dirty="0" smtClean="0">
                <a:latin typeface="Arial" panose="020B0604020202020204" pitchFamily="34" charset="0"/>
              </a:rPr>
              <a:t>Layout design allows for:</a:t>
            </a:r>
          </a:p>
          <a:p>
            <a:pPr fontAlgn="base"/>
            <a:endParaRPr lang="en-US" sz="800" dirty="0"/>
          </a:p>
          <a:p>
            <a:pPr marL="742950" lvl="1" indent="-285750" fontAlgn="base">
              <a:buFont typeface="Arial" panose="020B0604020202020204" pitchFamily="34" charset="0"/>
              <a:buChar char="•"/>
            </a:pPr>
            <a:r>
              <a:rPr lang="en-US" sz="1600" dirty="0" smtClean="0">
                <a:latin typeface="Arial" panose="020B0604020202020204" pitchFamily="34" charset="0"/>
              </a:rPr>
              <a:t>One-way movement </a:t>
            </a:r>
          </a:p>
          <a:p>
            <a:pPr marL="457200" lvl="1" fontAlgn="base"/>
            <a:endParaRPr lang="en-US" sz="800" dirty="0">
              <a:latin typeface="Arial" panose="020B0604020202020204" pitchFamily="34" charset="0"/>
            </a:endParaRPr>
          </a:p>
          <a:p>
            <a:pPr marL="742950" lvl="1" indent="-285750" fontAlgn="base">
              <a:buFont typeface="Arial" panose="020B0604020202020204" pitchFamily="34" charset="0"/>
              <a:buChar char="•"/>
            </a:pPr>
            <a:r>
              <a:rPr lang="en-US" sz="1600" dirty="0" smtClean="0">
                <a:latin typeface="Arial" panose="020B0604020202020204" pitchFamily="34" charset="0"/>
              </a:rPr>
              <a:t>Decreased chance of overwhelming students</a:t>
            </a:r>
          </a:p>
          <a:p>
            <a:pPr marL="742950" lvl="1" indent="-285750" fontAlgn="base">
              <a:buFont typeface="Arial" panose="020B0604020202020204" pitchFamily="34" charset="0"/>
              <a:buChar char="•"/>
            </a:pPr>
            <a:endParaRPr lang="en-US" sz="800" dirty="0" smtClean="0">
              <a:latin typeface="Arial" panose="020B0604020202020204" pitchFamily="34" charset="0"/>
            </a:endParaRPr>
          </a:p>
          <a:p>
            <a:pPr marL="742950" lvl="1" indent="-285750" fontAlgn="base">
              <a:buFont typeface="Arial" panose="020B0604020202020204" pitchFamily="34" charset="0"/>
              <a:buChar char="•"/>
            </a:pPr>
            <a:r>
              <a:rPr lang="en-US" sz="1600" dirty="0" smtClean="0">
                <a:latin typeface="Arial" panose="020B0604020202020204" pitchFamily="34" charset="0"/>
              </a:rPr>
              <a:t>Accessibility </a:t>
            </a:r>
            <a:r>
              <a:rPr lang="en-US" sz="1600" dirty="0">
                <a:latin typeface="Arial" panose="020B0604020202020204" pitchFamily="34" charset="0"/>
              </a:rPr>
              <a:t>Services tables to help facilitate the event, and provide information for our existing </a:t>
            </a:r>
            <a:r>
              <a:rPr lang="en-US" sz="1600" dirty="0" smtClean="0">
                <a:latin typeface="Arial" panose="020B0604020202020204" pitchFamily="34" charset="0"/>
              </a:rPr>
              <a:t>programming</a:t>
            </a:r>
          </a:p>
          <a:p>
            <a:pPr marL="742950" lvl="1" indent="-285750" fontAlgn="base">
              <a:buFont typeface="Arial" panose="020B0604020202020204" pitchFamily="34" charset="0"/>
              <a:buChar char="•"/>
            </a:pPr>
            <a:endParaRPr lang="en-US" sz="800" dirty="0">
              <a:latin typeface="Arial" panose="020B0604020202020204" pitchFamily="34" charset="0"/>
            </a:endParaRPr>
          </a:p>
          <a:p>
            <a:pPr marL="742950" lvl="1" indent="-285750" fontAlgn="base">
              <a:buFont typeface="Arial" panose="020B0604020202020204" pitchFamily="34" charset="0"/>
              <a:buChar char="•"/>
            </a:pPr>
            <a:r>
              <a:rPr lang="en-US" sz="1600" dirty="0" smtClean="0">
                <a:latin typeface="Arial" panose="020B0604020202020204" pitchFamily="34" charset="0"/>
              </a:rPr>
              <a:t>Representation of other campus support offices </a:t>
            </a:r>
            <a:endParaRPr lang="en" sz="1600" dirty="0"/>
          </a:p>
        </p:txBody>
      </p:sp>
      <p:grpSp>
        <p:nvGrpSpPr>
          <p:cNvPr id="78" name="Group 77"/>
          <p:cNvGrpSpPr/>
          <p:nvPr/>
        </p:nvGrpSpPr>
        <p:grpSpPr>
          <a:xfrm>
            <a:off x="5546381" y="2023945"/>
            <a:ext cx="3415910" cy="2644780"/>
            <a:chOff x="5332315" y="2204043"/>
            <a:chExt cx="3415910" cy="2644780"/>
          </a:xfrm>
        </p:grpSpPr>
        <p:grpSp>
          <p:nvGrpSpPr>
            <p:cNvPr id="73" name="Group 72"/>
            <p:cNvGrpSpPr/>
            <p:nvPr/>
          </p:nvGrpSpPr>
          <p:grpSpPr>
            <a:xfrm>
              <a:off x="5332315" y="2204043"/>
              <a:ext cx="3307013" cy="2630357"/>
              <a:chOff x="5332315" y="2204043"/>
              <a:chExt cx="3307013" cy="2630357"/>
            </a:xfrm>
          </p:grpSpPr>
          <p:grpSp>
            <p:nvGrpSpPr>
              <p:cNvPr id="9" name="Group 8"/>
              <p:cNvGrpSpPr/>
              <p:nvPr/>
            </p:nvGrpSpPr>
            <p:grpSpPr>
              <a:xfrm>
                <a:off x="5332315" y="2204043"/>
                <a:ext cx="3307013" cy="2630357"/>
                <a:chOff x="5115922" y="2414788"/>
                <a:chExt cx="3307013" cy="2630357"/>
              </a:xfrm>
            </p:grpSpPr>
            <p:grpSp>
              <p:nvGrpSpPr>
                <p:cNvPr id="10" name="Group 9"/>
                <p:cNvGrpSpPr/>
                <p:nvPr/>
              </p:nvGrpSpPr>
              <p:grpSpPr>
                <a:xfrm rot="5400000">
                  <a:off x="5446485" y="2132777"/>
                  <a:ext cx="2581805" cy="3242932"/>
                  <a:chOff x="6124352" y="1834116"/>
                  <a:chExt cx="2581805" cy="3242932"/>
                </a:xfrm>
                <a:effectLst>
                  <a:outerShdw blurRad="50800" dist="38100" dir="2700000" algn="tl" rotWithShape="0">
                    <a:prstClr val="black">
                      <a:alpha val="40000"/>
                    </a:prstClr>
                  </a:outerShdw>
                </a:effectLst>
              </p:grpSpPr>
              <p:sp>
                <p:nvSpPr>
                  <p:cNvPr id="13" name="Rectangle 12"/>
                  <p:cNvSpPr/>
                  <p:nvPr/>
                </p:nvSpPr>
                <p:spPr>
                  <a:xfrm>
                    <a:off x="6124352" y="1834116"/>
                    <a:ext cx="2581805" cy="3242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265628" y="2019631"/>
                    <a:ext cx="2067339" cy="2902226"/>
                  </a:xfrm>
                  <a:prstGeom prst="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6554971"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6756751"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6958219"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7159687"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7362040"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7578696"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7795352" y="20627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8016947" y="2062714"/>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6558864"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6760644"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6962112"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7163580"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p:cNvSpPr/>
                  <p:nvPr/>
                </p:nvSpPr>
                <p:spPr>
                  <a:xfrm>
                    <a:off x="7365933"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p:cNvSpPr/>
                  <p:nvPr/>
                </p:nvSpPr>
                <p:spPr>
                  <a:xfrm>
                    <a:off x="7582589"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p:cNvSpPr/>
                  <p:nvPr/>
                </p:nvSpPr>
                <p:spPr>
                  <a:xfrm>
                    <a:off x="7799245" y="47397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8020840" y="4739736"/>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1" name="Group 30"/>
                  <p:cNvGrpSpPr/>
                  <p:nvPr/>
                </p:nvGrpSpPr>
                <p:grpSpPr>
                  <a:xfrm rot="5400000">
                    <a:off x="5592724" y="2978928"/>
                    <a:ext cx="1594883" cy="138224"/>
                    <a:chOff x="6707371" y="2215114"/>
                    <a:chExt cx="1594883" cy="138224"/>
                  </a:xfrm>
                </p:grpSpPr>
                <p:sp>
                  <p:nvSpPr>
                    <p:cNvPr id="65" name="Rectangle 64"/>
                    <p:cNvSpPr/>
                    <p:nvPr/>
                  </p:nvSpPr>
                  <p:spPr>
                    <a:xfrm>
                      <a:off x="670737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Rectangle 65"/>
                    <p:cNvSpPr/>
                    <p:nvPr/>
                  </p:nvSpPr>
                  <p:spPr>
                    <a:xfrm>
                      <a:off x="690915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Rectangle 66"/>
                    <p:cNvSpPr/>
                    <p:nvPr/>
                  </p:nvSpPr>
                  <p:spPr>
                    <a:xfrm>
                      <a:off x="7110619"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Rectangle 67"/>
                    <p:cNvSpPr/>
                    <p:nvPr/>
                  </p:nvSpPr>
                  <p:spPr>
                    <a:xfrm>
                      <a:off x="7312087"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Rectangle 68"/>
                    <p:cNvSpPr/>
                    <p:nvPr/>
                  </p:nvSpPr>
                  <p:spPr>
                    <a:xfrm>
                      <a:off x="7514440"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0" name="Rectangle 69"/>
                    <p:cNvSpPr/>
                    <p:nvPr/>
                  </p:nvSpPr>
                  <p:spPr>
                    <a:xfrm>
                      <a:off x="7731096"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Rectangle 70"/>
                    <p:cNvSpPr/>
                    <p:nvPr/>
                  </p:nvSpPr>
                  <p:spPr>
                    <a:xfrm>
                      <a:off x="7947752"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Rectangle 71"/>
                    <p:cNvSpPr/>
                    <p:nvPr/>
                  </p:nvSpPr>
                  <p:spPr>
                    <a:xfrm>
                      <a:off x="8169347" y="2215114"/>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 name="Group 31"/>
                  <p:cNvGrpSpPr/>
                  <p:nvPr/>
                </p:nvGrpSpPr>
                <p:grpSpPr>
                  <a:xfrm rot="5400000">
                    <a:off x="7421524" y="3417178"/>
                    <a:ext cx="1594883" cy="138224"/>
                    <a:chOff x="6707371" y="2215114"/>
                    <a:chExt cx="1594883" cy="138224"/>
                  </a:xfrm>
                </p:grpSpPr>
                <p:sp>
                  <p:nvSpPr>
                    <p:cNvPr id="57" name="Rectangle 56"/>
                    <p:cNvSpPr/>
                    <p:nvPr/>
                  </p:nvSpPr>
                  <p:spPr>
                    <a:xfrm>
                      <a:off x="670737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Rectangle 57"/>
                    <p:cNvSpPr/>
                    <p:nvPr/>
                  </p:nvSpPr>
                  <p:spPr>
                    <a:xfrm>
                      <a:off x="690915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Rectangle 58"/>
                    <p:cNvSpPr/>
                    <p:nvPr/>
                  </p:nvSpPr>
                  <p:spPr>
                    <a:xfrm>
                      <a:off x="7110619"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Rectangle 59"/>
                    <p:cNvSpPr/>
                    <p:nvPr/>
                  </p:nvSpPr>
                  <p:spPr>
                    <a:xfrm>
                      <a:off x="7312087"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Rectangle 60"/>
                    <p:cNvSpPr/>
                    <p:nvPr/>
                  </p:nvSpPr>
                  <p:spPr>
                    <a:xfrm>
                      <a:off x="7514440"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Rectangle 61"/>
                    <p:cNvSpPr/>
                    <p:nvPr/>
                  </p:nvSpPr>
                  <p:spPr>
                    <a:xfrm>
                      <a:off x="7731096"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Rectangle 62"/>
                    <p:cNvSpPr/>
                    <p:nvPr/>
                  </p:nvSpPr>
                  <p:spPr>
                    <a:xfrm>
                      <a:off x="7947752"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ectangle 63"/>
                    <p:cNvSpPr/>
                    <p:nvPr/>
                  </p:nvSpPr>
                  <p:spPr>
                    <a:xfrm>
                      <a:off x="8169347" y="2215114"/>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3" name="Group 32"/>
                  <p:cNvGrpSpPr/>
                  <p:nvPr/>
                </p:nvGrpSpPr>
                <p:grpSpPr>
                  <a:xfrm rot="5400000">
                    <a:off x="6282640" y="3421868"/>
                    <a:ext cx="1594883" cy="138224"/>
                    <a:chOff x="6707371" y="2215114"/>
                    <a:chExt cx="1594883" cy="138224"/>
                  </a:xfrm>
                </p:grpSpPr>
                <p:sp>
                  <p:nvSpPr>
                    <p:cNvPr id="49" name="Rectangle 48"/>
                    <p:cNvSpPr/>
                    <p:nvPr/>
                  </p:nvSpPr>
                  <p:spPr>
                    <a:xfrm>
                      <a:off x="670737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ctangle 49"/>
                    <p:cNvSpPr/>
                    <p:nvPr/>
                  </p:nvSpPr>
                  <p:spPr>
                    <a:xfrm>
                      <a:off x="690915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ctangle 50"/>
                    <p:cNvSpPr/>
                    <p:nvPr/>
                  </p:nvSpPr>
                  <p:spPr>
                    <a:xfrm>
                      <a:off x="7110619"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7312087"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7514440"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ectangle 53"/>
                    <p:cNvSpPr/>
                    <p:nvPr/>
                  </p:nvSpPr>
                  <p:spPr>
                    <a:xfrm>
                      <a:off x="7731096"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Rectangle 54"/>
                    <p:cNvSpPr/>
                    <p:nvPr/>
                  </p:nvSpPr>
                  <p:spPr>
                    <a:xfrm>
                      <a:off x="7947752"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Rectangle 55"/>
                    <p:cNvSpPr/>
                    <p:nvPr/>
                  </p:nvSpPr>
                  <p:spPr>
                    <a:xfrm>
                      <a:off x="8169347" y="2215114"/>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4" name="Group 33"/>
                  <p:cNvGrpSpPr/>
                  <p:nvPr/>
                </p:nvGrpSpPr>
                <p:grpSpPr>
                  <a:xfrm rot="5400000">
                    <a:off x="6728946" y="3415975"/>
                    <a:ext cx="1594883" cy="138224"/>
                    <a:chOff x="6707371" y="2215114"/>
                    <a:chExt cx="1594883" cy="138224"/>
                  </a:xfrm>
                </p:grpSpPr>
                <p:sp>
                  <p:nvSpPr>
                    <p:cNvPr id="41" name="Rectangle 40"/>
                    <p:cNvSpPr/>
                    <p:nvPr/>
                  </p:nvSpPr>
                  <p:spPr>
                    <a:xfrm>
                      <a:off x="670737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41"/>
                    <p:cNvSpPr/>
                    <p:nvPr/>
                  </p:nvSpPr>
                  <p:spPr>
                    <a:xfrm>
                      <a:off x="6909151"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42"/>
                    <p:cNvSpPr/>
                    <p:nvPr/>
                  </p:nvSpPr>
                  <p:spPr>
                    <a:xfrm>
                      <a:off x="7110619"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p:cNvSpPr/>
                    <p:nvPr/>
                  </p:nvSpPr>
                  <p:spPr>
                    <a:xfrm>
                      <a:off x="7312087"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Rectangle 44"/>
                    <p:cNvSpPr/>
                    <p:nvPr/>
                  </p:nvSpPr>
                  <p:spPr>
                    <a:xfrm>
                      <a:off x="7514440"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45"/>
                    <p:cNvSpPr/>
                    <p:nvPr/>
                  </p:nvSpPr>
                  <p:spPr>
                    <a:xfrm>
                      <a:off x="7731096"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46"/>
                    <p:cNvSpPr/>
                    <p:nvPr/>
                  </p:nvSpPr>
                  <p:spPr>
                    <a:xfrm>
                      <a:off x="7947752" y="2215115"/>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Rectangle 47"/>
                    <p:cNvSpPr/>
                    <p:nvPr/>
                  </p:nvSpPr>
                  <p:spPr>
                    <a:xfrm>
                      <a:off x="8169347" y="2215114"/>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5" name="Rectangle 34"/>
                  <p:cNvSpPr/>
                  <p:nvPr/>
                </p:nvSpPr>
                <p:spPr>
                  <a:xfrm>
                    <a:off x="6323711" y="393843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ectangle 35"/>
                  <p:cNvSpPr/>
                  <p:nvPr/>
                </p:nvSpPr>
                <p:spPr>
                  <a:xfrm>
                    <a:off x="6323710" y="4148166"/>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p:cNvSpPr/>
                  <p:nvPr/>
                </p:nvSpPr>
                <p:spPr>
                  <a:xfrm>
                    <a:off x="6323710" y="4352711"/>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ectangle 37"/>
                  <p:cNvSpPr/>
                  <p:nvPr/>
                </p:nvSpPr>
                <p:spPr>
                  <a:xfrm>
                    <a:off x="6321054" y="4553107"/>
                    <a:ext cx="132907" cy="138223"/>
                  </a:xfrm>
                  <a:prstGeom prst="rect">
                    <a:avLst/>
                  </a:prstGeom>
                  <a:solidFill>
                    <a:schemeClr val="bg1"/>
                  </a:solidFill>
                  <a:ln w="31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9" name="Straight Connector 38"/>
                  <p:cNvCxnSpPr/>
                  <p:nvPr/>
                </p:nvCxnSpPr>
                <p:spPr>
                  <a:xfrm>
                    <a:off x="8317018" y="2275190"/>
                    <a:ext cx="0" cy="35437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8317018" y="4375918"/>
                    <a:ext cx="0" cy="35437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6338467" y="2414788"/>
                  <a:ext cx="1289907" cy="230832"/>
                </a:xfrm>
                <a:prstGeom prst="rect">
                  <a:avLst/>
                </a:prstGeom>
                <a:noFill/>
              </p:spPr>
              <p:txBody>
                <a:bodyPr wrap="square" rtlCol="0">
                  <a:spAutoFit/>
                </a:bodyPr>
                <a:lstStyle/>
                <a:p>
                  <a:r>
                    <a:rPr lang="en-US" sz="900" dirty="0" smtClean="0"/>
                    <a:t>Wilbur Hall</a:t>
                  </a:r>
                  <a:endParaRPr lang="en-US" sz="900" dirty="0"/>
                </a:p>
              </p:txBody>
            </p:sp>
            <p:sp>
              <p:nvSpPr>
                <p:cNvPr id="12" name="TextBox 11"/>
                <p:cNvSpPr txBox="1"/>
                <p:nvPr/>
              </p:nvSpPr>
              <p:spPr>
                <a:xfrm>
                  <a:off x="7633313" y="4705510"/>
                  <a:ext cx="789622" cy="215444"/>
                </a:xfrm>
                <a:prstGeom prst="rect">
                  <a:avLst/>
                </a:prstGeom>
                <a:noFill/>
              </p:spPr>
              <p:txBody>
                <a:bodyPr wrap="square" rtlCol="0">
                  <a:spAutoFit/>
                </a:bodyPr>
                <a:lstStyle/>
                <a:p>
                  <a:r>
                    <a:rPr lang="en-US" sz="800" dirty="0" smtClean="0"/>
                    <a:t>*Not to scale</a:t>
                  </a:r>
                  <a:endParaRPr lang="en-US" sz="800" dirty="0"/>
                </a:p>
              </p:txBody>
            </p:sp>
          </p:grpSp>
          <p:cxnSp>
            <p:nvCxnSpPr>
              <p:cNvPr id="4" name="Straight Arrow Connector 3"/>
              <p:cNvCxnSpPr/>
              <p:nvPr/>
            </p:nvCxnSpPr>
            <p:spPr>
              <a:xfrm flipV="1">
                <a:off x="7951874" y="3359655"/>
                <a:ext cx="0" cy="28311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V="1">
                <a:off x="7031671" y="2752817"/>
                <a:ext cx="0" cy="28311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038114" y="3847162"/>
                <a:ext cx="0" cy="28311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918428" y="3352739"/>
                <a:ext cx="0" cy="28311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11933" y="3545847"/>
                <a:ext cx="16129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11933" y="3333689"/>
                <a:ext cx="16129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4" name="5-Point Star 73"/>
            <p:cNvSpPr/>
            <p:nvPr/>
          </p:nvSpPr>
          <p:spPr>
            <a:xfrm>
              <a:off x="5577861" y="4193062"/>
              <a:ext cx="49565" cy="45719"/>
            </a:xfrm>
            <a:prstGeom prst="star5">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88" name="TextBox 87"/>
            <p:cNvSpPr txBox="1"/>
            <p:nvPr/>
          </p:nvSpPr>
          <p:spPr>
            <a:xfrm>
              <a:off x="7458318" y="4633379"/>
              <a:ext cx="1289907" cy="215444"/>
            </a:xfrm>
            <a:prstGeom prst="rect">
              <a:avLst/>
            </a:prstGeom>
            <a:noFill/>
          </p:spPr>
          <p:txBody>
            <a:bodyPr wrap="square" rtlCol="0">
              <a:spAutoFit/>
            </a:bodyPr>
            <a:lstStyle/>
            <a:p>
              <a:r>
                <a:rPr lang="en-US" sz="800" dirty="0" smtClean="0"/>
                <a:t>Accessibility Services</a:t>
              </a:r>
              <a:endParaRPr lang="en-US" sz="800" dirty="0"/>
            </a:p>
          </p:txBody>
        </p:sp>
        <p:sp>
          <p:nvSpPr>
            <p:cNvPr id="89" name="5-Point Star 88"/>
            <p:cNvSpPr/>
            <p:nvPr/>
          </p:nvSpPr>
          <p:spPr>
            <a:xfrm>
              <a:off x="6172224" y="4326916"/>
              <a:ext cx="49565" cy="45719"/>
            </a:xfrm>
            <a:prstGeom prst="star5">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90" name="5-Point Star 89"/>
            <p:cNvSpPr/>
            <p:nvPr/>
          </p:nvSpPr>
          <p:spPr>
            <a:xfrm>
              <a:off x="7627309" y="4327266"/>
              <a:ext cx="49565" cy="45719"/>
            </a:xfrm>
            <a:prstGeom prst="star5">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91" name="5-Point Star 90"/>
            <p:cNvSpPr/>
            <p:nvPr/>
          </p:nvSpPr>
          <p:spPr>
            <a:xfrm>
              <a:off x="8255110" y="4190792"/>
              <a:ext cx="49565" cy="45719"/>
            </a:xfrm>
            <a:prstGeom prst="star5">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92" name="5-Point Star 91"/>
            <p:cNvSpPr/>
            <p:nvPr/>
          </p:nvSpPr>
          <p:spPr>
            <a:xfrm>
              <a:off x="7431694" y="4732151"/>
              <a:ext cx="49565" cy="45719"/>
            </a:xfrm>
            <a:prstGeom prst="star5">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Follow-up with Academic </a:t>
            </a:r>
            <a:r>
              <a:rPr lang="en" dirty="0" smtClean="0"/>
              <a:t>Advis</a:t>
            </a:r>
            <a:r>
              <a:rPr lang="en-US" dirty="0" smtClean="0"/>
              <a:t>e</a:t>
            </a:r>
            <a:r>
              <a:rPr lang="en" dirty="0" smtClean="0"/>
              <a:t>rs</a:t>
            </a:r>
            <a:endParaRPr lang="en" dirty="0"/>
          </a:p>
        </p:txBody>
      </p:sp>
      <p:sp>
        <p:nvSpPr>
          <p:cNvPr id="198" name="Shape 198"/>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99" name="Shape 199"/>
          <p:cNvSpPr txBox="1"/>
          <p:nvPr/>
        </p:nvSpPr>
        <p:spPr>
          <a:xfrm>
            <a:off x="196350" y="1821950"/>
            <a:ext cx="8751300" cy="3171600"/>
          </a:xfrm>
          <a:prstGeom prst="rect">
            <a:avLst/>
          </a:prstGeom>
          <a:solidFill>
            <a:schemeClr val="dk1"/>
          </a:solidFill>
          <a:ln>
            <a:noFill/>
          </a:ln>
        </p:spPr>
        <p:txBody>
          <a:bodyPr lIns="91425" tIns="91425" rIns="91425" bIns="91425" anchor="t" anchorCtr="0">
            <a:noAutofit/>
          </a:bodyPr>
          <a:lstStyle/>
          <a:p>
            <a:pPr algn="ctr" fontAlgn="base"/>
            <a:r>
              <a:rPr lang="en-US" sz="1600" i="1" dirty="0" smtClean="0"/>
              <a:t>While there </a:t>
            </a:r>
            <a:r>
              <a:rPr lang="en-US" sz="1600" i="1" dirty="0"/>
              <a:t>are some students who extensively plan, others </a:t>
            </a:r>
            <a:r>
              <a:rPr lang="en-US" sz="1600" i="1" dirty="0" smtClean="0"/>
              <a:t>struggle </a:t>
            </a:r>
            <a:r>
              <a:rPr lang="en-US" sz="1600" i="1" dirty="0"/>
              <a:t>at creating a new schedule, and </a:t>
            </a:r>
            <a:r>
              <a:rPr lang="en-US" sz="1600" i="1" dirty="0" smtClean="0"/>
              <a:t>procrastinate </a:t>
            </a:r>
            <a:r>
              <a:rPr lang="en-US" sz="1600" i="1" dirty="0"/>
              <a:t>before starting new tasks</a:t>
            </a:r>
            <a:r>
              <a:rPr lang="en-US" sz="1600" i="1" dirty="0" smtClean="0"/>
              <a:t>.</a:t>
            </a:r>
            <a:r>
              <a:rPr lang="en-US" sz="1600" i="1" dirty="0"/>
              <a:t> This leads to students feeling overwhelmed, which </a:t>
            </a:r>
            <a:r>
              <a:rPr lang="en-US" sz="1600" i="1" dirty="0" smtClean="0"/>
              <a:t>inhibits </a:t>
            </a:r>
            <a:r>
              <a:rPr lang="en-US" sz="1600" i="1" dirty="0"/>
              <a:t>their overall </a:t>
            </a:r>
            <a:r>
              <a:rPr lang="en-US" sz="1600" i="1" dirty="0" smtClean="0"/>
              <a:t>lives (Van </a:t>
            </a:r>
            <a:r>
              <a:rPr lang="en-US" sz="1600" i="1" dirty="0" err="1" smtClean="0"/>
              <a:t>Hees</a:t>
            </a:r>
            <a:r>
              <a:rPr lang="en-US" sz="1600" i="1" dirty="0" smtClean="0"/>
              <a:t>, </a:t>
            </a:r>
            <a:r>
              <a:rPr lang="en-US" sz="1600" i="1" dirty="0" err="1" smtClean="0"/>
              <a:t>Moyson</a:t>
            </a:r>
            <a:r>
              <a:rPr lang="en-US" sz="1600" i="1" dirty="0" smtClean="0"/>
              <a:t>, &amp; </a:t>
            </a:r>
            <a:r>
              <a:rPr lang="en-US" sz="1600" i="1" dirty="0" err="1" smtClean="0"/>
              <a:t>Roeyers</a:t>
            </a:r>
            <a:r>
              <a:rPr lang="en-US" sz="1600" i="1" dirty="0" smtClean="0"/>
              <a:t>, 2014). </a:t>
            </a:r>
            <a:endParaRPr lang="en-US" sz="1600" i="1" dirty="0"/>
          </a:p>
          <a:p>
            <a:pPr fontAlgn="base"/>
            <a:r>
              <a:rPr lang="en-US" sz="1600" dirty="0"/>
              <a:t/>
            </a:r>
            <a:br>
              <a:rPr lang="en-US" sz="1600" dirty="0"/>
            </a:br>
            <a:r>
              <a:rPr lang="en-US" sz="2000" dirty="0" smtClean="0"/>
              <a:t>Academic Advisers will Help Students with ASD:</a:t>
            </a:r>
          </a:p>
          <a:p>
            <a:pPr fontAlgn="base"/>
            <a:endParaRPr lang="en-US" sz="800" dirty="0" smtClean="0"/>
          </a:p>
          <a:p>
            <a:pPr marL="285750" indent="-285750" fontAlgn="base">
              <a:buFont typeface="Arial"/>
              <a:buChar char="•"/>
            </a:pPr>
            <a:r>
              <a:rPr lang="en-US" sz="1800" dirty="0"/>
              <a:t>D</a:t>
            </a:r>
            <a:r>
              <a:rPr lang="en-US" sz="1800" dirty="0" smtClean="0"/>
              <a:t>etermine </a:t>
            </a:r>
            <a:r>
              <a:rPr lang="en-US" sz="1800" dirty="0"/>
              <a:t>an efficient schedule after the club </a:t>
            </a:r>
            <a:r>
              <a:rPr lang="en-US" sz="1800" dirty="0" smtClean="0"/>
              <a:t>fair</a:t>
            </a:r>
          </a:p>
          <a:p>
            <a:pPr marL="285750" indent="-285750" fontAlgn="base">
              <a:buFont typeface="Arial"/>
              <a:buChar char="•"/>
            </a:pPr>
            <a:endParaRPr lang="en-US" sz="800" dirty="0" smtClean="0"/>
          </a:p>
          <a:p>
            <a:pPr marL="285750" indent="-285750" fontAlgn="base">
              <a:buFont typeface="Arial"/>
              <a:buChar char="•"/>
            </a:pPr>
            <a:r>
              <a:rPr lang="en-US" sz="1800" dirty="0" smtClean="0"/>
              <a:t>Plan out </a:t>
            </a:r>
            <a:r>
              <a:rPr lang="en-US" sz="1800" dirty="0"/>
              <a:t>when they need to be at class and finish </a:t>
            </a:r>
            <a:r>
              <a:rPr lang="en-US" sz="1800" dirty="0" smtClean="0"/>
              <a:t>homework</a:t>
            </a:r>
          </a:p>
          <a:p>
            <a:pPr marL="285750" indent="-285750" fontAlgn="base">
              <a:buFont typeface="Arial"/>
              <a:buChar char="•"/>
            </a:pPr>
            <a:endParaRPr lang="en-US" sz="800" dirty="0"/>
          </a:p>
          <a:p>
            <a:pPr marL="285750" indent="-285750" fontAlgn="base">
              <a:buFont typeface="Arial"/>
              <a:buChar char="•"/>
            </a:pPr>
            <a:r>
              <a:rPr lang="en-US" sz="1800" dirty="0" smtClean="0"/>
              <a:t>Find time </a:t>
            </a:r>
            <a:r>
              <a:rPr lang="en-US" sz="1800" dirty="0"/>
              <a:t>to attend their clubs</a:t>
            </a:r>
          </a:p>
          <a:p>
            <a:pPr lvl="0" rtl="0">
              <a:spcBef>
                <a:spcPts val="0"/>
              </a:spcBef>
              <a:buNone/>
            </a:pPr>
            <a:endParaRPr lang="en"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dirty="0" smtClean="0"/>
              <a:t>Population </a:t>
            </a:r>
            <a:r>
              <a:rPr lang="en" dirty="0"/>
              <a:t>of </a:t>
            </a:r>
            <a:r>
              <a:rPr lang="en" dirty="0" smtClean="0"/>
              <a:t>Students with ASD</a:t>
            </a:r>
            <a:endParaRPr lang="en" dirty="0"/>
          </a:p>
        </p:txBody>
      </p:sp>
      <p:sp>
        <p:nvSpPr>
          <p:cNvPr id="75" name="Shape 75"/>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a:spcBef>
                <a:spcPts val="0"/>
              </a:spcBef>
              <a:buNone/>
            </a:pPr>
            <a:endParaRPr dirty="0"/>
          </a:p>
        </p:txBody>
      </p:sp>
      <p:sp>
        <p:nvSpPr>
          <p:cNvPr id="76" name="Shape 76"/>
          <p:cNvSpPr txBox="1"/>
          <p:nvPr/>
        </p:nvSpPr>
        <p:spPr>
          <a:xfrm>
            <a:off x="196350" y="1910300"/>
            <a:ext cx="8751300" cy="3171600"/>
          </a:xfrm>
          <a:prstGeom prst="rect">
            <a:avLst/>
          </a:prstGeom>
          <a:solidFill>
            <a:schemeClr val="dk1"/>
          </a:solidFill>
          <a:ln>
            <a:noFill/>
          </a:ln>
        </p:spPr>
        <p:txBody>
          <a:bodyPr lIns="91425" tIns="91425" rIns="91425" bIns="91425" anchor="t" anchorCtr="0">
            <a:noAutofit/>
          </a:bodyPr>
          <a:lstStyle/>
          <a:p>
            <a:pPr lvl="0">
              <a:spcBef>
                <a:spcPts val="0"/>
              </a:spcBef>
              <a:buNone/>
            </a:pPr>
            <a:endParaRPr/>
          </a:p>
        </p:txBody>
      </p:sp>
      <p:sp>
        <p:nvSpPr>
          <p:cNvPr id="78" name="Shape 78"/>
          <p:cNvSpPr txBox="1"/>
          <p:nvPr/>
        </p:nvSpPr>
        <p:spPr>
          <a:xfrm>
            <a:off x="5260200" y="1910425"/>
            <a:ext cx="3647400" cy="2848500"/>
          </a:xfrm>
          <a:prstGeom prst="rect">
            <a:avLst/>
          </a:prstGeom>
          <a:noFill/>
          <a:ln>
            <a:noFill/>
          </a:ln>
        </p:spPr>
        <p:txBody>
          <a:bodyPr lIns="91425" tIns="91425" rIns="91425" bIns="91425" anchor="t" anchorCtr="0">
            <a:noAutofit/>
          </a:bodyPr>
          <a:lstStyle/>
          <a:p>
            <a:pPr marL="457200" lvl="0" indent="-228600">
              <a:buChar char="●"/>
            </a:pPr>
            <a:r>
              <a:rPr lang="en" dirty="0"/>
              <a:t>“There are no clear statistics on college enrollment of students with ASD, but it is estimated that they comprise anywhere from 0.7 percent to 1.9 percent of the college population with an 80% incompletion </a:t>
            </a:r>
            <a:r>
              <a:rPr lang="en" dirty="0" smtClean="0"/>
              <a:t>rate” </a:t>
            </a:r>
            <a:r>
              <a:rPr lang="en-US" dirty="0"/>
              <a:t>(</a:t>
            </a:r>
            <a:r>
              <a:rPr lang="en-US" dirty="0" err="1" smtClean="0"/>
              <a:t>VanBergeijk</a:t>
            </a:r>
            <a:r>
              <a:rPr lang="en-US" dirty="0" smtClean="0"/>
              <a:t>, </a:t>
            </a:r>
            <a:r>
              <a:rPr lang="en-US" dirty="0" err="1" smtClean="0"/>
              <a:t>Klin</a:t>
            </a:r>
            <a:r>
              <a:rPr lang="en-US" dirty="0" smtClean="0"/>
              <a:t>, </a:t>
            </a:r>
            <a:r>
              <a:rPr lang="en-US" dirty="0"/>
              <a:t>&amp; </a:t>
            </a:r>
            <a:r>
              <a:rPr lang="en-US" dirty="0" err="1"/>
              <a:t>Volkmar</a:t>
            </a:r>
            <a:r>
              <a:rPr lang="en-US" dirty="0" smtClean="0"/>
              <a:t>, 2008).</a:t>
            </a:r>
            <a:endParaRPr sz="600" dirty="0"/>
          </a:p>
          <a:p>
            <a:pPr marL="457200" marR="0" lvl="0" indent="-228600" algn="l" rtl="0">
              <a:lnSpc>
                <a:spcPct val="100000"/>
              </a:lnSpc>
              <a:spcBef>
                <a:spcPts val="0"/>
              </a:spcBef>
              <a:spcAft>
                <a:spcPts val="0"/>
              </a:spcAft>
              <a:buChar char="●"/>
            </a:pPr>
            <a:endParaRPr lang="en" dirty="0" smtClean="0"/>
          </a:p>
          <a:p>
            <a:pPr marL="457200" marR="0" lvl="0" indent="-228600" algn="l" rtl="0">
              <a:lnSpc>
                <a:spcPct val="100000"/>
              </a:lnSpc>
              <a:spcBef>
                <a:spcPts val="0"/>
              </a:spcBef>
              <a:spcAft>
                <a:spcPts val="0"/>
              </a:spcAft>
              <a:buChar char="●"/>
            </a:pPr>
            <a:r>
              <a:rPr lang="en" dirty="0" smtClean="0"/>
              <a:t>Birth </a:t>
            </a:r>
            <a:r>
              <a:rPr lang="en" dirty="0"/>
              <a:t>years with a </a:t>
            </a:r>
            <a:r>
              <a:rPr lang="en" b="1" dirty="0"/>
              <a:t>large increase in diagnosis</a:t>
            </a:r>
            <a:r>
              <a:rPr lang="en" dirty="0"/>
              <a:t> are starting to search for and apply to </a:t>
            </a:r>
            <a:r>
              <a:rPr lang="en-US" dirty="0" smtClean="0"/>
              <a:t>colleges and universities</a:t>
            </a:r>
            <a:r>
              <a:rPr lang="en" dirty="0" smtClean="0"/>
              <a:t>.</a:t>
            </a:r>
            <a:endParaRPr lang="en" dirty="0"/>
          </a:p>
        </p:txBody>
      </p:sp>
      <p:sp>
        <p:nvSpPr>
          <p:cNvPr id="79" name="Shape 79"/>
          <p:cNvSpPr txBox="1"/>
          <p:nvPr/>
        </p:nvSpPr>
        <p:spPr>
          <a:xfrm>
            <a:off x="403925" y="4758700"/>
            <a:ext cx="4703700" cy="170400"/>
          </a:xfrm>
          <a:prstGeom prst="rect">
            <a:avLst/>
          </a:prstGeom>
          <a:noFill/>
          <a:ln>
            <a:noFill/>
          </a:ln>
        </p:spPr>
        <p:txBody>
          <a:bodyPr lIns="91425" tIns="91425" rIns="91425" bIns="91425" anchor="t" anchorCtr="0">
            <a:noAutofit/>
          </a:bodyPr>
          <a:lstStyle/>
          <a:p>
            <a:pPr lvl="0">
              <a:spcBef>
                <a:spcPts val="0"/>
              </a:spcBef>
              <a:buNone/>
            </a:pPr>
            <a:r>
              <a:rPr lang="en-US" dirty="0" smtClean="0"/>
              <a:t>(Center for Disease Control and Prevention, 2016)</a:t>
            </a:r>
            <a:endParaRPr lang="en" dirty="0"/>
          </a:p>
        </p:txBody>
      </p:sp>
      <p:pic>
        <p:nvPicPr>
          <p:cNvPr id="10" name="Shape 77"/>
          <p:cNvPicPr preferRelativeResize="0"/>
          <p:nvPr/>
        </p:nvPicPr>
        <p:blipFill>
          <a:blip r:embed="rId4">
            <a:alphaModFix/>
          </a:blip>
          <a:stretch>
            <a:fillRect/>
          </a:stretch>
        </p:blipFill>
        <p:spPr>
          <a:xfrm>
            <a:off x="118850" y="1792175"/>
            <a:ext cx="5273852" cy="2966524"/>
          </a:xfrm>
          <a:prstGeom prst="rect">
            <a:avLst/>
          </a:prstGeom>
          <a:noFill/>
          <a:ln>
            <a:noFill/>
          </a:ln>
        </p:spPr>
      </p:pic>
      <p:sp>
        <p:nvSpPr>
          <p:cNvPr id="80" name="Shape 80"/>
          <p:cNvSpPr/>
          <p:nvPr/>
        </p:nvSpPr>
        <p:spPr>
          <a:xfrm>
            <a:off x="283975" y="4121175"/>
            <a:ext cx="4943592" cy="601182"/>
          </a:xfrm>
          <a:prstGeom prst="flowChartTerminator">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rot="-4321501" flipH="1">
            <a:off x="5322473" y="4276991"/>
            <a:ext cx="378157" cy="1077074"/>
          </a:xfrm>
          <a:prstGeom prst="bentUpArrow">
            <a:avLst>
              <a:gd name="adj1" fmla="val 25000"/>
              <a:gd name="adj2" fmla="val 25000"/>
              <a:gd name="adj3" fmla="val 25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Timeline of Program Development</a:t>
            </a:r>
          </a:p>
        </p:txBody>
      </p:sp>
      <p:sp>
        <p:nvSpPr>
          <p:cNvPr id="132" name="Shape 132"/>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cxnSp>
        <p:nvCxnSpPr>
          <p:cNvPr id="12" name="Straight Connector 11"/>
          <p:cNvCxnSpPr/>
          <p:nvPr/>
        </p:nvCxnSpPr>
        <p:spPr>
          <a:xfrm>
            <a:off x="471900" y="3387251"/>
            <a:ext cx="8139363"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900" y="3236173"/>
            <a:ext cx="0" cy="31805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611263" y="3236173"/>
            <a:ext cx="0" cy="31805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Donut 17"/>
          <p:cNvSpPr/>
          <p:nvPr/>
        </p:nvSpPr>
        <p:spPr>
          <a:xfrm>
            <a:off x="739500" y="3252075"/>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3" name="Donut 22"/>
          <p:cNvSpPr/>
          <p:nvPr/>
        </p:nvSpPr>
        <p:spPr>
          <a:xfrm>
            <a:off x="1331839" y="3252075"/>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4" name="Donut 23"/>
          <p:cNvSpPr/>
          <p:nvPr/>
        </p:nvSpPr>
        <p:spPr>
          <a:xfrm>
            <a:off x="2531190" y="3252076"/>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5" name="Donut 24"/>
          <p:cNvSpPr/>
          <p:nvPr/>
        </p:nvSpPr>
        <p:spPr>
          <a:xfrm>
            <a:off x="1921221" y="3252075"/>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6" name="Donut 25"/>
          <p:cNvSpPr/>
          <p:nvPr/>
        </p:nvSpPr>
        <p:spPr>
          <a:xfrm>
            <a:off x="3271745" y="3252076"/>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7" name="Donut 26"/>
          <p:cNvSpPr/>
          <p:nvPr/>
        </p:nvSpPr>
        <p:spPr>
          <a:xfrm>
            <a:off x="4666432" y="3252075"/>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Donut 27"/>
          <p:cNvSpPr/>
          <p:nvPr/>
        </p:nvSpPr>
        <p:spPr>
          <a:xfrm>
            <a:off x="6471114" y="3261354"/>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9" name="Donut 28"/>
          <p:cNvSpPr/>
          <p:nvPr/>
        </p:nvSpPr>
        <p:spPr>
          <a:xfrm>
            <a:off x="8031813" y="3252077"/>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30" name="Donut 29"/>
          <p:cNvSpPr/>
          <p:nvPr/>
        </p:nvSpPr>
        <p:spPr>
          <a:xfrm>
            <a:off x="7474062" y="3252076"/>
            <a:ext cx="262393" cy="262393"/>
          </a:xfrm>
          <a:prstGeom prst="donu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0" name="Rounded Rectangle 19"/>
          <p:cNvSpPr/>
          <p:nvPr/>
        </p:nvSpPr>
        <p:spPr>
          <a:xfrm>
            <a:off x="1014908" y="2617242"/>
            <a:ext cx="914400" cy="521778"/>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p:cNvSpPr/>
          <p:nvPr/>
        </p:nvSpPr>
        <p:spPr>
          <a:xfrm>
            <a:off x="2205186" y="1943603"/>
            <a:ext cx="914400" cy="824313"/>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p:cNvSpPr/>
          <p:nvPr/>
        </p:nvSpPr>
        <p:spPr>
          <a:xfrm>
            <a:off x="2899301" y="3630266"/>
            <a:ext cx="1013791" cy="855164"/>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ounded Rectangle 33"/>
          <p:cNvSpPr/>
          <p:nvPr/>
        </p:nvSpPr>
        <p:spPr>
          <a:xfrm>
            <a:off x="1602477" y="4448453"/>
            <a:ext cx="914400" cy="544532"/>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Rounded Rectangle 34"/>
          <p:cNvSpPr/>
          <p:nvPr/>
        </p:nvSpPr>
        <p:spPr>
          <a:xfrm>
            <a:off x="1007013" y="3619687"/>
            <a:ext cx="914400" cy="592679"/>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ounded Rectangle 35"/>
          <p:cNvSpPr/>
          <p:nvPr/>
        </p:nvSpPr>
        <p:spPr>
          <a:xfrm>
            <a:off x="4992845" y="1943603"/>
            <a:ext cx="914400" cy="604438"/>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7" name="Rounded Rectangle 36"/>
          <p:cNvSpPr/>
          <p:nvPr/>
        </p:nvSpPr>
        <p:spPr>
          <a:xfrm>
            <a:off x="3748977" y="2198568"/>
            <a:ext cx="1025564" cy="543434"/>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ounded Rectangle 37"/>
          <p:cNvSpPr/>
          <p:nvPr/>
        </p:nvSpPr>
        <p:spPr>
          <a:xfrm>
            <a:off x="4268846" y="4099379"/>
            <a:ext cx="1057562" cy="731520"/>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ounded Rectangle 38"/>
          <p:cNvSpPr/>
          <p:nvPr/>
        </p:nvSpPr>
        <p:spPr>
          <a:xfrm>
            <a:off x="6145110" y="3658921"/>
            <a:ext cx="914400" cy="606963"/>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ounded Rectangle 39"/>
          <p:cNvSpPr/>
          <p:nvPr/>
        </p:nvSpPr>
        <p:spPr>
          <a:xfrm>
            <a:off x="7649028" y="4216567"/>
            <a:ext cx="1032673" cy="603311"/>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ounded Rectangle 40"/>
          <p:cNvSpPr/>
          <p:nvPr/>
        </p:nvSpPr>
        <p:spPr>
          <a:xfrm>
            <a:off x="7041135" y="2365343"/>
            <a:ext cx="1146148" cy="651014"/>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ounded Rectangle 41"/>
          <p:cNvSpPr/>
          <p:nvPr/>
        </p:nvSpPr>
        <p:spPr>
          <a:xfrm>
            <a:off x="300849" y="1808564"/>
            <a:ext cx="1107240" cy="599768"/>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136016" y="1808292"/>
            <a:ext cx="1451109" cy="276999"/>
          </a:xfrm>
          <a:prstGeom prst="rect">
            <a:avLst/>
          </a:prstGeom>
          <a:noFill/>
        </p:spPr>
        <p:txBody>
          <a:bodyPr wrap="square" rtlCol="0">
            <a:spAutoFit/>
          </a:bodyPr>
          <a:lstStyle/>
          <a:p>
            <a:pPr algn="ctr"/>
            <a:r>
              <a:rPr lang="en-US" sz="1200" dirty="0" smtClean="0"/>
              <a:t>April</a:t>
            </a:r>
            <a:endParaRPr lang="en-US" sz="1200" dirty="0"/>
          </a:p>
        </p:txBody>
      </p:sp>
      <p:sp>
        <p:nvSpPr>
          <p:cNvPr id="45" name="TextBox 44"/>
          <p:cNvSpPr txBox="1"/>
          <p:nvPr/>
        </p:nvSpPr>
        <p:spPr>
          <a:xfrm>
            <a:off x="914592" y="2641632"/>
            <a:ext cx="1113183" cy="276999"/>
          </a:xfrm>
          <a:prstGeom prst="rect">
            <a:avLst/>
          </a:prstGeom>
          <a:noFill/>
        </p:spPr>
        <p:txBody>
          <a:bodyPr wrap="square" rtlCol="0">
            <a:spAutoFit/>
          </a:bodyPr>
          <a:lstStyle/>
          <a:p>
            <a:pPr algn="ctr"/>
            <a:r>
              <a:rPr lang="en-US" sz="1200" dirty="0" smtClean="0"/>
              <a:t>May</a:t>
            </a:r>
            <a:endParaRPr lang="en-US" sz="1200" dirty="0"/>
          </a:p>
        </p:txBody>
      </p:sp>
      <p:sp>
        <p:nvSpPr>
          <p:cNvPr id="46" name="TextBox 45"/>
          <p:cNvSpPr txBox="1"/>
          <p:nvPr/>
        </p:nvSpPr>
        <p:spPr>
          <a:xfrm>
            <a:off x="905596" y="3603023"/>
            <a:ext cx="1113183" cy="276999"/>
          </a:xfrm>
          <a:prstGeom prst="rect">
            <a:avLst/>
          </a:prstGeom>
          <a:noFill/>
        </p:spPr>
        <p:txBody>
          <a:bodyPr wrap="square" rtlCol="0">
            <a:spAutoFit/>
          </a:bodyPr>
          <a:lstStyle/>
          <a:p>
            <a:pPr algn="ctr"/>
            <a:r>
              <a:rPr lang="en-US" sz="1200" dirty="0" smtClean="0"/>
              <a:t>May</a:t>
            </a:r>
            <a:endParaRPr lang="en-US" sz="1200" dirty="0"/>
          </a:p>
        </p:txBody>
      </p:sp>
      <p:sp>
        <p:nvSpPr>
          <p:cNvPr id="48" name="TextBox 47"/>
          <p:cNvSpPr txBox="1"/>
          <p:nvPr/>
        </p:nvSpPr>
        <p:spPr>
          <a:xfrm>
            <a:off x="1503085" y="4409160"/>
            <a:ext cx="1113183" cy="276999"/>
          </a:xfrm>
          <a:prstGeom prst="rect">
            <a:avLst/>
          </a:prstGeom>
          <a:noFill/>
        </p:spPr>
        <p:txBody>
          <a:bodyPr wrap="square" rtlCol="0">
            <a:spAutoFit/>
          </a:bodyPr>
          <a:lstStyle/>
          <a:p>
            <a:pPr algn="ctr"/>
            <a:r>
              <a:rPr lang="en-US" sz="1200" dirty="0" smtClean="0"/>
              <a:t>June</a:t>
            </a:r>
            <a:endParaRPr lang="en-US" sz="1200" dirty="0"/>
          </a:p>
        </p:txBody>
      </p:sp>
      <p:sp>
        <p:nvSpPr>
          <p:cNvPr id="50" name="TextBox 49"/>
          <p:cNvSpPr txBox="1"/>
          <p:nvPr/>
        </p:nvSpPr>
        <p:spPr>
          <a:xfrm>
            <a:off x="2092320" y="1905417"/>
            <a:ext cx="1113183" cy="276999"/>
          </a:xfrm>
          <a:prstGeom prst="rect">
            <a:avLst/>
          </a:prstGeom>
          <a:noFill/>
        </p:spPr>
        <p:txBody>
          <a:bodyPr wrap="square" rtlCol="0">
            <a:spAutoFit/>
          </a:bodyPr>
          <a:lstStyle/>
          <a:p>
            <a:pPr algn="ctr"/>
            <a:r>
              <a:rPr lang="en-US" sz="1200" dirty="0" smtClean="0"/>
              <a:t>July</a:t>
            </a:r>
          </a:p>
        </p:txBody>
      </p:sp>
      <p:sp>
        <p:nvSpPr>
          <p:cNvPr id="51" name="TextBox 50"/>
          <p:cNvSpPr txBox="1"/>
          <p:nvPr/>
        </p:nvSpPr>
        <p:spPr>
          <a:xfrm>
            <a:off x="2846349" y="3612983"/>
            <a:ext cx="1113183" cy="461665"/>
          </a:xfrm>
          <a:prstGeom prst="rect">
            <a:avLst/>
          </a:prstGeom>
          <a:noFill/>
        </p:spPr>
        <p:txBody>
          <a:bodyPr wrap="square" rtlCol="0">
            <a:spAutoFit/>
          </a:bodyPr>
          <a:lstStyle/>
          <a:p>
            <a:pPr algn="ctr"/>
            <a:r>
              <a:rPr lang="en-US" sz="1200" dirty="0" smtClean="0"/>
              <a:t>Beginning of August</a:t>
            </a:r>
            <a:endParaRPr lang="en-US" sz="1200" dirty="0"/>
          </a:p>
        </p:txBody>
      </p:sp>
      <p:sp>
        <p:nvSpPr>
          <p:cNvPr id="52" name="TextBox 51"/>
          <p:cNvSpPr txBox="1"/>
          <p:nvPr/>
        </p:nvSpPr>
        <p:spPr>
          <a:xfrm>
            <a:off x="3713399" y="2198568"/>
            <a:ext cx="1113183" cy="276999"/>
          </a:xfrm>
          <a:prstGeom prst="rect">
            <a:avLst/>
          </a:prstGeom>
          <a:noFill/>
        </p:spPr>
        <p:txBody>
          <a:bodyPr wrap="square" rtlCol="0">
            <a:spAutoFit/>
          </a:bodyPr>
          <a:lstStyle/>
          <a:p>
            <a:pPr algn="ctr"/>
            <a:r>
              <a:rPr lang="en-US" sz="1200" dirty="0" smtClean="0"/>
              <a:t>Mid-August</a:t>
            </a:r>
          </a:p>
        </p:txBody>
      </p:sp>
      <p:sp>
        <p:nvSpPr>
          <p:cNvPr id="53" name="TextBox 52"/>
          <p:cNvSpPr txBox="1"/>
          <p:nvPr/>
        </p:nvSpPr>
        <p:spPr>
          <a:xfrm>
            <a:off x="4892480" y="1925869"/>
            <a:ext cx="1113183" cy="276999"/>
          </a:xfrm>
          <a:prstGeom prst="rect">
            <a:avLst/>
          </a:prstGeom>
          <a:noFill/>
        </p:spPr>
        <p:txBody>
          <a:bodyPr wrap="square" rtlCol="0">
            <a:spAutoFit/>
          </a:bodyPr>
          <a:lstStyle/>
          <a:p>
            <a:pPr algn="ctr"/>
            <a:r>
              <a:rPr lang="en-US" sz="1200" dirty="0" smtClean="0"/>
              <a:t>Mid-August</a:t>
            </a:r>
          </a:p>
        </p:txBody>
      </p:sp>
      <p:sp>
        <p:nvSpPr>
          <p:cNvPr id="54" name="TextBox 53"/>
          <p:cNvSpPr txBox="1"/>
          <p:nvPr/>
        </p:nvSpPr>
        <p:spPr>
          <a:xfrm>
            <a:off x="4241036" y="4084787"/>
            <a:ext cx="1113183" cy="276999"/>
          </a:xfrm>
          <a:prstGeom prst="rect">
            <a:avLst/>
          </a:prstGeom>
          <a:noFill/>
        </p:spPr>
        <p:txBody>
          <a:bodyPr wrap="square" rtlCol="0">
            <a:spAutoFit/>
          </a:bodyPr>
          <a:lstStyle/>
          <a:p>
            <a:pPr algn="ctr"/>
            <a:r>
              <a:rPr lang="en-US" sz="1200" dirty="0" smtClean="0"/>
              <a:t>Mid-August</a:t>
            </a:r>
          </a:p>
        </p:txBody>
      </p:sp>
      <p:sp>
        <p:nvSpPr>
          <p:cNvPr id="55" name="TextBox 54"/>
          <p:cNvSpPr txBox="1"/>
          <p:nvPr/>
        </p:nvSpPr>
        <p:spPr>
          <a:xfrm>
            <a:off x="6045718" y="3649644"/>
            <a:ext cx="1113183" cy="276999"/>
          </a:xfrm>
          <a:prstGeom prst="rect">
            <a:avLst/>
          </a:prstGeom>
          <a:noFill/>
        </p:spPr>
        <p:txBody>
          <a:bodyPr wrap="square" rtlCol="0">
            <a:spAutoFit/>
          </a:bodyPr>
          <a:lstStyle/>
          <a:p>
            <a:pPr algn="ctr"/>
            <a:r>
              <a:rPr lang="en-US" sz="1200" dirty="0" smtClean="0"/>
              <a:t>Late August</a:t>
            </a:r>
          </a:p>
        </p:txBody>
      </p:sp>
      <p:sp>
        <p:nvSpPr>
          <p:cNvPr id="56" name="TextBox 55"/>
          <p:cNvSpPr txBox="1"/>
          <p:nvPr/>
        </p:nvSpPr>
        <p:spPr>
          <a:xfrm>
            <a:off x="7605258" y="4199144"/>
            <a:ext cx="1113183" cy="276999"/>
          </a:xfrm>
          <a:prstGeom prst="rect">
            <a:avLst/>
          </a:prstGeom>
          <a:noFill/>
        </p:spPr>
        <p:txBody>
          <a:bodyPr wrap="square" rtlCol="0">
            <a:spAutoFit/>
          </a:bodyPr>
          <a:lstStyle/>
          <a:p>
            <a:pPr algn="ctr"/>
            <a:r>
              <a:rPr lang="en-US" sz="1200" dirty="0" smtClean="0"/>
              <a:t>August 29</a:t>
            </a:r>
          </a:p>
        </p:txBody>
      </p:sp>
      <p:sp>
        <p:nvSpPr>
          <p:cNvPr id="57" name="TextBox 56"/>
          <p:cNvSpPr txBox="1"/>
          <p:nvPr/>
        </p:nvSpPr>
        <p:spPr>
          <a:xfrm>
            <a:off x="7074824" y="2338886"/>
            <a:ext cx="1113183" cy="276999"/>
          </a:xfrm>
          <a:prstGeom prst="rect">
            <a:avLst/>
          </a:prstGeom>
          <a:noFill/>
        </p:spPr>
        <p:txBody>
          <a:bodyPr wrap="square" rtlCol="0">
            <a:spAutoFit/>
          </a:bodyPr>
          <a:lstStyle/>
          <a:p>
            <a:pPr algn="ctr"/>
            <a:r>
              <a:rPr lang="en-US" sz="1200" dirty="0" smtClean="0"/>
              <a:t>August 28</a:t>
            </a:r>
          </a:p>
        </p:txBody>
      </p:sp>
      <p:cxnSp>
        <p:nvCxnSpPr>
          <p:cNvPr id="43" name="Straight Connector 42"/>
          <p:cNvCxnSpPr>
            <a:stCxn id="42" idx="2"/>
            <a:endCxn id="18" idx="0"/>
          </p:cNvCxnSpPr>
          <p:nvPr/>
        </p:nvCxnSpPr>
        <p:spPr>
          <a:xfrm>
            <a:off x="854469" y="2408332"/>
            <a:ext cx="16228" cy="84374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0" idx="2"/>
            <a:endCxn id="23" idx="0"/>
          </p:cNvCxnSpPr>
          <p:nvPr/>
        </p:nvCxnSpPr>
        <p:spPr>
          <a:xfrm flipH="1">
            <a:off x="1463036" y="3139020"/>
            <a:ext cx="9072" cy="11305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6" idx="0"/>
            <a:endCxn id="23" idx="4"/>
          </p:cNvCxnSpPr>
          <p:nvPr/>
        </p:nvCxnSpPr>
        <p:spPr>
          <a:xfrm flipV="1">
            <a:off x="1462188" y="3514468"/>
            <a:ext cx="848" cy="8855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2" idx="2"/>
            <a:endCxn id="24" idx="0"/>
          </p:cNvCxnSpPr>
          <p:nvPr/>
        </p:nvCxnSpPr>
        <p:spPr>
          <a:xfrm>
            <a:off x="2662386" y="2767916"/>
            <a:ext cx="1" cy="48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48" idx="0"/>
            <a:endCxn id="25" idx="4"/>
          </p:cNvCxnSpPr>
          <p:nvPr/>
        </p:nvCxnSpPr>
        <p:spPr>
          <a:xfrm flipH="1" flipV="1">
            <a:off x="2052418" y="3514468"/>
            <a:ext cx="7259" cy="89469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1" idx="0"/>
            <a:endCxn id="26" idx="4"/>
          </p:cNvCxnSpPr>
          <p:nvPr/>
        </p:nvCxnSpPr>
        <p:spPr>
          <a:xfrm flipV="1">
            <a:off x="3402941" y="3514469"/>
            <a:ext cx="1" cy="9851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37" idx="2"/>
            <a:endCxn id="27" idx="1"/>
          </p:cNvCxnSpPr>
          <p:nvPr/>
        </p:nvCxnSpPr>
        <p:spPr>
          <a:xfrm>
            <a:off x="4261759" y="2742002"/>
            <a:ext cx="443100" cy="5485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36" idx="2"/>
            <a:endCxn id="27" idx="7"/>
          </p:cNvCxnSpPr>
          <p:nvPr/>
        </p:nvCxnSpPr>
        <p:spPr>
          <a:xfrm flipH="1">
            <a:off x="4890398" y="2548041"/>
            <a:ext cx="559647" cy="74246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54" idx="0"/>
            <a:endCxn id="27" idx="4"/>
          </p:cNvCxnSpPr>
          <p:nvPr/>
        </p:nvCxnSpPr>
        <p:spPr>
          <a:xfrm flipV="1">
            <a:off x="4797628" y="3514468"/>
            <a:ext cx="1" cy="57031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55" idx="0"/>
            <a:endCxn id="28" idx="4"/>
          </p:cNvCxnSpPr>
          <p:nvPr/>
        </p:nvCxnSpPr>
        <p:spPr>
          <a:xfrm flipV="1">
            <a:off x="6602310" y="3523747"/>
            <a:ext cx="1" cy="12589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41" idx="2"/>
            <a:endCxn id="30" idx="0"/>
          </p:cNvCxnSpPr>
          <p:nvPr/>
        </p:nvCxnSpPr>
        <p:spPr>
          <a:xfrm flipH="1">
            <a:off x="7605259" y="3016357"/>
            <a:ext cx="8950" cy="23571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56" idx="0"/>
            <a:endCxn id="29" idx="4"/>
          </p:cNvCxnSpPr>
          <p:nvPr/>
        </p:nvCxnSpPr>
        <p:spPr>
          <a:xfrm flipV="1">
            <a:off x="8161850" y="3514470"/>
            <a:ext cx="1160" cy="68467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14079" y="2045233"/>
            <a:ext cx="1275503" cy="338554"/>
          </a:xfrm>
          <a:prstGeom prst="rect">
            <a:avLst/>
          </a:prstGeom>
          <a:noFill/>
        </p:spPr>
        <p:txBody>
          <a:bodyPr wrap="square" rtlCol="0">
            <a:spAutoFit/>
          </a:bodyPr>
          <a:lstStyle/>
          <a:p>
            <a:pPr algn="ctr"/>
            <a:r>
              <a:rPr lang="en-US" sz="800" dirty="0" smtClean="0"/>
              <a:t>Video Campus Organizations</a:t>
            </a:r>
          </a:p>
        </p:txBody>
      </p:sp>
      <p:sp>
        <p:nvSpPr>
          <p:cNvPr id="92" name="TextBox 91"/>
          <p:cNvSpPr txBox="1"/>
          <p:nvPr/>
        </p:nvSpPr>
        <p:spPr>
          <a:xfrm>
            <a:off x="924602" y="2891073"/>
            <a:ext cx="1112187" cy="215444"/>
          </a:xfrm>
          <a:prstGeom prst="rect">
            <a:avLst/>
          </a:prstGeom>
          <a:noFill/>
        </p:spPr>
        <p:txBody>
          <a:bodyPr wrap="square" rtlCol="0">
            <a:spAutoFit/>
          </a:bodyPr>
          <a:lstStyle/>
          <a:p>
            <a:pPr algn="ctr"/>
            <a:r>
              <a:rPr lang="en-US" sz="800" dirty="0" smtClean="0"/>
              <a:t>Create Collateral</a:t>
            </a:r>
          </a:p>
        </p:txBody>
      </p:sp>
      <p:sp>
        <p:nvSpPr>
          <p:cNvPr id="93" name="TextBox 92"/>
          <p:cNvSpPr txBox="1"/>
          <p:nvPr/>
        </p:nvSpPr>
        <p:spPr>
          <a:xfrm>
            <a:off x="851831" y="3873273"/>
            <a:ext cx="1240489" cy="338554"/>
          </a:xfrm>
          <a:prstGeom prst="rect">
            <a:avLst/>
          </a:prstGeom>
          <a:noFill/>
        </p:spPr>
        <p:txBody>
          <a:bodyPr wrap="square" rtlCol="0">
            <a:spAutoFit/>
          </a:bodyPr>
          <a:lstStyle/>
          <a:p>
            <a:pPr algn="ctr"/>
            <a:r>
              <a:rPr lang="en-US" sz="800" dirty="0" smtClean="0"/>
              <a:t>Create Website for Virtual Fair</a:t>
            </a:r>
          </a:p>
        </p:txBody>
      </p:sp>
      <p:sp>
        <p:nvSpPr>
          <p:cNvPr id="98" name="TextBox 97"/>
          <p:cNvSpPr txBox="1"/>
          <p:nvPr/>
        </p:nvSpPr>
        <p:spPr>
          <a:xfrm>
            <a:off x="2136946" y="2178892"/>
            <a:ext cx="1057884" cy="584775"/>
          </a:xfrm>
          <a:prstGeom prst="rect">
            <a:avLst/>
          </a:prstGeom>
          <a:noFill/>
        </p:spPr>
        <p:txBody>
          <a:bodyPr wrap="square" rtlCol="0">
            <a:spAutoFit/>
          </a:bodyPr>
          <a:lstStyle/>
          <a:p>
            <a:pPr algn="ctr"/>
            <a:r>
              <a:rPr lang="en-US" sz="800" dirty="0" smtClean="0"/>
              <a:t>Send Interest Surveys to Families and Students</a:t>
            </a:r>
          </a:p>
        </p:txBody>
      </p:sp>
      <p:sp>
        <p:nvSpPr>
          <p:cNvPr id="99" name="TextBox 98"/>
          <p:cNvSpPr txBox="1"/>
          <p:nvPr/>
        </p:nvSpPr>
        <p:spPr>
          <a:xfrm>
            <a:off x="1524080" y="4661622"/>
            <a:ext cx="1100673" cy="338554"/>
          </a:xfrm>
          <a:prstGeom prst="rect">
            <a:avLst/>
          </a:prstGeom>
          <a:noFill/>
        </p:spPr>
        <p:txBody>
          <a:bodyPr wrap="square" rtlCol="0">
            <a:spAutoFit/>
          </a:bodyPr>
          <a:lstStyle/>
          <a:p>
            <a:pPr algn="ctr"/>
            <a:r>
              <a:rPr lang="en-US" sz="800" dirty="0" smtClean="0"/>
              <a:t>Finalize Collateral and Print</a:t>
            </a:r>
          </a:p>
        </p:txBody>
      </p:sp>
      <p:sp>
        <p:nvSpPr>
          <p:cNvPr id="100" name="TextBox 99"/>
          <p:cNvSpPr txBox="1"/>
          <p:nvPr/>
        </p:nvSpPr>
        <p:spPr>
          <a:xfrm>
            <a:off x="2766653" y="4036486"/>
            <a:ext cx="1300902" cy="461665"/>
          </a:xfrm>
          <a:prstGeom prst="rect">
            <a:avLst/>
          </a:prstGeom>
          <a:noFill/>
        </p:spPr>
        <p:txBody>
          <a:bodyPr wrap="square" rtlCol="0">
            <a:spAutoFit/>
          </a:bodyPr>
          <a:lstStyle/>
          <a:p>
            <a:pPr algn="ctr"/>
            <a:r>
              <a:rPr lang="en-US" sz="800" dirty="0" smtClean="0"/>
              <a:t>Advertise Fairs at Students with ASD Orientation</a:t>
            </a:r>
          </a:p>
        </p:txBody>
      </p:sp>
      <p:sp>
        <p:nvSpPr>
          <p:cNvPr id="102" name="TextBox 101"/>
          <p:cNvSpPr txBox="1"/>
          <p:nvPr/>
        </p:nvSpPr>
        <p:spPr>
          <a:xfrm>
            <a:off x="3515559" y="2449698"/>
            <a:ext cx="1508865" cy="215444"/>
          </a:xfrm>
          <a:prstGeom prst="rect">
            <a:avLst/>
          </a:prstGeom>
          <a:noFill/>
        </p:spPr>
        <p:txBody>
          <a:bodyPr wrap="square" rtlCol="0">
            <a:spAutoFit/>
          </a:bodyPr>
          <a:lstStyle/>
          <a:p>
            <a:pPr algn="ctr"/>
            <a:r>
              <a:rPr lang="en-US" sz="800" dirty="0" smtClean="0"/>
              <a:t>Train Peer Buddies</a:t>
            </a:r>
          </a:p>
        </p:txBody>
      </p:sp>
      <p:sp>
        <p:nvSpPr>
          <p:cNvPr id="105" name="TextBox 104"/>
          <p:cNvSpPr txBox="1"/>
          <p:nvPr/>
        </p:nvSpPr>
        <p:spPr>
          <a:xfrm>
            <a:off x="4934631" y="2170065"/>
            <a:ext cx="1028883" cy="338554"/>
          </a:xfrm>
          <a:prstGeom prst="rect">
            <a:avLst/>
          </a:prstGeom>
          <a:noFill/>
        </p:spPr>
        <p:txBody>
          <a:bodyPr wrap="square" rtlCol="0">
            <a:spAutoFit/>
          </a:bodyPr>
          <a:lstStyle/>
          <a:p>
            <a:pPr algn="ctr"/>
            <a:r>
              <a:rPr lang="en-US" sz="800" dirty="0" smtClean="0"/>
              <a:t>Reach Out to Student Orgs </a:t>
            </a:r>
          </a:p>
        </p:txBody>
      </p:sp>
      <p:sp>
        <p:nvSpPr>
          <p:cNvPr id="109" name="TextBox 108"/>
          <p:cNvSpPr txBox="1"/>
          <p:nvPr/>
        </p:nvSpPr>
        <p:spPr>
          <a:xfrm>
            <a:off x="4138046" y="4358213"/>
            <a:ext cx="1311025" cy="461665"/>
          </a:xfrm>
          <a:prstGeom prst="rect">
            <a:avLst/>
          </a:prstGeom>
          <a:noFill/>
        </p:spPr>
        <p:txBody>
          <a:bodyPr wrap="square" rtlCol="0">
            <a:spAutoFit/>
          </a:bodyPr>
          <a:lstStyle/>
          <a:p>
            <a:pPr algn="ctr"/>
            <a:r>
              <a:rPr lang="en-US" sz="800" dirty="0" smtClean="0"/>
              <a:t>Counselors/Advisors Promote Event and Buddy Option</a:t>
            </a:r>
          </a:p>
        </p:txBody>
      </p:sp>
      <p:sp>
        <p:nvSpPr>
          <p:cNvPr id="110" name="TextBox 109"/>
          <p:cNvSpPr txBox="1"/>
          <p:nvPr/>
        </p:nvSpPr>
        <p:spPr>
          <a:xfrm>
            <a:off x="5985501" y="3915751"/>
            <a:ext cx="1233615" cy="338554"/>
          </a:xfrm>
          <a:prstGeom prst="rect">
            <a:avLst/>
          </a:prstGeom>
          <a:noFill/>
        </p:spPr>
        <p:txBody>
          <a:bodyPr wrap="square" rtlCol="0">
            <a:spAutoFit/>
          </a:bodyPr>
          <a:lstStyle/>
          <a:p>
            <a:pPr algn="ctr"/>
            <a:r>
              <a:rPr lang="en-US" sz="800" dirty="0" smtClean="0"/>
              <a:t>Send E-</a:t>
            </a:r>
            <a:r>
              <a:rPr lang="en-US" sz="800" dirty="0" err="1" smtClean="0"/>
              <a:t>vite</a:t>
            </a:r>
            <a:r>
              <a:rPr lang="en-US" sz="800" dirty="0" smtClean="0"/>
              <a:t> to Students with ASD</a:t>
            </a:r>
          </a:p>
        </p:txBody>
      </p:sp>
      <p:sp>
        <p:nvSpPr>
          <p:cNvPr id="111" name="TextBox 110"/>
          <p:cNvSpPr txBox="1"/>
          <p:nvPr/>
        </p:nvSpPr>
        <p:spPr>
          <a:xfrm>
            <a:off x="6876984" y="2582241"/>
            <a:ext cx="1508865" cy="369332"/>
          </a:xfrm>
          <a:prstGeom prst="rect">
            <a:avLst/>
          </a:prstGeom>
          <a:noFill/>
        </p:spPr>
        <p:txBody>
          <a:bodyPr wrap="square" rtlCol="0">
            <a:spAutoFit/>
          </a:bodyPr>
          <a:lstStyle/>
          <a:p>
            <a:pPr algn="ctr"/>
            <a:r>
              <a:rPr lang="en-US" sz="800" dirty="0" smtClean="0"/>
              <a:t>Campus-wide Fair</a:t>
            </a:r>
          </a:p>
          <a:p>
            <a:pPr algn="ctr"/>
            <a:endParaRPr lang="en-US" sz="200" dirty="0" smtClean="0"/>
          </a:p>
          <a:p>
            <a:pPr algn="ctr"/>
            <a:r>
              <a:rPr lang="en-US" sz="800" dirty="0" smtClean="0"/>
              <a:t>Virtual Fair Goes Live</a:t>
            </a:r>
          </a:p>
        </p:txBody>
      </p:sp>
      <p:sp>
        <p:nvSpPr>
          <p:cNvPr id="115" name="TextBox 114"/>
          <p:cNvSpPr txBox="1"/>
          <p:nvPr/>
        </p:nvSpPr>
        <p:spPr>
          <a:xfrm>
            <a:off x="7633024" y="4461537"/>
            <a:ext cx="1060724" cy="338554"/>
          </a:xfrm>
          <a:prstGeom prst="rect">
            <a:avLst/>
          </a:prstGeom>
          <a:noFill/>
        </p:spPr>
        <p:txBody>
          <a:bodyPr wrap="square" rtlCol="0">
            <a:spAutoFit/>
          </a:bodyPr>
          <a:lstStyle/>
          <a:p>
            <a:pPr algn="ctr"/>
            <a:r>
              <a:rPr lang="en-US" sz="800" dirty="0" smtClean="0"/>
              <a:t>Fair for Students with ASD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5" name="Shape 205"/>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206" name="Shape 206"/>
          <p:cNvSpPr txBox="1"/>
          <p:nvPr/>
        </p:nvSpPr>
        <p:spPr>
          <a:xfrm>
            <a:off x="816507" y="1667450"/>
            <a:ext cx="4208673" cy="3171600"/>
          </a:xfrm>
          <a:prstGeom prst="rect">
            <a:avLst/>
          </a:prstGeom>
          <a:solidFill>
            <a:schemeClr val="dk1"/>
          </a:solidFill>
          <a:ln>
            <a:noFill/>
          </a:ln>
        </p:spPr>
        <p:txBody>
          <a:bodyPr lIns="91425" tIns="91425" rIns="91425" bIns="91425" anchor="t" anchorCtr="0">
            <a:noAutofit/>
          </a:bodyPr>
          <a:lstStyle/>
          <a:p>
            <a:pPr fontAlgn="base"/>
            <a:endParaRPr lang="en-US" sz="1600" dirty="0">
              <a:latin typeface="Arial" panose="020B0604020202020204" pitchFamily="34" charset="0"/>
            </a:endParaRPr>
          </a:p>
          <a:p>
            <a:pPr fontAlgn="base"/>
            <a:r>
              <a:rPr lang="en-US" sz="2000" b="1" dirty="0" smtClean="0">
                <a:latin typeface="Arial" panose="020B0604020202020204" pitchFamily="34" charset="0"/>
              </a:rPr>
              <a:t>Necessary Budget Items:</a:t>
            </a:r>
          </a:p>
          <a:p>
            <a:pPr fontAlgn="base"/>
            <a:endParaRPr lang="en-US" sz="800" dirty="0" smtClean="0">
              <a:latin typeface="Arial" panose="020B0604020202020204" pitchFamily="34" charset="0"/>
            </a:endParaRPr>
          </a:p>
          <a:p>
            <a:pPr marL="285750" indent="-285750" fontAlgn="base">
              <a:buFont typeface="Arial" panose="020B0604020202020204" pitchFamily="34" charset="0"/>
              <a:buChar char="•"/>
            </a:pPr>
            <a:r>
              <a:rPr lang="en-US" sz="1800" dirty="0" smtClean="0">
                <a:latin typeface="Arial" panose="020B0604020202020204" pitchFamily="34" charset="0"/>
              </a:rPr>
              <a:t>Event Wayfinding/Signage</a:t>
            </a:r>
            <a:endParaRPr lang="en-US" sz="1800" dirty="0">
              <a:latin typeface="Arial" panose="020B0604020202020204" pitchFamily="34" charset="0"/>
            </a:endParaRPr>
          </a:p>
          <a:p>
            <a:pPr fontAlgn="base"/>
            <a:r>
              <a:rPr lang="en-US" sz="1800" dirty="0" smtClean="0">
                <a:latin typeface="Arial" panose="020B0604020202020204" pitchFamily="34" charset="0"/>
              </a:rPr>
              <a:t>	Estimated</a:t>
            </a:r>
            <a:r>
              <a:rPr lang="en-US" sz="1800" dirty="0">
                <a:latin typeface="Arial" panose="020B0604020202020204" pitchFamily="34" charset="0"/>
              </a:rPr>
              <a:t>: $</a:t>
            </a:r>
            <a:r>
              <a:rPr lang="en-US" sz="1800" dirty="0" smtClean="0">
                <a:latin typeface="Arial" panose="020B0604020202020204" pitchFamily="34" charset="0"/>
              </a:rPr>
              <a:t>500</a:t>
            </a:r>
          </a:p>
          <a:p>
            <a:pPr marL="285750" indent="-285750" fontAlgn="base">
              <a:buFont typeface="Arial" panose="020B0604020202020204" pitchFamily="34" charset="0"/>
              <a:buChar char="•"/>
            </a:pPr>
            <a:r>
              <a:rPr lang="en-US" sz="1800" dirty="0" smtClean="0">
                <a:latin typeface="Arial" panose="020B0604020202020204" pitchFamily="34" charset="0"/>
              </a:rPr>
              <a:t>Marketing Materials</a:t>
            </a:r>
          </a:p>
          <a:p>
            <a:pPr fontAlgn="base"/>
            <a:r>
              <a:rPr lang="en-US" sz="1800" dirty="0" smtClean="0">
                <a:latin typeface="Arial" panose="020B0604020202020204" pitchFamily="34" charset="0"/>
              </a:rPr>
              <a:t>	Estimated</a:t>
            </a:r>
            <a:r>
              <a:rPr lang="en-US" sz="1800" dirty="0">
                <a:latin typeface="Arial" panose="020B0604020202020204" pitchFamily="34" charset="0"/>
              </a:rPr>
              <a:t>: $300</a:t>
            </a:r>
          </a:p>
          <a:p>
            <a:pPr marL="457200" lvl="1" fontAlgn="base"/>
            <a:r>
              <a:rPr lang="en-US" sz="1800" dirty="0" smtClean="0">
                <a:latin typeface="Arial" panose="020B0604020202020204" pitchFamily="34" charset="0"/>
              </a:rPr>
              <a:t>				</a:t>
            </a:r>
          </a:p>
          <a:p>
            <a:pPr marL="457200" lvl="1" fontAlgn="base"/>
            <a:r>
              <a:rPr lang="en-US" sz="1800" dirty="0">
                <a:latin typeface="Arial" panose="020B0604020202020204" pitchFamily="34" charset="0"/>
              </a:rPr>
              <a:t>	</a:t>
            </a:r>
            <a:r>
              <a:rPr lang="en-US" sz="1800" dirty="0" smtClean="0">
                <a:latin typeface="Arial" panose="020B0604020202020204" pitchFamily="34" charset="0"/>
              </a:rPr>
              <a:t>Total estimate: $800</a:t>
            </a:r>
          </a:p>
          <a:p>
            <a:pPr marL="457200" lvl="1" fontAlgn="base"/>
            <a:endParaRPr lang="en-US" sz="1600" dirty="0">
              <a:latin typeface="Arial" panose="020B0604020202020204" pitchFamily="34" charset="0"/>
            </a:endParaRPr>
          </a:p>
        </p:txBody>
      </p:sp>
      <p:sp>
        <p:nvSpPr>
          <p:cNvPr id="204" name="Shape 20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Budget</a:t>
            </a:r>
            <a:endParaRPr lang="en" dirty="0"/>
          </a:p>
        </p:txBody>
      </p:sp>
      <p:sp>
        <p:nvSpPr>
          <p:cNvPr id="99" name="Shape 206"/>
          <p:cNvSpPr txBox="1"/>
          <p:nvPr/>
        </p:nvSpPr>
        <p:spPr>
          <a:xfrm>
            <a:off x="4890401" y="1667450"/>
            <a:ext cx="4070719" cy="3171600"/>
          </a:xfrm>
          <a:prstGeom prst="rect">
            <a:avLst/>
          </a:prstGeom>
          <a:solidFill>
            <a:schemeClr val="dk1"/>
          </a:solidFill>
          <a:ln>
            <a:noFill/>
          </a:ln>
        </p:spPr>
        <p:txBody>
          <a:bodyPr lIns="91425" tIns="91425" rIns="91425" bIns="91425" anchor="t" anchorCtr="0">
            <a:noAutofit/>
          </a:bodyPr>
          <a:lstStyle/>
          <a:p>
            <a:pPr fontAlgn="base"/>
            <a:endParaRPr lang="en-US" sz="1600" dirty="0">
              <a:latin typeface="Arial" panose="020B0604020202020204" pitchFamily="34" charset="0"/>
            </a:endParaRPr>
          </a:p>
          <a:p>
            <a:pPr fontAlgn="base"/>
            <a:r>
              <a:rPr lang="en-US" sz="2000" b="1" dirty="0" smtClean="0">
                <a:latin typeface="Arial" panose="020B0604020202020204" pitchFamily="34" charset="0"/>
              </a:rPr>
              <a:t>Additional Budget Items:</a:t>
            </a:r>
          </a:p>
          <a:p>
            <a:pPr fontAlgn="base"/>
            <a:endParaRPr lang="en-US" sz="800" b="1" dirty="0">
              <a:latin typeface="Arial" panose="020B0604020202020204" pitchFamily="34" charset="0"/>
            </a:endParaRPr>
          </a:p>
          <a:p>
            <a:pPr marL="285750" indent="-285750" fontAlgn="base">
              <a:buFont typeface="Arial" panose="020B0604020202020204" pitchFamily="34" charset="0"/>
              <a:buChar char="•"/>
            </a:pPr>
            <a:r>
              <a:rPr lang="en-US" sz="1800" dirty="0" smtClean="0">
                <a:latin typeface="Arial" panose="020B0604020202020204" pitchFamily="34" charset="0"/>
              </a:rPr>
              <a:t>Professional Videographer</a:t>
            </a:r>
          </a:p>
          <a:p>
            <a:pPr fontAlgn="base"/>
            <a:r>
              <a:rPr lang="en-US" sz="1800" dirty="0" smtClean="0">
                <a:latin typeface="Arial" panose="020B0604020202020204" pitchFamily="34" charset="0"/>
              </a:rPr>
              <a:t>	Estimated</a:t>
            </a:r>
            <a:r>
              <a:rPr lang="en-US" sz="1800" dirty="0">
                <a:latin typeface="Arial" panose="020B0604020202020204" pitchFamily="34" charset="0"/>
              </a:rPr>
              <a:t>: </a:t>
            </a:r>
            <a:r>
              <a:rPr lang="en-US" sz="1800" dirty="0" smtClean="0">
                <a:latin typeface="Arial" panose="020B0604020202020204" pitchFamily="34" charset="0"/>
              </a:rPr>
              <a:t>$1200</a:t>
            </a:r>
            <a:endParaRPr lang="en-US" sz="1800" dirty="0">
              <a:latin typeface="Arial" panose="020B0604020202020204" pitchFamily="34" charset="0"/>
            </a:endParaRPr>
          </a:p>
          <a:p>
            <a:pPr marL="457200" lvl="1" fontAlgn="base"/>
            <a:endParaRPr lang="en-US" sz="1800" dirty="0" smtClean="0">
              <a:latin typeface="Arial" panose="020B0604020202020204" pitchFamily="34" charset="0"/>
            </a:endParaRPr>
          </a:p>
          <a:p>
            <a:pPr marL="457200" lvl="1" fontAlgn="base"/>
            <a:endParaRPr lang="en-US" sz="1800" dirty="0">
              <a:latin typeface="Arial" panose="020B0604020202020204" pitchFamily="34" charset="0"/>
            </a:endParaRPr>
          </a:p>
          <a:p>
            <a:pPr marL="457200" lvl="1" fontAlgn="base"/>
            <a:r>
              <a:rPr lang="en-US" sz="1800" dirty="0" smtClean="0">
                <a:latin typeface="Arial" panose="020B0604020202020204" pitchFamily="34" charset="0"/>
              </a:rPr>
              <a:t>				</a:t>
            </a:r>
          </a:p>
          <a:p>
            <a:pPr marL="457200" lvl="1" fontAlgn="base"/>
            <a:r>
              <a:rPr lang="en-US" sz="1800" dirty="0">
                <a:latin typeface="Arial" panose="020B0604020202020204" pitchFamily="34" charset="0"/>
              </a:rPr>
              <a:t>	</a:t>
            </a:r>
            <a:r>
              <a:rPr lang="en-US" sz="1800" dirty="0" smtClean="0">
                <a:latin typeface="Arial" panose="020B0604020202020204" pitchFamily="34" charset="0"/>
              </a:rPr>
              <a:t>Total estimate: $1200</a:t>
            </a:r>
          </a:p>
          <a:p>
            <a:pPr marL="457200" lvl="1" fontAlgn="base"/>
            <a:endParaRPr lang="en-US" sz="1600" dirty="0" smtClean="0">
              <a:latin typeface="Arial" panose="020B0604020202020204" pitchFamily="34" charset="0"/>
            </a:endParaRPr>
          </a:p>
          <a:p>
            <a:pPr marL="457200" lvl="1" fontAlgn="base"/>
            <a:endParaRPr lang="en-US" sz="1600" dirty="0">
              <a:latin typeface="Arial" panose="020B0604020202020204" pitchFamily="34" charset="0"/>
            </a:endParaRPr>
          </a:p>
        </p:txBody>
      </p:sp>
      <p:sp>
        <p:nvSpPr>
          <p:cNvPr id="94" name="TextBox 93"/>
          <p:cNvSpPr txBox="1"/>
          <p:nvPr/>
        </p:nvSpPr>
        <p:spPr>
          <a:xfrm>
            <a:off x="2467993" y="4375672"/>
            <a:ext cx="4229913" cy="615553"/>
          </a:xfrm>
          <a:prstGeom prst="rect">
            <a:avLst/>
          </a:prstGeom>
          <a:noFill/>
        </p:spPr>
        <p:txBody>
          <a:bodyPr wrap="square" rtlCol="0">
            <a:spAutoFit/>
          </a:bodyPr>
          <a:lstStyle/>
          <a:p>
            <a:pPr algn="ctr"/>
            <a:r>
              <a:rPr lang="en-US" sz="2000" b="1" dirty="0">
                <a:latin typeface="Arial" panose="020B0604020202020204" pitchFamily="34" charset="0"/>
              </a:rPr>
              <a:t>Total Requested Budget: $2000</a:t>
            </a:r>
          </a:p>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Making </a:t>
            </a:r>
            <a:r>
              <a:rPr lang="en" dirty="0"/>
              <a:t>a Difference</a:t>
            </a:r>
          </a:p>
        </p:txBody>
      </p:sp>
      <p:sp>
        <p:nvSpPr>
          <p:cNvPr id="213" name="Shape 213"/>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214" name="Shape 214"/>
          <p:cNvSpPr txBox="1"/>
          <p:nvPr/>
        </p:nvSpPr>
        <p:spPr>
          <a:xfrm>
            <a:off x="196350" y="2686514"/>
            <a:ext cx="8751300" cy="1986725"/>
          </a:xfrm>
          <a:prstGeom prst="rect">
            <a:avLst/>
          </a:prstGeom>
          <a:solidFill>
            <a:schemeClr val="dk1"/>
          </a:solidFill>
          <a:ln>
            <a:noFill/>
          </a:ln>
        </p:spPr>
        <p:txBody>
          <a:bodyPr lIns="91425" tIns="91425" rIns="91425" bIns="91425" anchor="t" anchorCtr="0">
            <a:noAutofit/>
          </a:bodyPr>
          <a:lstStyle/>
          <a:p>
            <a:pPr fontAlgn="base"/>
            <a:endParaRPr lang="en-US" sz="1600" dirty="0"/>
          </a:p>
          <a:p>
            <a:pPr marL="285750" indent="-285750" fontAlgn="base">
              <a:buFont typeface="Arial" panose="020B0604020202020204" pitchFamily="34" charset="0"/>
              <a:buChar char="•"/>
            </a:pPr>
            <a:r>
              <a:rPr lang="en-US" sz="1800" dirty="0" smtClean="0"/>
              <a:t>New accessible </a:t>
            </a:r>
            <a:r>
              <a:rPr lang="en-US" sz="1800" dirty="0"/>
              <a:t>club fair options </a:t>
            </a:r>
            <a:r>
              <a:rPr lang="en-US" sz="1800" dirty="0" smtClean="0"/>
              <a:t>+ services </a:t>
            </a:r>
            <a:r>
              <a:rPr lang="en-US" sz="1800" dirty="0"/>
              <a:t>already </a:t>
            </a:r>
            <a:r>
              <a:rPr lang="en-US" sz="1800" dirty="0" smtClean="0"/>
              <a:t>present = help </a:t>
            </a:r>
            <a:r>
              <a:rPr lang="en-US" sz="1800" dirty="0"/>
              <a:t>these students find their </a:t>
            </a:r>
            <a:r>
              <a:rPr lang="en-US" sz="1800" dirty="0" smtClean="0"/>
              <a:t>passion</a:t>
            </a:r>
            <a:r>
              <a:rPr lang="en-US" sz="1800" dirty="0"/>
              <a:t>/</a:t>
            </a:r>
            <a:r>
              <a:rPr lang="en-US" sz="1800" dirty="0" smtClean="0"/>
              <a:t>pursue </a:t>
            </a:r>
            <a:r>
              <a:rPr lang="en-US" sz="1800" dirty="0"/>
              <a:t>pre-existing </a:t>
            </a:r>
            <a:r>
              <a:rPr lang="en-US" sz="1800" dirty="0" smtClean="0"/>
              <a:t>interests</a:t>
            </a:r>
          </a:p>
          <a:p>
            <a:pPr fontAlgn="base"/>
            <a:endParaRPr lang="en-US" sz="800" dirty="0"/>
          </a:p>
          <a:p>
            <a:pPr marL="285750" indent="-285750" fontAlgn="base">
              <a:buFont typeface="Arial" panose="020B0604020202020204" pitchFamily="34" charset="0"/>
              <a:buChar char="•"/>
            </a:pPr>
            <a:r>
              <a:rPr lang="en-US" sz="1800" dirty="0"/>
              <a:t>With the largest generational population of </a:t>
            </a:r>
            <a:r>
              <a:rPr lang="en-US" sz="1800" dirty="0" smtClean="0"/>
              <a:t>students with ASD </a:t>
            </a:r>
            <a:r>
              <a:rPr lang="en-US" sz="1800" dirty="0"/>
              <a:t>on the way, we need to get ahead of the curve</a:t>
            </a:r>
          </a:p>
          <a:p>
            <a:pPr lvl="0" rtl="0">
              <a:spcBef>
                <a:spcPts val="0"/>
              </a:spcBef>
              <a:buNone/>
            </a:pPr>
            <a:endParaRPr lang="en" dirty="0"/>
          </a:p>
        </p:txBody>
      </p:sp>
      <p:sp>
        <p:nvSpPr>
          <p:cNvPr id="2" name="TextBox 1"/>
          <p:cNvSpPr txBox="1"/>
          <p:nvPr/>
        </p:nvSpPr>
        <p:spPr>
          <a:xfrm>
            <a:off x="962393" y="1812218"/>
            <a:ext cx="7241113" cy="1077218"/>
          </a:xfrm>
          <a:prstGeom prst="rect">
            <a:avLst/>
          </a:prstGeom>
          <a:noFill/>
        </p:spPr>
        <p:txBody>
          <a:bodyPr wrap="square" rtlCol="0">
            <a:spAutoFit/>
          </a:bodyPr>
          <a:lstStyle/>
          <a:p>
            <a:pPr algn="ctr"/>
            <a:r>
              <a:rPr lang="en-US" sz="1600" i="1" dirty="0"/>
              <a:t>“It is essential that students with ASD have advanced preparation with social skills, self-advocacy skills, and organizational skills in order to transition successfully to postsecondary education settings” (</a:t>
            </a:r>
            <a:r>
              <a:rPr lang="en-US" sz="1600" i="1" dirty="0" err="1"/>
              <a:t>Ciccantelli</a:t>
            </a:r>
            <a:r>
              <a:rPr lang="en-US" sz="1600" i="1" dirty="0"/>
              <a:t>, 2011, p. 53).</a:t>
            </a:r>
          </a:p>
          <a:p>
            <a:endParaRPr lang="en-US" sz="1600" i="1"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References</a:t>
            </a:r>
            <a:endParaRPr lang="en" dirty="0"/>
          </a:p>
        </p:txBody>
      </p:sp>
      <p:sp>
        <p:nvSpPr>
          <p:cNvPr id="213" name="Shape 213"/>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7" name="TextBox 6"/>
          <p:cNvSpPr txBox="1"/>
          <p:nvPr/>
        </p:nvSpPr>
        <p:spPr>
          <a:xfrm>
            <a:off x="58300" y="1757958"/>
            <a:ext cx="8847456" cy="3385542"/>
          </a:xfrm>
          <a:prstGeom prst="rect">
            <a:avLst/>
          </a:prstGeom>
          <a:noFill/>
        </p:spPr>
        <p:txBody>
          <a:bodyPr wrap="square" rtlCol="0">
            <a:spAutoFit/>
          </a:bodyPr>
          <a:lstStyle/>
          <a:p>
            <a:pPr marL="460375" indent="-460375"/>
            <a:r>
              <a:rPr lang="en-US" sz="1200" dirty="0" err="1"/>
              <a:t>Ackles</a:t>
            </a:r>
            <a:r>
              <a:rPr lang="en-US" sz="1200" dirty="0"/>
              <a:t>, L., Fields, H., &amp; Skinner, R. (2013). A collaborative support model for students on the Autism Spectrum in college and university housing. </a:t>
            </a:r>
            <a:r>
              <a:rPr lang="en-US" sz="1200" i="1" dirty="0"/>
              <a:t>Journal Of College &amp; University Student Housing</a:t>
            </a:r>
            <a:r>
              <a:rPr lang="en-US" sz="1200" dirty="0"/>
              <a:t>, 39/40(2/1), 200-212.</a:t>
            </a:r>
            <a:endParaRPr lang="en-US" sz="1200" dirty="0" smtClean="0"/>
          </a:p>
          <a:p>
            <a:pPr marL="460375" indent="-460375"/>
            <a:endParaRPr lang="en-US" sz="1200" dirty="0"/>
          </a:p>
          <a:p>
            <a:pPr marL="460375" indent="-460375"/>
            <a:r>
              <a:rPr lang="en-US" sz="1200" dirty="0" smtClean="0"/>
              <a:t>Center </a:t>
            </a:r>
            <a:r>
              <a:rPr lang="en-US" sz="1200" dirty="0"/>
              <a:t>for Disease Control and Prevention. (2016). Identified prevalence of Autism Disorder [chart]. </a:t>
            </a:r>
            <a:r>
              <a:rPr lang="en-US" sz="1200" i="1" dirty="0"/>
              <a:t>Autism </a:t>
            </a:r>
            <a:r>
              <a:rPr lang="en-US" sz="1200" i="1" dirty="0" smtClean="0"/>
              <a:t>Spectrum Disorder</a:t>
            </a:r>
            <a:r>
              <a:rPr lang="en-US" sz="1200" dirty="0"/>
              <a:t>. Retrieved from https://</a:t>
            </a:r>
            <a:r>
              <a:rPr lang="en-US" sz="1200" dirty="0" err="1"/>
              <a:t>www.cdc.gov</a:t>
            </a:r>
            <a:r>
              <a:rPr lang="en-US" sz="1200" dirty="0"/>
              <a:t>/</a:t>
            </a:r>
            <a:r>
              <a:rPr lang="en-US" sz="1200" dirty="0" err="1"/>
              <a:t>ncbddd</a:t>
            </a:r>
            <a:r>
              <a:rPr lang="en-US" sz="1200" dirty="0"/>
              <a:t>/autism/</a:t>
            </a:r>
            <a:r>
              <a:rPr lang="en-US" sz="1200" dirty="0" err="1"/>
              <a:t>data.html</a:t>
            </a:r>
            <a:r>
              <a:rPr lang="en-US" sz="1200" dirty="0"/>
              <a:t> </a:t>
            </a:r>
          </a:p>
          <a:p>
            <a:pPr marL="460375" indent="-460375"/>
            <a:endParaRPr lang="en-US" sz="1200" dirty="0"/>
          </a:p>
          <a:p>
            <a:pPr marL="460375" indent="-460375"/>
            <a:r>
              <a:rPr lang="en-US" sz="1200" dirty="0" err="1"/>
              <a:t>Ciccantelli</a:t>
            </a:r>
            <a:r>
              <a:rPr lang="en-US" sz="1200" dirty="0"/>
              <a:t>, L. A. (2011). College navigation for students with Autism Spectrum Disorder: The need for advanced preparation</a:t>
            </a:r>
            <a:r>
              <a:rPr lang="en-US" sz="1200" i="1" dirty="0"/>
              <a:t>. Global Education Journal</a:t>
            </a:r>
            <a:r>
              <a:rPr lang="en-US" sz="1200" dirty="0"/>
              <a:t>, (2), 53-63</a:t>
            </a:r>
            <a:r>
              <a:rPr lang="en-US" sz="1200" dirty="0" smtClean="0"/>
              <a:t>.</a:t>
            </a:r>
          </a:p>
          <a:p>
            <a:pPr marL="460375" indent="-460375"/>
            <a:endParaRPr lang="en-US" sz="1200" dirty="0"/>
          </a:p>
          <a:p>
            <a:pPr marL="460375" indent="-460375"/>
            <a:r>
              <a:rPr lang="en-US" sz="1200" dirty="0"/>
              <a:t>Davis, Kim. (</a:t>
            </a:r>
            <a:r>
              <a:rPr lang="en-US" sz="1200" dirty="0" err="1"/>
              <a:t>n.d.</a:t>
            </a:r>
            <a:r>
              <a:rPr lang="en-US" sz="1200" dirty="0"/>
              <a:t>).  </a:t>
            </a:r>
            <a:r>
              <a:rPr lang="en-US" sz="1200" i="1" dirty="0"/>
              <a:t>What triggers anxiety for an individual with ASD?</a:t>
            </a:r>
            <a:r>
              <a:rPr lang="en-US" sz="1200" dirty="0"/>
              <a:t> Retrieved from https://www.iidc.indiana.edu/pages/What-Triggers-Anxiety-for-an-Individual-with-ASD </a:t>
            </a:r>
          </a:p>
          <a:p>
            <a:pPr marL="460375" indent="-460375"/>
            <a:endParaRPr lang="en-US" sz="1200" dirty="0"/>
          </a:p>
          <a:p>
            <a:pPr marL="460375" indent="-460375"/>
            <a:r>
              <a:rPr lang="en-US" sz="1200" dirty="0"/>
              <a:t>Gardiner, E., &amp; </a:t>
            </a:r>
            <a:r>
              <a:rPr lang="en-US" sz="1200" dirty="0" err="1"/>
              <a:t>Iarocci</a:t>
            </a:r>
            <a:r>
              <a:rPr lang="en-US" sz="1200" dirty="0"/>
              <a:t>, G. (2014). Students with Autism Spectrum Disorder in the university context: Peer acceptance predicts intention to volunteer. </a:t>
            </a:r>
            <a:r>
              <a:rPr lang="en-US" sz="1200" i="1" dirty="0"/>
              <a:t>Journal Of Autism &amp; Developmental Disorders,</a:t>
            </a:r>
            <a:r>
              <a:rPr lang="en-US" sz="1200" dirty="0"/>
              <a:t> 44(5), 1008-1017. doi:10.1007/s10803-013-1950-4</a:t>
            </a:r>
          </a:p>
          <a:p>
            <a:pPr marL="460375" indent="-460375"/>
            <a:endParaRPr lang="en-US" sz="1200" dirty="0"/>
          </a:p>
          <a:p>
            <a:pPr marL="460375" indent="-460375"/>
            <a:r>
              <a:rPr lang="en-US" sz="1200" dirty="0"/>
              <a:t>Gibbons, M. M., </a:t>
            </a:r>
            <a:r>
              <a:rPr lang="en-US" sz="1200" dirty="0" err="1"/>
              <a:t>Cihak</a:t>
            </a:r>
            <a:r>
              <a:rPr lang="en-US" sz="1200" dirty="0"/>
              <a:t>, D. F., </a:t>
            </a:r>
            <a:r>
              <a:rPr lang="en-US" sz="1200" dirty="0" err="1"/>
              <a:t>Mynatt</a:t>
            </a:r>
            <a:r>
              <a:rPr lang="en-US" sz="1200" dirty="0"/>
              <a:t>, B., &amp; </a:t>
            </a:r>
            <a:r>
              <a:rPr lang="en-US" sz="1200" dirty="0" err="1"/>
              <a:t>Wilhoit</a:t>
            </a:r>
            <a:r>
              <a:rPr lang="en-US" sz="1200" dirty="0"/>
              <a:t>, B. E. (2015). Faculty and student attitudes toward postsecondary education for students with Intellectual Disabilities and Autism. </a:t>
            </a:r>
            <a:r>
              <a:rPr lang="en-US" sz="1200" i="1" dirty="0"/>
              <a:t>Journal Of Postsecondary Education &amp; Disability</a:t>
            </a:r>
            <a:r>
              <a:rPr lang="en-US" sz="1200" dirty="0"/>
              <a:t>, 28(2), 149-162.</a:t>
            </a:r>
          </a:p>
          <a:p>
            <a:pPr marL="460375" indent="-460375"/>
            <a:endParaRPr lang="en-US" sz="1000" dirty="0"/>
          </a:p>
        </p:txBody>
      </p:sp>
    </p:spTree>
    <p:extLst>
      <p:ext uri="{BB962C8B-B14F-4D97-AF65-F5344CB8AC3E}">
        <p14:creationId xmlns:p14="http://schemas.microsoft.com/office/powerpoint/2010/main" val="25278572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References</a:t>
            </a:r>
            <a:endParaRPr lang="en" dirty="0"/>
          </a:p>
        </p:txBody>
      </p:sp>
      <p:sp>
        <p:nvSpPr>
          <p:cNvPr id="213" name="Shape 213"/>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5" name="TextBox 4"/>
          <p:cNvSpPr txBox="1"/>
          <p:nvPr/>
        </p:nvSpPr>
        <p:spPr>
          <a:xfrm>
            <a:off x="148272" y="1786400"/>
            <a:ext cx="8847456" cy="3046988"/>
          </a:xfrm>
          <a:prstGeom prst="rect">
            <a:avLst/>
          </a:prstGeom>
          <a:noFill/>
        </p:spPr>
        <p:txBody>
          <a:bodyPr wrap="square" rtlCol="0">
            <a:spAutoFit/>
          </a:bodyPr>
          <a:lstStyle/>
          <a:p>
            <a:pPr marL="460375" indent="-460375"/>
            <a:r>
              <a:rPr lang="en-US" sz="1200" dirty="0" err="1" smtClean="0"/>
              <a:t>Hees</a:t>
            </a:r>
            <a:r>
              <a:rPr lang="en-US" sz="1200" dirty="0"/>
              <a:t>, V., </a:t>
            </a:r>
            <a:r>
              <a:rPr lang="en-US" sz="1200" dirty="0" err="1"/>
              <a:t>Moyson</a:t>
            </a:r>
            <a:r>
              <a:rPr lang="en-US" sz="1200" dirty="0"/>
              <a:t>, T., &amp; </a:t>
            </a:r>
            <a:r>
              <a:rPr lang="en-US" sz="1200" dirty="0" err="1"/>
              <a:t>Roeyers</a:t>
            </a:r>
            <a:r>
              <a:rPr lang="en-US" sz="1200" dirty="0"/>
              <a:t>, H. (2015). Higher education experiences of students with Autism Spectrum Disorder: Challenges, benefits and support needs</a:t>
            </a:r>
            <a:r>
              <a:rPr lang="en-US" sz="1200" i="1" dirty="0"/>
              <a:t>. Journal Of Autism &amp; Developmental Disorders</a:t>
            </a:r>
            <a:r>
              <a:rPr lang="en-US" sz="1200" dirty="0"/>
              <a:t>, 45(6), 1673-1688. doi:10.1007/s10803-014-2324-2</a:t>
            </a:r>
          </a:p>
          <a:p>
            <a:pPr marL="460375" indent="-460375"/>
            <a:endParaRPr lang="en-US" sz="1200" dirty="0"/>
          </a:p>
          <a:p>
            <a:pPr marL="460375" indent="-460375"/>
            <a:r>
              <a:rPr lang="en-US" sz="1200" dirty="0"/>
              <a:t>Hendrickson, J. M., Carson, R., Woods-Groves, S., Mendenhall, J., &amp; </a:t>
            </a:r>
            <a:r>
              <a:rPr lang="en-US" sz="1200" dirty="0" err="1"/>
              <a:t>Scheidecker</a:t>
            </a:r>
            <a:r>
              <a:rPr lang="en-US" sz="1200" dirty="0"/>
              <a:t>, B. (2013). UI REACH: A postsecondary program serving students with Autism and Intellectual Disabilities. </a:t>
            </a:r>
            <a:r>
              <a:rPr lang="en-US" sz="1200" i="1" dirty="0"/>
              <a:t>Education &amp; Treatment Of Children</a:t>
            </a:r>
            <a:r>
              <a:rPr lang="en-US" sz="1200" dirty="0"/>
              <a:t>, 36(4), 169-194.</a:t>
            </a:r>
          </a:p>
          <a:p>
            <a:pPr marL="460375" indent="-460375"/>
            <a:endParaRPr lang="en-US" sz="1200" dirty="0"/>
          </a:p>
          <a:p>
            <a:pPr marL="460375" indent="-460375"/>
            <a:r>
              <a:rPr lang="en-US" sz="1200" dirty="0"/>
              <a:t>McKeon, B., </a:t>
            </a:r>
            <a:r>
              <a:rPr lang="en-US" sz="1200" dirty="0" err="1"/>
              <a:t>Alpern</a:t>
            </a:r>
            <a:r>
              <a:rPr lang="en-US" sz="1200" dirty="0"/>
              <a:t>, C. S., &amp; </a:t>
            </a:r>
            <a:r>
              <a:rPr lang="en-US" sz="1200" dirty="0" err="1"/>
              <a:t>Zager</a:t>
            </a:r>
            <a:r>
              <a:rPr lang="en-US" sz="1200" dirty="0"/>
              <a:t>, D. (2013). Promoting academic engagement for college students with Autism Spectrum Disorder</a:t>
            </a:r>
            <a:r>
              <a:rPr lang="en-US" sz="1200" i="1" dirty="0"/>
              <a:t>. Journal Of Postsecondary Education &amp; Disability</a:t>
            </a:r>
            <a:r>
              <a:rPr lang="en-US" sz="1200" dirty="0"/>
              <a:t>, 26(4), 353-366.</a:t>
            </a:r>
          </a:p>
          <a:p>
            <a:pPr marL="460375" indent="-460375"/>
            <a:endParaRPr lang="en-US" sz="1200" dirty="0"/>
          </a:p>
          <a:p>
            <a:pPr marL="460375" indent="-460375"/>
            <a:r>
              <a:rPr lang="en-US" sz="1200" dirty="0" err="1"/>
              <a:t>Shmulsky</a:t>
            </a:r>
            <a:r>
              <a:rPr lang="en-US" sz="1200" dirty="0"/>
              <a:t>, S., </a:t>
            </a:r>
            <a:r>
              <a:rPr lang="en-US" sz="1200" dirty="0" err="1"/>
              <a:t>Gobbo</a:t>
            </a:r>
            <a:r>
              <a:rPr lang="en-US" sz="1200" dirty="0"/>
              <a:t>, K., &amp; Donahue, A. (2015). Groundwork for success: A college transition program for students with ASD. </a:t>
            </a:r>
            <a:r>
              <a:rPr lang="en-US" sz="1200" i="1" dirty="0"/>
              <a:t>Journal Of Postsecondary Education &amp; Disability</a:t>
            </a:r>
            <a:r>
              <a:rPr lang="en-US" sz="1200" dirty="0"/>
              <a:t>, 28(2), 235-241.</a:t>
            </a:r>
          </a:p>
          <a:p>
            <a:pPr marL="460375" indent="-460375"/>
            <a:endParaRPr lang="en-US" sz="1200" dirty="0"/>
          </a:p>
          <a:p>
            <a:pPr marL="460375" indent="-460375"/>
            <a:r>
              <a:rPr lang="en-US" sz="1200" dirty="0" err="1"/>
              <a:t>VanBergeijk</a:t>
            </a:r>
            <a:r>
              <a:rPr lang="en-US" sz="1200" dirty="0"/>
              <a:t>, E., </a:t>
            </a:r>
            <a:r>
              <a:rPr lang="en-US" sz="1200" dirty="0" err="1"/>
              <a:t>Klin</a:t>
            </a:r>
            <a:r>
              <a:rPr lang="en-US" sz="1200" dirty="0"/>
              <a:t>, A., &amp; </a:t>
            </a:r>
            <a:r>
              <a:rPr lang="en-US" sz="1200" dirty="0" err="1"/>
              <a:t>Volkmar</a:t>
            </a:r>
            <a:r>
              <a:rPr lang="en-US" sz="1200" dirty="0"/>
              <a:t>, F. (2008). Supporting more able students on the Autism Spectrum: College and beyond. </a:t>
            </a:r>
            <a:r>
              <a:rPr lang="en-US" sz="1200" i="1" dirty="0"/>
              <a:t>Journal of Autism and Developmental Disorders</a:t>
            </a:r>
            <a:r>
              <a:rPr lang="en-US" sz="1200" dirty="0"/>
              <a:t>, 38(7), 1359-1370. Retrieved from: http://</a:t>
            </a:r>
            <a:r>
              <a:rPr lang="en-US" sz="1200" dirty="0" err="1"/>
              <a:t>link.springer.com</a:t>
            </a:r>
            <a:r>
              <a:rPr lang="en-US" sz="1200" dirty="0"/>
              <a:t>/article/10.1007%2Fs10803-007-0524-8</a:t>
            </a:r>
          </a:p>
        </p:txBody>
      </p:sp>
    </p:spTree>
    <p:extLst>
      <p:ext uri="{BB962C8B-B14F-4D97-AF65-F5344CB8AC3E}">
        <p14:creationId xmlns:p14="http://schemas.microsoft.com/office/powerpoint/2010/main" val="36927951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latin typeface="Felix Titling" panose="04060505060202020A04" pitchFamily="82" charset="0"/>
              </a:rPr>
              <a:t>Wilbur </a:t>
            </a:r>
            <a:r>
              <a:rPr lang="en" dirty="0" smtClean="0">
                <a:latin typeface="Felix Titling" panose="04060505060202020A04" pitchFamily="82" charset="0"/>
              </a:rPr>
              <a:t>College  </a:t>
            </a:r>
            <a:r>
              <a:rPr lang="en" sz="1200" dirty="0" smtClean="0">
                <a:latin typeface="Felix Titling" panose="04060505060202020A04" pitchFamily="82" charset="0"/>
              </a:rPr>
              <a:t>est 1906</a:t>
            </a:r>
            <a:endParaRPr lang="en" sz="1200" dirty="0">
              <a:latin typeface="Felix Titling" panose="04060505060202020A04" pitchFamily="82" charset="0"/>
            </a:endParaRPr>
          </a:p>
        </p:txBody>
      </p:sp>
      <p:sp>
        <p:nvSpPr>
          <p:cNvPr id="87" name="Shape 87"/>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88" name="Shape 88"/>
          <p:cNvSpPr txBox="1"/>
          <p:nvPr/>
        </p:nvSpPr>
        <p:spPr>
          <a:xfrm>
            <a:off x="196350" y="1821950"/>
            <a:ext cx="8751300" cy="3171600"/>
          </a:xfrm>
          <a:prstGeom prst="rect">
            <a:avLst/>
          </a:prstGeom>
          <a:solidFill>
            <a:schemeClr val="dk1"/>
          </a:solidFill>
          <a:ln>
            <a:noFill/>
          </a:ln>
        </p:spPr>
        <p:txBody>
          <a:bodyPr lIns="91425" tIns="91425" rIns="91425" bIns="91425" anchor="t" anchorCtr="0">
            <a:noAutofit/>
          </a:bodyPr>
          <a:lstStyle/>
          <a:p>
            <a:pPr marL="361950" lvl="0" indent="-285750" rtl="0">
              <a:spcBef>
                <a:spcPts val="0"/>
              </a:spcBef>
              <a:buSzPct val="100000"/>
              <a:buFont typeface="Arial"/>
              <a:buChar char="•"/>
            </a:pPr>
            <a:r>
              <a:rPr lang="en" sz="1800" dirty="0" smtClean="0"/>
              <a:t>Student </a:t>
            </a:r>
            <a:r>
              <a:rPr lang="en" sz="1800" dirty="0"/>
              <a:t>Population: 8,324 </a:t>
            </a:r>
            <a:r>
              <a:rPr lang="en" sz="1800" dirty="0" smtClean="0"/>
              <a:t>students</a:t>
            </a:r>
          </a:p>
          <a:p>
            <a:pPr marL="819150" lvl="1" indent="-285750" rtl="0">
              <a:spcBef>
                <a:spcPts val="0"/>
              </a:spcBef>
              <a:buSzPct val="100000"/>
              <a:buFont typeface="Arial" panose="020B0604020202020204" pitchFamily="34" charset="0"/>
              <a:buChar char="•"/>
            </a:pPr>
            <a:r>
              <a:rPr lang="en" sz="1600" dirty="0"/>
              <a:t>6,497 undergraduate</a:t>
            </a:r>
          </a:p>
          <a:p>
            <a:pPr marL="819150" lvl="1" indent="-285750" rtl="0">
              <a:spcBef>
                <a:spcPts val="0"/>
              </a:spcBef>
              <a:buSzPct val="100000"/>
              <a:buFont typeface="Arial" panose="020B0604020202020204" pitchFamily="34" charset="0"/>
              <a:buChar char="•"/>
            </a:pPr>
            <a:r>
              <a:rPr lang="en" sz="1600" dirty="0" smtClean="0"/>
              <a:t>1,827 </a:t>
            </a:r>
            <a:r>
              <a:rPr lang="en" sz="1600" dirty="0"/>
              <a:t>graduate</a:t>
            </a:r>
          </a:p>
          <a:p>
            <a:pPr marL="457200" lvl="0" indent="0" rtl="0">
              <a:spcBef>
                <a:spcPts val="0"/>
              </a:spcBef>
              <a:buNone/>
            </a:pPr>
            <a:endParaRPr sz="1800" dirty="0"/>
          </a:p>
          <a:p>
            <a:pPr marL="361950" lvl="0" indent="-285750" rtl="0">
              <a:spcBef>
                <a:spcPts val="0"/>
              </a:spcBef>
              <a:buSzPct val="100000"/>
              <a:buFont typeface="Arial"/>
              <a:buChar char="•"/>
            </a:pPr>
            <a:r>
              <a:rPr lang="en" sz="1800" dirty="0"/>
              <a:t>Percent of student population that is considered ASD: 3.2%</a:t>
            </a:r>
          </a:p>
          <a:p>
            <a:pPr marL="819150" lvl="1" indent="-285750" rtl="0">
              <a:spcBef>
                <a:spcPts val="0"/>
              </a:spcBef>
              <a:buSzPct val="100000"/>
              <a:buFont typeface="Arial" panose="020B0604020202020204" pitchFamily="34" charset="0"/>
              <a:buChar char="•"/>
            </a:pPr>
            <a:r>
              <a:rPr lang="en" sz="1600" dirty="0"/>
              <a:t>266 students</a:t>
            </a:r>
          </a:p>
        </p:txBody>
      </p:sp>
      <p:sp>
        <p:nvSpPr>
          <p:cNvPr id="2" name="Oval 1"/>
          <p:cNvSpPr/>
          <p:nvPr/>
        </p:nvSpPr>
        <p:spPr>
          <a:xfrm>
            <a:off x="6079183" y="2875630"/>
            <a:ext cx="630621"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Existing </a:t>
            </a:r>
            <a:r>
              <a:rPr lang="en" dirty="0"/>
              <a:t>Support for </a:t>
            </a:r>
            <a:r>
              <a:rPr lang="en" dirty="0" smtClean="0"/>
              <a:t>Students with ASD</a:t>
            </a:r>
            <a:endParaRPr lang="en" dirty="0"/>
          </a:p>
        </p:txBody>
      </p:sp>
      <p:sp>
        <p:nvSpPr>
          <p:cNvPr id="96" name="Shape 96"/>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97" name="Shape 97"/>
          <p:cNvSpPr txBox="1"/>
          <p:nvPr/>
        </p:nvSpPr>
        <p:spPr>
          <a:xfrm>
            <a:off x="410752" y="2037860"/>
            <a:ext cx="7763189" cy="1606164"/>
          </a:xfrm>
          <a:prstGeom prst="rect">
            <a:avLst/>
          </a:prstGeom>
          <a:solidFill>
            <a:schemeClr val="dk1"/>
          </a:solidFill>
          <a:ln>
            <a:noFill/>
          </a:ln>
        </p:spPr>
        <p:txBody>
          <a:bodyPr lIns="91425" tIns="91425" rIns="91425" bIns="91425" anchor="t" anchorCtr="0">
            <a:noAutofit/>
          </a:bodyPr>
          <a:lstStyle/>
          <a:p>
            <a:pPr marL="285750" indent="-285750" fontAlgn="base">
              <a:buFont typeface="Arial" panose="020B0604020202020204" pitchFamily="34" charset="0"/>
              <a:buChar char="•"/>
            </a:pPr>
            <a:r>
              <a:rPr lang="en-US" sz="1800" dirty="0" smtClean="0"/>
              <a:t>Early move-in and separate orientation</a:t>
            </a:r>
          </a:p>
          <a:p>
            <a:pPr lvl="1" fontAlgn="base"/>
            <a:r>
              <a:rPr lang="en-US" sz="1800" dirty="0" smtClean="0"/>
              <a:t>	</a:t>
            </a:r>
          </a:p>
          <a:p>
            <a:pPr marL="285750" indent="-285750" fontAlgn="base">
              <a:buFont typeface="Arial" panose="020B0604020202020204" pitchFamily="34" charset="0"/>
              <a:buChar char="•"/>
            </a:pPr>
            <a:r>
              <a:rPr lang="en-US" sz="1800" dirty="0" smtClean="0"/>
              <a:t>Student bi-weekly meetings with a member of the Counseling Center or Office of Accessibility Services</a:t>
            </a:r>
          </a:p>
          <a:p>
            <a:pPr fontAlgn="base"/>
            <a:endParaRPr lang="en-US" sz="1800" dirty="0" smtClean="0"/>
          </a:p>
          <a:p>
            <a:pPr marL="342900" indent="-342900" fontAlgn="base">
              <a:buFont typeface="Arial" panose="020B0604020202020204" pitchFamily="34" charset="0"/>
              <a:buChar char="•"/>
            </a:pPr>
            <a:r>
              <a:rPr lang="en-US" sz="1800" dirty="0" smtClean="0"/>
              <a:t>Recent initiative to change language has taken place</a:t>
            </a:r>
          </a:p>
          <a:p>
            <a:pPr fontAlgn="base"/>
            <a:r>
              <a:rPr lang="en-US" sz="1800" dirty="0" smtClean="0"/>
              <a:t>	“Disability”	       “Accessibility”</a:t>
            </a:r>
          </a:p>
          <a:p>
            <a:pPr marL="285750" indent="-285750" fontAlgn="base">
              <a:buFont typeface="Arial" panose="020B0604020202020204" pitchFamily="34" charset="0"/>
              <a:buChar char="•"/>
            </a:pPr>
            <a:endParaRPr lang="en-US" dirty="0"/>
          </a:p>
        </p:txBody>
      </p:sp>
      <p:sp>
        <p:nvSpPr>
          <p:cNvPr id="2" name="Right Arrow 1"/>
          <p:cNvSpPr/>
          <p:nvPr/>
        </p:nvSpPr>
        <p:spPr>
          <a:xfrm>
            <a:off x="2778004" y="3872287"/>
            <a:ext cx="572494" cy="119270"/>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06341" y="2106440"/>
            <a:ext cx="3969600" cy="584775"/>
          </a:xfrm>
          <a:prstGeom prst="rect">
            <a:avLst/>
          </a:prstGeom>
          <a:noFill/>
        </p:spPr>
        <p:txBody>
          <a:bodyPr wrap="square" rtlCol="0">
            <a:spAutoFit/>
          </a:bodyPr>
          <a:lstStyle/>
          <a:p>
            <a:r>
              <a:rPr lang="en-US" sz="1600" dirty="0" smtClean="0">
                <a:solidFill>
                  <a:schemeClr val="bg1"/>
                </a:solidFill>
              </a:rPr>
              <a:t>2016: </a:t>
            </a:r>
            <a:r>
              <a:rPr lang="en-US" sz="1600" b="1" dirty="0" smtClean="0">
                <a:solidFill>
                  <a:schemeClr val="bg1"/>
                </a:solidFill>
              </a:rPr>
              <a:t>80%</a:t>
            </a:r>
            <a:r>
              <a:rPr lang="en-US" sz="1600" dirty="0" smtClean="0">
                <a:solidFill>
                  <a:schemeClr val="bg1"/>
                </a:solidFill>
              </a:rPr>
              <a:t> rated this “Above Satisfactory”</a:t>
            </a:r>
            <a:br>
              <a:rPr lang="en-US" sz="1600" dirty="0" smtClean="0">
                <a:solidFill>
                  <a:schemeClr val="bg1"/>
                </a:solidFill>
              </a:rPr>
            </a:br>
            <a:endParaRPr lang="en-US" sz="1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71900" y="738725"/>
            <a:ext cx="3201603" cy="767700"/>
          </a:xfrm>
          <a:prstGeom prst="rect">
            <a:avLst/>
          </a:prstGeom>
        </p:spPr>
        <p:txBody>
          <a:bodyPr lIns="91425" tIns="91425" rIns="91425" bIns="91425" anchor="b" anchorCtr="0">
            <a:noAutofit/>
          </a:bodyPr>
          <a:lstStyle/>
          <a:p>
            <a:pPr lvl="0" rtl="0">
              <a:spcBef>
                <a:spcPts val="0"/>
              </a:spcBef>
              <a:buNone/>
            </a:pPr>
            <a:r>
              <a:rPr lang="en" dirty="0" smtClean="0"/>
              <a:t>Why </a:t>
            </a:r>
            <a:r>
              <a:rPr lang="en-US" dirty="0" smtClean="0"/>
              <a:t>D</a:t>
            </a:r>
            <a:r>
              <a:rPr lang="en" dirty="0" smtClean="0"/>
              <a:t>o </a:t>
            </a:r>
            <a:r>
              <a:rPr lang="en-US" dirty="0" smtClean="0"/>
              <a:t>M</a:t>
            </a:r>
            <a:r>
              <a:rPr lang="en" dirty="0" smtClean="0"/>
              <a:t>ore?</a:t>
            </a:r>
            <a:endParaRPr lang="en" dirty="0"/>
          </a:p>
        </p:txBody>
      </p:sp>
      <p:sp>
        <p:nvSpPr>
          <p:cNvPr id="103" name="Shape 103"/>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04" name="Shape 104"/>
          <p:cNvSpPr txBox="1"/>
          <p:nvPr/>
        </p:nvSpPr>
        <p:spPr>
          <a:xfrm>
            <a:off x="471900" y="1672100"/>
            <a:ext cx="8576684" cy="3171600"/>
          </a:xfrm>
          <a:prstGeom prst="rect">
            <a:avLst/>
          </a:prstGeom>
          <a:solidFill>
            <a:schemeClr val="dk1"/>
          </a:solidFill>
          <a:ln>
            <a:noFill/>
          </a:ln>
        </p:spPr>
        <p:txBody>
          <a:bodyPr lIns="91425" tIns="91425" rIns="91425" bIns="91425" anchor="t" anchorCtr="0">
            <a:noAutofit/>
          </a:bodyPr>
          <a:lstStyle/>
          <a:p>
            <a:r>
              <a:rPr lang="en-US" sz="1800" b="1" dirty="0">
                <a:latin typeface="Arial" panose="020B0604020202020204" pitchFamily="34" charset="0"/>
              </a:rPr>
              <a:t>Because of the Increase of Students with ASD</a:t>
            </a:r>
            <a:r>
              <a:rPr lang="en-US" sz="1800" b="1" dirty="0" smtClean="0">
                <a:latin typeface="Arial" panose="020B0604020202020204" pitchFamily="34" charset="0"/>
              </a:rPr>
              <a:t>:</a:t>
            </a:r>
          </a:p>
          <a:p>
            <a:endParaRPr lang="en-US" sz="1600" dirty="0"/>
          </a:p>
          <a:p>
            <a:pPr marL="285750" indent="-285750" fontAlgn="base">
              <a:buFont typeface="Arial" panose="020B0604020202020204" pitchFamily="34" charset="0"/>
              <a:buChar char="•"/>
            </a:pPr>
            <a:r>
              <a:rPr lang="en-US" sz="1800" dirty="0" smtClean="0">
                <a:latin typeface="Arial" panose="020B0604020202020204" pitchFamily="34" charset="0"/>
              </a:rPr>
              <a:t>Social </a:t>
            </a:r>
            <a:r>
              <a:rPr lang="en-US" sz="1800" dirty="0">
                <a:latin typeface="Arial" panose="020B0604020202020204" pitchFamily="34" charset="0"/>
              </a:rPr>
              <a:t>involvement </a:t>
            </a:r>
            <a:r>
              <a:rPr lang="en-US" sz="1800" dirty="0" smtClean="0">
                <a:latin typeface="Arial" panose="020B0604020202020204" pitchFamily="34" charset="0"/>
              </a:rPr>
              <a:t>is important</a:t>
            </a:r>
            <a:endParaRPr lang="en-US" sz="1800" dirty="0">
              <a:latin typeface="Arial" panose="020B0604020202020204" pitchFamily="34" charset="0"/>
            </a:endParaRPr>
          </a:p>
          <a:p>
            <a:pPr marL="742950" lvl="1" indent="-285750" fontAlgn="base">
              <a:buFont typeface="Arial" panose="020B0604020202020204" pitchFamily="34" charset="0"/>
              <a:buChar char="•"/>
            </a:pPr>
            <a:r>
              <a:rPr lang="en-US" sz="1800" dirty="0">
                <a:latin typeface="Arial" panose="020B0604020202020204" pitchFamily="34" charset="0"/>
              </a:rPr>
              <a:t>Need a structured </a:t>
            </a:r>
            <a:r>
              <a:rPr lang="en-US" sz="1800" dirty="0" smtClean="0">
                <a:latin typeface="Arial" panose="020B0604020202020204" pitchFamily="34" charset="0"/>
              </a:rPr>
              <a:t>environment</a:t>
            </a:r>
            <a:endParaRPr lang="en-US" sz="1800" dirty="0">
              <a:latin typeface="Arial" panose="020B0604020202020204" pitchFamily="34" charset="0"/>
            </a:endParaRPr>
          </a:p>
          <a:p>
            <a:pPr marL="742950" lvl="1" indent="-285750" fontAlgn="base">
              <a:buFont typeface="Arial" panose="020B0604020202020204" pitchFamily="34" charset="0"/>
              <a:buChar char="•"/>
            </a:pPr>
            <a:r>
              <a:rPr lang="en-US" sz="1800" dirty="0">
                <a:latin typeface="Arial" panose="020B0604020202020204" pitchFamily="34" charset="0"/>
              </a:rPr>
              <a:t>Opportunities for campus activities </a:t>
            </a:r>
            <a:r>
              <a:rPr lang="en-US" sz="1800" dirty="0" smtClean="0">
                <a:latin typeface="Arial" panose="020B0604020202020204" pitchFamily="34" charset="0"/>
              </a:rPr>
              <a:t>to have an </a:t>
            </a:r>
            <a:r>
              <a:rPr lang="en-US" sz="1800" dirty="0">
                <a:latin typeface="Arial" panose="020B0604020202020204" pitchFamily="34" charset="0"/>
              </a:rPr>
              <a:t>effective </a:t>
            </a:r>
            <a:r>
              <a:rPr lang="en-US" sz="1800" dirty="0" smtClean="0">
                <a:latin typeface="Arial" panose="020B0604020202020204" pitchFamily="34" charset="0"/>
              </a:rPr>
              <a:t>approach</a:t>
            </a:r>
          </a:p>
          <a:p>
            <a:pPr marL="457200" lvl="1" fontAlgn="base"/>
            <a:endParaRPr lang="en-US" sz="1800" dirty="0">
              <a:latin typeface="Arial" panose="020B0604020202020204" pitchFamily="34" charset="0"/>
            </a:endParaRPr>
          </a:p>
          <a:p>
            <a:pPr marL="285750" indent="-285750" fontAlgn="base">
              <a:buFont typeface="Arial" panose="020B0604020202020204" pitchFamily="34" charset="0"/>
              <a:buChar char="•"/>
            </a:pPr>
            <a:r>
              <a:rPr lang="en-US" sz="1800" dirty="0" smtClean="0">
                <a:latin typeface="Arial" panose="020B0604020202020204" pitchFamily="34" charset="0"/>
              </a:rPr>
              <a:t>Need </a:t>
            </a:r>
            <a:r>
              <a:rPr lang="en-US" sz="1800" dirty="0">
                <a:latin typeface="Arial" panose="020B0604020202020204" pitchFamily="34" charset="0"/>
              </a:rPr>
              <a:t>for reducing </a:t>
            </a:r>
            <a:r>
              <a:rPr lang="en-US" sz="1800" dirty="0" smtClean="0">
                <a:latin typeface="Arial" panose="020B0604020202020204" pitchFamily="34" charset="0"/>
              </a:rPr>
              <a:t>stigmas </a:t>
            </a:r>
            <a:r>
              <a:rPr lang="en-US" sz="1800" dirty="0">
                <a:latin typeface="Arial" panose="020B0604020202020204" pitchFamily="34" charset="0"/>
              </a:rPr>
              <a:t>attached to students with </a:t>
            </a:r>
            <a:r>
              <a:rPr lang="en-US" sz="1800" dirty="0" smtClean="0">
                <a:latin typeface="Arial" panose="020B0604020202020204" pitchFamily="34" charset="0"/>
              </a:rPr>
              <a:t>special needs</a:t>
            </a:r>
          </a:p>
          <a:p>
            <a:pPr marL="742950" lvl="1" indent="-285750" fontAlgn="base">
              <a:buFont typeface="Arial" panose="020B0604020202020204" pitchFamily="34" charset="0"/>
              <a:buChar char="•"/>
            </a:pPr>
            <a:r>
              <a:rPr lang="en-US" sz="1800" dirty="0" smtClean="0">
                <a:latin typeface="Arial" panose="020B0604020202020204" pitchFamily="34" charset="0"/>
              </a:rPr>
              <a:t>Opportunity to increase interaction with diverse students</a:t>
            </a:r>
            <a:endParaRPr lang="en-US" sz="1800" dirty="0">
              <a:latin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Creating a Task Force</a:t>
            </a:r>
            <a:endParaRPr lang="en" dirty="0"/>
          </a:p>
        </p:txBody>
      </p:sp>
      <p:sp>
        <p:nvSpPr>
          <p:cNvPr id="110" name="Shape 110"/>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grpSp>
        <p:nvGrpSpPr>
          <p:cNvPr id="4" name="Group 3"/>
          <p:cNvGrpSpPr/>
          <p:nvPr/>
        </p:nvGrpSpPr>
        <p:grpSpPr>
          <a:xfrm>
            <a:off x="787703" y="1672100"/>
            <a:ext cx="7653040" cy="3471400"/>
            <a:chOff x="787703" y="1672100"/>
            <a:chExt cx="7653040" cy="347140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03" y="1672100"/>
              <a:ext cx="7653040" cy="3471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952" y="3771825"/>
              <a:ext cx="3493939" cy="1371575"/>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smtClean="0"/>
              <a:t>Our Proposition</a:t>
            </a:r>
            <a:endParaRPr lang="en" dirty="0"/>
          </a:p>
        </p:txBody>
      </p:sp>
      <p:sp>
        <p:nvSpPr>
          <p:cNvPr id="117" name="Shape 117"/>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18" name="Shape 118"/>
          <p:cNvSpPr txBox="1"/>
          <p:nvPr/>
        </p:nvSpPr>
        <p:spPr>
          <a:xfrm>
            <a:off x="129540" y="1667450"/>
            <a:ext cx="8818110" cy="3171600"/>
          </a:xfrm>
          <a:prstGeom prst="rect">
            <a:avLst/>
          </a:prstGeom>
          <a:solidFill>
            <a:schemeClr val="dk1"/>
          </a:solidFill>
          <a:ln>
            <a:noFill/>
          </a:ln>
        </p:spPr>
        <p:txBody>
          <a:bodyPr lIns="91425" tIns="91425" rIns="91425" bIns="91425" anchor="t" anchorCtr="0">
            <a:noAutofit/>
          </a:bodyPr>
          <a:lstStyle/>
          <a:p>
            <a:r>
              <a:rPr lang="en-US" sz="2000" b="1" dirty="0">
                <a:latin typeface="Arial" panose="020B0604020202020204" pitchFamily="34" charset="0"/>
              </a:rPr>
              <a:t>We hope to increase the campus involvement of students with ASD by</a:t>
            </a:r>
            <a:r>
              <a:rPr lang="en-US" sz="2000" b="1" dirty="0" smtClean="0">
                <a:latin typeface="Arial" panose="020B0604020202020204" pitchFamily="34" charset="0"/>
              </a:rPr>
              <a:t>:</a:t>
            </a:r>
          </a:p>
          <a:p>
            <a:endParaRPr lang="en-US" sz="1200" b="1" dirty="0"/>
          </a:p>
          <a:p>
            <a:pPr fontAlgn="base"/>
            <a:r>
              <a:rPr lang="en-US" sz="1800" dirty="0" smtClean="0"/>
              <a:t>.</a:t>
            </a:r>
            <a:r>
              <a:rPr lang="en-US" sz="1800" dirty="0" smtClean="0">
                <a:latin typeface="Arial" panose="020B0604020202020204" pitchFamily="34" charset="0"/>
              </a:rPr>
              <a:t>.</a:t>
            </a:r>
            <a:r>
              <a:rPr lang="en-US" sz="1800" dirty="0">
                <a:latin typeface="Arial" panose="020B0604020202020204" pitchFamily="34" charset="0"/>
              </a:rPr>
              <a:t>.offering a separate activities fair the day after the </a:t>
            </a:r>
            <a:r>
              <a:rPr lang="en-US" sz="1800" dirty="0" smtClean="0">
                <a:latin typeface="Arial" panose="020B0604020202020204" pitchFamily="34" charset="0"/>
              </a:rPr>
              <a:t>campus-wide fair </a:t>
            </a:r>
            <a:endParaRPr lang="en-US" sz="1800" dirty="0">
              <a:latin typeface="Arial" panose="020B0604020202020204" pitchFamily="34" charset="0"/>
            </a:endParaRPr>
          </a:p>
          <a:p>
            <a:pPr marL="742950" lvl="1" indent="-285750" fontAlgn="base">
              <a:buFont typeface="Arial" panose="020B0604020202020204" pitchFamily="34" charset="0"/>
              <a:buChar char="•"/>
            </a:pPr>
            <a:r>
              <a:rPr lang="en-US" sz="1600" dirty="0" smtClean="0">
                <a:latin typeface="Arial" panose="020B0604020202020204" pitchFamily="34" charset="0"/>
              </a:rPr>
              <a:t>Less crowded </a:t>
            </a:r>
            <a:r>
              <a:rPr lang="en-US" sz="1600" dirty="0">
                <a:latin typeface="Arial" panose="020B0604020202020204" pitchFamily="34" charset="0"/>
              </a:rPr>
              <a:t>and easier to navigate</a:t>
            </a:r>
          </a:p>
          <a:p>
            <a:pPr marL="742950" lvl="1" indent="-285750" fontAlgn="base">
              <a:buFont typeface="Arial" panose="020B0604020202020204" pitchFamily="34" charset="0"/>
              <a:buChar char="•"/>
            </a:pPr>
            <a:r>
              <a:rPr lang="en-US" sz="1600" dirty="0">
                <a:latin typeface="Arial" panose="020B0604020202020204" pitchFamily="34" charset="0"/>
              </a:rPr>
              <a:t>Peer buddy as an option for guidance through the fair</a:t>
            </a:r>
          </a:p>
          <a:p>
            <a:pPr marL="742950" lvl="1" indent="-285750" fontAlgn="base">
              <a:buFont typeface="Arial" panose="020B0604020202020204" pitchFamily="34" charset="0"/>
              <a:buChar char="•"/>
            </a:pPr>
            <a:r>
              <a:rPr lang="en-US" sz="1600" dirty="0">
                <a:latin typeface="Arial" panose="020B0604020202020204" pitchFamily="34" charset="0"/>
              </a:rPr>
              <a:t>Catered to students’ interests as indicated by their summer survey</a:t>
            </a:r>
          </a:p>
          <a:p>
            <a:pPr fontAlgn="base"/>
            <a:endParaRPr lang="en-US" sz="1200" dirty="0"/>
          </a:p>
          <a:p>
            <a:pPr fontAlgn="base"/>
            <a:r>
              <a:rPr lang="en-US" sz="1800" dirty="0" smtClean="0">
                <a:latin typeface="Arial" panose="020B0604020202020204" pitchFamily="34" charset="0"/>
              </a:rPr>
              <a:t>.</a:t>
            </a:r>
            <a:r>
              <a:rPr lang="en-US" sz="1800" dirty="0">
                <a:latin typeface="Arial" panose="020B0604020202020204" pitchFamily="34" charset="0"/>
              </a:rPr>
              <a:t>..providing a virtual activities </a:t>
            </a:r>
            <a:r>
              <a:rPr lang="en-US" sz="1800" dirty="0" smtClean="0">
                <a:latin typeface="Arial" panose="020B0604020202020204" pitchFamily="34" charset="0"/>
              </a:rPr>
              <a:t>fair</a:t>
            </a:r>
            <a:endParaRPr lang="en-US" sz="1800" dirty="0">
              <a:latin typeface="Arial" panose="020B0604020202020204" pitchFamily="34" charset="0"/>
            </a:endParaRPr>
          </a:p>
          <a:p>
            <a:pPr marL="742950" lvl="1" indent="-285750" fontAlgn="base">
              <a:buFont typeface="Arial" panose="020B0604020202020204" pitchFamily="34" charset="0"/>
              <a:buChar char="•"/>
            </a:pPr>
            <a:r>
              <a:rPr lang="en-US" sz="1600" dirty="0">
                <a:latin typeface="Arial" panose="020B0604020202020204" pitchFamily="34" charset="0"/>
              </a:rPr>
              <a:t>Accessible to ALL students</a:t>
            </a:r>
          </a:p>
          <a:p>
            <a:pPr marL="742950" lvl="1" indent="-285750" fontAlgn="base">
              <a:buFont typeface="Arial" panose="020B0604020202020204" pitchFamily="34" charset="0"/>
              <a:buChar char="•"/>
            </a:pPr>
            <a:r>
              <a:rPr lang="en-US" sz="1600" dirty="0">
                <a:latin typeface="Arial" panose="020B0604020202020204" pitchFamily="34" charset="0"/>
              </a:rPr>
              <a:t>Eliminates uncomfortable social situations</a:t>
            </a:r>
          </a:p>
          <a:p>
            <a:pPr marL="742950" lvl="1" indent="-285750" fontAlgn="base">
              <a:buFont typeface="Arial" panose="020B0604020202020204" pitchFamily="34" charset="0"/>
              <a:buChar char="•"/>
            </a:pPr>
            <a:r>
              <a:rPr lang="en-US" sz="1600" dirty="0">
                <a:latin typeface="Arial" panose="020B0604020202020204" pitchFamily="34" charset="0"/>
              </a:rPr>
              <a:t>Reduced stimulation for those with sensitivity to </a:t>
            </a:r>
            <a:r>
              <a:rPr lang="en-US" sz="1600" dirty="0" smtClean="0">
                <a:latin typeface="Arial" panose="020B0604020202020204" pitchFamily="34" charset="0"/>
              </a:rPr>
              <a:t>light</a:t>
            </a:r>
            <a:r>
              <a:rPr lang="en-US" sz="1600" dirty="0">
                <a:latin typeface="Arial" panose="020B0604020202020204" pitchFamily="34" charset="0"/>
              </a:rPr>
              <a:t> </a:t>
            </a:r>
            <a:r>
              <a:rPr lang="en-US" sz="1600" dirty="0" smtClean="0">
                <a:latin typeface="Arial" panose="020B0604020202020204" pitchFamily="34" charset="0"/>
              </a:rPr>
              <a:t>and noise </a:t>
            </a:r>
            <a:r>
              <a:rPr lang="en-US" sz="1200" dirty="0">
                <a:latin typeface="Arial" panose="020B0604020202020204" pitchFamily="34" charset="0"/>
              </a:rPr>
              <a:t>(</a:t>
            </a:r>
            <a:r>
              <a:rPr lang="en-US" sz="1200" dirty="0" err="1">
                <a:latin typeface="Arial" panose="020B0604020202020204" pitchFamily="34" charset="0"/>
              </a:rPr>
              <a:t>Shmulsky</a:t>
            </a:r>
            <a:r>
              <a:rPr lang="en-US" sz="1200" dirty="0">
                <a:latin typeface="Arial" panose="020B0604020202020204" pitchFamily="34" charset="0"/>
              </a:rPr>
              <a:t>, </a:t>
            </a:r>
            <a:r>
              <a:rPr lang="en-US" sz="1200" dirty="0" err="1">
                <a:latin typeface="Arial" panose="020B0604020202020204" pitchFamily="34" charset="0"/>
              </a:rPr>
              <a:t>Gobbo</a:t>
            </a:r>
            <a:r>
              <a:rPr lang="en-US" sz="1200" dirty="0">
                <a:latin typeface="Arial" panose="020B0604020202020204" pitchFamily="34" charset="0"/>
              </a:rPr>
              <a:t>, &amp; Donahue, 2015, p. 238</a:t>
            </a:r>
            <a:r>
              <a:rPr lang="en-US" sz="1200" dirty="0" smtClean="0">
                <a:latin typeface="Arial" panose="020B0604020202020204" pitchFamily="34" charset="0"/>
              </a:rPr>
              <a:t>) </a:t>
            </a:r>
            <a:endParaRPr lang="en-US" sz="1200" dirty="0">
              <a:latin typeface="Arial" panose="020B0604020202020204" pitchFamily="34" charset="0"/>
            </a:endParaRPr>
          </a:p>
          <a:p>
            <a:pPr marL="228600" lvl="0" rtl="0">
              <a:spcBef>
                <a:spcPts val="0"/>
              </a:spcBef>
            </a:pPr>
            <a:endParaRPr lang="en"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Intended </a:t>
            </a:r>
            <a:r>
              <a:rPr lang="en-US" dirty="0" smtClean="0"/>
              <a:t>O</a:t>
            </a:r>
            <a:r>
              <a:rPr lang="en" dirty="0" smtClean="0"/>
              <a:t>utcomes</a:t>
            </a:r>
            <a:r>
              <a:rPr lang="en-US" dirty="0" smtClean="0"/>
              <a:t> - Personal</a:t>
            </a:r>
            <a:endParaRPr lang="en" dirty="0"/>
          </a:p>
        </p:txBody>
      </p:sp>
      <p:sp>
        <p:nvSpPr>
          <p:cNvPr id="125" name="Shape 125"/>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26" name="Shape 126"/>
          <p:cNvSpPr txBox="1"/>
          <p:nvPr/>
        </p:nvSpPr>
        <p:spPr>
          <a:xfrm>
            <a:off x="196350" y="1672100"/>
            <a:ext cx="8751300" cy="3171600"/>
          </a:xfrm>
          <a:prstGeom prst="rect">
            <a:avLst/>
          </a:prstGeom>
          <a:solidFill>
            <a:schemeClr val="dk1"/>
          </a:solidFill>
          <a:ln>
            <a:noFill/>
          </a:ln>
        </p:spPr>
        <p:txBody>
          <a:bodyPr lIns="91425" tIns="91425" rIns="91425" bIns="91425" anchor="t" anchorCtr="0">
            <a:noAutofit/>
          </a:bodyPr>
          <a:lstStyle/>
          <a:p>
            <a:pPr marL="285750" indent="-285750" fontAlgn="base">
              <a:buFont typeface="Arial"/>
              <a:buChar char="•"/>
            </a:pPr>
            <a:r>
              <a:rPr lang="en-US" sz="1800" dirty="0" smtClean="0">
                <a:solidFill>
                  <a:srgbClr val="222222"/>
                </a:solidFill>
                <a:latin typeface="Arial" panose="020B0604020202020204" pitchFamily="34" charset="0"/>
              </a:rPr>
              <a:t>As </a:t>
            </a:r>
            <a:r>
              <a:rPr lang="en-US" sz="1800" dirty="0">
                <a:solidFill>
                  <a:srgbClr val="222222"/>
                </a:solidFill>
                <a:latin typeface="Arial" panose="020B0604020202020204" pitchFamily="34" charset="0"/>
              </a:rPr>
              <a:t>a result of the virtual activities fair, </a:t>
            </a:r>
            <a:r>
              <a:rPr lang="en-US" sz="1800" dirty="0" smtClean="0">
                <a:solidFill>
                  <a:srgbClr val="222222"/>
                </a:solidFill>
                <a:latin typeface="Arial" panose="020B0604020202020204" pitchFamily="34" charset="0"/>
              </a:rPr>
              <a:t>all students at Wilbur College, </a:t>
            </a:r>
            <a:r>
              <a:rPr lang="en-US" sz="1800" dirty="0">
                <a:solidFill>
                  <a:srgbClr val="222222"/>
                </a:solidFill>
                <a:latin typeface="Arial" panose="020B0604020202020204" pitchFamily="34" charset="0"/>
              </a:rPr>
              <a:t>including those with ASD, will have </a:t>
            </a:r>
            <a:r>
              <a:rPr lang="en-US" sz="1800" b="1" dirty="0">
                <a:solidFill>
                  <a:schemeClr val="bg1"/>
                </a:solidFill>
                <a:latin typeface="Arial" panose="020B0604020202020204" pitchFamily="34" charset="0"/>
              </a:rPr>
              <a:t>access</a:t>
            </a:r>
            <a:r>
              <a:rPr lang="en-US" sz="1800" dirty="0">
                <a:solidFill>
                  <a:srgbClr val="222222"/>
                </a:solidFill>
                <a:latin typeface="Arial" panose="020B0604020202020204" pitchFamily="34" charset="0"/>
              </a:rPr>
              <a:t> to identifying clubs of interest</a:t>
            </a:r>
            <a:r>
              <a:rPr lang="en-US" sz="1800" dirty="0" smtClean="0">
                <a:solidFill>
                  <a:srgbClr val="222222"/>
                </a:solidFill>
                <a:latin typeface="Arial" panose="020B0604020202020204" pitchFamily="34" charset="0"/>
              </a:rPr>
              <a:t>.</a:t>
            </a:r>
            <a:endParaRPr lang="en-US" sz="1800" dirty="0">
              <a:solidFill>
                <a:srgbClr val="222222"/>
              </a:solidFill>
              <a:latin typeface="Arial" panose="020B0604020202020204" pitchFamily="34" charset="0"/>
            </a:endParaRPr>
          </a:p>
          <a:p>
            <a:pPr marL="285750" indent="-285750" fontAlgn="base">
              <a:buFont typeface="Arial" panose="020B0604020202020204" pitchFamily="34" charset="0"/>
              <a:buChar char="•"/>
            </a:pPr>
            <a:endParaRPr lang="en-US" sz="1800" dirty="0">
              <a:solidFill>
                <a:srgbClr val="222222"/>
              </a:solidFill>
              <a:latin typeface="Arial" panose="020B0604020202020204" pitchFamily="34" charset="0"/>
            </a:endParaRPr>
          </a:p>
          <a:p>
            <a:pPr marL="285750" indent="-285750" fontAlgn="base">
              <a:buFont typeface="Arial" panose="020B0604020202020204" pitchFamily="34" charset="0"/>
              <a:buChar char="•"/>
            </a:pPr>
            <a:r>
              <a:rPr lang="en-US" sz="1800" dirty="0">
                <a:solidFill>
                  <a:srgbClr val="222222"/>
                </a:solidFill>
                <a:latin typeface="Arial" panose="020B0604020202020204" pitchFamily="34" charset="0"/>
              </a:rPr>
              <a:t>As a result of meeting </a:t>
            </a:r>
            <a:r>
              <a:rPr lang="en-US" sz="1800" dirty="0" smtClean="0">
                <a:solidFill>
                  <a:srgbClr val="222222"/>
                </a:solidFill>
                <a:latin typeface="Arial" panose="020B0604020202020204" pitchFamily="34" charset="0"/>
              </a:rPr>
              <a:t>with their trained staff member the </a:t>
            </a:r>
            <a:r>
              <a:rPr lang="en-US" sz="1800" dirty="0">
                <a:solidFill>
                  <a:srgbClr val="222222"/>
                </a:solidFill>
                <a:latin typeface="Arial" panose="020B0604020202020204" pitchFamily="34" charset="0"/>
              </a:rPr>
              <a:t>week before the fair, students with ASD will be able to </a:t>
            </a:r>
            <a:r>
              <a:rPr lang="en-US" sz="1800" b="1" dirty="0">
                <a:solidFill>
                  <a:srgbClr val="FFFFFF"/>
                </a:solidFill>
                <a:latin typeface="Arial" panose="020B0604020202020204" pitchFamily="34" charset="0"/>
              </a:rPr>
              <a:t>advocate for themselves</a:t>
            </a:r>
            <a:r>
              <a:rPr lang="en-US" sz="1800" dirty="0">
                <a:solidFill>
                  <a:srgbClr val="FFFFFF"/>
                </a:solidFill>
                <a:latin typeface="Arial" panose="020B0604020202020204" pitchFamily="34" charset="0"/>
              </a:rPr>
              <a:t> </a:t>
            </a:r>
            <a:r>
              <a:rPr lang="en-US" sz="1800" dirty="0">
                <a:solidFill>
                  <a:srgbClr val="222222"/>
                </a:solidFill>
                <a:latin typeface="Arial" panose="020B0604020202020204" pitchFamily="34" charset="0"/>
              </a:rPr>
              <a:t>on the Activities Fair E-</a:t>
            </a:r>
            <a:r>
              <a:rPr lang="en-US" sz="1800" dirty="0" err="1">
                <a:solidFill>
                  <a:srgbClr val="222222"/>
                </a:solidFill>
                <a:latin typeface="Arial" panose="020B0604020202020204" pitchFamily="34" charset="0"/>
              </a:rPr>
              <a:t>vite</a:t>
            </a:r>
            <a:r>
              <a:rPr lang="en-US" sz="1800" dirty="0">
                <a:solidFill>
                  <a:srgbClr val="222222"/>
                </a:solidFill>
                <a:latin typeface="Arial" panose="020B0604020202020204" pitchFamily="34" charset="0"/>
              </a:rPr>
              <a:t> regarding whether they need a peer buddy or not. </a:t>
            </a:r>
            <a:endParaRPr lang="en-US" sz="1800" dirty="0" smtClean="0">
              <a:solidFill>
                <a:srgbClr val="222222"/>
              </a:solidFill>
              <a:latin typeface="Arial" panose="020B0604020202020204" pitchFamily="34" charset="0"/>
            </a:endParaRPr>
          </a:p>
          <a:p>
            <a:pPr marL="285750" indent="-285750" fontAlgn="base">
              <a:buFont typeface="Arial" panose="020B0604020202020204" pitchFamily="34" charset="0"/>
              <a:buChar char="•"/>
            </a:pPr>
            <a:endParaRPr lang="en-US" sz="1800" dirty="0">
              <a:solidFill>
                <a:srgbClr val="222222"/>
              </a:solidFill>
              <a:latin typeface="Arial" panose="020B0604020202020204" pitchFamily="34" charset="0"/>
            </a:endParaRPr>
          </a:p>
          <a:p>
            <a:pPr marL="285750" indent="-285750">
              <a:buFont typeface="Arial" panose="020B0604020202020204" pitchFamily="34" charset="0"/>
              <a:buChar char="•"/>
            </a:pPr>
            <a:r>
              <a:rPr lang="en-US" sz="1800" dirty="0">
                <a:solidFill>
                  <a:srgbClr val="222222"/>
                </a:solidFill>
                <a:latin typeface="Arial" panose="020B0604020202020204" pitchFamily="34" charset="0"/>
              </a:rPr>
              <a:t>As a result of meeting with </a:t>
            </a:r>
            <a:r>
              <a:rPr lang="en-US" sz="1800" dirty="0" smtClean="0">
                <a:solidFill>
                  <a:srgbClr val="222222"/>
                </a:solidFill>
                <a:latin typeface="Arial" panose="020B0604020202020204" pitchFamily="34" charset="0"/>
              </a:rPr>
              <a:t>their trained staff member the </a:t>
            </a:r>
            <a:r>
              <a:rPr lang="en-US" sz="1800" dirty="0">
                <a:solidFill>
                  <a:srgbClr val="222222"/>
                </a:solidFill>
                <a:latin typeface="Arial" panose="020B0604020202020204" pitchFamily="34" charset="0"/>
              </a:rPr>
              <a:t>week before the fair, students with ASD will be able to </a:t>
            </a:r>
            <a:r>
              <a:rPr lang="en-US" sz="1800" b="1" dirty="0">
                <a:solidFill>
                  <a:srgbClr val="FFFFFF"/>
                </a:solidFill>
                <a:latin typeface="Arial" panose="020B0604020202020204" pitchFamily="34" charset="0"/>
              </a:rPr>
              <a:t>set goals</a:t>
            </a:r>
            <a:r>
              <a:rPr lang="en-US" sz="1800" dirty="0">
                <a:solidFill>
                  <a:srgbClr val="FFFFFF"/>
                </a:solidFill>
                <a:latin typeface="Arial" panose="020B0604020202020204" pitchFamily="34" charset="0"/>
              </a:rPr>
              <a:t> </a:t>
            </a:r>
            <a:r>
              <a:rPr lang="en-US" sz="1800" dirty="0">
                <a:solidFill>
                  <a:srgbClr val="222222"/>
                </a:solidFill>
                <a:latin typeface="Arial" panose="020B0604020202020204" pitchFamily="34" charset="0"/>
              </a:rPr>
              <a:t>for how many clubs/organizations they will talk with at the </a:t>
            </a:r>
            <a:r>
              <a:rPr lang="en-US" sz="1800" dirty="0" smtClean="0">
                <a:solidFill>
                  <a:srgbClr val="222222"/>
                </a:solidFill>
                <a:latin typeface="Arial" panose="020B0604020202020204" pitchFamily="34" charset="0"/>
              </a:rPr>
              <a:t>fair </a:t>
            </a:r>
            <a:r>
              <a:rPr lang="en-US" sz="1800" dirty="0">
                <a:solidFill>
                  <a:srgbClr val="222222"/>
                </a:solidFill>
                <a:latin typeface="Arial" panose="020B0604020202020204" pitchFamily="34" charset="0"/>
              </a:rPr>
              <a:t>and how many clubs/organizations they will join.</a:t>
            </a:r>
            <a:endParaRPr lang="en" sz="18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dirty="0"/>
              <a:t>Intended </a:t>
            </a:r>
            <a:r>
              <a:rPr lang="en-US" dirty="0" smtClean="0"/>
              <a:t>O</a:t>
            </a:r>
            <a:r>
              <a:rPr lang="en" dirty="0" smtClean="0"/>
              <a:t>utcomes</a:t>
            </a:r>
            <a:r>
              <a:rPr lang="en-US" dirty="0" smtClean="0"/>
              <a:t> - Social</a:t>
            </a:r>
            <a:endParaRPr lang="en" dirty="0"/>
          </a:p>
        </p:txBody>
      </p:sp>
      <p:sp>
        <p:nvSpPr>
          <p:cNvPr id="125" name="Shape 125"/>
          <p:cNvSpPr txBox="1">
            <a:spLocks noGrp="1"/>
          </p:cNvSpPr>
          <p:nvPr>
            <p:ph type="body" idx="1"/>
          </p:nvPr>
        </p:nvSpPr>
        <p:spPr>
          <a:xfrm>
            <a:off x="0" y="1672100"/>
            <a:ext cx="9144000" cy="3471300"/>
          </a:xfrm>
          <a:prstGeom prst="rect">
            <a:avLst/>
          </a:prstGeom>
          <a:solidFill>
            <a:schemeClr val="dk1"/>
          </a:solidFill>
        </p:spPr>
        <p:txBody>
          <a:bodyPr lIns="91425" tIns="91425" rIns="91425" bIns="91425" anchor="t" anchorCtr="0">
            <a:noAutofit/>
          </a:bodyPr>
          <a:lstStyle/>
          <a:p>
            <a:pPr lvl="0" rtl="0">
              <a:spcBef>
                <a:spcPts val="0"/>
              </a:spcBef>
              <a:buNone/>
            </a:pPr>
            <a:endParaRPr dirty="0"/>
          </a:p>
        </p:txBody>
      </p:sp>
      <p:sp>
        <p:nvSpPr>
          <p:cNvPr id="126" name="Shape 126"/>
          <p:cNvSpPr txBox="1"/>
          <p:nvPr/>
        </p:nvSpPr>
        <p:spPr>
          <a:xfrm>
            <a:off x="207300" y="1672100"/>
            <a:ext cx="8751300" cy="3171600"/>
          </a:xfrm>
          <a:prstGeom prst="rect">
            <a:avLst/>
          </a:prstGeom>
          <a:solidFill>
            <a:schemeClr val="dk1"/>
          </a:solidFill>
          <a:ln>
            <a:noFill/>
          </a:ln>
        </p:spPr>
        <p:txBody>
          <a:bodyPr lIns="91425" tIns="91425" rIns="91425" bIns="91425" anchor="t" anchorCtr="0">
            <a:noAutofit/>
          </a:bodyPr>
          <a:lstStyle/>
          <a:p>
            <a:pPr marL="285750" indent="-285750">
              <a:buFont typeface="Arial"/>
              <a:buChar char="•"/>
            </a:pPr>
            <a:r>
              <a:rPr lang="en-US" sz="1800" dirty="0" smtClean="0"/>
              <a:t>As </a:t>
            </a:r>
            <a:r>
              <a:rPr lang="en-US" sz="1800" dirty="0"/>
              <a:t>a result of </a:t>
            </a:r>
            <a:r>
              <a:rPr lang="en-US" sz="1800" dirty="0" smtClean="0"/>
              <a:t>our activities </a:t>
            </a:r>
            <a:r>
              <a:rPr lang="en-US" sz="1800" dirty="0"/>
              <a:t>fair, students with ASD will be able to </a:t>
            </a:r>
            <a:r>
              <a:rPr lang="en-US" sz="1800" b="1" dirty="0">
                <a:solidFill>
                  <a:srgbClr val="FFFFFF"/>
                </a:solidFill>
              </a:rPr>
              <a:t>interact</a:t>
            </a:r>
            <a:r>
              <a:rPr lang="en-US" sz="1800" b="1" dirty="0"/>
              <a:t> </a:t>
            </a:r>
            <a:r>
              <a:rPr lang="en-US" sz="1800" dirty="0"/>
              <a:t>with the number of clubs/organizations they set in their goals. </a:t>
            </a:r>
            <a:endParaRPr lang="en-US" sz="1800" dirty="0" smtClean="0"/>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As a result of the virtual and </a:t>
            </a:r>
            <a:r>
              <a:rPr lang="en-US" sz="1800" dirty="0" smtClean="0"/>
              <a:t>in-person </a:t>
            </a:r>
            <a:r>
              <a:rPr lang="en-US" sz="1800" dirty="0"/>
              <a:t>fairs, students with ASD will be able </a:t>
            </a:r>
            <a:r>
              <a:rPr lang="en-US" sz="1800" dirty="0" smtClean="0"/>
              <a:t>to sign up for at least one </a:t>
            </a:r>
            <a:r>
              <a:rPr lang="en-US" sz="1800" b="1" dirty="0" smtClean="0">
                <a:solidFill>
                  <a:srgbClr val="FFFFFF"/>
                </a:solidFill>
              </a:rPr>
              <a:t>social club</a:t>
            </a:r>
            <a:r>
              <a:rPr lang="en-US" sz="1800" dirty="0" smtClean="0">
                <a:solidFill>
                  <a:srgbClr val="FFFFFF"/>
                </a:solidFill>
              </a:rPr>
              <a:t> </a:t>
            </a:r>
            <a:r>
              <a:rPr lang="en-US" sz="1800" dirty="0" smtClean="0"/>
              <a:t>of </a:t>
            </a:r>
            <a:r>
              <a:rPr lang="en-US" sz="1800" dirty="0"/>
              <a:t>interest. </a:t>
            </a:r>
            <a:endParaRPr lang="en-US" sz="1800" dirty="0" smtClean="0"/>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As a result of </a:t>
            </a:r>
            <a:r>
              <a:rPr lang="en-US" sz="1800" dirty="0" smtClean="0"/>
              <a:t>our activities </a:t>
            </a:r>
            <a:r>
              <a:rPr lang="en-US" sz="1800" dirty="0"/>
              <a:t>fair, </a:t>
            </a:r>
            <a:r>
              <a:rPr lang="en-US" sz="1800" dirty="0" smtClean="0"/>
              <a:t>students at Wilbur College will </a:t>
            </a:r>
            <a:r>
              <a:rPr lang="en-US" sz="1800" dirty="0"/>
              <a:t>engage with other </a:t>
            </a:r>
            <a:r>
              <a:rPr lang="en-US" sz="1800" b="1" dirty="0">
                <a:solidFill>
                  <a:srgbClr val="FFFFFF"/>
                </a:solidFill>
              </a:rPr>
              <a:t>diverse</a:t>
            </a:r>
            <a:r>
              <a:rPr lang="en-US" sz="1800" dirty="0"/>
              <a:t> students in an open and safe environment. </a:t>
            </a:r>
            <a:endParaRPr lang="en-US" sz="1800" dirty="0" smtClean="0"/>
          </a:p>
          <a:p>
            <a:pPr marL="285750" indent="-285750" fontAlgn="base">
              <a:buFont typeface="Arial" panose="020B0604020202020204" pitchFamily="34" charset="0"/>
              <a:buChar char="•"/>
            </a:pPr>
            <a:endParaRPr lang="en-US" sz="1800" dirty="0"/>
          </a:p>
          <a:p>
            <a:pPr marL="285750" indent="-285750" fontAlgn="base">
              <a:buFont typeface="Arial" panose="020B0604020202020204" pitchFamily="34" charset="0"/>
              <a:buChar char="•"/>
            </a:pPr>
            <a:r>
              <a:rPr lang="en-US" sz="1800" dirty="0"/>
              <a:t>As a result of the </a:t>
            </a:r>
            <a:r>
              <a:rPr lang="en-US" sz="1800" dirty="0" smtClean="0"/>
              <a:t>virtual and in-person </a:t>
            </a:r>
            <a:r>
              <a:rPr lang="en-US" sz="1800" dirty="0"/>
              <a:t>fairs, students with ASD will be able to participate in a campus ritual </a:t>
            </a:r>
            <a:r>
              <a:rPr lang="en-US" sz="1800" b="1" dirty="0">
                <a:solidFill>
                  <a:srgbClr val="FFFFFF"/>
                </a:solidFill>
              </a:rPr>
              <a:t>without feeling overwhelmed/overstimulated</a:t>
            </a:r>
            <a:r>
              <a:rPr lang="en-US" sz="1800" b="1" dirty="0" smtClean="0">
                <a:solidFill>
                  <a:srgbClr val="FFFFFF"/>
                </a:solidFill>
              </a:rPr>
              <a:t>.</a:t>
            </a:r>
          </a:p>
          <a:p>
            <a:pPr fontAlgn="base"/>
            <a:endParaRPr lang="en-US" sz="1800" dirty="0">
              <a:solidFill>
                <a:srgbClr val="FFFFFF"/>
              </a:solidFill>
            </a:endParaRPr>
          </a:p>
        </p:txBody>
      </p:sp>
    </p:spTree>
    <p:extLst>
      <p:ext uri="{BB962C8B-B14F-4D97-AF65-F5344CB8AC3E}">
        <p14:creationId xmlns:p14="http://schemas.microsoft.com/office/powerpoint/2010/main" val="335753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1481</Words>
  <Application>Microsoft Macintosh PowerPoint</Application>
  <PresentationFormat>On-screen Show (16:9)</PresentationFormat>
  <Paragraphs>204</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 Black</vt:lpstr>
      <vt:lpstr>Felix Titling</vt:lpstr>
      <vt:lpstr>material</vt:lpstr>
      <vt:lpstr>Addressing the Increasing Population of Students with ASD  at Wilbur College</vt:lpstr>
      <vt:lpstr>Population of Students with ASD</vt:lpstr>
      <vt:lpstr>Wilbur College  est 1906</vt:lpstr>
      <vt:lpstr>Existing Support for Students with ASD</vt:lpstr>
      <vt:lpstr>Why Do More?</vt:lpstr>
      <vt:lpstr>Creating a Task Force</vt:lpstr>
      <vt:lpstr>Our Proposition</vt:lpstr>
      <vt:lpstr>Intended Outcomes - Personal</vt:lpstr>
      <vt:lpstr>Intended Outcomes - Social</vt:lpstr>
      <vt:lpstr>Intended Outcomes - Academic</vt:lpstr>
      <vt:lpstr>Outreach to Students with ASD</vt:lpstr>
      <vt:lpstr>Survey Sample</vt:lpstr>
      <vt:lpstr>Flier Sample</vt:lpstr>
      <vt:lpstr>E-vite Sample</vt:lpstr>
      <vt:lpstr>Outreach to Organizations</vt:lpstr>
      <vt:lpstr>Video Sample for Virtual Fair </vt:lpstr>
      <vt:lpstr>Buddy System</vt:lpstr>
      <vt:lpstr>The Activity Fair</vt:lpstr>
      <vt:lpstr>Follow-up with Academic Advisers</vt:lpstr>
      <vt:lpstr>Timeline of Program Development</vt:lpstr>
      <vt:lpstr>Budget</vt:lpstr>
      <vt:lpstr>Making a Difference</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Increasing Population of Students with ASD  at Wilbur College</dc:title>
  <dc:creator>Seagle, Amelia</dc:creator>
  <cp:lastModifiedBy>Chris Rhodes</cp:lastModifiedBy>
  <cp:revision>162</cp:revision>
  <dcterms:modified xsi:type="dcterms:W3CDTF">2017-02-25T01:38:35Z</dcterms:modified>
</cp:coreProperties>
</file>