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8"/>
  </p:notesMasterIdLst>
  <p:sldIdLst>
    <p:sldId id="256" r:id="rId2"/>
    <p:sldId id="279" r:id="rId3"/>
    <p:sldId id="257" r:id="rId4"/>
    <p:sldId id="270" r:id="rId5"/>
    <p:sldId id="258" r:id="rId6"/>
    <p:sldId id="259" r:id="rId7"/>
    <p:sldId id="275" r:id="rId8"/>
    <p:sldId id="265" r:id="rId9"/>
    <p:sldId id="273" r:id="rId10"/>
    <p:sldId id="271" r:id="rId11"/>
    <p:sldId id="260" r:id="rId12"/>
    <p:sldId id="262" r:id="rId13"/>
    <p:sldId id="263" r:id="rId14"/>
    <p:sldId id="276" r:id="rId15"/>
    <p:sldId id="274" r:id="rId16"/>
    <p:sldId id="2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76580-BD1A-4E27-A8AC-477B441D64AB}"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885B7FE0-F7E0-4071-A10D-C99ACA0E5070}">
      <dgm:prSet phldrT="[Text]"/>
      <dgm:spPr/>
      <dgm:t>
        <a:bodyPr/>
        <a:lstStyle/>
        <a:p>
          <a:r>
            <a:rPr lang="en-US"/>
            <a:t>Educating all students, faculty, and staff on autism awareness </a:t>
          </a:r>
        </a:p>
      </dgm:t>
    </dgm:pt>
    <dgm:pt modelId="{C9621C6A-9592-4AA3-AD56-C0F2412D91FF}" type="parTrans" cxnId="{336F6BDB-B9C1-45D4-8616-D71354574EE6}">
      <dgm:prSet/>
      <dgm:spPr/>
    </dgm:pt>
    <dgm:pt modelId="{C5022A70-A5C7-44EB-A8CD-9E4A7244EDA1}" type="sibTrans" cxnId="{336F6BDB-B9C1-45D4-8616-D71354574EE6}">
      <dgm:prSet/>
      <dgm:spPr/>
      <dgm:t>
        <a:bodyPr/>
        <a:lstStyle/>
        <a:p>
          <a:endParaRPr lang="en-US"/>
        </a:p>
      </dgm:t>
    </dgm:pt>
    <dgm:pt modelId="{5D6F5ADB-1003-442C-91B1-C55D7E8A3CE5}">
      <dgm:prSet phldrT="[Text]"/>
      <dgm:spPr/>
      <dgm:t>
        <a:bodyPr/>
        <a:lstStyle/>
        <a:p>
          <a:r>
            <a:rPr lang="en-US"/>
            <a:t>Raise academic support for college students with ASD  </a:t>
          </a:r>
        </a:p>
      </dgm:t>
    </dgm:pt>
    <dgm:pt modelId="{FE6F5D17-EF6F-4E1A-AACC-27490D2B882B}" type="parTrans" cxnId="{96138949-113A-4D53-A04E-E0DAEE2573DD}">
      <dgm:prSet/>
      <dgm:spPr/>
    </dgm:pt>
    <dgm:pt modelId="{5F32E287-83F2-4FA8-99D8-40260D3FF8F4}" type="sibTrans" cxnId="{96138949-113A-4D53-A04E-E0DAEE2573DD}">
      <dgm:prSet/>
      <dgm:spPr/>
      <dgm:t>
        <a:bodyPr/>
        <a:lstStyle/>
        <a:p>
          <a:endParaRPr lang="en-US"/>
        </a:p>
      </dgm:t>
    </dgm:pt>
    <dgm:pt modelId="{BCD52913-66B8-41BC-B82B-D60137C0514D}">
      <dgm:prSet phldrT="[Text]"/>
      <dgm:spPr/>
      <dgm:t>
        <a:bodyPr/>
        <a:lstStyle/>
        <a:p>
          <a:r>
            <a:rPr lang="en-US"/>
            <a:t>Help college students with ASD be independent, successful adults.   </a:t>
          </a:r>
        </a:p>
      </dgm:t>
    </dgm:pt>
    <dgm:pt modelId="{3D226E5F-33D0-4113-BE70-CC99390E6483}" type="parTrans" cxnId="{32CEC2DD-9029-40E7-A81C-2A907D9D2D77}">
      <dgm:prSet/>
      <dgm:spPr/>
    </dgm:pt>
    <dgm:pt modelId="{4DDFA6A6-B8FF-4CDE-BA55-C9D1E88FF044}" type="sibTrans" cxnId="{32CEC2DD-9029-40E7-A81C-2A907D9D2D77}">
      <dgm:prSet/>
      <dgm:spPr/>
      <dgm:t>
        <a:bodyPr/>
        <a:lstStyle/>
        <a:p>
          <a:endParaRPr lang="en-US"/>
        </a:p>
      </dgm:t>
    </dgm:pt>
    <dgm:pt modelId="{E434F887-0DF7-4B7D-8827-09C5E51418E3}">
      <dgm:prSet phldrT="[Text]"/>
      <dgm:spPr/>
      <dgm:t>
        <a:bodyPr/>
        <a:lstStyle/>
        <a:p>
          <a:r>
            <a:rPr lang="en-US"/>
            <a:t>Prepare students with ASD for college.  </a:t>
          </a:r>
        </a:p>
      </dgm:t>
    </dgm:pt>
    <dgm:pt modelId="{F27C9CE7-61E9-423A-95FA-EA2800282DC6}" type="parTrans" cxnId="{FD2ADAD7-90DE-4716-AC07-39DB77473F2D}">
      <dgm:prSet/>
      <dgm:spPr/>
    </dgm:pt>
    <dgm:pt modelId="{872084FE-3803-4DDB-B02B-04951C6CC143}" type="sibTrans" cxnId="{FD2ADAD7-90DE-4716-AC07-39DB77473F2D}">
      <dgm:prSet/>
      <dgm:spPr/>
      <dgm:t>
        <a:bodyPr/>
        <a:lstStyle/>
        <a:p>
          <a:endParaRPr lang="en-US"/>
        </a:p>
      </dgm:t>
    </dgm:pt>
    <dgm:pt modelId="{EA97AE63-6821-4480-AD04-8264AAF38841}" type="pres">
      <dgm:prSet presAssocID="{85376580-BD1A-4E27-A8AC-477B441D64AB}" presName="cycle" presStyleCnt="0">
        <dgm:presLayoutVars>
          <dgm:dir/>
          <dgm:resizeHandles val="exact"/>
        </dgm:presLayoutVars>
      </dgm:prSet>
      <dgm:spPr/>
    </dgm:pt>
    <dgm:pt modelId="{B4EAE014-E50D-4559-88F8-92119C976D82}" type="pres">
      <dgm:prSet presAssocID="{E434F887-0DF7-4B7D-8827-09C5E51418E3}" presName="node" presStyleLbl="node1" presStyleIdx="0" presStyleCnt="4">
        <dgm:presLayoutVars>
          <dgm:bulletEnabled val="1"/>
        </dgm:presLayoutVars>
      </dgm:prSet>
      <dgm:spPr/>
    </dgm:pt>
    <dgm:pt modelId="{B6FFB503-7F08-4FF1-BBED-58E2C5368113}" type="pres">
      <dgm:prSet presAssocID="{872084FE-3803-4DDB-B02B-04951C6CC143}" presName="sibTrans" presStyleLbl="sibTrans2D1" presStyleIdx="0" presStyleCnt="4"/>
      <dgm:spPr/>
    </dgm:pt>
    <dgm:pt modelId="{5EA15A75-A124-474D-B2C3-E832010559C2}" type="pres">
      <dgm:prSet presAssocID="{872084FE-3803-4DDB-B02B-04951C6CC143}" presName="connectorText" presStyleLbl="sibTrans2D1" presStyleIdx="0" presStyleCnt="4"/>
      <dgm:spPr/>
    </dgm:pt>
    <dgm:pt modelId="{651C784F-4C68-447B-9A7A-06C9D93B3971}" type="pres">
      <dgm:prSet presAssocID="{BCD52913-66B8-41BC-B82B-D60137C0514D}" presName="node" presStyleLbl="node1" presStyleIdx="1" presStyleCnt="4">
        <dgm:presLayoutVars>
          <dgm:bulletEnabled val="1"/>
        </dgm:presLayoutVars>
      </dgm:prSet>
      <dgm:spPr/>
    </dgm:pt>
    <dgm:pt modelId="{E7FEEB7A-3786-4324-A21F-472BD4A5B527}" type="pres">
      <dgm:prSet presAssocID="{4DDFA6A6-B8FF-4CDE-BA55-C9D1E88FF044}" presName="sibTrans" presStyleLbl="sibTrans2D1" presStyleIdx="1" presStyleCnt="4"/>
      <dgm:spPr/>
    </dgm:pt>
    <dgm:pt modelId="{0323999D-EA44-4406-9691-0CB0FDACD58C}" type="pres">
      <dgm:prSet presAssocID="{4DDFA6A6-B8FF-4CDE-BA55-C9D1E88FF044}" presName="connectorText" presStyleLbl="sibTrans2D1" presStyleIdx="1" presStyleCnt="4"/>
      <dgm:spPr/>
    </dgm:pt>
    <dgm:pt modelId="{A136D440-B39B-4979-8234-2D29498FBCC2}" type="pres">
      <dgm:prSet presAssocID="{5D6F5ADB-1003-442C-91B1-C55D7E8A3CE5}" presName="node" presStyleLbl="node1" presStyleIdx="2" presStyleCnt="4">
        <dgm:presLayoutVars>
          <dgm:bulletEnabled val="1"/>
        </dgm:presLayoutVars>
      </dgm:prSet>
      <dgm:spPr/>
    </dgm:pt>
    <dgm:pt modelId="{5BFDC920-EB18-437F-B3A6-33FAD8599E2B}" type="pres">
      <dgm:prSet presAssocID="{5F32E287-83F2-4FA8-99D8-40260D3FF8F4}" presName="sibTrans" presStyleLbl="sibTrans2D1" presStyleIdx="2" presStyleCnt="4"/>
      <dgm:spPr/>
    </dgm:pt>
    <dgm:pt modelId="{7EFA0CE0-1FD1-4F0F-9C91-12A71200CD42}" type="pres">
      <dgm:prSet presAssocID="{5F32E287-83F2-4FA8-99D8-40260D3FF8F4}" presName="connectorText" presStyleLbl="sibTrans2D1" presStyleIdx="2" presStyleCnt="4"/>
      <dgm:spPr/>
    </dgm:pt>
    <dgm:pt modelId="{1E0F5A98-3CB5-472D-A114-7841A6B8DAD2}" type="pres">
      <dgm:prSet presAssocID="{885B7FE0-F7E0-4071-A10D-C99ACA0E5070}" presName="node" presStyleLbl="node1" presStyleIdx="3" presStyleCnt="4">
        <dgm:presLayoutVars>
          <dgm:bulletEnabled val="1"/>
        </dgm:presLayoutVars>
      </dgm:prSet>
      <dgm:spPr/>
    </dgm:pt>
    <dgm:pt modelId="{998A6916-F1DF-461A-856A-F664E6459F77}" type="pres">
      <dgm:prSet presAssocID="{C5022A70-A5C7-44EB-A8CD-9E4A7244EDA1}" presName="sibTrans" presStyleLbl="sibTrans2D1" presStyleIdx="3" presStyleCnt="4"/>
      <dgm:spPr/>
    </dgm:pt>
    <dgm:pt modelId="{A1BBB174-F854-4037-B843-93672E6A82B3}" type="pres">
      <dgm:prSet presAssocID="{C5022A70-A5C7-44EB-A8CD-9E4A7244EDA1}" presName="connectorText" presStyleLbl="sibTrans2D1" presStyleIdx="3" presStyleCnt="4"/>
      <dgm:spPr/>
    </dgm:pt>
  </dgm:ptLst>
  <dgm:cxnLst>
    <dgm:cxn modelId="{EEDD4E0D-BC9E-43AF-A411-AE5BEAD16D2C}" type="presOf" srcId="{5D6F5ADB-1003-442C-91B1-C55D7E8A3CE5}" destId="{A136D440-B39B-4979-8234-2D29498FBCC2}" srcOrd="0" destOrd="0" presId="urn:microsoft.com/office/officeart/2005/8/layout/cycle2"/>
    <dgm:cxn modelId="{53554E17-7FC9-4989-9098-FF585A63D19F}" type="presOf" srcId="{85376580-BD1A-4E27-A8AC-477B441D64AB}" destId="{EA97AE63-6821-4480-AD04-8264AAF38841}" srcOrd="0" destOrd="0" presId="urn:microsoft.com/office/officeart/2005/8/layout/cycle2"/>
    <dgm:cxn modelId="{9170F73E-80F5-474A-8E06-D7C6BB64053B}" type="presOf" srcId="{E434F887-0DF7-4B7D-8827-09C5E51418E3}" destId="{B4EAE014-E50D-4559-88F8-92119C976D82}" srcOrd="0" destOrd="0" presId="urn:microsoft.com/office/officeart/2005/8/layout/cycle2"/>
    <dgm:cxn modelId="{11270B61-883E-4BF3-AE0F-A418571D0D01}" type="presOf" srcId="{4DDFA6A6-B8FF-4CDE-BA55-C9D1E88FF044}" destId="{E7FEEB7A-3786-4324-A21F-472BD4A5B527}" srcOrd="0" destOrd="0" presId="urn:microsoft.com/office/officeart/2005/8/layout/cycle2"/>
    <dgm:cxn modelId="{57DDE963-8793-4733-A2ED-DB70E38B4871}" type="presOf" srcId="{C5022A70-A5C7-44EB-A8CD-9E4A7244EDA1}" destId="{998A6916-F1DF-461A-856A-F664E6459F77}" srcOrd="0" destOrd="0" presId="urn:microsoft.com/office/officeart/2005/8/layout/cycle2"/>
    <dgm:cxn modelId="{192FF847-BF73-439E-A4EC-318944A29A2C}" type="presOf" srcId="{885B7FE0-F7E0-4071-A10D-C99ACA0E5070}" destId="{1E0F5A98-3CB5-472D-A114-7841A6B8DAD2}" srcOrd="0" destOrd="0" presId="urn:microsoft.com/office/officeart/2005/8/layout/cycle2"/>
    <dgm:cxn modelId="{8BB38368-CA62-4DC2-A83F-B10C479F65EE}" type="presOf" srcId="{872084FE-3803-4DDB-B02B-04951C6CC143}" destId="{B6FFB503-7F08-4FF1-BBED-58E2C5368113}" srcOrd="0" destOrd="0" presId="urn:microsoft.com/office/officeart/2005/8/layout/cycle2"/>
    <dgm:cxn modelId="{96138949-113A-4D53-A04E-E0DAEE2573DD}" srcId="{85376580-BD1A-4E27-A8AC-477B441D64AB}" destId="{5D6F5ADB-1003-442C-91B1-C55D7E8A3CE5}" srcOrd="2" destOrd="0" parTransId="{FE6F5D17-EF6F-4E1A-AACC-27490D2B882B}" sibTransId="{5F32E287-83F2-4FA8-99D8-40260D3FF8F4}"/>
    <dgm:cxn modelId="{330C71B9-3DC0-4E68-877F-2BDD2042D341}" type="presOf" srcId="{5F32E287-83F2-4FA8-99D8-40260D3FF8F4}" destId="{5BFDC920-EB18-437F-B3A6-33FAD8599E2B}" srcOrd="0" destOrd="0" presId="urn:microsoft.com/office/officeart/2005/8/layout/cycle2"/>
    <dgm:cxn modelId="{9F3925C4-A4CA-4B53-827D-1C484D4E3CAD}" type="presOf" srcId="{872084FE-3803-4DDB-B02B-04951C6CC143}" destId="{5EA15A75-A124-474D-B2C3-E832010559C2}" srcOrd="1" destOrd="0" presId="urn:microsoft.com/office/officeart/2005/8/layout/cycle2"/>
    <dgm:cxn modelId="{9F0AA0C6-15E1-470E-9DF2-F37CFF0CDEC3}" type="presOf" srcId="{5F32E287-83F2-4FA8-99D8-40260D3FF8F4}" destId="{7EFA0CE0-1FD1-4F0F-9C91-12A71200CD42}" srcOrd="1" destOrd="0" presId="urn:microsoft.com/office/officeart/2005/8/layout/cycle2"/>
    <dgm:cxn modelId="{D6421CCC-3DB3-48E9-8D7D-048392BC5480}" type="presOf" srcId="{BCD52913-66B8-41BC-B82B-D60137C0514D}" destId="{651C784F-4C68-447B-9A7A-06C9D93B3971}" srcOrd="0" destOrd="0" presId="urn:microsoft.com/office/officeart/2005/8/layout/cycle2"/>
    <dgm:cxn modelId="{FA1699CD-11DF-4108-A2D6-64D1BFC8889D}" type="presOf" srcId="{C5022A70-A5C7-44EB-A8CD-9E4A7244EDA1}" destId="{A1BBB174-F854-4037-B843-93672E6A82B3}" srcOrd="1" destOrd="0" presId="urn:microsoft.com/office/officeart/2005/8/layout/cycle2"/>
    <dgm:cxn modelId="{FD2ADAD7-90DE-4716-AC07-39DB77473F2D}" srcId="{85376580-BD1A-4E27-A8AC-477B441D64AB}" destId="{E434F887-0DF7-4B7D-8827-09C5E51418E3}" srcOrd="0" destOrd="0" parTransId="{F27C9CE7-61E9-423A-95FA-EA2800282DC6}" sibTransId="{872084FE-3803-4DDB-B02B-04951C6CC143}"/>
    <dgm:cxn modelId="{336F6BDB-B9C1-45D4-8616-D71354574EE6}" srcId="{85376580-BD1A-4E27-A8AC-477B441D64AB}" destId="{885B7FE0-F7E0-4071-A10D-C99ACA0E5070}" srcOrd="3" destOrd="0" parTransId="{C9621C6A-9592-4AA3-AD56-C0F2412D91FF}" sibTransId="{C5022A70-A5C7-44EB-A8CD-9E4A7244EDA1}"/>
    <dgm:cxn modelId="{32CEC2DD-9029-40E7-A81C-2A907D9D2D77}" srcId="{85376580-BD1A-4E27-A8AC-477B441D64AB}" destId="{BCD52913-66B8-41BC-B82B-D60137C0514D}" srcOrd="1" destOrd="0" parTransId="{3D226E5F-33D0-4113-BE70-CC99390E6483}" sibTransId="{4DDFA6A6-B8FF-4CDE-BA55-C9D1E88FF044}"/>
    <dgm:cxn modelId="{44C197DF-47A4-444A-8C39-5444E2108DAB}" type="presOf" srcId="{4DDFA6A6-B8FF-4CDE-BA55-C9D1E88FF044}" destId="{0323999D-EA44-4406-9691-0CB0FDACD58C}" srcOrd="1" destOrd="0" presId="urn:microsoft.com/office/officeart/2005/8/layout/cycle2"/>
    <dgm:cxn modelId="{BC5DF0AA-72F6-447C-8F29-EC8E2AC50FE7}" type="presParOf" srcId="{EA97AE63-6821-4480-AD04-8264AAF38841}" destId="{B4EAE014-E50D-4559-88F8-92119C976D82}" srcOrd="0" destOrd="0" presId="urn:microsoft.com/office/officeart/2005/8/layout/cycle2"/>
    <dgm:cxn modelId="{0AC3F99C-E19E-45A1-A4AF-28A18B8C14A0}" type="presParOf" srcId="{EA97AE63-6821-4480-AD04-8264AAF38841}" destId="{B6FFB503-7F08-4FF1-BBED-58E2C5368113}" srcOrd="1" destOrd="0" presId="urn:microsoft.com/office/officeart/2005/8/layout/cycle2"/>
    <dgm:cxn modelId="{CB0BF654-15F6-41EC-A13B-2331441471A4}" type="presParOf" srcId="{B6FFB503-7F08-4FF1-BBED-58E2C5368113}" destId="{5EA15A75-A124-474D-B2C3-E832010559C2}" srcOrd="0" destOrd="0" presId="urn:microsoft.com/office/officeart/2005/8/layout/cycle2"/>
    <dgm:cxn modelId="{6C8F300C-2229-442A-BF41-5C4215535998}" type="presParOf" srcId="{EA97AE63-6821-4480-AD04-8264AAF38841}" destId="{651C784F-4C68-447B-9A7A-06C9D93B3971}" srcOrd="2" destOrd="0" presId="urn:microsoft.com/office/officeart/2005/8/layout/cycle2"/>
    <dgm:cxn modelId="{02B1D39C-5476-4188-B1CA-ACC8207363CF}" type="presParOf" srcId="{EA97AE63-6821-4480-AD04-8264AAF38841}" destId="{E7FEEB7A-3786-4324-A21F-472BD4A5B527}" srcOrd="3" destOrd="0" presId="urn:microsoft.com/office/officeart/2005/8/layout/cycle2"/>
    <dgm:cxn modelId="{8E24F1F6-73F0-40FA-AE38-414A385DAEA4}" type="presParOf" srcId="{E7FEEB7A-3786-4324-A21F-472BD4A5B527}" destId="{0323999D-EA44-4406-9691-0CB0FDACD58C}" srcOrd="0" destOrd="0" presId="urn:microsoft.com/office/officeart/2005/8/layout/cycle2"/>
    <dgm:cxn modelId="{28A033D5-FBD4-4829-AB15-3EE237BD9D88}" type="presParOf" srcId="{EA97AE63-6821-4480-AD04-8264AAF38841}" destId="{A136D440-B39B-4979-8234-2D29498FBCC2}" srcOrd="4" destOrd="0" presId="urn:microsoft.com/office/officeart/2005/8/layout/cycle2"/>
    <dgm:cxn modelId="{AEFB2FF9-8B15-4757-9EFF-6B43AA4C9CE8}" type="presParOf" srcId="{EA97AE63-6821-4480-AD04-8264AAF38841}" destId="{5BFDC920-EB18-437F-B3A6-33FAD8599E2B}" srcOrd="5" destOrd="0" presId="urn:microsoft.com/office/officeart/2005/8/layout/cycle2"/>
    <dgm:cxn modelId="{EE55B394-B24E-40BE-8DD3-0C5F4648CFCD}" type="presParOf" srcId="{5BFDC920-EB18-437F-B3A6-33FAD8599E2B}" destId="{7EFA0CE0-1FD1-4F0F-9C91-12A71200CD42}" srcOrd="0" destOrd="0" presId="urn:microsoft.com/office/officeart/2005/8/layout/cycle2"/>
    <dgm:cxn modelId="{F2B0F122-1EC7-41BB-8F4C-6776BD30A57A}" type="presParOf" srcId="{EA97AE63-6821-4480-AD04-8264AAF38841}" destId="{1E0F5A98-3CB5-472D-A114-7841A6B8DAD2}" srcOrd="6" destOrd="0" presId="urn:microsoft.com/office/officeart/2005/8/layout/cycle2"/>
    <dgm:cxn modelId="{FD19D74F-C378-45F3-AF01-5065CCD9A32F}" type="presParOf" srcId="{EA97AE63-6821-4480-AD04-8264AAF38841}" destId="{998A6916-F1DF-461A-856A-F664E6459F77}" srcOrd="7" destOrd="0" presId="urn:microsoft.com/office/officeart/2005/8/layout/cycle2"/>
    <dgm:cxn modelId="{EE14941A-8940-400F-8064-1F06E6FCD4BA}" type="presParOf" srcId="{998A6916-F1DF-461A-856A-F664E6459F77}" destId="{A1BBB174-F854-4037-B843-93672E6A82B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FA106A-FA1A-4A69-94BF-373B50480F08}" type="doc">
      <dgm:prSet loTypeId="urn:microsoft.com/office/officeart/2005/8/layout/bProcess3" loCatId="process" qsTypeId="urn:microsoft.com/office/officeart/2005/8/quickstyle/simple1" qsCatId="simple" csTypeId="urn:microsoft.com/office/officeart/2005/8/colors/accent1_2" csCatId="accent1" phldr="1"/>
      <dgm:spPr/>
    </dgm:pt>
    <dgm:pt modelId="{4CD31B8D-7EB5-4FF5-AF0C-5C46FB8D8292}">
      <dgm:prSet phldrT="[Text]"/>
      <dgm:spPr/>
      <dgm:t>
        <a:bodyPr/>
        <a:lstStyle/>
        <a:p>
          <a:r>
            <a:rPr lang="en-US" sz="3000">
              <a:solidFill>
                <a:srgbClr val="FFFFFF"/>
              </a:solidFill>
              <a:latin typeface="Corbel"/>
            </a:rPr>
            <a:t>Establish task force - Summer 2017</a:t>
          </a:r>
        </a:p>
      </dgm:t>
    </dgm:pt>
    <dgm:pt modelId="{6226F4A1-C300-4C7A-AB60-E66376338D8C}" type="parTrans" cxnId="{0338D17C-CAEF-4D3E-8859-E0B8CF1E54D2}">
      <dgm:prSet/>
      <dgm:spPr/>
    </dgm:pt>
    <dgm:pt modelId="{3CA16B92-DD37-4D79-9645-8DF52DA23FF5}" type="sibTrans" cxnId="{0338D17C-CAEF-4D3E-8859-E0B8CF1E54D2}">
      <dgm:prSet/>
      <dgm:spPr/>
      <dgm:t>
        <a:bodyPr/>
        <a:lstStyle/>
        <a:p>
          <a:endParaRPr lang="en-US"/>
        </a:p>
      </dgm:t>
    </dgm:pt>
    <dgm:pt modelId="{D60B6653-C803-408D-A5C3-841B7A12F123}">
      <dgm:prSet phldrT="[Text]"/>
      <dgm:spPr/>
      <dgm:t>
        <a:bodyPr/>
        <a:lstStyle/>
        <a:p>
          <a:r>
            <a:rPr lang="en-US"/>
            <a:t>Conduct campus climate survey - Fall 2017</a:t>
          </a:r>
        </a:p>
      </dgm:t>
    </dgm:pt>
    <dgm:pt modelId="{DC025221-0649-43D0-85F6-AC5EAB84F1E3}" type="parTrans" cxnId="{01A5DDF7-0547-4996-86AC-31CBF2D9B084}">
      <dgm:prSet/>
      <dgm:spPr/>
    </dgm:pt>
    <dgm:pt modelId="{DB7975AD-690E-4B71-A368-E049E1424ED0}" type="sibTrans" cxnId="{01A5DDF7-0547-4996-86AC-31CBF2D9B084}">
      <dgm:prSet/>
      <dgm:spPr/>
      <dgm:t>
        <a:bodyPr/>
        <a:lstStyle/>
        <a:p>
          <a:endParaRPr lang="en-US"/>
        </a:p>
      </dgm:t>
    </dgm:pt>
    <dgm:pt modelId="{DD446824-9855-44B1-9AA6-805AED01B9D0}">
      <dgm:prSet phldrT="[Text]"/>
      <dgm:spPr/>
      <dgm:t>
        <a:bodyPr/>
        <a:lstStyle/>
        <a:p>
          <a:r>
            <a:rPr lang="en-US"/>
            <a:t>Develop transition program - Spring 2018</a:t>
          </a:r>
        </a:p>
      </dgm:t>
    </dgm:pt>
    <dgm:pt modelId="{E9A3FF4D-F12D-44D6-92E8-BE994B75DEB4}" type="parTrans" cxnId="{7C8020D0-E44C-4FDD-84E8-D9B3BAC5D40C}">
      <dgm:prSet/>
      <dgm:spPr/>
    </dgm:pt>
    <dgm:pt modelId="{D884C38E-C1B5-402A-AE39-291DA3CC6F07}" type="sibTrans" cxnId="{7C8020D0-E44C-4FDD-84E8-D9B3BAC5D40C}">
      <dgm:prSet/>
      <dgm:spPr/>
      <dgm:t>
        <a:bodyPr/>
        <a:lstStyle/>
        <a:p>
          <a:endParaRPr lang="en-US"/>
        </a:p>
      </dgm:t>
    </dgm:pt>
    <dgm:pt modelId="{D1931081-7CE3-412E-97F3-F3A008157BB2}">
      <dgm:prSet phldrT="[Text]"/>
      <dgm:spPr/>
      <dgm:t>
        <a:bodyPr/>
        <a:lstStyle/>
        <a:p>
          <a:r>
            <a:rPr lang="en-US"/>
            <a:t>Identify current students - Fall 2017-Fall 2018</a:t>
          </a:r>
        </a:p>
      </dgm:t>
    </dgm:pt>
    <dgm:pt modelId="{B69303B4-5BDE-475B-A24D-18313CE114E9}" type="parTrans" cxnId="{25AEDAC0-A000-4381-BE83-D5CF959C525C}">
      <dgm:prSet/>
      <dgm:spPr/>
    </dgm:pt>
    <dgm:pt modelId="{96ECFB88-82C1-4DFA-9F7C-69B0AFF5871F}" type="sibTrans" cxnId="{25AEDAC0-A000-4381-BE83-D5CF959C525C}">
      <dgm:prSet/>
      <dgm:spPr/>
      <dgm:t>
        <a:bodyPr/>
        <a:lstStyle/>
        <a:p>
          <a:endParaRPr lang="en-US"/>
        </a:p>
      </dgm:t>
    </dgm:pt>
    <dgm:pt modelId="{DFEBB554-5EC6-42AC-93BE-52E5CBAC035C}">
      <dgm:prSet phldrT="[Text]"/>
      <dgm:spPr/>
      <dgm:t>
        <a:bodyPr/>
        <a:lstStyle/>
        <a:p>
          <a:r>
            <a:rPr lang="en-US"/>
            <a:t>Hire campus coaches - Fall 2017-Spring 2018</a:t>
          </a:r>
        </a:p>
      </dgm:t>
    </dgm:pt>
    <dgm:pt modelId="{86020332-15DC-4A9C-A53C-808903226E62}" type="parTrans" cxnId="{45CEC1AB-B10E-4DD1-8C74-1A6AB15C23FD}">
      <dgm:prSet/>
      <dgm:spPr/>
    </dgm:pt>
    <dgm:pt modelId="{54C01FD7-AD60-4C86-8CC7-F0EDFA51F24C}" type="sibTrans" cxnId="{45CEC1AB-B10E-4DD1-8C74-1A6AB15C23FD}">
      <dgm:prSet/>
      <dgm:spPr/>
      <dgm:t>
        <a:bodyPr/>
        <a:lstStyle/>
        <a:p>
          <a:endParaRPr lang="en-US"/>
        </a:p>
      </dgm:t>
    </dgm:pt>
    <dgm:pt modelId="{99ACDA50-FEE8-4D89-B526-3F30640403D6}">
      <dgm:prSet phldrT="[Text]"/>
      <dgm:spPr/>
      <dgm:t>
        <a:bodyPr/>
        <a:lstStyle/>
        <a:p>
          <a:r>
            <a:rPr lang="en-US"/>
            <a:t>Identify campus/community partners - Fall 2017</a:t>
          </a:r>
        </a:p>
      </dgm:t>
    </dgm:pt>
    <dgm:pt modelId="{955EF950-0106-41E3-8D9B-6F3A18BAA836}" type="parTrans" cxnId="{828CC2BF-8642-453F-B3BB-3DD0E1F660BA}">
      <dgm:prSet/>
      <dgm:spPr/>
    </dgm:pt>
    <dgm:pt modelId="{C1251D8C-270A-4DE0-9A06-941B027624E3}" type="sibTrans" cxnId="{828CC2BF-8642-453F-B3BB-3DD0E1F660BA}">
      <dgm:prSet/>
      <dgm:spPr/>
      <dgm:t>
        <a:bodyPr/>
        <a:lstStyle/>
        <a:p>
          <a:endParaRPr lang="en-US"/>
        </a:p>
      </dgm:t>
    </dgm:pt>
    <dgm:pt modelId="{C14B28E5-F083-4807-AE8A-C1D1157558BE}">
      <dgm:prSet phldrT="[Text]"/>
      <dgm:spPr/>
      <dgm:t>
        <a:bodyPr/>
        <a:lstStyle/>
        <a:p>
          <a:r>
            <a:rPr lang="en-US"/>
            <a:t>Raise campus awareness - Spring 2018</a:t>
          </a:r>
        </a:p>
      </dgm:t>
    </dgm:pt>
    <dgm:pt modelId="{DEAB2CEF-891B-419B-AF4B-ADC740EFD780}" type="parTrans" cxnId="{9AF06D5D-A222-4CB9-B271-748187108F1F}">
      <dgm:prSet/>
      <dgm:spPr/>
    </dgm:pt>
    <dgm:pt modelId="{7777C9BA-2A96-4350-A538-79FE263FD993}" type="sibTrans" cxnId="{9AF06D5D-A222-4CB9-B271-748187108F1F}">
      <dgm:prSet/>
      <dgm:spPr/>
      <dgm:t>
        <a:bodyPr/>
        <a:lstStyle/>
        <a:p>
          <a:endParaRPr lang="en-US"/>
        </a:p>
      </dgm:t>
    </dgm:pt>
    <dgm:pt modelId="{580557E4-9B5B-48EE-923E-835C4A2DCAC8}">
      <dgm:prSet phldrT="[Text]"/>
      <dgm:spPr/>
      <dgm:t>
        <a:bodyPr/>
        <a:lstStyle/>
        <a:p>
          <a:r>
            <a:rPr lang="en-US"/>
            <a:t>Program evaluation- Fall 2019</a:t>
          </a:r>
        </a:p>
      </dgm:t>
    </dgm:pt>
    <dgm:pt modelId="{FBFA397E-9383-48B4-BC79-C6A3F3EA70AB}" type="parTrans" cxnId="{63FF6478-5549-4F7C-BC4C-58CE8C92DA4D}">
      <dgm:prSet/>
      <dgm:spPr/>
    </dgm:pt>
    <dgm:pt modelId="{F0CBF2FB-CD25-4BB2-AEE5-2B761D20AC3C}" type="sibTrans" cxnId="{63FF6478-5549-4F7C-BC4C-58CE8C92DA4D}">
      <dgm:prSet/>
      <dgm:spPr/>
    </dgm:pt>
    <dgm:pt modelId="{9990770B-766A-4D7F-B1D3-1C2372F74D55}">
      <dgm:prSet phldrT="[Text]"/>
      <dgm:spPr/>
      <dgm:t>
        <a:bodyPr/>
        <a:lstStyle/>
        <a:p>
          <a:r>
            <a:rPr lang="en-US"/>
            <a:t>Implement transition program – Summer 2018 </a:t>
          </a:r>
        </a:p>
      </dgm:t>
    </dgm:pt>
    <dgm:pt modelId="{32B008DF-6B58-4714-AEA6-7850FD767745}" type="parTrans" cxnId="{D2A4940D-2AC9-4C16-B3BD-531DD54E4630}">
      <dgm:prSet/>
      <dgm:spPr/>
    </dgm:pt>
    <dgm:pt modelId="{324BDCD5-81A0-4598-81D5-930551653298}" type="sibTrans" cxnId="{D2A4940D-2AC9-4C16-B3BD-531DD54E4630}">
      <dgm:prSet/>
      <dgm:spPr/>
      <dgm:t>
        <a:bodyPr/>
        <a:lstStyle/>
        <a:p>
          <a:endParaRPr lang="en-US"/>
        </a:p>
      </dgm:t>
    </dgm:pt>
    <dgm:pt modelId="{182F1CE0-25DC-4036-BB62-5A2033CF8A60}" type="pres">
      <dgm:prSet presAssocID="{00FA106A-FA1A-4A69-94BF-373B50480F08}" presName="Name0" presStyleCnt="0">
        <dgm:presLayoutVars>
          <dgm:dir/>
          <dgm:resizeHandles val="exact"/>
        </dgm:presLayoutVars>
      </dgm:prSet>
      <dgm:spPr/>
    </dgm:pt>
    <dgm:pt modelId="{3CB84052-650E-4643-8E5B-23514785A1D0}" type="pres">
      <dgm:prSet presAssocID="{4CD31B8D-7EB5-4FF5-AF0C-5C46FB8D8292}" presName="node" presStyleLbl="node1" presStyleIdx="0" presStyleCnt="9">
        <dgm:presLayoutVars>
          <dgm:bulletEnabled val="1"/>
        </dgm:presLayoutVars>
      </dgm:prSet>
      <dgm:spPr/>
    </dgm:pt>
    <dgm:pt modelId="{4989CF2C-C1C7-4FF3-AF93-8E439A790ACC}" type="pres">
      <dgm:prSet presAssocID="{3CA16B92-DD37-4D79-9645-8DF52DA23FF5}" presName="sibTrans" presStyleLbl="sibTrans1D1" presStyleIdx="0" presStyleCnt="8"/>
      <dgm:spPr/>
    </dgm:pt>
    <dgm:pt modelId="{E087AD6C-F92C-4797-A5B1-19D7CD1A7EC3}" type="pres">
      <dgm:prSet presAssocID="{3CA16B92-DD37-4D79-9645-8DF52DA23FF5}" presName="connectorText" presStyleLbl="sibTrans1D1" presStyleIdx="0" presStyleCnt="8"/>
      <dgm:spPr/>
    </dgm:pt>
    <dgm:pt modelId="{45721766-0BC7-413A-A2DD-566A31F8C153}" type="pres">
      <dgm:prSet presAssocID="{D60B6653-C803-408D-A5C3-841B7A12F123}" presName="node" presStyleLbl="node1" presStyleIdx="1" presStyleCnt="9">
        <dgm:presLayoutVars>
          <dgm:bulletEnabled val="1"/>
        </dgm:presLayoutVars>
      </dgm:prSet>
      <dgm:spPr/>
    </dgm:pt>
    <dgm:pt modelId="{43B92069-AB60-4F54-B6C9-D532018ADB31}" type="pres">
      <dgm:prSet presAssocID="{DB7975AD-690E-4B71-A368-E049E1424ED0}" presName="sibTrans" presStyleLbl="sibTrans1D1" presStyleIdx="1" presStyleCnt="8"/>
      <dgm:spPr/>
    </dgm:pt>
    <dgm:pt modelId="{8414B2C6-9EB0-410B-B1E0-0B93E3DA69E0}" type="pres">
      <dgm:prSet presAssocID="{DB7975AD-690E-4B71-A368-E049E1424ED0}" presName="connectorText" presStyleLbl="sibTrans1D1" presStyleIdx="1" presStyleCnt="8"/>
      <dgm:spPr/>
    </dgm:pt>
    <dgm:pt modelId="{00E3C7DB-C8D4-42BE-A4AB-5BD9C92CD469}" type="pres">
      <dgm:prSet presAssocID="{99ACDA50-FEE8-4D89-B526-3F30640403D6}" presName="node" presStyleLbl="node1" presStyleIdx="2" presStyleCnt="9">
        <dgm:presLayoutVars>
          <dgm:bulletEnabled val="1"/>
        </dgm:presLayoutVars>
      </dgm:prSet>
      <dgm:spPr/>
    </dgm:pt>
    <dgm:pt modelId="{BE0F4E12-2D1C-479E-B8D3-CC515A4569CF}" type="pres">
      <dgm:prSet presAssocID="{C1251D8C-270A-4DE0-9A06-941B027624E3}" presName="sibTrans" presStyleLbl="sibTrans1D1" presStyleIdx="2" presStyleCnt="8"/>
      <dgm:spPr/>
    </dgm:pt>
    <dgm:pt modelId="{90685023-EE40-44BC-B5C9-EE8AE6016399}" type="pres">
      <dgm:prSet presAssocID="{C1251D8C-270A-4DE0-9A06-941B027624E3}" presName="connectorText" presStyleLbl="sibTrans1D1" presStyleIdx="2" presStyleCnt="8"/>
      <dgm:spPr/>
    </dgm:pt>
    <dgm:pt modelId="{EA6AD8A5-C284-4A3B-BFF1-6D92EDA78E5F}" type="pres">
      <dgm:prSet presAssocID="{C14B28E5-F083-4807-AE8A-C1D1157558BE}" presName="node" presStyleLbl="node1" presStyleIdx="3" presStyleCnt="9">
        <dgm:presLayoutVars>
          <dgm:bulletEnabled val="1"/>
        </dgm:presLayoutVars>
      </dgm:prSet>
      <dgm:spPr/>
    </dgm:pt>
    <dgm:pt modelId="{997A750B-C772-4797-A754-19B2AE2A57D0}" type="pres">
      <dgm:prSet presAssocID="{7777C9BA-2A96-4350-A538-79FE263FD993}" presName="sibTrans" presStyleLbl="sibTrans1D1" presStyleIdx="3" presStyleCnt="8"/>
      <dgm:spPr/>
    </dgm:pt>
    <dgm:pt modelId="{F850A42B-04FF-4210-8CD8-2D8B5795BA0F}" type="pres">
      <dgm:prSet presAssocID="{7777C9BA-2A96-4350-A538-79FE263FD993}" presName="connectorText" presStyleLbl="sibTrans1D1" presStyleIdx="3" presStyleCnt="8"/>
      <dgm:spPr/>
    </dgm:pt>
    <dgm:pt modelId="{751F33AE-EC31-4D30-B0B9-4AC068ABF311}" type="pres">
      <dgm:prSet presAssocID="{D1931081-7CE3-412E-97F3-F3A008157BB2}" presName="node" presStyleLbl="node1" presStyleIdx="4" presStyleCnt="9">
        <dgm:presLayoutVars>
          <dgm:bulletEnabled val="1"/>
        </dgm:presLayoutVars>
      </dgm:prSet>
      <dgm:spPr/>
    </dgm:pt>
    <dgm:pt modelId="{12F2A601-9A9A-4758-AB0B-5934FD4F08A8}" type="pres">
      <dgm:prSet presAssocID="{96ECFB88-82C1-4DFA-9F7C-69B0AFF5871F}" presName="sibTrans" presStyleLbl="sibTrans1D1" presStyleIdx="4" presStyleCnt="8"/>
      <dgm:spPr/>
    </dgm:pt>
    <dgm:pt modelId="{6C0D77C8-782A-433D-8B02-9C89504049BA}" type="pres">
      <dgm:prSet presAssocID="{96ECFB88-82C1-4DFA-9F7C-69B0AFF5871F}" presName="connectorText" presStyleLbl="sibTrans1D1" presStyleIdx="4" presStyleCnt="8"/>
      <dgm:spPr/>
    </dgm:pt>
    <dgm:pt modelId="{0F11FAA5-C325-459E-BFEF-C7CAE42F6DE9}" type="pres">
      <dgm:prSet presAssocID="{DFEBB554-5EC6-42AC-93BE-52E5CBAC035C}" presName="node" presStyleLbl="node1" presStyleIdx="5" presStyleCnt="9">
        <dgm:presLayoutVars>
          <dgm:bulletEnabled val="1"/>
        </dgm:presLayoutVars>
      </dgm:prSet>
      <dgm:spPr/>
    </dgm:pt>
    <dgm:pt modelId="{C4C6C399-E517-49D4-8781-63CB1AAE5950}" type="pres">
      <dgm:prSet presAssocID="{54C01FD7-AD60-4C86-8CC7-F0EDFA51F24C}" presName="sibTrans" presStyleLbl="sibTrans1D1" presStyleIdx="5" presStyleCnt="8"/>
      <dgm:spPr/>
    </dgm:pt>
    <dgm:pt modelId="{7A3F45FF-0A2A-4BAD-B12A-646F9269D532}" type="pres">
      <dgm:prSet presAssocID="{54C01FD7-AD60-4C86-8CC7-F0EDFA51F24C}" presName="connectorText" presStyleLbl="sibTrans1D1" presStyleIdx="5" presStyleCnt="8"/>
      <dgm:spPr/>
    </dgm:pt>
    <dgm:pt modelId="{E307F2DD-A71D-4D19-86DE-374EFCB8A6D4}" type="pres">
      <dgm:prSet presAssocID="{DD446824-9855-44B1-9AA6-805AED01B9D0}" presName="node" presStyleLbl="node1" presStyleIdx="6" presStyleCnt="9">
        <dgm:presLayoutVars>
          <dgm:bulletEnabled val="1"/>
        </dgm:presLayoutVars>
      </dgm:prSet>
      <dgm:spPr/>
    </dgm:pt>
    <dgm:pt modelId="{4E5A73BF-55D1-4AF9-B5CC-E4F5C3CF469F}" type="pres">
      <dgm:prSet presAssocID="{D884C38E-C1B5-402A-AE39-291DA3CC6F07}" presName="sibTrans" presStyleLbl="sibTrans1D1" presStyleIdx="6" presStyleCnt="8"/>
      <dgm:spPr/>
    </dgm:pt>
    <dgm:pt modelId="{4A7E477C-F951-4301-9DF5-EC340EA4F2D7}" type="pres">
      <dgm:prSet presAssocID="{D884C38E-C1B5-402A-AE39-291DA3CC6F07}" presName="connectorText" presStyleLbl="sibTrans1D1" presStyleIdx="6" presStyleCnt="8"/>
      <dgm:spPr/>
    </dgm:pt>
    <dgm:pt modelId="{473D8719-59A7-4DAB-8F9F-92410FD545C4}" type="pres">
      <dgm:prSet presAssocID="{9990770B-766A-4D7F-B1D3-1C2372F74D55}" presName="node" presStyleLbl="node1" presStyleIdx="7" presStyleCnt="9">
        <dgm:presLayoutVars>
          <dgm:bulletEnabled val="1"/>
        </dgm:presLayoutVars>
      </dgm:prSet>
      <dgm:spPr/>
    </dgm:pt>
    <dgm:pt modelId="{359796F9-8258-40B1-ABAF-588DA31173ED}" type="pres">
      <dgm:prSet presAssocID="{324BDCD5-81A0-4598-81D5-930551653298}" presName="sibTrans" presStyleLbl="sibTrans1D1" presStyleIdx="7" presStyleCnt="8"/>
      <dgm:spPr/>
    </dgm:pt>
    <dgm:pt modelId="{867EA7B0-B27A-4AD8-B089-88DB407B15C4}" type="pres">
      <dgm:prSet presAssocID="{324BDCD5-81A0-4598-81D5-930551653298}" presName="connectorText" presStyleLbl="sibTrans1D1" presStyleIdx="7" presStyleCnt="8"/>
      <dgm:spPr/>
    </dgm:pt>
    <dgm:pt modelId="{8BF77209-B4CB-42D7-902A-4CDF0F6CE0FD}" type="pres">
      <dgm:prSet presAssocID="{580557E4-9B5B-48EE-923E-835C4A2DCAC8}" presName="node" presStyleLbl="node1" presStyleIdx="8" presStyleCnt="9">
        <dgm:presLayoutVars>
          <dgm:bulletEnabled val="1"/>
        </dgm:presLayoutVars>
      </dgm:prSet>
      <dgm:spPr/>
    </dgm:pt>
  </dgm:ptLst>
  <dgm:cxnLst>
    <dgm:cxn modelId="{4F831008-9592-4886-BBD6-43701A2EA845}" type="presOf" srcId="{3CA16B92-DD37-4D79-9645-8DF52DA23FF5}" destId="{4989CF2C-C1C7-4FF3-AF93-8E439A790ACC}" srcOrd="0" destOrd="0" presId="urn:microsoft.com/office/officeart/2005/8/layout/bProcess3"/>
    <dgm:cxn modelId="{D2A4940D-2AC9-4C16-B3BD-531DD54E4630}" srcId="{00FA106A-FA1A-4A69-94BF-373B50480F08}" destId="{9990770B-766A-4D7F-B1D3-1C2372F74D55}" srcOrd="7" destOrd="0" parTransId="{32B008DF-6B58-4714-AEA6-7850FD767745}" sibTransId="{324BDCD5-81A0-4598-81D5-930551653298}"/>
    <dgm:cxn modelId="{8A691912-6A5A-477B-88AB-1B357970474F}" type="presOf" srcId="{D884C38E-C1B5-402A-AE39-291DA3CC6F07}" destId="{4A7E477C-F951-4301-9DF5-EC340EA4F2D7}" srcOrd="1" destOrd="0" presId="urn:microsoft.com/office/officeart/2005/8/layout/bProcess3"/>
    <dgm:cxn modelId="{5479EC16-BFE3-462D-ABDE-A0B0928DFCAC}" type="presOf" srcId="{D60B6653-C803-408D-A5C3-841B7A12F123}" destId="{45721766-0BC7-413A-A2DD-566A31F8C153}" srcOrd="0" destOrd="0" presId="urn:microsoft.com/office/officeart/2005/8/layout/bProcess3"/>
    <dgm:cxn modelId="{F19C301B-A7FF-4E6D-99E1-697696F6A5CF}" type="presOf" srcId="{3CA16B92-DD37-4D79-9645-8DF52DA23FF5}" destId="{E087AD6C-F92C-4797-A5B1-19D7CD1A7EC3}" srcOrd="1" destOrd="0" presId="urn:microsoft.com/office/officeart/2005/8/layout/bProcess3"/>
    <dgm:cxn modelId="{3CEA931B-E492-4B40-8742-F23E6CC48936}" type="presOf" srcId="{9990770B-766A-4D7F-B1D3-1C2372F74D55}" destId="{473D8719-59A7-4DAB-8F9F-92410FD545C4}" srcOrd="0" destOrd="0" presId="urn:microsoft.com/office/officeart/2005/8/layout/bProcess3"/>
    <dgm:cxn modelId="{6AB5D130-BE17-428C-A884-0042BBF41A88}" type="presOf" srcId="{DFEBB554-5EC6-42AC-93BE-52E5CBAC035C}" destId="{0F11FAA5-C325-459E-BFEF-C7CAE42F6DE9}" srcOrd="0" destOrd="0" presId="urn:microsoft.com/office/officeart/2005/8/layout/bProcess3"/>
    <dgm:cxn modelId="{AAA31436-C20A-4306-9B7C-58EE1D1627C2}" type="presOf" srcId="{DD446824-9855-44B1-9AA6-805AED01B9D0}" destId="{E307F2DD-A71D-4D19-86DE-374EFCB8A6D4}" srcOrd="0" destOrd="0" presId="urn:microsoft.com/office/officeart/2005/8/layout/bProcess3"/>
    <dgm:cxn modelId="{9AF06D5D-A222-4CB9-B271-748187108F1F}" srcId="{00FA106A-FA1A-4A69-94BF-373B50480F08}" destId="{C14B28E5-F083-4807-AE8A-C1D1157558BE}" srcOrd="3" destOrd="0" parTransId="{DEAB2CEF-891B-419B-AF4B-ADC740EFD780}" sibTransId="{7777C9BA-2A96-4350-A538-79FE263FD993}"/>
    <dgm:cxn modelId="{F763BD63-881A-45F1-999F-01A49B4ECBBF}" type="presOf" srcId="{54C01FD7-AD60-4C86-8CC7-F0EDFA51F24C}" destId="{C4C6C399-E517-49D4-8781-63CB1AAE5950}" srcOrd="0" destOrd="0" presId="urn:microsoft.com/office/officeart/2005/8/layout/bProcess3"/>
    <dgm:cxn modelId="{A740F366-0963-478D-B251-79BCE838F965}" type="presOf" srcId="{99ACDA50-FEE8-4D89-B526-3F30640403D6}" destId="{00E3C7DB-C8D4-42BE-A4AB-5BD9C92CD469}" srcOrd="0" destOrd="0" presId="urn:microsoft.com/office/officeart/2005/8/layout/bProcess3"/>
    <dgm:cxn modelId="{CD052451-2924-4FA7-90AF-C7C17B38E27F}" type="presOf" srcId="{54C01FD7-AD60-4C86-8CC7-F0EDFA51F24C}" destId="{7A3F45FF-0A2A-4BAD-B12A-646F9269D532}" srcOrd="1" destOrd="0" presId="urn:microsoft.com/office/officeart/2005/8/layout/bProcess3"/>
    <dgm:cxn modelId="{61B2FF74-D9D6-4D79-8E1F-725C972FE263}" type="presOf" srcId="{7777C9BA-2A96-4350-A538-79FE263FD993}" destId="{997A750B-C772-4797-A754-19B2AE2A57D0}" srcOrd="0" destOrd="0" presId="urn:microsoft.com/office/officeart/2005/8/layout/bProcess3"/>
    <dgm:cxn modelId="{63FF6478-5549-4F7C-BC4C-58CE8C92DA4D}" srcId="{00FA106A-FA1A-4A69-94BF-373B50480F08}" destId="{580557E4-9B5B-48EE-923E-835C4A2DCAC8}" srcOrd="8" destOrd="0" parTransId="{FBFA397E-9383-48B4-BC79-C6A3F3EA70AB}" sibTransId="{F0CBF2FB-CD25-4BB2-AEE5-2B761D20AC3C}"/>
    <dgm:cxn modelId="{B8B81F79-CB57-4ED3-ACBC-70B6F77C42EB}" type="presOf" srcId="{580557E4-9B5B-48EE-923E-835C4A2DCAC8}" destId="{8BF77209-B4CB-42D7-902A-4CDF0F6CE0FD}" srcOrd="0" destOrd="0" presId="urn:microsoft.com/office/officeart/2005/8/layout/bProcess3"/>
    <dgm:cxn modelId="{0338D17C-CAEF-4D3E-8859-E0B8CF1E54D2}" srcId="{00FA106A-FA1A-4A69-94BF-373B50480F08}" destId="{4CD31B8D-7EB5-4FF5-AF0C-5C46FB8D8292}" srcOrd="0" destOrd="0" parTransId="{6226F4A1-C300-4C7A-AB60-E66376338D8C}" sibTransId="{3CA16B92-DD37-4D79-9645-8DF52DA23FF5}"/>
    <dgm:cxn modelId="{A08AE487-120D-4E62-AB3B-910569913C6A}" type="presOf" srcId="{DB7975AD-690E-4B71-A368-E049E1424ED0}" destId="{43B92069-AB60-4F54-B6C9-D532018ADB31}" srcOrd="0" destOrd="0" presId="urn:microsoft.com/office/officeart/2005/8/layout/bProcess3"/>
    <dgm:cxn modelId="{AFEDAF88-FBFF-4940-966F-E2E1F06FC22C}" type="presOf" srcId="{DB7975AD-690E-4B71-A368-E049E1424ED0}" destId="{8414B2C6-9EB0-410B-B1E0-0B93E3DA69E0}" srcOrd="1" destOrd="0" presId="urn:microsoft.com/office/officeart/2005/8/layout/bProcess3"/>
    <dgm:cxn modelId="{C9EF8D8A-3F33-4156-9FFA-4E3D650D5D9D}" type="presOf" srcId="{324BDCD5-81A0-4598-81D5-930551653298}" destId="{867EA7B0-B27A-4AD8-B089-88DB407B15C4}" srcOrd="1" destOrd="0" presId="urn:microsoft.com/office/officeart/2005/8/layout/bProcess3"/>
    <dgm:cxn modelId="{201D5A8C-CE0E-4A60-AD88-357E9D418900}" type="presOf" srcId="{00FA106A-FA1A-4A69-94BF-373B50480F08}" destId="{182F1CE0-25DC-4036-BB62-5A2033CF8A60}" srcOrd="0" destOrd="0" presId="urn:microsoft.com/office/officeart/2005/8/layout/bProcess3"/>
    <dgm:cxn modelId="{7F8F5F8E-5EE8-4B15-94A4-7808BC0E539E}" type="presOf" srcId="{C1251D8C-270A-4DE0-9A06-941B027624E3}" destId="{90685023-EE40-44BC-B5C9-EE8AE6016399}" srcOrd="1" destOrd="0" presId="urn:microsoft.com/office/officeart/2005/8/layout/bProcess3"/>
    <dgm:cxn modelId="{340EDA94-AFBE-4692-A649-036CF121F2FD}" type="presOf" srcId="{4CD31B8D-7EB5-4FF5-AF0C-5C46FB8D8292}" destId="{3CB84052-650E-4643-8E5B-23514785A1D0}" srcOrd="0" destOrd="0" presId="urn:microsoft.com/office/officeart/2005/8/layout/bProcess3"/>
    <dgm:cxn modelId="{0AB42E9F-67BE-4968-8C66-D91C67ED49DC}" type="presOf" srcId="{C14B28E5-F083-4807-AE8A-C1D1157558BE}" destId="{EA6AD8A5-C284-4A3B-BFF1-6D92EDA78E5F}" srcOrd="0" destOrd="0" presId="urn:microsoft.com/office/officeart/2005/8/layout/bProcess3"/>
    <dgm:cxn modelId="{FCD24DA3-31B4-41DC-BA20-7C205B29062D}" type="presOf" srcId="{D884C38E-C1B5-402A-AE39-291DA3CC6F07}" destId="{4E5A73BF-55D1-4AF9-B5CC-E4F5C3CF469F}" srcOrd="0" destOrd="0" presId="urn:microsoft.com/office/officeart/2005/8/layout/bProcess3"/>
    <dgm:cxn modelId="{121E37A8-06CD-472C-ACC7-51DC2448AD3A}" type="presOf" srcId="{324BDCD5-81A0-4598-81D5-930551653298}" destId="{359796F9-8258-40B1-ABAF-588DA31173ED}" srcOrd="0" destOrd="0" presId="urn:microsoft.com/office/officeart/2005/8/layout/bProcess3"/>
    <dgm:cxn modelId="{45CEC1AB-B10E-4DD1-8C74-1A6AB15C23FD}" srcId="{00FA106A-FA1A-4A69-94BF-373B50480F08}" destId="{DFEBB554-5EC6-42AC-93BE-52E5CBAC035C}" srcOrd="5" destOrd="0" parTransId="{86020332-15DC-4A9C-A53C-808903226E62}" sibTransId="{54C01FD7-AD60-4C86-8CC7-F0EDFA51F24C}"/>
    <dgm:cxn modelId="{A52E5CB5-E013-4E37-9F16-151E063CF1C5}" type="presOf" srcId="{C1251D8C-270A-4DE0-9A06-941B027624E3}" destId="{BE0F4E12-2D1C-479E-B8D3-CC515A4569CF}" srcOrd="0" destOrd="0" presId="urn:microsoft.com/office/officeart/2005/8/layout/bProcess3"/>
    <dgm:cxn modelId="{828CC2BF-8642-453F-B3BB-3DD0E1F660BA}" srcId="{00FA106A-FA1A-4A69-94BF-373B50480F08}" destId="{99ACDA50-FEE8-4D89-B526-3F30640403D6}" srcOrd="2" destOrd="0" parTransId="{955EF950-0106-41E3-8D9B-6F3A18BAA836}" sibTransId="{C1251D8C-270A-4DE0-9A06-941B027624E3}"/>
    <dgm:cxn modelId="{25AEDAC0-A000-4381-BE83-D5CF959C525C}" srcId="{00FA106A-FA1A-4A69-94BF-373B50480F08}" destId="{D1931081-7CE3-412E-97F3-F3A008157BB2}" srcOrd="4" destOrd="0" parTransId="{B69303B4-5BDE-475B-A24D-18313CE114E9}" sibTransId="{96ECFB88-82C1-4DFA-9F7C-69B0AFF5871F}"/>
    <dgm:cxn modelId="{7C8020D0-E44C-4FDD-84E8-D9B3BAC5D40C}" srcId="{00FA106A-FA1A-4A69-94BF-373B50480F08}" destId="{DD446824-9855-44B1-9AA6-805AED01B9D0}" srcOrd="6" destOrd="0" parTransId="{E9A3FF4D-F12D-44D6-92E8-BE994B75DEB4}" sibTransId="{D884C38E-C1B5-402A-AE39-291DA3CC6F07}"/>
    <dgm:cxn modelId="{01C89EEB-7CA2-49E0-86A0-2B09CD285C0B}" type="presOf" srcId="{D1931081-7CE3-412E-97F3-F3A008157BB2}" destId="{751F33AE-EC31-4D30-B0B9-4AC068ABF311}" srcOrd="0" destOrd="0" presId="urn:microsoft.com/office/officeart/2005/8/layout/bProcess3"/>
    <dgm:cxn modelId="{51D0F0F0-5A69-42A1-9455-C3AD537D78E0}" type="presOf" srcId="{7777C9BA-2A96-4350-A538-79FE263FD993}" destId="{F850A42B-04FF-4210-8CD8-2D8B5795BA0F}" srcOrd="1" destOrd="0" presId="urn:microsoft.com/office/officeart/2005/8/layout/bProcess3"/>
    <dgm:cxn modelId="{DBA209F5-EB47-432F-852C-D671C701BB9A}" type="presOf" srcId="{96ECFB88-82C1-4DFA-9F7C-69B0AFF5871F}" destId="{12F2A601-9A9A-4758-AB0B-5934FD4F08A8}" srcOrd="0" destOrd="0" presId="urn:microsoft.com/office/officeart/2005/8/layout/bProcess3"/>
    <dgm:cxn modelId="{01A5DDF7-0547-4996-86AC-31CBF2D9B084}" srcId="{00FA106A-FA1A-4A69-94BF-373B50480F08}" destId="{D60B6653-C803-408D-A5C3-841B7A12F123}" srcOrd="1" destOrd="0" parTransId="{DC025221-0649-43D0-85F6-AC5EAB84F1E3}" sibTransId="{DB7975AD-690E-4B71-A368-E049E1424ED0}"/>
    <dgm:cxn modelId="{A886B5F9-D28B-4EC9-922A-0D5566D79704}" type="presOf" srcId="{96ECFB88-82C1-4DFA-9F7C-69B0AFF5871F}" destId="{6C0D77C8-782A-433D-8B02-9C89504049BA}" srcOrd="1" destOrd="0" presId="urn:microsoft.com/office/officeart/2005/8/layout/bProcess3"/>
    <dgm:cxn modelId="{EA611FA2-30B7-4239-BF41-C0632F43011A}" type="presParOf" srcId="{182F1CE0-25DC-4036-BB62-5A2033CF8A60}" destId="{3CB84052-650E-4643-8E5B-23514785A1D0}" srcOrd="0" destOrd="0" presId="urn:microsoft.com/office/officeart/2005/8/layout/bProcess3"/>
    <dgm:cxn modelId="{2DB700C7-EBD0-4F23-88FD-DD9E035407C1}" type="presParOf" srcId="{182F1CE0-25DC-4036-BB62-5A2033CF8A60}" destId="{4989CF2C-C1C7-4FF3-AF93-8E439A790ACC}" srcOrd="1" destOrd="0" presId="urn:microsoft.com/office/officeart/2005/8/layout/bProcess3"/>
    <dgm:cxn modelId="{8D176683-2DC5-4A5F-A2FE-EAD9FCB7076A}" type="presParOf" srcId="{4989CF2C-C1C7-4FF3-AF93-8E439A790ACC}" destId="{E087AD6C-F92C-4797-A5B1-19D7CD1A7EC3}" srcOrd="0" destOrd="0" presId="urn:microsoft.com/office/officeart/2005/8/layout/bProcess3"/>
    <dgm:cxn modelId="{D5F299BC-919B-45D1-AEEE-2CC6B9618D6B}" type="presParOf" srcId="{182F1CE0-25DC-4036-BB62-5A2033CF8A60}" destId="{45721766-0BC7-413A-A2DD-566A31F8C153}" srcOrd="2" destOrd="0" presId="urn:microsoft.com/office/officeart/2005/8/layout/bProcess3"/>
    <dgm:cxn modelId="{3761EBB2-2C6B-4485-AE1C-2585F9DFDDB2}" type="presParOf" srcId="{182F1CE0-25DC-4036-BB62-5A2033CF8A60}" destId="{43B92069-AB60-4F54-B6C9-D532018ADB31}" srcOrd="3" destOrd="0" presId="urn:microsoft.com/office/officeart/2005/8/layout/bProcess3"/>
    <dgm:cxn modelId="{50ECC118-5C59-4AAD-BE36-071391B25DA1}" type="presParOf" srcId="{43B92069-AB60-4F54-B6C9-D532018ADB31}" destId="{8414B2C6-9EB0-410B-B1E0-0B93E3DA69E0}" srcOrd="0" destOrd="0" presId="urn:microsoft.com/office/officeart/2005/8/layout/bProcess3"/>
    <dgm:cxn modelId="{A37E0D4B-1545-4BC1-B703-8635620CE5AD}" type="presParOf" srcId="{182F1CE0-25DC-4036-BB62-5A2033CF8A60}" destId="{00E3C7DB-C8D4-42BE-A4AB-5BD9C92CD469}" srcOrd="4" destOrd="0" presId="urn:microsoft.com/office/officeart/2005/8/layout/bProcess3"/>
    <dgm:cxn modelId="{10A90035-A795-43FA-A5F5-143F1785A74A}" type="presParOf" srcId="{182F1CE0-25DC-4036-BB62-5A2033CF8A60}" destId="{BE0F4E12-2D1C-479E-B8D3-CC515A4569CF}" srcOrd="5" destOrd="0" presId="urn:microsoft.com/office/officeart/2005/8/layout/bProcess3"/>
    <dgm:cxn modelId="{B6ABB35A-651C-45C9-AA9C-D41951815CD2}" type="presParOf" srcId="{BE0F4E12-2D1C-479E-B8D3-CC515A4569CF}" destId="{90685023-EE40-44BC-B5C9-EE8AE6016399}" srcOrd="0" destOrd="0" presId="urn:microsoft.com/office/officeart/2005/8/layout/bProcess3"/>
    <dgm:cxn modelId="{50D135B9-4981-4544-913A-E6ACD96EB97E}" type="presParOf" srcId="{182F1CE0-25DC-4036-BB62-5A2033CF8A60}" destId="{EA6AD8A5-C284-4A3B-BFF1-6D92EDA78E5F}" srcOrd="6" destOrd="0" presId="urn:microsoft.com/office/officeart/2005/8/layout/bProcess3"/>
    <dgm:cxn modelId="{FC18C211-6DBC-48EE-8135-62DDE4D4C49D}" type="presParOf" srcId="{182F1CE0-25DC-4036-BB62-5A2033CF8A60}" destId="{997A750B-C772-4797-A754-19B2AE2A57D0}" srcOrd="7" destOrd="0" presId="urn:microsoft.com/office/officeart/2005/8/layout/bProcess3"/>
    <dgm:cxn modelId="{510AFEEF-8353-4F48-BB8A-BFF5F2F3A285}" type="presParOf" srcId="{997A750B-C772-4797-A754-19B2AE2A57D0}" destId="{F850A42B-04FF-4210-8CD8-2D8B5795BA0F}" srcOrd="0" destOrd="0" presId="urn:microsoft.com/office/officeart/2005/8/layout/bProcess3"/>
    <dgm:cxn modelId="{5F0558D0-3BD1-479B-9D51-FA085585842C}" type="presParOf" srcId="{182F1CE0-25DC-4036-BB62-5A2033CF8A60}" destId="{751F33AE-EC31-4D30-B0B9-4AC068ABF311}" srcOrd="8" destOrd="0" presId="urn:microsoft.com/office/officeart/2005/8/layout/bProcess3"/>
    <dgm:cxn modelId="{A504F18D-E4F1-40F5-B586-F4394965E395}" type="presParOf" srcId="{182F1CE0-25DC-4036-BB62-5A2033CF8A60}" destId="{12F2A601-9A9A-4758-AB0B-5934FD4F08A8}" srcOrd="9" destOrd="0" presId="urn:microsoft.com/office/officeart/2005/8/layout/bProcess3"/>
    <dgm:cxn modelId="{426463AC-2F98-421A-9AFE-9188677C922F}" type="presParOf" srcId="{12F2A601-9A9A-4758-AB0B-5934FD4F08A8}" destId="{6C0D77C8-782A-433D-8B02-9C89504049BA}" srcOrd="0" destOrd="0" presId="urn:microsoft.com/office/officeart/2005/8/layout/bProcess3"/>
    <dgm:cxn modelId="{C979AD00-DEB5-4BEB-AC76-1A62FA39D55A}" type="presParOf" srcId="{182F1CE0-25DC-4036-BB62-5A2033CF8A60}" destId="{0F11FAA5-C325-459E-BFEF-C7CAE42F6DE9}" srcOrd="10" destOrd="0" presId="urn:microsoft.com/office/officeart/2005/8/layout/bProcess3"/>
    <dgm:cxn modelId="{516D4A09-6F44-4EA6-BEC2-D83A947F348B}" type="presParOf" srcId="{182F1CE0-25DC-4036-BB62-5A2033CF8A60}" destId="{C4C6C399-E517-49D4-8781-63CB1AAE5950}" srcOrd="11" destOrd="0" presId="urn:microsoft.com/office/officeart/2005/8/layout/bProcess3"/>
    <dgm:cxn modelId="{79A4E8AE-298D-41D3-BD0E-5E5973D30DCB}" type="presParOf" srcId="{C4C6C399-E517-49D4-8781-63CB1AAE5950}" destId="{7A3F45FF-0A2A-4BAD-B12A-646F9269D532}" srcOrd="0" destOrd="0" presId="urn:microsoft.com/office/officeart/2005/8/layout/bProcess3"/>
    <dgm:cxn modelId="{7972E116-4DA1-478F-ACB8-D33901D22E1D}" type="presParOf" srcId="{182F1CE0-25DC-4036-BB62-5A2033CF8A60}" destId="{E307F2DD-A71D-4D19-86DE-374EFCB8A6D4}" srcOrd="12" destOrd="0" presId="urn:microsoft.com/office/officeart/2005/8/layout/bProcess3"/>
    <dgm:cxn modelId="{C377ED2E-C871-4179-86E1-8708F6F9BE86}" type="presParOf" srcId="{182F1CE0-25DC-4036-BB62-5A2033CF8A60}" destId="{4E5A73BF-55D1-4AF9-B5CC-E4F5C3CF469F}" srcOrd="13" destOrd="0" presId="urn:microsoft.com/office/officeart/2005/8/layout/bProcess3"/>
    <dgm:cxn modelId="{663C4AC6-3085-4725-824B-BC12CAB4D1FE}" type="presParOf" srcId="{4E5A73BF-55D1-4AF9-B5CC-E4F5C3CF469F}" destId="{4A7E477C-F951-4301-9DF5-EC340EA4F2D7}" srcOrd="0" destOrd="0" presId="urn:microsoft.com/office/officeart/2005/8/layout/bProcess3"/>
    <dgm:cxn modelId="{723D96B6-B69A-4178-867F-3A11B9EEE9B8}" type="presParOf" srcId="{182F1CE0-25DC-4036-BB62-5A2033CF8A60}" destId="{473D8719-59A7-4DAB-8F9F-92410FD545C4}" srcOrd="14" destOrd="0" presId="urn:microsoft.com/office/officeart/2005/8/layout/bProcess3"/>
    <dgm:cxn modelId="{A6278A4F-EA91-41C2-8338-A9C34E5D1A0E}" type="presParOf" srcId="{182F1CE0-25DC-4036-BB62-5A2033CF8A60}" destId="{359796F9-8258-40B1-ABAF-588DA31173ED}" srcOrd="15" destOrd="0" presId="urn:microsoft.com/office/officeart/2005/8/layout/bProcess3"/>
    <dgm:cxn modelId="{200B12E5-0254-4D67-BC0A-18553BCFA6F6}" type="presParOf" srcId="{359796F9-8258-40B1-ABAF-588DA31173ED}" destId="{867EA7B0-B27A-4AD8-B089-88DB407B15C4}" srcOrd="0" destOrd="0" presId="urn:microsoft.com/office/officeart/2005/8/layout/bProcess3"/>
    <dgm:cxn modelId="{AD0EAAFA-B112-45A9-875D-4FA3FFDFE4FA}" type="presParOf" srcId="{182F1CE0-25DC-4036-BB62-5A2033CF8A60}" destId="{8BF77209-B4CB-42D7-902A-4CDF0F6CE0FD}" srcOrd="16"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AA2FDE-5AB6-4443-A2FD-F88B1C366C4D}"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BAEE5B8B-984D-46BD-9737-5908817EDD8A}">
      <dgm:prSet phldrT="[Text]"/>
      <dgm:spPr/>
      <dgm:t>
        <a:bodyPr/>
        <a:lstStyle/>
        <a:p>
          <a:r>
            <a:rPr lang="en-US" sz="3000">
              <a:solidFill>
                <a:srgbClr val="FFFFFF"/>
              </a:solidFill>
              <a:latin typeface="Corbel"/>
            </a:rPr>
            <a:t>Campus Climate Survey</a:t>
          </a:r>
        </a:p>
      </dgm:t>
    </dgm:pt>
    <dgm:pt modelId="{DEF9B66B-1D34-45B7-B73D-0E9EC3E9E815}" type="parTrans" cxnId="{EF721974-4C48-4EDE-ADA9-D43F682D95CC}">
      <dgm:prSet/>
      <dgm:spPr/>
      <dgm:t>
        <a:bodyPr/>
        <a:lstStyle/>
        <a:p>
          <a:endParaRPr lang="en-US"/>
        </a:p>
      </dgm:t>
    </dgm:pt>
    <dgm:pt modelId="{D9B7CA64-2D68-42D2-8528-663C1273364D}" type="sibTrans" cxnId="{EF721974-4C48-4EDE-ADA9-D43F682D95CC}">
      <dgm:prSet/>
      <dgm:spPr/>
      <dgm:t>
        <a:bodyPr/>
        <a:lstStyle/>
        <a:p>
          <a:endParaRPr lang="en-US"/>
        </a:p>
      </dgm:t>
    </dgm:pt>
    <dgm:pt modelId="{A7DD15B9-25E1-43ED-A804-BAE0216C3ADC}">
      <dgm:prSet phldrT="[Text]"/>
      <dgm:spPr/>
      <dgm:t>
        <a:bodyPr/>
        <a:lstStyle/>
        <a:p>
          <a:r>
            <a:rPr lang="en-US">
              <a:solidFill>
                <a:srgbClr val="000000"/>
              </a:solidFill>
            </a:rPr>
            <a:t>$1,000</a:t>
          </a:r>
        </a:p>
      </dgm:t>
    </dgm:pt>
    <dgm:pt modelId="{196BA072-A23E-4421-B150-761D61A39067}" type="parTrans" cxnId="{62567AB4-FC59-4003-96D5-209F734EC41D}">
      <dgm:prSet/>
      <dgm:spPr/>
      <dgm:t>
        <a:bodyPr/>
        <a:lstStyle/>
        <a:p>
          <a:endParaRPr lang="en-US"/>
        </a:p>
      </dgm:t>
    </dgm:pt>
    <dgm:pt modelId="{5F072C5A-E105-4E30-94AA-DE9F2584249F}" type="sibTrans" cxnId="{62567AB4-FC59-4003-96D5-209F734EC41D}">
      <dgm:prSet/>
      <dgm:spPr/>
      <dgm:t>
        <a:bodyPr/>
        <a:lstStyle/>
        <a:p>
          <a:endParaRPr lang="en-US"/>
        </a:p>
      </dgm:t>
    </dgm:pt>
    <dgm:pt modelId="{70D5A28C-CB3F-4B8B-BFEC-DD826CECC9AB}">
      <dgm:prSet phldrT="[Text]"/>
      <dgm:spPr/>
      <dgm:t>
        <a:bodyPr/>
        <a:lstStyle/>
        <a:p>
          <a:r>
            <a:rPr lang="en-US"/>
            <a:t>Awareness Campaign </a:t>
          </a:r>
        </a:p>
      </dgm:t>
    </dgm:pt>
    <dgm:pt modelId="{88099C37-5487-4D7F-A0AF-4CE798979FF0}" type="parTrans" cxnId="{B2991DD9-5EA1-42FF-8AAF-B87D55CB6AFD}">
      <dgm:prSet/>
      <dgm:spPr/>
      <dgm:t>
        <a:bodyPr/>
        <a:lstStyle/>
        <a:p>
          <a:endParaRPr lang="en-US"/>
        </a:p>
      </dgm:t>
    </dgm:pt>
    <dgm:pt modelId="{F8FD276A-D467-4760-8D27-01EAB206673C}" type="sibTrans" cxnId="{B2991DD9-5EA1-42FF-8AAF-B87D55CB6AFD}">
      <dgm:prSet/>
      <dgm:spPr/>
      <dgm:t>
        <a:bodyPr/>
        <a:lstStyle/>
        <a:p>
          <a:endParaRPr lang="en-US"/>
        </a:p>
      </dgm:t>
    </dgm:pt>
    <dgm:pt modelId="{C00E2505-0D32-44A1-A286-4827F93C5BF3}">
      <dgm:prSet phldrT="[Text]"/>
      <dgm:spPr/>
      <dgm:t>
        <a:bodyPr/>
        <a:lstStyle/>
        <a:p>
          <a:r>
            <a:rPr lang="en-US"/>
            <a:t>$500</a:t>
          </a:r>
        </a:p>
      </dgm:t>
    </dgm:pt>
    <dgm:pt modelId="{BEC04C85-EE50-40D7-81A1-6DAA267B8621}" type="parTrans" cxnId="{62F5E81C-91DF-4A2D-B479-396830CFE2EE}">
      <dgm:prSet/>
      <dgm:spPr/>
      <dgm:t>
        <a:bodyPr/>
        <a:lstStyle/>
        <a:p>
          <a:endParaRPr lang="en-US"/>
        </a:p>
      </dgm:t>
    </dgm:pt>
    <dgm:pt modelId="{1ADE26F6-2CD5-4848-97DD-D5CA2C9651BA}" type="sibTrans" cxnId="{62F5E81C-91DF-4A2D-B479-396830CFE2EE}">
      <dgm:prSet/>
      <dgm:spPr/>
      <dgm:t>
        <a:bodyPr/>
        <a:lstStyle/>
        <a:p>
          <a:endParaRPr lang="en-US"/>
        </a:p>
      </dgm:t>
    </dgm:pt>
    <dgm:pt modelId="{357DD4DA-65D5-4CE5-8E57-99C52D0762BC}">
      <dgm:prSet phldrT="[Text]"/>
      <dgm:spPr/>
      <dgm:t>
        <a:bodyPr/>
        <a:lstStyle/>
        <a:p>
          <a:r>
            <a:rPr lang="en-US"/>
            <a:t>Campus Coaches </a:t>
          </a:r>
        </a:p>
      </dgm:t>
    </dgm:pt>
    <dgm:pt modelId="{2706AE23-60E0-4C69-97B7-2F799AB12072}" type="parTrans" cxnId="{75C9ABC0-C726-4311-8053-F2F8850E4C0E}">
      <dgm:prSet/>
      <dgm:spPr/>
      <dgm:t>
        <a:bodyPr/>
        <a:lstStyle/>
        <a:p>
          <a:endParaRPr lang="en-US"/>
        </a:p>
      </dgm:t>
    </dgm:pt>
    <dgm:pt modelId="{E98B4BF6-70C5-44B5-BF1D-9EFA198EA5F9}" type="sibTrans" cxnId="{75C9ABC0-C726-4311-8053-F2F8850E4C0E}">
      <dgm:prSet/>
      <dgm:spPr/>
      <dgm:t>
        <a:bodyPr/>
        <a:lstStyle/>
        <a:p>
          <a:endParaRPr lang="en-US"/>
        </a:p>
      </dgm:t>
    </dgm:pt>
    <dgm:pt modelId="{50DA8DBD-71A0-482E-858C-8E49F04974F6}">
      <dgm:prSet phldrT="[Text]"/>
      <dgm:spPr/>
      <dgm:t>
        <a:bodyPr/>
        <a:lstStyle/>
        <a:p>
          <a:r>
            <a:rPr lang="en-US"/>
            <a:t>$40,000</a:t>
          </a:r>
        </a:p>
      </dgm:t>
    </dgm:pt>
    <dgm:pt modelId="{A18DF4B6-1D03-4258-9A50-DCCCB530967C}" type="parTrans" cxnId="{AEA0A015-7ED1-49CC-9048-A5B4E71D33AE}">
      <dgm:prSet/>
      <dgm:spPr/>
      <dgm:t>
        <a:bodyPr/>
        <a:lstStyle/>
        <a:p>
          <a:endParaRPr lang="en-US"/>
        </a:p>
      </dgm:t>
    </dgm:pt>
    <dgm:pt modelId="{1075FF19-2A3F-432F-B5D7-5073341D6402}" type="sibTrans" cxnId="{AEA0A015-7ED1-49CC-9048-A5B4E71D33AE}">
      <dgm:prSet/>
      <dgm:spPr/>
      <dgm:t>
        <a:bodyPr/>
        <a:lstStyle/>
        <a:p>
          <a:endParaRPr lang="en-US"/>
        </a:p>
      </dgm:t>
    </dgm:pt>
    <dgm:pt modelId="{4CAA2283-A8BF-447C-99D7-DA1CF722E649}">
      <dgm:prSet phldrT="[Text]"/>
      <dgm:spPr/>
      <dgm:t>
        <a:bodyPr/>
        <a:lstStyle/>
        <a:p>
          <a:r>
            <a:rPr lang="en-US"/>
            <a:t>Transition Program</a:t>
          </a:r>
        </a:p>
      </dgm:t>
    </dgm:pt>
    <dgm:pt modelId="{84DF0FA8-0107-41DE-8F4C-6D8914AB9B59}" type="parTrans" cxnId="{D8FD02D7-63EB-42B4-BCB2-B374AD5AAC08}">
      <dgm:prSet/>
      <dgm:spPr/>
    </dgm:pt>
    <dgm:pt modelId="{0849C00D-502D-4DFB-8C5E-5CADDB79E1B1}" type="sibTrans" cxnId="{D8FD02D7-63EB-42B4-BCB2-B374AD5AAC08}">
      <dgm:prSet/>
      <dgm:spPr/>
    </dgm:pt>
    <dgm:pt modelId="{C311FCCA-5D9A-4164-9495-3292097DA2B7}">
      <dgm:prSet phldrT="[Text]"/>
      <dgm:spPr/>
      <dgm:t>
        <a:bodyPr/>
        <a:lstStyle/>
        <a:p>
          <a:r>
            <a:rPr lang="en-US"/>
            <a:t>Evaluation </a:t>
          </a:r>
        </a:p>
      </dgm:t>
    </dgm:pt>
    <dgm:pt modelId="{403C4753-A258-4A46-88D4-B1804B11ED23}" type="parTrans" cxnId="{AB1A22CB-C611-43AC-91E6-94AFB066517C}">
      <dgm:prSet/>
      <dgm:spPr/>
    </dgm:pt>
    <dgm:pt modelId="{0237109E-ABA3-4FF6-8948-90FD4D89F783}" type="sibTrans" cxnId="{AB1A22CB-C611-43AC-91E6-94AFB066517C}">
      <dgm:prSet/>
      <dgm:spPr/>
    </dgm:pt>
    <dgm:pt modelId="{0B570242-73C9-43F6-B64A-51ACFB3E21BB}">
      <dgm:prSet phldrT="[Text]"/>
      <dgm:spPr/>
      <dgm:t>
        <a:bodyPr/>
        <a:lstStyle/>
        <a:p>
          <a:r>
            <a:rPr lang="en-US"/>
            <a:t>$5,000</a:t>
          </a:r>
        </a:p>
      </dgm:t>
    </dgm:pt>
    <dgm:pt modelId="{46BDBE51-21E3-43A3-97BF-6332E2DA9439}" type="parTrans" cxnId="{CD1A7131-D36B-42CD-8F22-15469D45D190}">
      <dgm:prSet/>
      <dgm:spPr/>
    </dgm:pt>
    <dgm:pt modelId="{ADC6DE86-07B8-4231-ACCB-122D6FFD4F83}" type="sibTrans" cxnId="{CD1A7131-D36B-42CD-8F22-15469D45D190}">
      <dgm:prSet/>
      <dgm:spPr/>
    </dgm:pt>
    <dgm:pt modelId="{04238685-AA60-4739-BA19-1CFA71D08FD4}">
      <dgm:prSet phldrT="[Text]"/>
      <dgm:spPr/>
      <dgm:t>
        <a:bodyPr/>
        <a:lstStyle/>
        <a:p>
          <a:r>
            <a:rPr lang="en-US" sz="2600"/>
            <a:t>$200</a:t>
          </a:r>
        </a:p>
      </dgm:t>
    </dgm:pt>
    <dgm:pt modelId="{D27D29F6-DA17-4204-9161-6F0F2433CE6C}" type="parTrans" cxnId="{9F444924-FE27-4473-AB37-1BF90B18EB63}">
      <dgm:prSet/>
      <dgm:spPr/>
    </dgm:pt>
    <dgm:pt modelId="{62C20385-DE0C-44A2-B247-1952A33EBEC8}" type="sibTrans" cxnId="{9F444924-FE27-4473-AB37-1BF90B18EB63}">
      <dgm:prSet/>
      <dgm:spPr/>
    </dgm:pt>
    <dgm:pt modelId="{2726B707-C0FA-408D-80C8-399545329173}">
      <dgm:prSet phldrT="[Text]"/>
      <dgm:spPr/>
      <dgm:t>
        <a:bodyPr/>
        <a:lstStyle/>
        <a:p>
          <a:r>
            <a:rPr lang="en-US" sz="3400"/>
            <a:t>Student Mentors</a:t>
          </a:r>
        </a:p>
      </dgm:t>
    </dgm:pt>
    <dgm:pt modelId="{7E98494B-7E4C-4415-A549-57E414BEC5E9}" type="parTrans" cxnId="{1C40142A-8D6B-434E-96B9-E24CF1DA2E4B}">
      <dgm:prSet/>
      <dgm:spPr/>
    </dgm:pt>
    <dgm:pt modelId="{E72E45BD-309C-42A5-91AB-5E7F7DD8CB03}" type="sibTrans" cxnId="{1C40142A-8D6B-434E-96B9-E24CF1DA2E4B}">
      <dgm:prSet/>
      <dgm:spPr/>
    </dgm:pt>
    <dgm:pt modelId="{A3C036AC-A8D9-40A5-A321-FCD5ED8502DC}">
      <dgm:prSet phldrT="[Text]"/>
      <dgm:spPr/>
      <dgm:t>
        <a:bodyPr/>
        <a:lstStyle/>
        <a:p>
          <a:r>
            <a:rPr lang="en-US" sz="2600"/>
            <a:t>$2,300</a:t>
          </a:r>
        </a:p>
      </dgm:t>
    </dgm:pt>
    <dgm:pt modelId="{AB1722CA-D515-43DE-8A49-B56424D8AF25}" type="parTrans" cxnId="{BEEDDBC4-13F4-488D-B657-2B43E3EAD942}">
      <dgm:prSet/>
      <dgm:spPr/>
    </dgm:pt>
    <dgm:pt modelId="{23DFD0B5-20F4-4FE9-AEAA-B88E890EC962}" type="sibTrans" cxnId="{BEEDDBC4-13F4-488D-B657-2B43E3EAD942}">
      <dgm:prSet/>
      <dgm:spPr/>
    </dgm:pt>
    <dgm:pt modelId="{0544E929-7031-42AF-80F1-B7809194A9C6}" type="pres">
      <dgm:prSet presAssocID="{5BAA2FDE-5AB6-4443-A2FD-F88B1C366C4D}" presName="composite" presStyleCnt="0">
        <dgm:presLayoutVars>
          <dgm:chMax val="5"/>
          <dgm:dir/>
          <dgm:animLvl val="ctr"/>
          <dgm:resizeHandles val="exact"/>
        </dgm:presLayoutVars>
      </dgm:prSet>
      <dgm:spPr/>
    </dgm:pt>
    <dgm:pt modelId="{73FD9DE2-D8A6-4164-99D1-262F6F98CEE2}" type="pres">
      <dgm:prSet presAssocID="{5BAA2FDE-5AB6-4443-A2FD-F88B1C366C4D}" presName="cycle" presStyleCnt="0"/>
      <dgm:spPr/>
    </dgm:pt>
    <dgm:pt modelId="{715C919B-011B-4432-B8F1-30B116EE0B69}" type="pres">
      <dgm:prSet presAssocID="{5BAA2FDE-5AB6-4443-A2FD-F88B1C366C4D}" presName="centerShape" presStyleCnt="0"/>
      <dgm:spPr/>
    </dgm:pt>
    <dgm:pt modelId="{9664A635-7031-4727-8923-ACA384796162}" type="pres">
      <dgm:prSet presAssocID="{5BAA2FDE-5AB6-4443-A2FD-F88B1C366C4D}" presName="connSite" presStyleLbl="node1" presStyleIdx="0" presStyleCnt="7"/>
      <dgm:spPr/>
    </dgm:pt>
    <dgm:pt modelId="{50765046-C990-498D-8C2B-CE54129C8736}" type="pres">
      <dgm:prSet presAssocID="{5BAA2FDE-5AB6-4443-A2FD-F88B1C366C4D}" presName="visible" presStyleLbl="node1" presStyleIdx="0" presStyleCnt="7"/>
      <dgm:spPr/>
    </dgm:pt>
    <dgm:pt modelId="{29F3000B-4C40-4D55-BF73-EC4F46EB1E33}" type="pres">
      <dgm:prSet presAssocID="{DEF9B66B-1D34-45B7-B73D-0E9EC3E9E815}" presName="Name25" presStyleLbl="parChTrans1D1" presStyleIdx="0" presStyleCnt="6"/>
      <dgm:spPr/>
    </dgm:pt>
    <dgm:pt modelId="{FA51EFF1-A54D-4324-9A94-72C394CAEA2F}" type="pres">
      <dgm:prSet presAssocID="{BAEE5B8B-984D-46BD-9737-5908817EDD8A}" presName="node" presStyleCnt="0"/>
      <dgm:spPr/>
    </dgm:pt>
    <dgm:pt modelId="{DADBFB0E-CA2B-4040-9FD9-BFEB63B2AF00}" type="pres">
      <dgm:prSet presAssocID="{BAEE5B8B-984D-46BD-9737-5908817EDD8A}" presName="parentNode" presStyleLbl="node1" presStyleIdx="1" presStyleCnt="7">
        <dgm:presLayoutVars>
          <dgm:chMax val="1"/>
          <dgm:bulletEnabled val="1"/>
        </dgm:presLayoutVars>
      </dgm:prSet>
      <dgm:spPr/>
    </dgm:pt>
    <dgm:pt modelId="{D5D8BDA9-97F0-48DB-A3F7-89A8255F45AC}" type="pres">
      <dgm:prSet presAssocID="{BAEE5B8B-984D-46BD-9737-5908817EDD8A}" presName="childNode" presStyleLbl="revTx" presStyleIdx="0" presStyleCnt="6">
        <dgm:presLayoutVars>
          <dgm:bulletEnabled val="1"/>
        </dgm:presLayoutVars>
      </dgm:prSet>
      <dgm:spPr/>
    </dgm:pt>
    <dgm:pt modelId="{69280071-BCEF-458F-8ADF-9568DA125733}" type="pres">
      <dgm:prSet presAssocID="{88099C37-5487-4D7F-A0AF-4CE798979FF0}" presName="Name25" presStyleLbl="parChTrans1D1" presStyleIdx="1" presStyleCnt="6"/>
      <dgm:spPr/>
    </dgm:pt>
    <dgm:pt modelId="{33A172E0-333B-4CFB-B8F0-26D1845BF234}" type="pres">
      <dgm:prSet presAssocID="{70D5A28C-CB3F-4B8B-BFEC-DD826CECC9AB}" presName="node" presStyleCnt="0"/>
      <dgm:spPr/>
    </dgm:pt>
    <dgm:pt modelId="{D51330A5-43A5-4EED-8534-F41266E1571A}" type="pres">
      <dgm:prSet presAssocID="{70D5A28C-CB3F-4B8B-BFEC-DD826CECC9AB}" presName="parentNode" presStyleLbl="node1" presStyleIdx="2" presStyleCnt="7">
        <dgm:presLayoutVars>
          <dgm:chMax val="1"/>
          <dgm:bulletEnabled val="1"/>
        </dgm:presLayoutVars>
      </dgm:prSet>
      <dgm:spPr/>
    </dgm:pt>
    <dgm:pt modelId="{8D1F3555-B810-480F-950B-44305BD406EB}" type="pres">
      <dgm:prSet presAssocID="{70D5A28C-CB3F-4B8B-BFEC-DD826CECC9AB}" presName="childNode" presStyleLbl="revTx" presStyleIdx="1" presStyleCnt="6">
        <dgm:presLayoutVars>
          <dgm:bulletEnabled val="1"/>
        </dgm:presLayoutVars>
      </dgm:prSet>
      <dgm:spPr/>
    </dgm:pt>
    <dgm:pt modelId="{FBDF5DAD-6BA2-4E0C-802C-0365A9193B0E}" type="pres">
      <dgm:prSet presAssocID="{2706AE23-60E0-4C69-97B7-2F799AB12072}" presName="Name25" presStyleLbl="parChTrans1D1" presStyleIdx="2" presStyleCnt="6"/>
      <dgm:spPr/>
    </dgm:pt>
    <dgm:pt modelId="{3554C5DB-15C6-497B-9BCD-8A91FE167154}" type="pres">
      <dgm:prSet presAssocID="{357DD4DA-65D5-4CE5-8E57-99C52D0762BC}" presName="node" presStyleCnt="0"/>
      <dgm:spPr/>
    </dgm:pt>
    <dgm:pt modelId="{45B61D13-A54D-40A2-9391-9B363CC5F0FF}" type="pres">
      <dgm:prSet presAssocID="{357DD4DA-65D5-4CE5-8E57-99C52D0762BC}" presName="parentNode" presStyleLbl="node1" presStyleIdx="3" presStyleCnt="7">
        <dgm:presLayoutVars>
          <dgm:chMax val="1"/>
          <dgm:bulletEnabled val="1"/>
        </dgm:presLayoutVars>
      </dgm:prSet>
      <dgm:spPr/>
    </dgm:pt>
    <dgm:pt modelId="{80180188-ADE5-4670-A8D1-C4753447536B}" type="pres">
      <dgm:prSet presAssocID="{357DD4DA-65D5-4CE5-8E57-99C52D0762BC}" presName="childNode" presStyleLbl="revTx" presStyleIdx="2" presStyleCnt="6">
        <dgm:presLayoutVars>
          <dgm:bulletEnabled val="1"/>
        </dgm:presLayoutVars>
      </dgm:prSet>
      <dgm:spPr/>
    </dgm:pt>
    <dgm:pt modelId="{D213C0D4-BF2B-4FCC-B7DC-D3B448F5BA0C}" type="pres">
      <dgm:prSet presAssocID="{7E98494B-7E4C-4415-A549-57E414BEC5E9}" presName="Name25" presStyleLbl="parChTrans1D1" presStyleIdx="3" presStyleCnt="6"/>
      <dgm:spPr/>
    </dgm:pt>
    <dgm:pt modelId="{F9F6E9BA-BC84-42C9-9945-9D3538E3349B}" type="pres">
      <dgm:prSet presAssocID="{2726B707-C0FA-408D-80C8-399545329173}" presName="node" presStyleCnt="0"/>
      <dgm:spPr/>
    </dgm:pt>
    <dgm:pt modelId="{FDE5BF21-1077-4E3E-B84F-9F97881B246C}" type="pres">
      <dgm:prSet presAssocID="{2726B707-C0FA-408D-80C8-399545329173}" presName="parentNode" presStyleLbl="node1" presStyleIdx="4" presStyleCnt="7">
        <dgm:presLayoutVars>
          <dgm:chMax val="1"/>
          <dgm:bulletEnabled val="1"/>
        </dgm:presLayoutVars>
      </dgm:prSet>
      <dgm:spPr/>
    </dgm:pt>
    <dgm:pt modelId="{71A5671D-A308-4A99-B7E6-E385BEB2581D}" type="pres">
      <dgm:prSet presAssocID="{2726B707-C0FA-408D-80C8-399545329173}" presName="childNode" presStyleLbl="revTx" presStyleIdx="3" presStyleCnt="6">
        <dgm:presLayoutVars>
          <dgm:bulletEnabled val="1"/>
        </dgm:presLayoutVars>
      </dgm:prSet>
      <dgm:spPr/>
    </dgm:pt>
    <dgm:pt modelId="{A7120FC9-2FA9-4CE5-BE86-970EBE6C9FBC}" type="pres">
      <dgm:prSet presAssocID="{84DF0FA8-0107-41DE-8F4C-6D8914AB9B59}" presName="Name25" presStyleLbl="parChTrans1D1" presStyleIdx="4" presStyleCnt="6"/>
      <dgm:spPr/>
    </dgm:pt>
    <dgm:pt modelId="{35FF0FEA-7B95-46FF-B183-847940AD27E2}" type="pres">
      <dgm:prSet presAssocID="{4CAA2283-A8BF-447C-99D7-DA1CF722E649}" presName="node" presStyleCnt="0"/>
      <dgm:spPr/>
    </dgm:pt>
    <dgm:pt modelId="{A1DA721E-3D23-4BA8-9ED4-520B3CC0F6CB}" type="pres">
      <dgm:prSet presAssocID="{4CAA2283-A8BF-447C-99D7-DA1CF722E649}" presName="parentNode" presStyleLbl="node1" presStyleIdx="5" presStyleCnt="7">
        <dgm:presLayoutVars>
          <dgm:chMax val="1"/>
          <dgm:bulletEnabled val="1"/>
        </dgm:presLayoutVars>
      </dgm:prSet>
      <dgm:spPr/>
    </dgm:pt>
    <dgm:pt modelId="{E9A88E4F-6BE7-48C3-B1FB-EEAC0342430B}" type="pres">
      <dgm:prSet presAssocID="{4CAA2283-A8BF-447C-99D7-DA1CF722E649}" presName="childNode" presStyleLbl="revTx" presStyleIdx="4" presStyleCnt="6">
        <dgm:presLayoutVars>
          <dgm:bulletEnabled val="1"/>
        </dgm:presLayoutVars>
      </dgm:prSet>
      <dgm:spPr/>
    </dgm:pt>
    <dgm:pt modelId="{2F3B98BF-E3FD-4BFD-844A-886FE9ED29D2}" type="pres">
      <dgm:prSet presAssocID="{403C4753-A258-4A46-88D4-B1804B11ED23}" presName="Name25" presStyleLbl="parChTrans1D1" presStyleIdx="5" presStyleCnt="6"/>
      <dgm:spPr/>
    </dgm:pt>
    <dgm:pt modelId="{326443E8-1FCF-4999-9AAA-11D0B35D5088}" type="pres">
      <dgm:prSet presAssocID="{C311FCCA-5D9A-4164-9495-3292097DA2B7}" presName="node" presStyleCnt="0"/>
      <dgm:spPr/>
    </dgm:pt>
    <dgm:pt modelId="{D31A86F7-CC37-4C9D-AC42-BC8F5DC3FF61}" type="pres">
      <dgm:prSet presAssocID="{C311FCCA-5D9A-4164-9495-3292097DA2B7}" presName="parentNode" presStyleLbl="node1" presStyleIdx="6" presStyleCnt="7">
        <dgm:presLayoutVars>
          <dgm:chMax val="1"/>
          <dgm:bulletEnabled val="1"/>
        </dgm:presLayoutVars>
      </dgm:prSet>
      <dgm:spPr/>
    </dgm:pt>
    <dgm:pt modelId="{1BB0D449-25E2-4AA8-8FCA-7EE67A0337BF}" type="pres">
      <dgm:prSet presAssocID="{C311FCCA-5D9A-4164-9495-3292097DA2B7}" presName="childNode" presStyleLbl="revTx" presStyleIdx="5" presStyleCnt="6">
        <dgm:presLayoutVars>
          <dgm:bulletEnabled val="1"/>
        </dgm:presLayoutVars>
      </dgm:prSet>
      <dgm:spPr/>
    </dgm:pt>
  </dgm:ptLst>
  <dgm:cxnLst>
    <dgm:cxn modelId="{2E3BBC0A-9031-40F4-9485-62175D6AD671}" type="presOf" srcId="{C00E2505-0D32-44A1-A286-4827F93C5BF3}" destId="{8D1F3555-B810-480F-950B-44305BD406EB}" srcOrd="0" destOrd="0" presId="urn:microsoft.com/office/officeart/2005/8/layout/radial2"/>
    <dgm:cxn modelId="{AEA0A015-7ED1-49CC-9048-A5B4E71D33AE}" srcId="{357DD4DA-65D5-4CE5-8E57-99C52D0762BC}" destId="{50DA8DBD-71A0-482E-858C-8E49F04974F6}" srcOrd="0" destOrd="0" parTransId="{A18DF4B6-1D03-4258-9A50-DCCCB530967C}" sibTransId="{1075FF19-2A3F-432F-B5D7-5073341D6402}"/>
    <dgm:cxn modelId="{538FC519-3A6F-4B09-AA02-F427099C3D29}" type="presOf" srcId="{0B570242-73C9-43F6-B64A-51ACFB3E21BB}" destId="{E9A88E4F-6BE7-48C3-B1FB-EEAC0342430B}" srcOrd="0" destOrd="0" presId="urn:microsoft.com/office/officeart/2005/8/layout/radial2"/>
    <dgm:cxn modelId="{62F5E81C-91DF-4A2D-B479-396830CFE2EE}" srcId="{70D5A28C-CB3F-4B8B-BFEC-DD826CECC9AB}" destId="{C00E2505-0D32-44A1-A286-4827F93C5BF3}" srcOrd="0" destOrd="0" parTransId="{BEC04C85-EE50-40D7-81A1-6DAA267B8621}" sibTransId="{1ADE26F6-2CD5-4848-97DD-D5CA2C9651BA}"/>
    <dgm:cxn modelId="{98AEB41D-5670-4DCC-9B1C-169034604899}" type="presOf" srcId="{A3C036AC-A8D9-40A5-A321-FCD5ED8502DC}" destId="{71A5671D-A308-4A99-B7E6-E385BEB2581D}" srcOrd="0" destOrd="0" presId="urn:microsoft.com/office/officeart/2005/8/layout/radial2"/>
    <dgm:cxn modelId="{20BFE020-0EF8-41FA-8B48-7A7AA9385EBE}" type="presOf" srcId="{4CAA2283-A8BF-447C-99D7-DA1CF722E649}" destId="{A1DA721E-3D23-4BA8-9ED4-520B3CC0F6CB}" srcOrd="0" destOrd="0" presId="urn:microsoft.com/office/officeart/2005/8/layout/radial2"/>
    <dgm:cxn modelId="{9F444924-FE27-4473-AB37-1BF90B18EB63}" srcId="{C311FCCA-5D9A-4164-9495-3292097DA2B7}" destId="{04238685-AA60-4739-BA19-1CFA71D08FD4}" srcOrd="0" destOrd="0" parTransId="{D27D29F6-DA17-4204-9161-6F0F2433CE6C}" sibTransId="{62C20385-DE0C-44A2-B247-1952A33EBEC8}"/>
    <dgm:cxn modelId="{1C40142A-8D6B-434E-96B9-E24CF1DA2E4B}" srcId="{5BAA2FDE-5AB6-4443-A2FD-F88B1C366C4D}" destId="{2726B707-C0FA-408D-80C8-399545329173}" srcOrd="3" destOrd="0" parTransId="{7E98494B-7E4C-4415-A549-57E414BEC5E9}" sibTransId="{E72E45BD-309C-42A5-91AB-5E7F7DD8CB03}"/>
    <dgm:cxn modelId="{75CFF030-3577-4C7D-AECA-165075AD0125}" type="presOf" srcId="{2706AE23-60E0-4C69-97B7-2F799AB12072}" destId="{FBDF5DAD-6BA2-4E0C-802C-0365A9193B0E}" srcOrd="0" destOrd="0" presId="urn:microsoft.com/office/officeart/2005/8/layout/radial2"/>
    <dgm:cxn modelId="{CD1A7131-D36B-42CD-8F22-15469D45D190}" srcId="{4CAA2283-A8BF-447C-99D7-DA1CF722E649}" destId="{0B570242-73C9-43F6-B64A-51ACFB3E21BB}" srcOrd="0" destOrd="0" parTransId="{46BDBE51-21E3-43A3-97BF-6332E2DA9439}" sibTransId="{ADC6DE86-07B8-4231-ACCB-122D6FFD4F83}"/>
    <dgm:cxn modelId="{2E87DA32-BEFB-4CB5-B060-27E5818C5894}" type="presOf" srcId="{84DF0FA8-0107-41DE-8F4C-6D8914AB9B59}" destId="{A7120FC9-2FA9-4CE5-BE86-970EBE6C9FBC}" srcOrd="0" destOrd="0" presId="urn:microsoft.com/office/officeart/2005/8/layout/radial2"/>
    <dgm:cxn modelId="{1C9B8560-67C1-44EB-8F70-9A7A8B5A68EE}" type="presOf" srcId="{88099C37-5487-4D7F-A0AF-4CE798979FF0}" destId="{69280071-BCEF-458F-8ADF-9568DA125733}" srcOrd="0" destOrd="0" presId="urn:microsoft.com/office/officeart/2005/8/layout/radial2"/>
    <dgm:cxn modelId="{89B1F541-F99B-48D2-87BB-58627469E869}" type="presOf" srcId="{C311FCCA-5D9A-4164-9495-3292097DA2B7}" destId="{D31A86F7-CC37-4C9D-AC42-BC8F5DC3FF61}" srcOrd="0" destOrd="0" presId="urn:microsoft.com/office/officeart/2005/8/layout/radial2"/>
    <dgm:cxn modelId="{6FDBB24A-CCD7-4E19-A47F-9DA026DAE522}" type="presOf" srcId="{357DD4DA-65D5-4CE5-8E57-99C52D0762BC}" destId="{45B61D13-A54D-40A2-9391-9B363CC5F0FF}" srcOrd="0" destOrd="0" presId="urn:microsoft.com/office/officeart/2005/8/layout/radial2"/>
    <dgm:cxn modelId="{C907D64F-93E9-4B1B-ADF8-389C740D82FE}" type="presOf" srcId="{403C4753-A258-4A46-88D4-B1804B11ED23}" destId="{2F3B98BF-E3FD-4BFD-844A-886FE9ED29D2}" srcOrd="0" destOrd="0" presId="urn:microsoft.com/office/officeart/2005/8/layout/radial2"/>
    <dgm:cxn modelId="{EF721974-4C48-4EDE-ADA9-D43F682D95CC}" srcId="{5BAA2FDE-5AB6-4443-A2FD-F88B1C366C4D}" destId="{BAEE5B8B-984D-46BD-9737-5908817EDD8A}" srcOrd="0" destOrd="0" parTransId="{DEF9B66B-1D34-45B7-B73D-0E9EC3E9E815}" sibTransId="{D9B7CA64-2D68-42D2-8528-663C1273364D}"/>
    <dgm:cxn modelId="{B9454678-4422-419D-A894-A45FE43B12C9}" type="presOf" srcId="{BAEE5B8B-984D-46BD-9737-5908817EDD8A}" destId="{DADBFB0E-CA2B-4040-9FD9-BFEB63B2AF00}" srcOrd="0" destOrd="0" presId="urn:microsoft.com/office/officeart/2005/8/layout/radial2"/>
    <dgm:cxn modelId="{383CF678-A2A0-4143-905C-19B5C0CFCC44}" type="presOf" srcId="{A7DD15B9-25E1-43ED-A804-BAE0216C3ADC}" destId="{D5D8BDA9-97F0-48DB-A3F7-89A8255F45AC}" srcOrd="0" destOrd="0" presId="urn:microsoft.com/office/officeart/2005/8/layout/radial2"/>
    <dgm:cxn modelId="{8053CE93-B276-4867-9320-FBC778B14307}" type="presOf" srcId="{7E98494B-7E4C-4415-A549-57E414BEC5E9}" destId="{D213C0D4-BF2B-4FCC-B7DC-D3B448F5BA0C}" srcOrd="0" destOrd="0" presId="urn:microsoft.com/office/officeart/2005/8/layout/radial2"/>
    <dgm:cxn modelId="{57373BA3-965B-45E7-A175-5E995925354E}" type="presOf" srcId="{5BAA2FDE-5AB6-4443-A2FD-F88B1C366C4D}" destId="{0544E929-7031-42AF-80F1-B7809194A9C6}" srcOrd="0" destOrd="0" presId="urn:microsoft.com/office/officeart/2005/8/layout/radial2"/>
    <dgm:cxn modelId="{F10E70B4-8F24-4C80-8753-AEE41A68F31B}" type="presOf" srcId="{70D5A28C-CB3F-4B8B-BFEC-DD826CECC9AB}" destId="{D51330A5-43A5-4EED-8534-F41266E1571A}" srcOrd="0" destOrd="0" presId="urn:microsoft.com/office/officeart/2005/8/layout/radial2"/>
    <dgm:cxn modelId="{62567AB4-FC59-4003-96D5-209F734EC41D}" srcId="{BAEE5B8B-984D-46BD-9737-5908817EDD8A}" destId="{A7DD15B9-25E1-43ED-A804-BAE0216C3ADC}" srcOrd="0" destOrd="0" parTransId="{196BA072-A23E-4421-B150-761D61A39067}" sibTransId="{5F072C5A-E105-4E30-94AA-DE9F2584249F}"/>
    <dgm:cxn modelId="{0D9E38BA-D387-4826-8DE4-25CB260C915B}" type="presOf" srcId="{DEF9B66B-1D34-45B7-B73D-0E9EC3E9E815}" destId="{29F3000B-4C40-4D55-BF73-EC4F46EB1E33}" srcOrd="0" destOrd="0" presId="urn:microsoft.com/office/officeart/2005/8/layout/radial2"/>
    <dgm:cxn modelId="{75C9ABC0-C726-4311-8053-F2F8850E4C0E}" srcId="{5BAA2FDE-5AB6-4443-A2FD-F88B1C366C4D}" destId="{357DD4DA-65D5-4CE5-8E57-99C52D0762BC}" srcOrd="2" destOrd="0" parTransId="{2706AE23-60E0-4C69-97B7-2F799AB12072}" sibTransId="{E98B4BF6-70C5-44B5-BF1D-9EFA198EA5F9}"/>
    <dgm:cxn modelId="{BEEDDBC4-13F4-488D-B657-2B43E3EAD942}" srcId="{2726B707-C0FA-408D-80C8-399545329173}" destId="{A3C036AC-A8D9-40A5-A321-FCD5ED8502DC}" srcOrd="0" destOrd="0" parTransId="{AB1722CA-D515-43DE-8A49-B56424D8AF25}" sibTransId="{23DFD0B5-20F4-4FE9-AEAA-B88E890EC962}"/>
    <dgm:cxn modelId="{2B1485C6-FD68-4F29-8460-CA06AE8102AC}" type="presOf" srcId="{04238685-AA60-4739-BA19-1CFA71D08FD4}" destId="{1BB0D449-25E2-4AA8-8FCA-7EE67A0337BF}" srcOrd="0" destOrd="0" presId="urn:microsoft.com/office/officeart/2005/8/layout/radial2"/>
    <dgm:cxn modelId="{AB1A22CB-C611-43AC-91E6-94AFB066517C}" srcId="{5BAA2FDE-5AB6-4443-A2FD-F88B1C366C4D}" destId="{C311FCCA-5D9A-4164-9495-3292097DA2B7}" srcOrd="5" destOrd="0" parTransId="{403C4753-A258-4A46-88D4-B1804B11ED23}" sibTransId="{0237109E-ABA3-4FF6-8948-90FD4D89F783}"/>
    <dgm:cxn modelId="{1AD6B5CF-97EC-471A-B2D6-823E4A4F3D33}" type="presOf" srcId="{2726B707-C0FA-408D-80C8-399545329173}" destId="{FDE5BF21-1077-4E3E-B84F-9F97881B246C}" srcOrd="0" destOrd="0" presId="urn:microsoft.com/office/officeart/2005/8/layout/radial2"/>
    <dgm:cxn modelId="{D8FD02D7-63EB-42B4-BCB2-B374AD5AAC08}" srcId="{5BAA2FDE-5AB6-4443-A2FD-F88B1C366C4D}" destId="{4CAA2283-A8BF-447C-99D7-DA1CF722E649}" srcOrd="4" destOrd="0" parTransId="{84DF0FA8-0107-41DE-8F4C-6D8914AB9B59}" sibTransId="{0849C00D-502D-4DFB-8C5E-5CADDB79E1B1}"/>
    <dgm:cxn modelId="{B2991DD9-5EA1-42FF-8AAF-B87D55CB6AFD}" srcId="{5BAA2FDE-5AB6-4443-A2FD-F88B1C366C4D}" destId="{70D5A28C-CB3F-4B8B-BFEC-DD826CECC9AB}" srcOrd="1" destOrd="0" parTransId="{88099C37-5487-4D7F-A0AF-4CE798979FF0}" sibTransId="{F8FD276A-D467-4760-8D27-01EAB206673C}"/>
    <dgm:cxn modelId="{975653FA-35E8-4F76-92B8-5C9049BB2818}" type="presOf" srcId="{50DA8DBD-71A0-482E-858C-8E49F04974F6}" destId="{80180188-ADE5-4670-A8D1-C4753447536B}" srcOrd="0" destOrd="0" presId="urn:microsoft.com/office/officeart/2005/8/layout/radial2"/>
    <dgm:cxn modelId="{86D50AE5-43C9-4880-8D1C-25290863844E}" type="presParOf" srcId="{0544E929-7031-42AF-80F1-B7809194A9C6}" destId="{73FD9DE2-D8A6-4164-99D1-262F6F98CEE2}" srcOrd="0" destOrd="0" presId="urn:microsoft.com/office/officeart/2005/8/layout/radial2"/>
    <dgm:cxn modelId="{E6B7B46F-0CF8-4512-AC8C-FED80C54DED6}" type="presParOf" srcId="{73FD9DE2-D8A6-4164-99D1-262F6F98CEE2}" destId="{715C919B-011B-4432-B8F1-30B116EE0B69}" srcOrd="0" destOrd="0" presId="urn:microsoft.com/office/officeart/2005/8/layout/radial2"/>
    <dgm:cxn modelId="{1EAA4166-938C-4831-885D-F00547A2E783}" type="presParOf" srcId="{715C919B-011B-4432-B8F1-30B116EE0B69}" destId="{9664A635-7031-4727-8923-ACA384796162}" srcOrd="0" destOrd="0" presId="urn:microsoft.com/office/officeart/2005/8/layout/radial2"/>
    <dgm:cxn modelId="{8E7B4ABE-4851-4645-8F4F-26AC4DC5973B}" type="presParOf" srcId="{715C919B-011B-4432-B8F1-30B116EE0B69}" destId="{50765046-C990-498D-8C2B-CE54129C8736}" srcOrd="1" destOrd="0" presId="urn:microsoft.com/office/officeart/2005/8/layout/radial2"/>
    <dgm:cxn modelId="{5EDBCEFA-8061-4BCD-88EC-FA77D9EDF9C5}" type="presParOf" srcId="{73FD9DE2-D8A6-4164-99D1-262F6F98CEE2}" destId="{29F3000B-4C40-4D55-BF73-EC4F46EB1E33}" srcOrd="1" destOrd="0" presId="urn:microsoft.com/office/officeart/2005/8/layout/radial2"/>
    <dgm:cxn modelId="{0BA3BF01-CB3D-45C5-BA63-6D4C09DD0825}" type="presParOf" srcId="{73FD9DE2-D8A6-4164-99D1-262F6F98CEE2}" destId="{FA51EFF1-A54D-4324-9A94-72C394CAEA2F}" srcOrd="2" destOrd="0" presId="urn:microsoft.com/office/officeart/2005/8/layout/radial2"/>
    <dgm:cxn modelId="{71645E42-617A-4007-9261-B6A9487554E2}" type="presParOf" srcId="{FA51EFF1-A54D-4324-9A94-72C394CAEA2F}" destId="{DADBFB0E-CA2B-4040-9FD9-BFEB63B2AF00}" srcOrd="0" destOrd="0" presId="urn:microsoft.com/office/officeart/2005/8/layout/radial2"/>
    <dgm:cxn modelId="{4A69C884-3151-4D4B-815C-D7AD2CD5F7DF}" type="presParOf" srcId="{FA51EFF1-A54D-4324-9A94-72C394CAEA2F}" destId="{D5D8BDA9-97F0-48DB-A3F7-89A8255F45AC}" srcOrd="1" destOrd="0" presId="urn:microsoft.com/office/officeart/2005/8/layout/radial2"/>
    <dgm:cxn modelId="{F221F5FB-70C8-4DE1-B201-DB692A18E1BE}" type="presParOf" srcId="{73FD9DE2-D8A6-4164-99D1-262F6F98CEE2}" destId="{69280071-BCEF-458F-8ADF-9568DA125733}" srcOrd="3" destOrd="0" presId="urn:microsoft.com/office/officeart/2005/8/layout/radial2"/>
    <dgm:cxn modelId="{3657395A-353F-44CA-9831-C375A5BA8ACC}" type="presParOf" srcId="{73FD9DE2-D8A6-4164-99D1-262F6F98CEE2}" destId="{33A172E0-333B-4CFB-B8F0-26D1845BF234}" srcOrd="4" destOrd="0" presId="urn:microsoft.com/office/officeart/2005/8/layout/radial2"/>
    <dgm:cxn modelId="{9593292D-E7D8-45F3-B644-CDD226D32A4F}" type="presParOf" srcId="{33A172E0-333B-4CFB-B8F0-26D1845BF234}" destId="{D51330A5-43A5-4EED-8534-F41266E1571A}" srcOrd="0" destOrd="0" presId="urn:microsoft.com/office/officeart/2005/8/layout/radial2"/>
    <dgm:cxn modelId="{151E9776-6C9E-47C4-BD7B-E2857C77EA7E}" type="presParOf" srcId="{33A172E0-333B-4CFB-B8F0-26D1845BF234}" destId="{8D1F3555-B810-480F-950B-44305BD406EB}" srcOrd="1" destOrd="0" presId="urn:microsoft.com/office/officeart/2005/8/layout/radial2"/>
    <dgm:cxn modelId="{0CA25193-43EA-4457-8611-52B17B6A5BA3}" type="presParOf" srcId="{73FD9DE2-D8A6-4164-99D1-262F6F98CEE2}" destId="{FBDF5DAD-6BA2-4E0C-802C-0365A9193B0E}" srcOrd="5" destOrd="0" presId="urn:microsoft.com/office/officeart/2005/8/layout/radial2"/>
    <dgm:cxn modelId="{3A0EC40B-FE93-4A4F-8898-99B51708BAAF}" type="presParOf" srcId="{73FD9DE2-D8A6-4164-99D1-262F6F98CEE2}" destId="{3554C5DB-15C6-497B-9BCD-8A91FE167154}" srcOrd="6" destOrd="0" presId="urn:microsoft.com/office/officeart/2005/8/layout/radial2"/>
    <dgm:cxn modelId="{676F2243-6C75-4F82-A4CB-C7818819E855}" type="presParOf" srcId="{3554C5DB-15C6-497B-9BCD-8A91FE167154}" destId="{45B61D13-A54D-40A2-9391-9B363CC5F0FF}" srcOrd="0" destOrd="0" presId="urn:microsoft.com/office/officeart/2005/8/layout/radial2"/>
    <dgm:cxn modelId="{E1CF5CAE-F6BE-47E4-B81D-16C877686705}" type="presParOf" srcId="{3554C5DB-15C6-497B-9BCD-8A91FE167154}" destId="{80180188-ADE5-4670-A8D1-C4753447536B}" srcOrd="1" destOrd="0" presId="urn:microsoft.com/office/officeart/2005/8/layout/radial2"/>
    <dgm:cxn modelId="{FE21E538-AF9C-4A2A-AC8A-20686E4A1DD2}" type="presParOf" srcId="{73FD9DE2-D8A6-4164-99D1-262F6F98CEE2}" destId="{D213C0D4-BF2B-4FCC-B7DC-D3B448F5BA0C}" srcOrd="7" destOrd="0" presId="urn:microsoft.com/office/officeart/2005/8/layout/radial2"/>
    <dgm:cxn modelId="{2625BC63-84B8-424A-8995-EC6EB5F1C5DA}" type="presParOf" srcId="{73FD9DE2-D8A6-4164-99D1-262F6F98CEE2}" destId="{F9F6E9BA-BC84-42C9-9945-9D3538E3349B}" srcOrd="8" destOrd="0" presId="urn:microsoft.com/office/officeart/2005/8/layout/radial2"/>
    <dgm:cxn modelId="{EF9B410D-FFC2-455E-B472-77848CDA66D6}" type="presParOf" srcId="{F9F6E9BA-BC84-42C9-9945-9D3538E3349B}" destId="{FDE5BF21-1077-4E3E-B84F-9F97881B246C}" srcOrd="0" destOrd="0" presId="urn:microsoft.com/office/officeart/2005/8/layout/radial2"/>
    <dgm:cxn modelId="{55C332AC-3752-4A06-B8B0-29388FBA731D}" type="presParOf" srcId="{F9F6E9BA-BC84-42C9-9945-9D3538E3349B}" destId="{71A5671D-A308-4A99-B7E6-E385BEB2581D}" srcOrd="1" destOrd="0" presId="urn:microsoft.com/office/officeart/2005/8/layout/radial2"/>
    <dgm:cxn modelId="{6BF330E8-537A-4639-BB0C-72350CC0167A}" type="presParOf" srcId="{73FD9DE2-D8A6-4164-99D1-262F6F98CEE2}" destId="{A7120FC9-2FA9-4CE5-BE86-970EBE6C9FBC}" srcOrd="9" destOrd="0" presId="urn:microsoft.com/office/officeart/2005/8/layout/radial2"/>
    <dgm:cxn modelId="{C2EFD3A4-6311-425B-8E67-02EABDBCEF34}" type="presParOf" srcId="{73FD9DE2-D8A6-4164-99D1-262F6F98CEE2}" destId="{35FF0FEA-7B95-46FF-B183-847940AD27E2}" srcOrd="10" destOrd="0" presId="urn:microsoft.com/office/officeart/2005/8/layout/radial2"/>
    <dgm:cxn modelId="{32977B5B-D482-4291-B662-1A0B2EED15B5}" type="presParOf" srcId="{35FF0FEA-7B95-46FF-B183-847940AD27E2}" destId="{A1DA721E-3D23-4BA8-9ED4-520B3CC0F6CB}" srcOrd="0" destOrd="0" presId="urn:microsoft.com/office/officeart/2005/8/layout/radial2"/>
    <dgm:cxn modelId="{6150067B-1F0D-4FDD-A696-04108C5060DB}" type="presParOf" srcId="{35FF0FEA-7B95-46FF-B183-847940AD27E2}" destId="{E9A88E4F-6BE7-48C3-B1FB-EEAC0342430B}" srcOrd="1" destOrd="0" presId="urn:microsoft.com/office/officeart/2005/8/layout/radial2"/>
    <dgm:cxn modelId="{3060C771-F2B6-4430-8903-DB831EB1F94F}" type="presParOf" srcId="{73FD9DE2-D8A6-4164-99D1-262F6F98CEE2}" destId="{2F3B98BF-E3FD-4BFD-844A-886FE9ED29D2}" srcOrd="11" destOrd="0" presId="urn:microsoft.com/office/officeart/2005/8/layout/radial2"/>
    <dgm:cxn modelId="{D49B902B-1A9A-4BD9-B26C-0240047A1E00}" type="presParOf" srcId="{73FD9DE2-D8A6-4164-99D1-262F6F98CEE2}" destId="{326443E8-1FCF-4999-9AAA-11D0B35D5088}" srcOrd="12" destOrd="0" presId="urn:microsoft.com/office/officeart/2005/8/layout/radial2"/>
    <dgm:cxn modelId="{5E06859A-CDE0-41B8-97E8-81F509019E7F}" type="presParOf" srcId="{326443E8-1FCF-4999-9AAA-11D0B35D5088}" destId="{D31A86F7-CC37-4C9D-AC42-BC8F5DC3FF61}" srcOrd="0" destOrd="0" presId="urn:microsoft.com/office/officeart/2005/8/layout/radial2"/>
    <dgm:cxn modelId="{3590BA87-C6AC-408B-957B-D1B2A2449F6D}" type="presParOf" srcId="{326443E8-1FCF-4999-9AAA-11D0B35D5088}" destId="{1BB0D449-25E2-4AA8-8FCA-7EE67A0337BF}"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AE014-E50D-4559-88F8-92119C976D82}">
      <dsp:nvSpPr>
        <dsp:cNvPr id="0" name=""/>
        <dsp:cNvSpPr/>
      </dsp:nvSpPr>
      <dsp:spPr>
        <a:xfrm>
          <a:off x="4447681" y="287"/>
          <a:ext cx="1922750" cy="19227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Prepare students with ASD for college.  </a:t>
          </a:r>
        </a:p>
      </dsp:txBody>
      <dsp:txXfrm>
        <a:off x="4729261" y="281867"/>
        <a:ext cx="1359590" cy="1359590"/>
      </dsp:txXfrm>
    </dsp:sp>
    <dsp:sp modelId="{B6FFB503-7F08-4FF1-BBED-58E2C5368113}">
      <dsp:nvSpPr>
        <dsp:cNvPr id="0" name=""/>
        <dsp:cNvSpPr/>
      </dsp:nvSpPr>
      <dsp:spPr>
        <a:xfrm rot="2700000">
          <a:off x="6163820" y="1646839"/>
          <a:ext cx="509753" cy="648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186215" y="1722557"/>
        <a:ext cx="356827" cy="389356"/>
      </dsp:txXfrm>
    </dsp:sp>
    <dsp:sp modelId="{651C784F-4C68-447B-9A7A-06C9D93B3971}">
      <dsp:nvSpPr>
        <dsp:cNvPr id="0" name=""/>
        <dsp:cNvSpPr/>
      </dsp:nvSpPr>
      <dsp:spPr>
        <a:xfrm>
          <a:off x="6487366" y="2039972"/>
          <a:ext cx="1922750" cy="19227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Help college students with ASD be independent, successful adults.   </a:t>
          </a:r>
        </a:p>
      </dsp:txBody>
      <dsp:txXfrm>
        <a:off x="6768946" y="2321552"/>
        <a:ext cx="1359590" cy="1359590"/>
      </dsp:txXfrm>
    </dsp:sp>
    <dsp:sp modelId="{E7FEEB7A-3786-4324-A21F-472BD4A5B527}">
      <dsp:nvSpPr>
        <dsp:cNvPr id="0" name=""/>
        <dsp:cNvSpPr/>
      </dsp:nvSpPr>
      <dsp:spPr>
        <a:xfrm rot="8100000">
          <a:off x="6184223" y="3686524"/>
          <a:ext cx="509753" cy="648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6314754" y="3762242"/>
        <a:ext cx="356827" cy="389356"/>
      </dsp:txXfrm>
    </dsp:sp>
    <dsp:sp modelId="{A136D440-B39B-4979-8234-2D29498FBCC2}">
      <dsp:nvSpPr>
        <dsp:cNvPr id="0" name=""/>
        <dsp:cNvSpPr/>
      </dsp:nvSpPr>
      <dsp:spPr>
        <a:xfrm>
          <a:off x="4447681" y="4079657"/>
          <a:ext cx="1922750" cy="19227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Raise academic support for college students with ASD  </a:t>
          </a:r>
        </a:p>
      </dsp:txBody>
      <dsp:txXfrm>
        <a:off x="4729261" y="4361237"/>
        <a:ext cx="1359590" cy="1359590"/>
      </dsp:txXfrm>
    </dsp:sp>
    <dsp:sp modelId="{5BFDC920-EB18-437F-B3A6-33FAD8599E2B}">
      <dsp:nvSpPr>
        <dsp:cNvPr id="0" name=""/>
        <dsp:cNvSpPr/>
      </dsp:nvSpPr>
      <dsp:spPr>
        <a:xfrm rot="13500000">
          <a:off x="4144538" y="3706927"/>
          <a:ext cx="509753" cy="648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275069" y="3890781"/>
        <a:ext cx="356827" cy="389356"/>
      </dsp:txXfrm>
    </dsp:sp>
    <dsp:sp modelId="{1E0F5A98-3CB5-472D-A114-7841A6B8DAD2}">
      <dsp:nvSpPr>
        <dsp:cNvPr id="0" name=""/>
        <dsp:cNvSpPr/>
      </dsp:nvSpPr>
      <dsp:spPr>
        <a:xfrm>
          <a:off x="2407996" y="2039972"/>
          <a:ext cx="1922750" cy="19227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a:t>Educating all students, faculty, and staff on autism awareness </a:t>
          </a:r>
        </a:p>
      </dsp:txBody>
      <dsp:txXfrm>
        <a:off x="2689576" y="2321552"/>
        <a:ext cx="1359590" cy="1359590"/>
      </dsp:txXfrm>
    </dsp:sp>
    <dsp:sp modelId="{998A6916-F1DF-461A-856A-F664E6459F77}">
      <dsp:nvSpPr>
        <dsp:cNvPr id="0" name=""/>
        <dsp:cNvSpPr/>
      </dsp:nvSpPr>
      <dsp:spPr>
        <a:xfrm rot="18900000">
          <a:off x="4124135" y="1667242"/>
          <a:ext cx="509753" cy="6489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4146530" y="1851096"/>
        <a:ext cx="356827" cy="3893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9CF2C-C1C7-4FF3-AF93-8E439A790ACC}">
      <dsp:nvSpPr>
        <dsp:cNvPr id="0" name=""/>
        <dsp:cNvSpPr/>
      </dsp:nvSpPr>
      <dsp:spPr>
        <a:xfrm>
          <a:off x="2810649" y="938009"/>
          <a:ext cx="614549" cy="91440"/>
        </a:xfrm>
        <a:custGeom>
          <a:avLst/>
          <a:gdLst/>
          <a:ahLst/>
          <a:cxnLst/>
          <a:rect l="0" t="0" r="0" b="0"/>
          <a:pathLst>
            <a:path>
              <a:moveTo>
                <a:pt x="0" y="45720"/>
              </a:moveTo>
              <a:lnTo>
                <a:pt x="614549"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795" y="980503"/>
        <a:ext cx="32257" cy="6451"/>
      </dsp:txXfrm>
    </dsp:sp>
    <dsp:sp modelId="{3CB84052-650E-4643-8E5B-23514785A1D0}">
      <dsp:nvSpPr>
        <dsp:cNvPr id="0" name=""/>
        <dsp:cNvSpPr/>
      </dsp:nvSpPr>
      <dsp:spPr>
        <a:xfrm>
          <a:off x="7451" y="142229"/>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solidFill>
                <a:srgbClr val="FFFFFF"/>
              </a:solidFill>
              <a:latin typeface="Corbel"/>
            </a:rPr>
            <a:t>Establish task force - Summer 2017</a:t>
          </a:r>
        </a:p>
      </dsp:txBody>
      <dsp:txXfrm>
        <a:off x="7451" y="142229"/>
        <a:ext cx="2804998" cy="1682998"/>
      </dsp:txXfrm>
    </dsp:sp>
    <dsp:sp modelId="{43B92069-AB60-4F54-B6C9-D532018ADB31}">
      <dsp:nvSpPr>
        <dsp:cNvPr id="0" name=""/>
        <dsp:cNvSpPr/>
      </dsp:nvSpPr>
      <dsp:spPr>
        <a:xfrm>
          <a:off x="6260797" y="938009"/>
          <a:ext cx="614549" cy="91440"/>
        </a:xfrm>
        <a:custGeom>
          <a:avLst/>
          <a:gdLst/>
          <a:ahLst/>
          <a:cxnLst/>
          <a:rect l="0" t="0" r="0" b="0"/>
          <a:pathLst>
            <a:path>
              <a:moveTo>
                <a:pt x="0" y="45720"/>
              </a:moveTo>
              <a:lnTo>
                <a:pt x="614549"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51943" y="980503"/>
        <a:ext cx="32257" cy="6451"/>
      </dsp:txXfrm>
    </dsp:sp>
    <dsp:sp modelId="{45721766-0BC7-413A-A2DD-566A31F8C153}">
      <dsp:nvSpPr>
        <dsp:cNvPr id="0" name=""/>
        <dsp:cNvSpPr/>
      </dsp:nvSpPr>
      <dsp:spPr>
        <a:xfrm>
          <a:off x="3457599" y="142229"/>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Conduct campus climate survey - Fall 2017</a:t>
          </a:r>
        </a:p>
      </dsp:txBody>
      <dsp:txXfrm>
        <a:off x="3457599" y="142229"/>
        <a:ext cx="2804998" cy="1682998"/>
      </dsp:txXfrm>
    </dsp:sp>
    <dsp:sp modelId="{BE0F4E12-2D1C-479E-B8D3-CC515A4569CF}">
      <dsp:nvSpPr>
        <dsp:cNvPr id="0" name=""/>
        <dsp:cNvSpPr/>
      </dsp:nvSpPr>
      <dsp:spPr>
        <a:xfrm>
          <a:off x="1409950" y="1823428"/>
          <a:ext cx="6900295" cy="614549"/>
        </a:xfrm>
        <a:custGeom>
          <a:avLst/>
          <a:gdLst/>
          <a:ahLst/>
          <a:cxnLst/>
          <a:rect l="0" t="0" r="0" b="0"/>
          <a:pathLst>
            <a:path>
              <a:moveTo>
                <a:pt x="6900295" y="0"/>
              </a:moveTo>
              <a:lnTo>
                <a:pt x="6900295" y="324374"/>
              </a:lnTo>
              <a:lnTo>
                <a:pt x="0" y="324374"/>
              </a:lnTo>
              <a:lnTo>
                <a:pt x="0" y="614549"/>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86838" y="2127477"/>
        <a:ext cx="346519" cy="6451"/>
      </dsp:txXfrm>
    </dsp:sp>
    <dsp:sp modelId="{00E3C7DB-C8D4-42BE-A4AB-5BD9C92CD469}">
      <dsp:nvSpPr>
        <dsp:cNvPr id="0" name=""/>
        <dsp:cNvSpPr/>
      </dsp:nvSpPr>
      <dsp:spPr>
        <a:xfrm>
          <a:off x="6907747" y="142229"/>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Identify campus/community partners - Fall 2017</a:t>
          </a:r>
        </a:p>
      </dsp:txBody>
      <dsp:txXfrm>
        <a:off x="6907747" y="142229"/>
        <a:ext cx="2804998" cy="1682998"/>
      </dsp:txXfrm>
    </dsp:sp>
    <dsp:sp modelId="{997A750B-C772-4797-A754-19B2AE2A57D0}">
      <dsp:nvSpPr>
        <dsp:cNvPr id="0" name=""/>
        <dsp:cNvSpPr/>
      </dsp:nvSpPr>
      <dsp:spPr>
        <a:xfrm>
          <a:off x="2810649" y="3266158"/>
          <a:ext cx="614549" cy="91440"/>
        </a:xfrm>
        <a:custGeom>
          <a:avLst/>
          <a:gdLst/>
          <a:ahLst/>
          <a:cxnLst/>
          <a:rect l="0" t="0" r="0" b="0"/>
          <a:pathLst>
            <a:path>
              <a:moveTo>
                <a:pt x="0" y="45720"/>
              </a:moveTo>
              <a:lnTo>
                <a:pt x="614549"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795" y="3308652"/>
        <a:ext cx="32257" cy="6451"/>
      </dsp:txXfrm>
    </dsp:sp>
    <dsp:sp modelId="{EA6AD8A5-C284-4A3B-BFF1-6D92EDA78E5F}">
      <dsp:nvSpPr>
        <dsp:cNvPr id="0" name=""/>
        <dsp:cNvSpPr/>
      </dsp:nvSpPr>
      <dsp:spPr>
        <a:xfrm>
          <a:off x="7451" y="2470378"/>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Raise campus awareness - Spring 2018</a:t>
          </a:r>
        </a:p>
      </dsp:txBody>
      <dsp:txXfrm>
        <a:off x="7451" y="2470378"/>
        <a:ext cx="2804998" cy="1682998"/>
      </dsp:txXfrm>
    </dsp:sp>
    <dsp:sp modelId="{12F2A601-9A9A-4758-AB0B-5934FD4F08A8}">
      <dsp:nvSpPr>
        <dsp:cNvPr id="0" name=""/>
        <dsp:cNvSpPr/>
      </dsp:nvSpPr>
      <dsp:spPr>
        <a:xfrm>
          <a:off x="6260797" y="3266158"/>
          <a:ext cx="614549" cy="91440"/>
        </a:xfrm>
        <a:custGeom>
          <a:avLst/>
          <a:gdLst/>
          <a:ahLst/>
          <a:cxnLst/>
          <a:rect l="0" t="0" r="0" b="0"/>
          <a:pathLst>
            <a:path>
              <a:moveTo>
                <a:pt x="0" y="45720"/>
              </a:moveTo>
              <a:lnTo>
                <a:pt x="614549"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51943" y="3308652"/>
        <a:ext cx="32257" cy="6451"/>
      </dsp:txXfrm>
    </dsp:sp>
    <dsp:sp modelId="{751F33AE-EC31-4D30-B0B9-4AC068ABF311}">
      <dsp:nvSpPr>
        <dsp:cNvPr id="0" name=""/>
        <dsp:cNvSpPr/>
      </dsp:nvSpPr>
      <dsp:spPr>
        <a:xfrm>
          <a:off x="3457599" y="2470378"/>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Identify current students - Fall 2017-Fall 2018</a:t>
          </a:r>
        </a:p>
      </dsp:txBody>
      <dsp:txXfrm>
        <a:off x="3457599" y="2470378"/>
        <a:ext cx="2804998" cy="1682998"/>
      </dsp:txXfrm>
    </dsp:sp>
    <dsp:sp modelId="{C4C6C399-E517-49D4-8781-63CB1AAE5950}">
      <dsp:nvSpPr>
        <dsp:cNvPr id="0" name=""/>
        <dsp:cNvSpPr/>
      </dsp:nvSpPr>
      <dsp:spPr>
        <a:xfrm>
          <a:off x="1409950" y="4151577"/>
          <a:ext cx="6900295" cy="614549"/>
        </a:xfrm>
        <a:custGeom>
          <a:avLst/>
          <a:gdLst/>
          <a:ahLst/>
          <a:cxnLst/>
          <a:rect l="0" t="0" r="0" b="0"/>
          <a:pathLst>
            <a:path>
              <a:moveTo>
                <a:pt x="6900295" y="0"/>
              </a:moveTo>
              <a:lnTo>
                <a:pt x="6900295" y="324374"/>
              </a:lnTo>
              <a:lnTo>
                <a:pt x="0" y="324374"/>
              </a:lnTo>
              <a:lnTo>
                <a:pt x="0" y="614549"/>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86838" y="4455626"/>
        <a:ext cx="346519" cy="6451"/>
      </dsp:txXfrm>
    </dsp:sp>
    <dsp:sp modelId="{0F11FAA5-C325-459E-BFEF-C7CAE42F6DE9}">
      <dsp:nvSpPr>
        <dsp:cNvPr id="0" name=""/>
        <dsp:cNvSpPr/>
      </dsp:nvSpPr>
      <dsp:spPr>
        <a:xfrm>
          <a:off x="6907747" y="2470378"/>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Hire campus coaches - Fall 2017-Spring 2018</a:t>
          </a:r>
        </a:p>
      </dsp:txBody>
      <dsp:txXfrm>
        <a:off x="6907747" y="2470378"/>
        <a:ext cx="2804998" cy="1682998"/>
      </dsp:txXfrm>
    </dsp:sp>
    <dsp:sp modelId="{4E5A73BF-55D1-4AF9-B5CC-E4F5C3CF469F}">
      <dsp:nvSpPr>
        <dsp:cNvPr id="0" name=""/>
        <dsp:cNvSpPr/>
      </dsp:nvSpPr>
      <dsp:spPr>
        <a:xfrm>
          <a:off x="2810649" y="5594306"/>
          <a:ext cx="614549" cy="91440"/>
        </a:xfrm>
        <a:custGeom>
          <a:avLst/>
          <a:gdLst/>
          <a:ahLst/>
          <a:cxnLst/>
          <a:rect l="0" t="0" r="0" b="0"/>
          <a:pathLst>
            <a:path>
              <a:moveTo>
                <a:pt x="0" y="45720"/>
              </a:moveTo>
              <a:lnTo>
                <a:pt x="614549"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01795" y="5636800"/>
        <a:ext cx="32257" cy="6451"/>
      </dsp:txXfrm>
    </dsp:sp>
    <dsp:sp modelId="{E307F2DD-A71D-4D19-86DE-374EFCB8A6D4}">
      <dsp:nvSpPr>
        <dsp:cNvPr id="0" name=""/>
        <dsp:cNvSpPr/>
      </dsp:nvSpPr>
      <dsp:spPr>
        <a:xfrm>
          <a:off x="7451" y="4798527"/>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Develop transition program - Spring 2018</a:t>
          </a:r>
        </a:p>
      </dsp:txBody>
      <dsp:txXfrm>
        <a:off x="7451" y="4798527"/>
        <a:ext cx="2804998" cy="1682998"/>
      </dsp:txXfrm>
    </dsp:sp>
    <dsp:sp modelId="{359796F9-8258-40B1-ABAF-588DA31173ED}">
      <dsp:nvSpPr>
        <dsp:cNvPr id="0" name=""/>
        <dsp:cNvSpPr/>
      </dsp:nvSpPr>
      <dsp:spPr>
        <a:xfrm>
          <a:off x="6260797" y="5594306"/>
          <a:ext cx="614549" cy="91440"/>
        </a:xfrm>
        <a:custGeom>
          <a:avLst/>
          <a:gdLst/>
          <a:ahLst/>
          <a:cxnLst/>
          <a:rect l="0" t="0" r="0" b="0"/>
          <a:pathLst>
            <a:path>
              <a:moveTo>
                <a:pt x="0" y="45720"/>
              </a:moveTo>
              <a:lnTo>
                <a:pt x="614549" y="45720"/>
              </a:lnTo>
            </a:path>
          </a:pathLst>
        </a:custGeom>
        <a:noFill/>
        <a:ln w="12700"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51943" y="5636800"/>
        <a:ext cx="32257" cy="6451"/>
      </dsp:txXfrm>
    </dsp:sp>
    <dsp:sp modelId="{473D8719-59A7-4DAB-8F9F-92410FD545C4}">
      <dsp:nvSpPr>
        <dsp:cNvPr id="0" name=""/>
        <dsp:cNvSpPr/>
      </dsp:nvSpPr>
      <dsp:spPr>
        <a:xfrm>
          <a:off x="3457599" y="4798527"/>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Implement transition program – Summer 2018 </a:t>
          </a:r>
        </a:p>
      </dsp:txBody>
      <dsp:txXfrm>
        <a:off x="3457599" y="4798527"/>
        <a:ext cx="2804998" cy="1682998"/>
      </dsp:txXfrm>
    </dsp:sp>
    <dsp:sp modelId="{8BF77209-B4CB-42D7-902A-4CDF0F6CE0FD}">
      <dsp:nvSpPr>
        <dsp:cNvPr id="0" name=""/>
        <dsp:cNvSpPr/>
      </dsp:nvSpPr>
      <dsp:spPr>
        <a:xfrm>
          <a:off x="6907747" y="4798527"/>
          <a:ext cx="2804998" cy="168299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sz="2200" kern="1200"/>
            <a:t>Program evaluation- Fall 2019</a:t>
          </a:r>
        </a:p>
      </dsp:txBody>
      <dsp:txXfrm>
        <a:off x="6907747" y="4798527"/>
        <a:ext cx="2804998" cy="16829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B98BF-E3FD-4BFD-844A-886FE9ED29D2}">
      <dsp:nvSpPr>
        <dsp:cNvPr id="0" name=""/>
        <dsp:cNvSpPr/>
      </dsp:nvSpPr>
      <dsp:spPr>
        <a:xfrm rot="3223861">
          <a:off x="2798863" y="4523271"/>
          <a:ext cx="2241748" cy="27290"/>
        </a:xfrm>
        <a:custGeom>
          <a:avLst/>
          <a:gdLst/>
          <a:ahLst/>
          <a:cxnLst/>
          <a:rect l="0" t="0" r="0" b="0"/>
          <a:pathLst>
            <a:path>
              <a:moveTo>
                <a:pt x="0" y="13645"/>
              </a:moveTo>
              <a:lnTo>
                <a:pt x="2241748" y="136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120FC9-2FA9-4CE5-BE86-970EBE6C9FBC}">
      <dsp:nvSpPr>
        <dsp:cNvPr id="0" name=""/>
        <dsp:cNvSpPr/>
      </dsp:nvSpPr>
      <dsp:spPr>
        <a:xfrm rot="1944066">
          <a:off x="3225470" y="4014804"/>
          <a:ext cx="2187604" cy="27290"/>
        </a:xfrm>
        <a:custGeom>
          <a:avLst/>
          <a:gdLst/>
          <a:ahLst/>
          <a:cxnLst/>
          <a:rect l="0" t="0" r="0" b="0"/>
          <a:pathLst>
            <a:path>
              <a:moveTo>
                <a:pt x="0" y="13645"/>
              </a:moveTo>
              <a:lnTo>
                <a:pt x="2187604" y="136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13C0D4-BF2B-4FCC-B7DC-D3B448F5BA0C}">
      <dsp:nvSpPr>
        <dsp:cNvPr id="0" name=""/>
        <dsp:cNvSpPr/>
      </dsp:nvSpPr>
      <dsp:spPr>
        <a:xfrm rot="654257">
          <a:off x="3375920" y="3405599"/>
          <a:ext cx="2197121" cy="27290"/>
        </a:xfrm>
        <a:custGeom>
          <a:avLst/>
          <a:gdLst/>
          <a:ahLst/>
          <a:cxnLst/>
          <a:rect l="0" t="0" r="0" b="0"/>
          <a:pathLst>
            <a:path>
              <a:moveTo>
                <a:pt x="0" y="13645"/>
              </a:moveTo>
              <a:lnTo>
                <a:pt x="2197121" y="136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DF5DAD-6BA2-4E0C-802C-0365A9193B0E}">
      <dsp:nvSpPr>
        <dsp:cNvPr id="0" name=""/>
        <dsp:cNvSpPr/>
      </dsp:nvSpPr>
      <dsp:spPr>
        <a:xfrm rot="20945743">
          <a:off x="3375920" y="2788684"/>
          <a:ext cx="2197121" cy="27290"/>
        </a:xfrm>
        <a:custGeom>
          <a:avLst/>
          <a:gdLst/>
          <a:ahLst/>
          <a:cxnLst/>
          <a:rect l="0" t="0" r="0" b="0"/>
          <a:pathLst>
            <a:path>
              <a:moveTo>
                <a:pt x="0" y="13645"/>
              </a:moveTo>
              <a:lnTo>
                <a:pt x="2197121" y="136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280071-BCEF-458F-8ADF-9568DA125733}">
      <dsp:nvSpPr>
        <dsp:cNvPr id="0" name=""/>
        <dsp:cNvSpPr/>
      </dsp:nvSpPr>
      <dsp:spPr>
        <a:xfrm rot="19655934">
          <a:off x="3225470" y="2179480"/>
          <a:ext cx="2187604" cy="27290"/>
        </a:xfrm>
        <a:custGeom>
          <a:avLst/>
          <a:gdLst/>
          <a:ahLst/>
          <a:cxnLst/>
          <a:rect l="0" t="0" r="0" b="0"/>
          <a:pathLst>
            <a:path>
              <a:moveTo>
                <a:pt x="0" y="13645"/>
              </a:moveTo>
              <a:lnTo>
                <a:pt x="2187604" y="136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F3000B-4C40-4D55-BF73-EC4F46EB1E33}">
      <dsp:nvSpPr>
        <dsp:cNvPr id="0" name=""/>
        <dsp:cNvSpPr/>
      </dsp:nvSpPr>
      <dsp:spPr>
        <a:xfrm rot="18415659">
          <a:off x="2807936" y="1657488"/>
          <a:ext cx="2294804" cy="27290"/>
        </a:xfrm>
        <a:custGeom>
          <a:avLst/>
          <a:gdLst/>
          <a:ahLst/>
          <a:cxnLst/>
          <a:rect l="0" t="0" r="0" b="0"/>
          <a:pathLst>
            <a:path>
              <a:moveTo>
                <a:pt x="0" y="13645"/>
              </a:moveTo>
              <a:lnTo>
                <a:pt x="2294804" y="13645"/>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765046-C990-498D-8C2B-CE54129C8736}">
      <dsp:nvSpPr>
        <dsp:cNvPr id="0" name=""/>
        <dsp:cNvSpPr/>
      </dsp:nvSpPr>
      <dsp:spPr>
        <a:xfrm>
          <a:off x="2127006" y="2364464"/>
          <a:ext cx="1492646" cy="149264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DBFB0E-CA2B-4040-9FD9-BFEB63B2AF00}">
      <dsp:nvSpPr>
        <dsp:cNvPr id="0" name=""/>
        <dsp:cNvSpPr/>
      </dsp:nvSpPr>
      <dsp:spPr>
        <a:xfrm>
          <a:off x="4477922" y="2123"/>
          <a:ext cx="835594" cy="83559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solidFill>
                <a:srgbClr val="FFFFFF"/>
              </a:solidFill>
              <a:latin typeface="Corbel"/>
            </a:rPr>
            <a:t>Campus Climate Survey</a:t>
          </a:r>
        </a:p>
      </dsp:txBody>
      <dsp:txXfrm>
        <a:off x="4600292" y="124493"/>
        <a:ext cx="590854" cy="590854"/>
      </dsp:txXfrm>
    </dsp:sp>
    <dsp:sp modelId="{D5D8BDA9-97F0-48DB-A3F7-89A8255F45AC}">
      <dsp:nvSpPr>
        <dsp:cNvPr id="0" name=""/>
        <dsp:cNvSpPr/>
      </dsp:nvSpPr>
      <dsp:spPr>
        <a:xfrm>
          <a:off x="5397076" y="2123"/>
          <a:ext cx="1253392" cy="835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977900">
            <a:lnSpc>
              <a:spcPct val="90000"/>
            </a:lnSpc>
            <a:spcBef>
              <a:spcPct val="0"/>
            </a:spcBef>
            <a:spcAft>
              <a:spcPct val="15000"/>
            </a:spcAft>
            <a:buChar char="•"/>
          </a:pPr>
          <a:r>
            <a:rPr lang="en-US" sz="2200" kern="1200">
              <a:solidFill>
                <a:srgbClr val="000000"/>
              </a:solidFill>
            </a:rPr>
            <a:t>$1,000</a:t>
          </a:r>
        </a:p>
      </dsp:txBody>
      <dsp:txXfrm>
        <a:off x="5397076" y="2123"/>
        <a:ext cx="1253392" cy="835594"/>
      </dsp:txXfrm>
    </dsp:sp>
    <dsp:sp modelId="{D51330A5-43A5-4EED-8534-F41266E1571A}">
      <dsp:nvSpPr>
        <dsp:cNvPr id="0" name=""/>
        <dsp:cNvSpPr/>
      </dsp:nvSpPr>
      <dsp:spPr>
        <a:xfrm>
          <a:off x="5177745" y="965347"/>
          <a:ext cx="835594" cy="83559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t>Awareness Campaign </a:t>
          </a:r>
        </a:p>
      </dsp:txBody>
      <dsp:txXfrm>
        <a:off x="5300115" y="1087717"/>
        <a:ext cx="590854" cy="590854"/>
      </dsp:txXfrm>
    </dsp:sp>
    <dsp:sp modelId="{8D1F3555-B810-480F-950B-44305BD406EB}">
      <dsp:nvSpPr>
        <dsp:cNvPr id="0" name=""/>
        <dsp:cNvSpPr/>
      </dsp:nvSpPr>
      <dsp:spPr>
        <a:xfrm>
          <a:off x="6096899" y="965347"/>
          <a:ext cx="1253392" cy="835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977900">
            <a:lnSpc>
              <a:spcPct val="90000"/>
            </a:lnSpc>
            <a:spcBef>
              <a:spcPct val="0"/>
            </a:spcBef>
            <a:spcAft>
              <a:spcPct val="15000"/>
            </a:spcAft>
            <a:buChar char="•"/>
          </a:pPr>
          <a:r>
            <a:rPr lang="en-US" sz="2200" kern="1200"/>
            <a:t>$500</a:t>
          </a:r>
        </a:p>
      </dsp:txBody>
      <dsp:txXfrm>
        <a:off x="6096899" y="965347"/>
        <a:ext cx="1253392" cy="835594"/>
      </dsp:txXfrm>
    </dsp:sp>
    <dsp:sp modelId="{45B61D13-A54D-40A2-9391-9B363CC5F0FF}">
      <dsp:nvSpPr>
        <dsp:cNvPr id="0" name=""/>
        <dsp:cNvSpPr/>
      </dsp:nvSpPr>
      <dsp:spPr>
        <a:xfrm>
          <a:off x="5545664" y="2097684"/>
          <a:ext cx="835594" cy="83559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t>Campus Coaches </a:t>
          </a:r>
        </a:p>
      </dsp:txBody>
      <dsp:txXfrm>
        <a:off x="5668034" y="2220054"/>
        <a:ext cx="590854" cy="590854"/>
      </dsp:txXfrm>
    </dsp:sp>
    <dsp:sp modelId="{80180188-ADE5-4670-A8D1-C4753447536B}">
      <dsp:nvSpPr>
        <dsp:cNvPr id="0" name=""/>
        <dsp:cNvSpPr/>
      </dsp:nvSpPr>
      <dsp:spPr>
        <a:xfrm>
          <a:off x="6464818" y="2097684"/>
          <a:ext cx="1253392" cy="835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977900">
            <a:lnSpc>
              <a:spcPct val="90000"/>
            </a:lnSpc>
            <a:spcBef>
              <a:spcPct val="0"/>
            </a:spcBef>
            <a:spcAft>
              <a:spcPct val="15000"/>
            </a:spcAft>
            <a:buChar char="•"/>
          </a:pPr>
          <a:r>
            <a:rPr lang="en-US" sz="2200" kern="1200"/>
            <a:t>$40,000</a:t>
          </a:r>
        </a:p>
      </dsp:txBody>
      <dsp:txXfrm>
        <a:off x="6464818" y="2097684"/>
        <a:ext cx="1253392" cy="835594"/>
      </dsp:txXfrm>
    </dsp:sp>
    <dsp:sp modelId="{FDE5BF21-1077-4E3E-B84F-9F97881B246C}">
      <dsp:nvSpPr>
        <dsp:cNvPr id="0" name=""/>
        <dsp:cNvSpPr/>
      </dsp:nvSpPr>
      <dsp:spPr>
        <a:xfrm>
          <a:off x="5545664" y="3288294"/>
          <a:ext cx="835594" cy="83559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t>Student Mentors</a:t>
          </a:r>
        </a:p>
      </dsp:txBody>
      <dsp:txXfrm>
        <a:off x="5668034" y="3410664"/>
        <a:ext cx="590854" cy="590854"/>
      </dsp:txXfrm>
    </dsp:sp>
    <dsp:sp modelId="{71A5671D-A308-4A99-B7E6-E385BEB2581D}">
      <dsp:nvSpPr>
        <dsp:cNvPr id="0" name=""/>
        <dsp:cNvSpPr/>
      </dsp:nvSpPr>
      <dsp:spPr>
        <a:xfrm>
          <a:off x="6464818" y="3288294"/>
          <a:ext cx="1253392" cy="835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977900">
            <a:lnSpc>
              <a:spcPct val="90000"/>
            </a:lnSpc>
            <a:spcBef>
              <a:spcPct val="0"/>
            </a:spcBef>
            <a:spcAft>
              <a:spcPct val="15000"/>
            </a:spcAft>
            <a:buChar char="•"/>
          </a:pPr>
          <a:r>
            <a:rPr lang="en-US" sz="2200" kern="1200"/>
            <a:t>$2,300</a:t>
          </a:r>
        </a:p>
      </dsp:txBody>
      <dsp:txXfrm>
        <a:off x="6464818" y="3288294"/>
        <a:ext cx="1253392" cy="835594"/>
      </dsp:txXfrm>
    </dsp:sp>
    <dsp:sp modelId="{A1DA721E-3D23-4BA8-9ED4-520B3CC0F6CB}">
      <dsp:nvSpPr>
        <dsp:cNvPr id="0" name=""/>
        <dsp:cNvSpPr/>
      </dsp:nvSpPr>
      <dsp:spPr>
        <a:xfrm>
          <a:off x="5177745" y="4420632"/>
          <a:ext cx="835594" cy="83559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t>Transition Program</a:t>
          </a:r>
        </a:p>
      </dsp:txBody>
      <dsp:txXfrm>
        <a:off x="5300115" y="4543002"/>
        <a:ext cx="590854" cy="590854"/>
      </dsp:txXfrm>
    </dsp:sp>
    <dsp:sp modelId="{E9A88E4F-6BE7-48C3-B1FB-EEAC0342430B}">
      <dsp:nvSpPr>
        <dsp:cNvPr id="0" name=""/>
        <dsp:cNvSpPr/>
      </dsp:nvSpPr>
      <dsp:spPr>
        <a:xfrm>
          <a:off x="6096899" y="4420632"/>
          <a:ext cx="1253392" cy="8355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977900">
            <a:lnSpc>
              <a:spcPct val="90000"/>
            </a:lnSpc>
            <a:spcBef>
              <a:spcPct val="0"/>
            </a:spcBef>
            <a:spcAft>
              <a:spcPct val="15000"/>
            </a:spcAft>
            <a:buChar char="•"/>
          </a:pPr>
          <a:r>
            <a:rPr lang="en-US" sz="2200" kern="1200"/>
            <a:t>$5,000</a:t>
          </a:r>
        </a:p>
      </dsp:txBody>
      <dsp:txXfrm>
        <a:off x="6096899" y="4420632"/>
        <a:ext cx="1253392" cy="835594"/>
      </dsp:txXfrm>
    </dsp:sp>
    <dsp:sp modelId="{D31A86F7-CC37-4C9D-AC42-BC8F5DC3FF61}">
      <dsp:nvSpPr>
        <dsp:cNvPr id="0" name=""/>
        <dsp:cNvSpPr/>
      </dsp:nvSpPr>
      <dsp:spPr>
        <a:xfrm>
          <a:off x="4399931" y="5353859"/>
          <a:ext cx="895587" cy="895587"/>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a:t>Evaluation </a:t>
          </a:r>
        </a:p>
      </dsp:txBody>
      <dsp:txXfrm>
        <a:off x="4531087" y="5485015"/>
        <a:ext cx="633275" cy="633275"/>
      </dsp:txXfrm>
    </dsp:sp>
    <dsp:sp modelId="{1BB0D449-25E2-4AA8-8FCA-7EE67A0337BF}">
      <dsp:nvSpPr>
        <dsp:cNvPr id="0" name=""/>
        <dsp:cNvSpPr/>
      </dsp:nvSpPr>
      <dsp:spPr>
        <a:xfrm>
          <a:off x="5385078" y="5353859"/>
          <a:ext cx="1343381" cy="8955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977900">
            <a:lnSpc>
              <a:spcPct val="90000"/>
            </a:lnSpc>
            <a:spcBef>
              <a:spcPct val="0"/>
            </a:spcBef>
            <a:spcAft>
              <a:spcPct val="15000"/>
            </a:spcAft>
            <a:buChar char="•"/>
          </a:pPr>
          <a:r>
            <a:rPr lang="en-US" sz="2200" kern="1200"/>
            <a:t>$200</a:t>
          </a:r>
        </a:p>
      </dsp:txBody>
      <dsp:txXfrm>
        <a:off x="5385078" y="5353859"/>
        <a:ext cx="1343381" cy="89558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18C9F-1002-4460-819B-F3D0F048979E}" type="datetimeFigureOut">
              <a:rPr lang="en-US"/>
              <a:t>2/22/2017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7D94BF-E163-4D60-AF30-9818AA29B006}" type="slidenum">
              <a:rPr lang="en-US"/>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a:t>
            </a:fld>
            <a:endParaRPr lang="en-US"/>
          </a:p>
        </p:txBody>
      </p:sp>
    </p:spTree>
    <p:extLst>
      <p:ext uri="{BB962C8B-B14F-4D97-AF65-F5344CB8AC3E}">
        <p14:creationId xmlns:p14="http://schemas.microsoft.com/office/powerpoint/2010/main" val="369075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TAM </a:t>
            </a:r>
          </a:p>
        </p:txBody>
      </p:sp>
      <p:sp>
        <p:nvSpPr>
          <p:cNvPr id="4" name="Slide Number Placeholder 3"/>
          <p:cNvSpPr>
            <a:spLocks noGrp="1"/>
          </p:cNvSpPr>
          <p:nvPr>
            <p:ph type="sldNum" sz="quarter" idx="10"/>
          </p:nvPr>
        </p:nvSpPr>
        <p:spPr/>
        <p:txBody>
          <a:bodyPr/>
          <a:lstStyle/>
          <a:p>
            <a:fld id="{9E7D94BF-E163-4D60-AF30-9818AA29B006}" type="slidenum">
              <a:rPr lang="en-US"/>
              <a:t>10</a:t>
            </a:fld>
            <a:endParaRPr lang="en-US"/>
          </a:p>
        </p:txBody>
      </p:sp>
    </p:spTree>
    <p:extLst>
      <p:ext uri="{BB962C8B-B14F-4D97-AF65-F5344CB8AC3E}">
        <p14:creationId xmlns:p14="http://schemas.microsoft.com/office/powerpoint/2010/main" val="1378746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11</a:t>
            </a:fld>
            <a:endParaRPr lang="en-US"/>
          </a:p>
        </p:txBody>
      </p:sp>
    </p:spTree>
    <p:extLst>
      <p:ext uri="{BB962C8B-B14F-4D97-AF65-F5344CB8AC3E}">
        <p14:creationId xmlns:p14="http://schemas.microsoft.com/office/powerpoint/2010/main" val="2725170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12</a:t>
            </a:fld>
            <a:endParaRPr lang="en-US"/>
          </a:p>
        </p:txBody>
      </p:sp>
    </p:spTree>
    <p:extLst>
      <p:ext uri="{BB962C8B-B14F-4D97-AF65-F5344CB8AC3E}">
        <p14:creationId xmlns:p14="http://schemas.microsoft.com/office/powerpoint/2010/main" val="3690283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13</a:t>
            </a:fld>
            <a:endParaRPr lang="en-US"/>
          </a:p>
        </p:txBody>
      </p:sp>
    </p:spTree>
    <p:extLst>
      <p:ext uri="{BB962C8B-B14F-4D97-AF65-F5344CB8AC3E}">
        <p14:creationId xmlns:p14="http://schemas.microsoft.com/office/powerpoint/2010/main" val="3239193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14</a:t>
            </a:fld>
            <a:endParaRPr lang="en-US"/>
          </a:p>
        </p:txBody>
      </p:sp>
    </p:spTree>
    <p:extLst>
      <p:ext uri="{BB962C8B-B14F-4D97-AF65-F5344CB8AC3E}">
        <p14:creationId xmlns:p14="http://schemas.microsoft.com/office/powerpoint/2010/main" val="956047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15</a:t>
            </a:fld>
            <a:endParaRPr lang="en-US"/>
          </a:p>
        </p:txBody>
      </p:sp>
    </p:spTree>
    <p:extLst>
      <p:ext uri="{BB962C8B-B14F-4D97-AF65-F5344CB8AC3E}">
        <p14:creationId xmlns:p14="http://schemas.microsoft.com/office/powerpoint/2010/main" val="2773714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16</a:t>
            </a:fld>
            <a:endParaRPr lang="en-US"/>
          </a:p>
        </p:txBody>
      </p:sp>
    </p:spTree>
    <p:extLst>
      <p:ext uri="{BB962C8B-B14F-4D97-AF65-F5344CB8AC3E}">
        <p14:creationId xmlns:p14="http://schemas.microsoft.com/office/powerpoint/2010/main" val="1188975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2</a:t>
            </a:fld>
            <a:endParaRPr lang="en-US"/>
          </a:p>
        </p:txBody>
      </p:sp>
    </p:spTree>
    <p:extLst>
      <p:ext uri="{BB962C8B-B14F-4D97-AF65-F5344CB8AC3E}">
        <p14:creationId xmlns:p14="http://schemas.microsoft.com/office/powerpoint/2010/main" val="435834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3</a:t>
            </a:fld>
            <a:endParaRPr lang="en-US"/>
          </a:p>
        </p:txBody>
      </p:sp>
    </p:spTree>
    <p:extLst>
      <p:ext uri="{BB962C8B-B14F-4D97-AF65-F5344CB8AC3E}">
        <p14:creationId xmlns:p14="http://schemas.microsoft.com/office/powerpoint/2010/main" val="1944276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4</a:t>
            </a:fld>
            <a:endParaRPr lang="en-US"/>
          </a:p>
        </p:txBody>
      </p:sp>
    </p:spTree>
    <p:extLst>
      <p:ext uri="{BB962C8B-B14F-4D97-AF65-F5344CB8AC3E}">
        <p14:creationId xmlns:p14="http://schemas.microsoft.com/office/powerpoint/2010/main" val="701429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5</a:t>
            </a:fld>
            <a:endParaRPr lang="en-US"/>
          </a:p>
        </p:txBody>
      </p:sp>
    </p:spTree>
    <p:extLst>
      <p:ext uri="{BB962C8B-B14F-4D97-AF65-F5344CB8AC3E}">
        <p14:creationId xmlns:p14="http://schemas.microsoft.com/office/powerpoint/2010/main" val="1396972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6</a:t>
            </a:fld>
            <a:endParaRPr lang="en-US"/>
          </a:p>
        </p:txBody>
      </p:sp>
    </p:spTree>
    <p:extLst>
      <p:ext uri="{BB962C8B-B14F-4D97-AF65-F5344CB8AC3E}">
        <p14:creationId xmlns:p14="http://schemas.microsoft.com/office/powerpoint/2010/main" val="3939684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7</a:t>
            </a:fld>
            <a:endParaRPr lang="en-US"/>
          </a:p>
        </p:txBody>
      </p:sp>
    </p:spTree>
    <p:extLst>
      <p:ext uri="{BB962C8B-B14F-4D97-AF65-F5344CB8AC3E}">
        <p14:creationId xmlns:p14="http://schemas.microsoft.com/office/powerpoint/2010/main" val="3013461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8</a:t>
            </a:fld>
            <a:endParaRPr lang="en-US"/>
          </a:p>
        </p:txBody>
      </p:sp>
    </p:spTree>
    <p:extLst>
      <p:ext uri="{BB962C8B-B14F-4D97-AF65-F5344CB8AC3E}">
        <p14:creationId xmlns:p14="http://schemas.microsoft.com/office/powerpoint/2010/main" val="1834108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7D94BF-E163-4D60-AF30-9818AA29B006}" type="slidenum">
              <a:rPr lang="en-US"/>
              <a:t>9</a:t>
            </a:fld>
            <a:endParaRPr lang="en-US"/>
          </a:p>
        </p:txBody>
      </p:sp>
    </p:spTree>
    <p:extLst>
      <p:ext uri="{BB962C8B-B14F-4D97-AF65-F5344CB8AC3E}">
        <p14:creationId xmlns:p14="http://schemas.microsoft.com/office/powerpoint/2010/main" val="2819382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9838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83506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361067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0592868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42445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60602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390482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9716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4302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6159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5476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27407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41241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959769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9716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25891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2/22/2017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91659275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a:solidFill>
                  <a:srgbClr val="000000"/>
                </a:solidFill>
                <a:latin typeface="Corbel"/>
              </a:rPr>
              <a:t>Supporting Students on the Spectrum </a:t>
            </a:r>
          </a:p>
        </p:txBody>
      </p:sp>
      <p:sp>
        <p:nvSpPr>
          <p:cNvPr id="4" name="Subtitle 3"/>
          <p:cNvSpPr>
            <a:spLocks noGrp="1"/>
          </p:cNvSpPr>
          <p:nvPr>
            <p:ph type="subTitle" idx="1"/>
          </p:nvPr>
        </p:nvSpPr>
        <p:spPr/>
        <p:txBody>
          <a:bodyPr>
            <a:normAutofit lnSpcReduction="10000"/>
          </a:bodyPr>
          <a:lstStyle/>
          <a:p>
            <a:r>
              <a:rPr lang="en-US" u="sng">
                <a:solidFill>
                  <a:srgbClr val="000000"/>
                </a:solidFill>
                <a:latin typeface="Corbel"/>
              </a:rPr>
              <a:t>Team Leader</a:t>
            </a:r>
            <a:r>
              <a:rPr lang="en-US">
                <a:solidFill>
                  <a:srgbClr val="000000"/>
                </a:solidFill>
                <a:latin typeface="Corbel"/>
              </a:rPr>
              <a:t>: Lauren Mingo</a:t>
            </a:r>
          </a:p>
          <a:p>
            <a:r>
              <a:rPr lang="en-US" u="sng">
                <a:solidFill>
                  <a:srgbClr val="000000"/>
                </a:solidFill>
                <a:latin typeface="Corbel"/>
              </a:rPr>
              <a:t>Team Members</a:t>
            </a:r>
            <a:r>
              <a:rPr lang="en-US">
                <a:solidFill>
                  <a:srgbClr val="000000"/>
                </a:solidFill>
                <a:latin typeface="Corbel"/>
              </a:rPr>
              <a:t>: Tamara Toutant, Cassie White, Nasir </a:t>
            </a:r>
            <a:r>
              <a:rPr lang="en-US" err="1">
                <a:solidFill>
                  <a:srgbClr val="000000"/>
                </a:solidFill>
                <a:latin typeface="Corbel"/>
              </a:rPr>
              <a:t>Kaihan</a:t>
            </a:r>
            <a:endParaRPr lang="en-US" err="1">
              <a:latin typeface="Corbel"/>
            </a:endParaRPr>
          </a:p>
          <a:p>
            <a:r>
              <a:rPr lang="en-US" b="1">
                <a:solidFill>
                  <a:srgbClr val="000000"/>
                </a:solidFill>
                <a:latin typeface="Corbel"/>
              </a:rPr>
              <a:t>Western Michigan University</a:t>
            </a:r>
          </a:p>
          <a:p>
            <a:endParaRPr lang="en-US">
              <a:solidFill>
                <a:srgbClr val="000000"/>
              </a:solidFill>
              <a:latin typeface="Corbel"/>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Campus Climate  </a:t>
            </a:r>
          </a:p>
        </p:txBody>
      </p:sp>
      <p:sp>
        <p:nvSpPr>
          <p:cNvPr id="3" name="Content Placeholder 2"/>
          <p:cNvSpPr>
            <a:spLocks noGrp="1"/>
          </p:cNvSpPr>
          <p:nvPr>
            <p:ph idx="1"/>
          </p:nvPr>
        </p:nvSpPr>
        <p:spPr>
          <a:xfrm>
            <a:off x="156355" y="1266951"/>
            <a:ext cx="9126538" cy="4386840"/>
          </a:xfrm>
        </p:spPr>
        <p:txBody>
          <a:bodyPr vert="horz" lIns="91440" tIns="45720" rIns="91440" bIns="45720" rtlCol="0" anchor="t">
            <a:normAutofit/>
          </a:bodyPr>
          <a:lstStyle/>
          <a:p>
            <a:r>
              <a:rPr lang="en-US" sz="2400">
                <a:latin typeface="Corbel"/>
              </a:rPr>
              <a:t>In order to successfully implement our established objectives we need to first collect and analyze data from our university around the overall climate for students whom have autism </a:t>
            </a:r>
          </a:p>
          <a:p>
            <a:r>
              <a:rPr lang="en-US" sz="2400">
                <a:solidFill>
                  <a:srgbClr val="000000"/>
                </a:solidFill>
                <a:latin typeface="Corbel"/>
              </a:rPr>
              <a:t>This information will be obtained through our task force conducting a climate assessment</a:t>
            </a:r>
          </a:p>
          <a:p>
            <a:pPr lvl="1"/>
            <a:r>
              <a:rPr lang="en-US" sz="2000">
                <a:solidFill>
                  <a:srgbClr val="000000"/>
                </a:solidFill>
                <a:latin typeface="Corbel"/>
              </a:rPr>
              <a:t>"Climate assessments, sometimes called environmental audits, are one method of obtaining data regarding, physical, attitudinal, and resource barriers to engagement for students with disabilities," (Brown and </a:t>
            </a:r>
            <a:r>
              <a:rPr lang="en-US" sz="2000" err="1">
                <a:solidFill>
                  <a:srgbClr val="000000"/>
                </a:solidFill>
                <a:latin typeface="Corbel"/>
              </a:rPr>
              <a:t>Broido</a:t>
            </a:r>
            <a:r>
              <a:rPr lang="en-US" sz="2000">
                <a:solidFill>
                  <a:srgbClr val="000000"/>
                </a:solidFill>
                <a:latin typeface="Corbel"/>
              </a:rPr>
              <a:t>, 2015, pp. 201-202)  </a:t>
            </a:r>
          </a:p>
          <a:p>
            <a:r>
              <a:rPr lang="en-US" sz="2400">
                <a:solidFill>
                  <a:srgbClr val="000000"/>
                </a:solidFill>
                <a:latin typeface="Corbel"/>
              </a:rPr>
              <a:t>The application of organizational learning theory will be utilized throughout this process </a:t>
            </a:r>
          </a:p>
        </p:txBody>
      </p:sp>
    </p:spTree>
    <p:extLst>
      <p:ext uri="{BB962C8B-B14F-4D97-AF65-F5344CB8AC3E}">
        <p14:creationId xmlns:p14="http://schemas.microsoft.com/office/powerpoint/2010/main" val="3437897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 Personal Support </a:t>
            </a:r>
          </a:p>
        </p:txBody>
      </p:sp>
      <p:sp>
        <p:nvSpPr>
          <p:cNvPr id="3" name="Content Placeholder 2"/>
          <p:cNvSpPr>
            <a:spLocks noGrp="1"/>
          </p:cNvSpPr>
          <p:nvPr>
            <p:ph idx="1"/>
          </p:nvPr>
        </p:nvSpPr>
        <p:spPr>
          <a:xfrm>
            <a:off x="441405" y="1581150"/>
            <a:ext cx="8889920" cy="5054600"/>
          </a:xfrm>
        </p:spPr>
        <p:txBody>
          <a:bodyPr vert="horz" lIns="91440" tIns="45720" rIns="91440" bIns="45720" rtlCol="0" anchor="t">
            <a:normAutofit fontScale="92500" lnSpcReduction="10000"/>
          </a:bodyPr>
          <a:lstStyle/>
          <a:p>
            <a:r>
              <a:rPr lang="en-US" sz="2000">
                <a:latin typeface="Corbel"/>
              </a:rPr>
              <a:t>Coach Model: </a:t>
            </a:r>
          </a:p>
          <a:p>
            <a:pPr marL="0" indent="0">
              <a:buNone/>
            </a:pPr>
            <a:r>
              <a:rPr lang="en-US" sz="2000">
                <a:latin typeface="Corbel"/>
              </a:rPr>
              <a:t>- "An educational coach, much like an employment coach, is a person who works to 'even the playing field' for students with ASD, who knows the student’s strengths and challenges and uses that information to provide individualized support in an academic environment. The coach may teach the student to communicate his/her own needs to college personnel"  (Hart, </a:t>
            </a:r>
            <a:r>
              <a:rPr lang="en-US" sz="2000" err="1">
                <a:latin typeface="Corbel"/>
              </a:rPr>
              <a:t>Grigal</a:t>
            </a:r>
            <a:r>
              <a:rPr lang="en-US" sz="2000">
                <a:latin typeface="Corbel"/>
              </a:rPr>
              <a:t> &amp; Weir, 2010 p. 142).</a:t>
            </a:r>
            <a:endParaRPr lang="en-US" sz="2400">
              <a:latin typeface="Corbel"/>
            </a:endParaRPr>
          </a:p>
          <a:p>
            <a:r>
              <a:rPr lang="en-US" sz="2000">
                <a:latin typeface="Corbel"/>
              </a:rPr>
              <a:t>Learning from Peer: </a:t>
            </a:r>
          </a:p>
          <a:p>
            <a:pPr marL="0" indent="0">
              <a:buNone/>
            </a:pPr>
            <a:r>
              <a:rPr lang="en-US" sz="2000">
                <a:latin typeface="Corbel"/>
              </a:rPr>
              <a:t>- In coping with college life negotiating the social environments of a college campus may be the most challenging aspect of college attendance =&gt; learning from peers (coach model). For many students with ASD, peer mentors can be extremely helpful (Hart, </a:t>
            </a:r>
            <a:r>
              <a:rPr lang="en-US" sz="2000" err="1">
                <a:latin typeface="Corbel"/>
              </a:rPr>
              <a:t>Grigal</a:t>
            </a:r>
            <a:r>
              <a:rPr lang="en-US" sz="2000">
                <a:latin typeface="Corbel"/>
              </a:rPr>
              <a:t> &amp; Weir, 2010 p. 143)</a:t>
            </a:r>
            <a:endParaRPr lang="en-US" sz="2400">
              <a:latin typeface="Corbel"/>
            </a:endParaRPr>
          </a:p>
          <a:p>
            <a:r>
              <a:rPr lang="en-US" sz="2000">
                <a:latin typeface="Corbel"/>
              </a:rPr>
              <a:t>Cross-agency Collaboration:</a:t>
            </a:r>
          </a:p>
          <a:p>
            <a:pPr marL="0" indent="0">
              <a:buNone/>
            </a:pPr>
            <a:r>
              <a:rPr lang="en-US" sz="2000">
                <a:latin typeface="Corbel"/>
              </a:rPr>
              <a:t>- Local, regional, and institutional-level cross-agency coordinating teams. These teams are useful for dual-enrollment or adult-generated initiatives. They exist on all levels and help guide initiatives on a statewide, regional/local, and institutional level (Hart, </a:t>
            </a:r>
            <a:r>
              <a:rPr lang="en-US" sz="2000" err="1">
                <a:latin typeface="Corbel"/>
              </a:rPr>
              <a:t>Grigal</a:t>
            </a:r>
            <a:r>
              <a:rPr lang="en-US" sz="2000">
                <a:latin typeface="Corbel"/>
              </a:rPr>
              <a:t> &amp; Weir, 2010 pp. 141-142). </a:t>
            </a:r>
            <a:endParaRPr lang="en-US" sz="2400">
              <a:latin typeface="Corbel"/>
            </a:endParaRPr>
          </a:p>
        </p:txBody>
      </p:sp>
    </p:spTree>
    <p:extLst>
      <p:ext uri="{BB962C8B-B14F-4D97-AF65-F5344CB8AC3E}">
        <p14:creationId xmlns:p14="http://schemas.microsoft.com/office/powerpoint/2010/main" val="156391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 Social Support</a:t>
            </a:r>
            <a:br>
              <a:rPr lang="en-US"/>
            </a:br>
            <a:endParaRPr lang="en-US">
              <a:latin typeface="Corbel"/>
            </a:endParaRPr>
          </a:p>
        </p:txBody>
      </p:sp>
      <p:sp>
        <p:nvSpPr>
          <p:cNvPr id="3" name="Content Placeholder 2"/>
          <p:cNvSpPr>
            <a:spLocks noGrp="1"/>
          </p:cNvSpPr>
          <p:nvPr>
            <p:ph idx="1"/>
          </p:nvPr>
        </p:nvSpPr>
        <p:spPr>
          <a:xfrm>
            <a:off x="219075" y="1647825"/>
            <a:ext cx="9559860" cy="4049713"/>
          </a:xfrm>
        </p:spPr>
        <p:txBody>
          <a:bodyPr vert="horz" lIns="91440" tIns="45720" rIns="91440" bIns="45720" rtlCol="0" anchor="t">
            <a:normAutofit/>
          </a:bodyPr>
          <a:lstStyle/>
          <a:p>
            <a:pPr marL="0" indent="0">
              <a:buNone/>
            </a:pPr>
            <a:r>
              <a:rPr lang="en-US" sz="2400">
                <a:latin typeface="Corbel"/>
              </a:rPr>
              <a:t>According to Brown and </a:t>
            </a:r>
            <a:r>
              <a:rPr lang="en-US" sz="2400" err="1">
                <a:latin typeface="Corbel"/>
              </a:rPr>
              <a:t>Broido</a:t>
            </a:r>
            <a:r>
              <a:rPr lang="en-US" sz="2400">
                <a:latin typeface="Corbel"/>
              </a:rPr>
              <a:t> (2015), students with disabilities as a whole  that have "at least some level of social engagement were almost 10% more likely to persist from their first to their second year of college than their uninvolved classmates," (pp. 192). Social engagement for autistic students in particular can be achieved by:</a:t>
            </a:r>
            <a:endParaRPr lang="en-US" sz="2800">
              <a:solidFill>
                <a:srgbClr val="404040"/>
              </a:solidFill>
              <a:latin typeface="Corbel"/>
            </a:endParaRPr>
          </a:p>
          <a:p>
            <a:pPr lvl="1"/>
            <a:r>
              <a:rPr lang="en-US" sz="2000">
                <a:latin typeface="Corbel"/>
              </a:rPr>
              <a:t>Changing campus mentality and encouraging acceptance</a:t>
            </a:r>
          </a:p>
          <a:p>
            <a:pPr lvl="1"/>
            <a:r>
              <a:rPr lang="en-US" sz="2000">
                <a:latin typeface="Corbel"/>
              </a:rPr>
              <a:t>Staff/Faculty mentorship program  </a:t>
            </a:r>
          </a:p>
        </p:txBody>
      </p:sp>
    </p:spTree>
    <p:extLst>
      <p:ext uri="{BB962C8B-B14F-4D97-AF65-F5344CB8AC3E}">
        <p14:creationId xmlns:p14="http://schemas.microsoft.com/office/powerpoint/2010/main" val="3768218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 Academic Integration </a:t>
            </a:r>
          </a:p>
        </p:txBody>
      </p:sp>
      <p:sp>
        <p:nvSpPr>
          <p:cNvPr id="3" name="Content Placeholder 2"/>
          <p:cNvSpPr>
            <a:spLocks noGrp="1"/>
          </p:cNvSpPr>
          <p:nvPr>
            <p:ph idx="1"/>
          </p:nvPr>
        </p:nvSpPr>
        <p:spPr>
          <a:xfrm>
            <a:off x="180975" y="2019300"/>
            <a:ext cx="9547459" cy="3124200"/>
          </a:xfrm>
        </p:spPr>
        <p:txBody>
          <a:bodyPr vert="horz" lIns="91440" tIns="45720" rIns="91440" bIns="45720" rtlCol="0" anchor="t">
            <a:normAutofit fontScale="77500" lnSpcReduction="20000"/>
          </a:bodyPr>
          <a:lstStyle/>
          <a:p>
            <a:r>
              <a:rPr lang="en-US" sz="2800">
                <a:latin typeface="Corbel"/>
              </a:rPr>
              <a:t>In order to get ahead in addressing some of the identified challenges that students with ASD face, we would like to implement a transition program.</a:t>
            </a:r>
          </a:p>
          <a:p>
            <a:pPr lvl="1"/>
            <a:r>
              <a:rPr lang="en-US" sz="2400">
                <a:solidFill>
                  <a:srgbClr val="000000"/>
                </a:solidFill>
                <a:latin typeface="Corbel"/>
              </a:rPr>
              <a:t>"Transition programs play an important role in helping students navigate the legal and social changes that occur when switching from k-12 schools to postsecondary education, which operate with major legislative and philosophical differences (Brown and </a:t>
            </a:r>
            <a:r>
              <a:rPr lang="en-US" sz="2400" err="1">
                <a:solidFill>
                  <a:srgbClr val="000000"/>
                </a:solidFill>
                <a:latin typeface="Corbel"/>
              </a:rPr>
              <a:t>Broido</a:t>
            </a:r>
            <a:r>
              <a:rPr lang="en-US" sz="2400">
                <a:solidFill>
                  <a:srgbClr val="000000"/>
                </a:solidFill>
                <a:latin typeface="Corbel"/>
              </a:rPr>
              <a:t>, pp.198)."</a:t>
            </a:r>
          </a:p>
          <a:p>
            <a:r>
              <a:rPr lang="en-US" sz="2800">
                <a:solidFill>
                  <a:srgbClr val="000000"/>
                </a:solidFill>
                <a:latin typeface="Corbel"/>
              </a:rPr>
              <a:t>In addition this would give our students an opportunity to connect with their mentors and campus coach. </a:t>
            </a:r>
          </a:p>
          <a:p>
            <a:r>
              <a:rPr lang="en-US" sz="2800">
                <a:solidFill>
                  <a:srgbClr val="000000"/>
                </a:solidFill>
                <a:latin typeface="Corbel"/>
              </a:rPr>
              <a:t>The application of both the mentorship theory and developmental intervention model will be essential in this process. </a:t>
            </a:r>
          </a:p>
        </p:txBody>
      </p:sp>
    </p:spTree>
    <p:extLst>
      <p:ext uri="{BB962C8B-B14F-4D97-AF65-F5344CB8AC3E}">
        <p14:creationId xmlns:p14="http://schemas.microsoft.com/office/powerpoint/2010/main" val="3210994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769540142"/>
              </p:ext>
            </p:extLst>
          </p:nvPr>
        </p:nvGraphicFramePr>
        <p:xfrm>
          <a:off x="2239471" y="57150"/>
          <a:ext cx="9720197" cy="66237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itle 7"/>
          <p:cNvSpPr>
            <a:spLocks noGrp="1"/>
          </p:cNvSpPr>
          <p:nvPr>
            <p:ph type="title"/>
          </p:nvPr>
        </p:nvSpPr>
        <p:spPr>
          <a:xfrm rot="-5400000">
            <a:off x="-2082252" y="1466850"/>
            <a:ext cx="7464806" cy="2295925"/>
          </a:xfrm>
        </p:spPr>
        <p:txBody>
          <a:bodyPr/>
          <a:lstStyle/>
          <a:p>
            <a:r>
              <a:rPr lang="en-US" sz="4800">
                <a:solidFill>
                  <a:srgbClr val="000000"/>
                </a:solidFill>
              </a:rPr>
              <a:t>Timeline:</a:t>
            </a:r>
          </a:p>
        </p:txBody>
      </p:sp>
    </p:spTree>
    <p:extLst>
      <p:ext uri="{BB962C8B-B14F-4D97-AF65-F5344CB8AC3E}">
        <p14:creationId xmlns:p14="http://schemas.microsoft.com/office/powerpoint/2010/main" val="2695046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75" y="200025"/>
            <a:ext cx="10018713" cy="1752599"/>
          </a:xfrm>
        </p:spPr>
        <p:txBody>
          <a:bodyPr/>
          <a:lstStyle/>
          <a:p>
            <a:r>
              <a:rPr lang="en-US"/>
              <a:t>Budget</a:t>
            </a:r>
          </a:p>
        </p:txBody>
      </p:sp>
      <p:sp>
        <p:nvSpPr>
          <p:cNvPr id="4" name="Text Placeholder 3"/>
          <p:cNvSpPr>
            <a:spLocks noGrp="1"/>
          </p:cNvSpPr>
          <p:nvPr>
            <p:ph type="body" idx="1"/>
          </p:nvPr>
        </p:nvSpPr>
        <p:spPr>
          <a:xfrm>
            <a:off x="685878" y="2543175"/>
            <a:ext cx="4607188" cy="576262"/>
          </a:xfrm>
        </p:spPr>
        <p:txBody>
          <a:bodyPr/>
          <a:lstStyle/>
          <a:p>
            <a:r>
              <a:rPr lang="en-US">
                <a:solidFill>
                  <a:srgbClr val="000000"/>
                </a:solidFill>
                <a:latin typeface="Corbel"/>
              </a:rPr>
              <a:t>Resources</a:t>
            </a:r>
            <a:r>
              <a:rPr lang="en-US">
                <a:solidFill>
                  <a:srgbClr val="B96C11"/>
                </a:solidFill>
                <a:latin typeface="Corbel"/>
              </a:rPr>
              <a:t> </a:t>
            </a:r>
          </a:p>
        </p:txBody>
      </p:sp>
      <p:sp>
        <p:nvSpPr>
          <p:cNvPr id="5" name="Content Placeholder 4"/>
          <p:cNvSpPr>
            <a:spLocks noGrp="1"/>
          </p:cNvSpPr>
          <p:nvPr>
            <p:ph sz="half" idx="2"/>
          </p:nvPr>
        </p:nvSpPr>
        <p:spPr>
          <a:xfrm>
            <a:off x="685878" y="3167681"/>
            <a:ext cx="4185623" cy="3304117"/>
          </a:xfrm>
        </p:spPr>
        <p:txBody>
          <a:bodyPr vert="horz" lIns="91440" tIns="45720" rIns="91440" bIns="45720" rtlCol="0" anchor="t">
            <a:normAutofit/>
          </a:bodyPr>
          <a:lstStyle/>
          <a:p>
            <a:r>
              <a:rPr lang="en-US" sz="2400">
                <a:latin typeface="Corbel"/>
              </a:rPr>
              <a:t>Grants </a:t>
            </a:r>
          </a:p>
          <a:p>
            <a:r>
              <a:rPr lang="en-US" sz="2400">
                <a:solidFill>
                  <a:srgbClr val="000000"/>
                </a:solidFill>
                <a:latin typeface="Corbel"/>
              </a:rPr>
              <a:t>Community Support </a:t>
            </a:r>
          </a:p>
          <a:p>
            <a:r>
              <a:rPr lang="en-US" sz="2400">
                <a:solidFill>
                  <a:srgbClr val="000000"/>
                </a:solidFill>
                <a:latin typeface="Corbel"/>
              </a:rPr>
              <a:t>General University Funding</a:t>
            </a:r>
          </a:p>
        </p:txBody>
      </p:sp>
      <p:graphicFrame>
        <p:nvGraphicFramePr>
          <p:cNvPr id="11" name="Diagram 10"/>
          <p:cNvGraphicFramePr/>
          <p:nvPr>
            <p:extLst>
              <p:ext uri="{D42A27DB-BD31-4B8C-83A1-F6EECF244321}">
                <p14:modId xmlns:p14="http://schemas.microsoft.com/office/powerpoint/2010/main" val="2770223157"/>
              </p:ext>
            </p:extLst>
          </p:nvPr>
        </p:nvGraphicFramePr>
        <p:xfrm>
          <a:off x="2724150" y="359608"/>
          <a:ext cx="9845217" cy="62515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TextBox 12"/>
          <p:cNvSpPr txBox="1"/>
          <p:nvPr/>
        </p:nvSpPr>
        <p:spPr>
          <a:xfrm>
            <a:off x="4870632" y="3000375"/>
            <a:ext cx="1478673" cy="830997"/>
          </a:xfrm>
          <a:prstGeom prst="rect">
            <a:avLst/>
          </a:prstGeom>
        </p:spPr>
        <p:txBody>
          <a:bodyPr wrap="square" rtlCol="0" anchor="t">
            <a:spAutoFit/>
          </a:bodyPr>
          <a:lstStyle/>
          <a:p>
            <a:pPr algn="ctr"/>
            <a:r>
              <a:rPr lang="en-US" sz="2400">
                <a:solidFill>
                  <a:srgbClr val="FFFFFF"/>
                </a:solidFill>
              </a:rPr>
              <a:t>Total: </a:t>
            </a:r>
            <a:endParaRPr lang="en-US" sz="2400">
              <a:solidFill>
                <a:srgbClr val="FFFFFF"/>
              </a:solidFill>
              <a:latin typeface="Corbel"/>
            </a:endParaRPr>
          </a:p>
          <a:p>
            <a:pPr algn="ctr"/>
            <a:r>
              <a:rPr lang="en-US" sz="2400">
                <a:solidFill>
                  <a:srgbClr val="FFFFFF"/>
                </a:solidFill>
              </a:rPr>
              <a:t>$49,000</a:t>
            </a:r>
          </a:p>
        </p:txBody>
      </p:sp>
    </p:spTree>
    <p:extLst>
      <p:ext uri="{BB962C8B-B14F-4D97-AF65-F5344CB8AC3E}">
        <p14:creationId xmlns:p14="http://schemas.microsoft.com/office/powerpoint/2010/main" val="3507863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81281" y="409575"/>
            <a:ext cx="7077827" cy="369332"/>
          </a:xfrm>
          <a:prstGeom prst="rect">
            <a:avLst/>
          </a:prstGeom>
        </p:spPr>
        <p:txBody>
          <a:bodyPr rtlCol="0" anchor="t">
            <a:spAutoFit/>
          </a:bodyPr>
          <a:lstStyle/>
          <a:p>
            <a:pPr algn="ctr"/>
            <a:r>
              <a:rPr lang="en-US"/>
              <a:t>References</a:t>
            </a:r>
          </a:p>
        </p:txBody>
      </p:sp>
      <p:sp>
        <p:nvSpPr>
          <p:cNvPr id="2" name="TextBox 1"/>
          <p:cNvSpPr txBox="1"/>
          <p:nvPr/>
        </p:nvSpPr>
        <p:spPr>
          <a:xfrm>
            <a:off x="466673" y="704850"/>
            <a:ext cx="9061584" cy="5863144"/>
          </a:xfrm>
          <a:prstGeom prst="rect">
            <a:avLst/>
          </a:prstGeom>
        </p:spPr>
        <p:txBody>
          <a:bodyPr wrap="square" rtlCol="0" anchor="t">
            <a:spAutoFit/>
          </a:bodyPr>
          <a:lstStyle/>
          <a:p>
            <a:r>
              <a:rPr lang="en-US" sz="1100">
                <a:latin typeface="Corbel"/>
              </a:rPr>
              <a:t>Autism Speaks. (2017). What is autism?. Retrieved from https://www.autismspeaks.org/what-autism. </a:t>
            </a:r>
            <a:endParaRPr lang="en-US" sz="1100">
              <a:solidFill>
                <a:srgbClr val="000000"/>
              </a:solidFill>
              <a:latin typeface="Corbel"/>
            </a:endParaRPr>
          </a:p>
          <a:p>
            <a:endParaRPr lang="en-US" sz="1100">
              <a:latin typeface="Corbel"/>
            </a:endParaRPr>
          </a:p>
          <a:p>
            <a:r>
              <a:rPr lang="en-US" sz="1100">
                <a:latin typeface="Corbel"/>
              </a:rPr>
              <a:t>Brown, K. &amp;  </a:t>
            </a:r>
            <a:r>
              <a:rPr lang="en-US" sz="1100" err="1">
                <a:latin typeface="Corbel"/>
              </a:rPr>
              <a:t>Broido</a:t>
            </a:r>
            <a:r>
              <a:rPr lang="en-US" sz="1100">
                <a:latin typeface="Corbel"/>
              </a:rPr>
              <a:t>, E. M. (2015). Engaging students with disabilities. In </a:t>
            </a:r>
            <a:r>
              <a:rPr lang="en-US" sz="1100" err="1">
                <a:latin typeface="Corbel"/>
              </a:rPr>
              <a:t>Quaye</a:t>
            </a:r>
            <a:r>
              <a:rPr lang="en-US" sz="1100">
                <a:latin typeface="Corbel"/>
              </a:rPr>
              <a:t>, S. J. &amp; Harper, S. R. (Eds.), </a:t>
            </a:r>
            <a:r>
              <a:rPr lang="en-US" sz="1100" i="1">
                <a:latin typeface="Corbel"/>
              </a:rPr>
              <a:t>Student engagement in higher education: Theoretical perspectives and practical approaches for diverse populations</a:t>
            </a:r>
            <a:r>
              <a:rPr lang="en-US" sz="1100">
                <a:latin typeface="Corbel"/>
              </a:rPr>
              <a:t> (pp. 187 – 208). New York, NY: Routledge.</a:t>
            </a:r>
          </a:p>
          <a:p>
            <a:endParaRPr lang="en-US" sz="1100">
              <a:latin typeface="Corbel"/>
            </a:endParaRPr>
          </a:p>
          <a:p>
            <a:r>
              <a:rPr lang="en-US" sz="1100">
                <a:latin typeface="Corbel"/>
              </a:rPr>
              <a:t>Harper, S. R., </a:t>
            </a:r>
            <a:r>
              <a:rPr lang="en-US" sz="1100" err="1">
                <a:latin typeface="Corbel"/>
              </a:rPr>
              <a:t>Berhanu</a:t>
            </a:r>
            <a:r>
              <a:rPr lang="en-US" sz="1100">
                <a:latin typeface="Corbel"/>
              </a:rPr>
              <a:t>, J., Davis, C. H. F., III, &amp; McGuire, K. M. (2015). Engaging college men of color. In </a:t>
            </a:r>
            <a:r>
              <a:rPr lang="en-US" sz="1100" err="1">
                <a:latin typeface="Corbel"/>
              </a:rPr>
              <a:t>Quaye</a:t>
            </a:r>
            <a:r>
              <a:rPr lang="en-US" sz="1100">
                <a:latin typeface="Corbel"/>
              </a:rPr>
              <a:t>, S. J. &amp; Harper, S. R. (Eds.), </a:t>
            </a:r>
            <a:r>
              <a:rPr lang="en-US" sz="1100" i="1">
                <a:latin typeface="Corbel"/>
              </a:rPr>
              <a:t>Student engagement in higher education: Theoretical perspectives and practical approaches for diverse populations</a:t>
            </a:r>
            <a:r>
              <a:rPr lang="en-US" sz="1100">
                <a:latin typeface="Corbel"/>
              </a:rPr>
              <a:t> (pp. 56 – 74). New York, NY: Routledge. </a:t>
            </a:r>
          </a:p>
          <a:p>
            <a:endParaRPr lang="en-US" sz="1100">
              <a:latin typeface="Corbel"/>
            </a:endParaRPr>
          </a:p>
          <a:p>
            <a:r>
              <a:rPr lang="en-US" sz="1100">
                <a:latin typeface="Corbel"/>
              </a:rPr>
              <a:t>GAO. (2006). Roundtable views of services needed </a:t>
            </a:r>
            <a:r>
              <a:rPr lang="en-US" sz="1100" err="1">
                <a:latin typeface="Corbel"/>
              </a:rPr>
              <a:t>dudring</a:t>
            </a:r>
            <a:r>
              <a:rPr lang="en-US" sz="1100">
                <a:latin typeface="Corbel"/>
              </a:rPr>
              <a:t> the transition into adulthood. </a:t>
            </a:r>
            <a:r>
              <a:rPr lang="en-US" sz="1100" i="1">
                <a:latin typeface="Corbel"/>
              </a:rPr>
              <a:t>Youth with autism.</a:t>
            </a:r>
            <a:r>
              <a:rPr lang="en-US" sz="1100">
                <a:latin typeface="Corbel"/>
              </a:rPr>
              <a:t> Retrieved       from http://www.gao.gov/assets/690/680525.pdf. </a:t>
            </a:r>
          </a:p>
          <a:p>
            <a:endParaRPr lang="en-US" sz="1100">
              <a:latin typeface="Corbel"/>
            </a:endParaRPr>
          </a:p>
          <a:p>
            <a:r>
              <a:rPr lang="en-US" sz="1100" err="1">
                <a:latin typeface="Corbel"/>
              </a:rPr>
              <a:t>Kupferman</a:t>
            </a:r>
            <a:r>
              <a:rPr lang="en-US" sz="1100">
                <a:latin typeface="Corbel"/>
              </a:rPr>
              <a:t>, S. I. &amp; Schultz, J.C. (2014). Supporting students with psychiatric disabilities in postsecondary education: Important knowledge, skills, and attitudes. </a:t>
            </a:r>
            <a:r>
              <a:rPr lang="en-US" sz="1100" i="1">
                <a:latin typeface="Corbel"/>
              </a:rPr>
              <a:t>Journal of postsecondary education and disability, 28</a:t>
            </a:r>
            <a:r>
              <a:rPr lang="en-US" sz="1100">
                <a:latin typeface="Corbel"/>
              </a:rPr>
              <a:t>(1), 25 – 40. Retrieved from http://files.eric.ed.gov/fulltext/EJ1066325.pdf.  </a:t>
            </a:r>
          </a:p>
          <a:p>
            <a:endParaRPr lang="en-US" sz="1100">
              <a:latin typeface="Corbel"/>
            </a:endParaRPr>
          </a:p>
          <a:p>
            <a:r>
              <a:rPr lang="en-US" sz="1100" err="1">
                <a:latin typeface="Corbel"/>
              </a:rPr>
              <a:t>Nevill</a:t>
            </a:r>
            <a:r>
              <a:rPr lang="en-US" sz="1100">
                <a:latin typeface="Corbel"/>
              </a:rPr>
              <a:t>, R.E.A. &amp; White, S.W. (2011). College students' openness toward autism spectrum disorders: Improving peer acceptance. </a:t>
            </a:r>
            <a:r>
              <a:rPr lang="en-US" sz="1100" i="1">
                <a:latin typeface="Corbel"/>
              </a:rPr>
              <a:t>Journal of autism and developmental disorders, 41</a:t>
            </a:r>
            <a:r>
              <a:rPr lang="en-US" sz="1100">
                <a:latin typeface="Corbel"/>
              </a:rPr>
              <a:t>(12), 1619 – 1628. </a:t>
            </a:r>
            <a:r>
              <a:rPr lang="en-US" sz="1100" err="1">
                <a:latin typeface="Corbel"/>
              </a:rPr>
              <a:t>doi</a:t>
            </a:r>
            <a:r>
              <a:rPr lang="en-US" sz="1100">
                <a:latin typeface="Corbel"/>
              </a:rPr>
              <a:t>: </a:t>
            </a:r>
            <a:r>
              <a:rPr lang="en-US" sz="1100">
                <a:solidFill>
                  <a:srgbClr val="333333"/>
                </a:solidFill>
                <a:latin typeface="Corbel"/>
              </a:rPr>
              <a:t>10.1007/s10803-011-1189-x.</a:t>
            </a:r>
          </a:p>
          <a:p>
            <a:endParaRPr lang="en-US" sz="1100">
              <a:latin typeface="Corbel"/>
            </a:endParaRPr>
          </a:p>
          <a:p>
            <a:r>
              <a:rPr lang="en-US" sz="1100" err="1">
                <a:latin typeface="Corbel"/>
              </a:rPr>
              <a:t>Ragins</a:t>
            </a:r>
            <a:r>
              <a:rPr lang="en-US" sz="1100">
                <a:latin typeface="Corbel"/>
              </a:rPr>
              <a:t>, B.R. &amp; </a:t>
            </a:r>
            <a:r>
              <a:rPr lang="en-US" sz="1100" err="1">
                <a:latin typeface="Corbel"/>
              </a:rPr>
              <a:t>Kram</a:t>
            </a:r>
            <a:r>
              <a:rPr lang="en-US" sz="1100">
                <a:latin typeface="Corbel"/>
              </a:rPr>
              <a:t>, K.E. (2007). Introduction. In </a:t>
            </a:r>
            <a:r>
              <a:rPr lang="en-US" sz="1100" err="1">
                <a:latin typeface="Corbel"/>
              </a:rPr>
              <a:t>Ragins</a:t>
            </a:r>
            <a:r>
              <a:rPr lang="en-US" sz="1100">
                <a:latin typeface="Corbel"/>
              </a:rPr>
              <a:t>, B.R. &amp; </a:t>
            </a:r>
            <a:r>
              <a:rPr lang="en-US" sz="1100" err="1">
                <a:latin typeface="Corbel"/>
              </a:rPr>
              <a:t>Kram</a:t>
            </a:r>
            <a:r>
              <a:rPr lang="en-US" sz="1100">
                <a:latin typeface="Corbel"/>
              </a:rPr>
              <a:t>, K.E. (Eds.), </a:t>
            </a:r>
            <a:r>
              <a:rPr lang="en-US" sz="1100" i="1">
                <a:latin typeface="Corbel"/>
              </a:rPr>
              <a:t>The handbook of mentoring at work: Theory, research, and practice</a:t>
            </a:r>
            <a:r>
              <a:rPr lang="en-US" sz="1100">
                <a:latin typeface="Corbel"/>
              </a:rPr>
              <a:t> (pp. 3-15). Retrieved from https://www.corwin.com/sites/default/files/upm-binaries/17419_Chapter_1.pdf .</a:t>
            </a:r>
          </a:p>
          <a:p>
            <a:endParaRPr lang="en-US" sz="1100">
              <a:latin typeface="Corbel"/>
            </a:endParaRPr>
          </a:p>
          <a:p>
            <a:r>
              <a:rPr lang="en-US" sz="1100">
                <a:latin typeface="Corbel"/>
              </a:rPr>
              <a:t>Van </a:t>
            </a:r>
            <a:r>
              <a:rPr lang="en-US" sz="1100" err="1">
                <a:latin typeface="Corbel"/>
              </a:rPr>
              <a:t>Heese</a:t>
            </a:r>
            <a:r>
              <a:rPr lang="en-US" sz="1100">
                <a:latin typeface="Corbel"/>
              </a:rPr>
              <a:t>, V., </a:t>
            </a:r>
            <a:r>
              <a:rPr lang="en-US" sz="1100" err="1">
                <a:latin typeface="Corbel"/>
              </a:rPr>
              <a:t>Moyson</a:t>
            </a:r>
            <a:r>
              <a:rPr lang="en-US" sz="1100">
                <a:latin typeface="Corbel"/>
              </a:rPr>
              <a:t>, T., &amp; </a:t>
            </a:r>
            <a:r>
              <a:rPr lang="en-US" sz="1100" err="1">
                <a:latin typeface="Corbel"/>
              </a:rPr>
              <a:t>Roeyers</a:t>
            </a:r>
            <a:r>
              <a:rPr lang="en-US" sz="1100">
                <a:latin typeface="Corbel"/>
              </a:rPr>
              <a:t>, H. (2015). Higher education experiences of students with autism </a:t>
            </a:r>
            <a:r>
              <a:rPr lang="en-US" sz="1100" err="1">
                <a:latin typeface="Corbel"/>
              </a:rPr>
              <a:t>specturm</a:t>
            </a:r>
            <a:r>
              <a:rPr lang="en-US" sz="1100">
                <a:latin typeface="Corbel"/>
              </a:rPr>
              <a:t> disorder: Challenges, benefits and support needs. </a:t>
            </a:r>
            <a:r>
              <a:rPr lang="en-US" sz="1100" i="1">
                <a:latin typeface="Corbel"/>
              </a:rPr>
              <a:t>Journal of autism and developmental disorders, 45</a:t>
            </a:r>
            <a:r>
              <a:rPr lang="en-US" sz="1100">
                <a:latin typeface="Corbel"/>
              </a:rPr>
              <a:t>(6),  pp. 1673 – 1688. </a:t>
            </a:r>
            <a:r>
              <a:rPr lang="en-US" sz="1100" err="1">
                <a:latin typeface="Corbel"/>
              </a:rPr>
              <a:t>doi</a:t>
            </a:r>
            <a:r>
              <a:rPr lang="en-US" sz="1100">
                <a:latin typeface="Corbel"/>
              </a:rPr>
              <a:t>: </a:t>
            </a:r>
            <a:r>
              <a:rPr lang="en-US" sz="1100">
                <a:solidFill>
                  <a:srgbClr val="333333"/>
                </a:solidFill>
                <a:latin typeface="Corbel"/>
              </a:rPr>
              <a:t>10.1007/s10803-014-2324-2</a:t>
            </a:r>
            <a:r>
              <a:rPr lang="en-US" sz="1100">
                <a:latin typeface="Corbel"/>
              </a:rPr>
              <a:t> </a:t>
            </a:r>
          </a:p>
          <a:p>
            <a:endParaRPr lang="en-US" sz="1100">
              <a:latin typeface="Corbel"/>
            </a:endParaRPr>
          </a:p>
          <a:p>
            <a:r>
              <a:rPr lang="en-US" sz="1100">
                <a:solidFill>
                  <a:srgbClr val="333333"/>
                </a:solidFill>
                <a:latin typeface="Corbel"/>
              </a:rPr>
              <a:t>Wessel, R.D., Jones, J.A., Markle, L., &amp; Westfall, C. (2009). Retention and graduation of students with disabilities: Facilitating student success. </a:t>
            </a:r>
            <a:r>
              <a:rPr lang="en-US" sz="1100" i="1">
                <a:solidFill>
                  <a:srgbClr val="333333"/>
                </a:solidFill>
                <a:latin typeface="Corbel"/>
              </a:rPr>
              <a:t>Journal of postsecondary education and disability</a:t>
            </a:r>
            <a:r>
              <a:rPr lang="en-US" sz="1100">
                <a:solidFill>
                  <a:srgbClr val="333333"/>
                </a:solidFill>
                <a:latin typeface="Corbel"/>
              </a:rPr>
              <a:t>, </a:t>
            </a:r>
            <a:r>
              <a:rPr lang="en-US" sz="1100" i="1">
                <a:solidFill>
                  <a:srgbClr val="333333"/>
                </a:solidFill>
                <a:latin typeface="Corbel"/>
              </a:rPr>
              <a:t>21</a:t>
            </a:r>
            <a:r>
              <a:rPr lang="en-US" sz="1100">
                <a:solidFill>
                  <a:srgbClr val="333333"/>
                </a:solidFill>
                <a:latin typeface="Corbel"/>
              </a:rPr>
              <a:t>(3), pp. 116 – 125. Retrieved from </a:t>
            </a:r>
            <a:r>
              <a:rPr lang="en-US" sz="1100">
                <a:latin typeface="Corbel"/>
              </a:rPr>
              <a:t>http://files.eric.ed.gov/fulltext/EJ831430.pdf. </a:t>
            </a:r>
          </a:p>
          <a:p>
            <a:endParaRPr lang="en-US" sz="1100">
              <a:latin typeface="Corbel"/>
            </a:endParaRPr>
          </a:p>
          <a:p>
            <a:r>
              <a:rPr lang="en-US" sz="1100">
                <a:latin typeface="Corbel"/>
              </a:rPr>
              <a:t>Yale University (Producer). (2016). </a:t>
            </a:r>
            <a:r>
              <a:rPr lang="en-US" sz="1100" i="1">
                <a:latin typeface="Corbel"/>
              </a:rPr>
              <a:t>College students on the autism spectrum </a:t>
            </a:r>
            <a:r>
              <a:rPr lang="en-US" sz="1100">
                <a:latin typeface="Corbel"/>
              </a:rPr>
              <a:t>[YouTube]. Available from https://www.youtube.com/watch?v=GZp459zssr0. </a:t>
            </a:r>
          </a:p>
          <a:p>
            <a:endParaRPr lang="en-US" sz="1100">
              <a:latin typeface="Corbel"/>
            </a:endParaRPr>
          </a:p>
          <a:p>
            <a:r>
              <a:rPr lang="en-US" sz="1100">
                <a:latin typeface="Corbel"/>
              </a:rPr>
              <a:t>Evans, N.J., Forney, D.S., Guido, F.M., Patton, L.D., &amp; </a:t>
            </a:r>
            <a:r>
              <a:rPr lang="en-US" sz="1100" err="1">
                <a:latin typeface="Corbel"/>
              </a:rPr>
              <a:t>Renn</a:t>
            </a:r>
            <a:r>
              <a:rPr lang="en-US" sz="1100">
                <a:latin typeface="Corbel"/>
              </a:rPr>
              <a:t>, K.A. (2010). </a:t>
            </a:r>
            <a:r>
              <a:rPr lang="en-US" sz="1100" i="1">
                <a:latin typeface="Corbel"/>
              </a:rPr>
              <a:t>Student development in college: Theory, research, and practice</a:t>
            </a:r>
            <a:r>
              <a:rPr lang="en-US" sz="1100">
                <a:latin typeface="Corbel"/>
              </a:rPr>
              <a:t>. San Francisco, CA: Jossey-Bass </a:t>
            </a:r>
          </a:p>
          <a:p>
            <a:endParaRPr lang="en-US" sz="1400">
              <a:latin typeface="Times New Roman"/>
            </a:endParaRPr>
          </a:p>
          <a:p>
            <a:endParaRPr lang="en-US" sz="1400">
              <a:latin typeface="Times New Roman"/>
            </a:endParaRPr>
          </a:p>
          <a:p>
            <a:endParaRPr lang="en-US" sz="1400">
              <a:latin typeface="Times New Roman"/>
            </a:endParaRPr>
          </a:p>
        </p:txBody>
      </p:sp>
    </p:spTree>
    <p:extLst>
      <p:ext uri="{BB962C8B-B14F-4D97-AF65-F5344CB8AC3E}">
        <p14:creationId xmlns:p14="http://schemas.microsoft.com/office/powerpoint/2010/main" val="1764695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Overview </a:t>
            </a:r>
          </a:p>
        </p:txBody>
      </p:sp>
      <p:sp>
        <p:nvSpPr>
          <p:cNvPr id="3" name="Content Placeholder 2"/>
          <p:cNvSpPr>
            <a:spLocks noGrp="1"/>
          </p:cNvSpPr>
          <p:nvPr>
            <p:ph idx="1"/>
          </p:nvPr>
        </p:nvSpPr>
        <p:spPr>
          <a:xfrm>
            <a:off x="422869" y="1208088"/>
            <a:ext cx="10729319" cy="5572202"/>
          </a:xfrm>
        </p:spPr>
        <p:txBody>
          <a:bodyPr vert="horz" lIns="91440" tIns="45720" rIns="91440" bIns="45720" rtlCol="0" anchor="t">
            <a:normAutofit lnSpcReduction="10000"/>
          </a:bodyPr>
          <a:lstStyle/>
          <a:p>
            <a:r>
              <a:rPr lang="en-US" sz="2400">
                <a:solidFill>
                  <a:srgbClr val="404040"/>
                </a:solidFill>
                <a:latin typeface="Trebuchet MS"/>
              </a:rPr>
              <a:t>What is Autism </a:t>
            </a:r>
          </a:p>
          <a:p>
            <a:r>
              <a:rPr lang="en-US" sz="2400">
                <a:solidFill>
                  <a:srgbClr val="404040"/>
                </a:solidFill>
                <a:latin typeface="Trebuchet MS"/>
              </a:rPr>
              <a:t>Challenges</a:t>
            </a:r>
          </a:p>
          <a:p>
            <a:r>
              <a:rPr lang="en-US" sz="2400">
                <a:solidFill>
                  <a:srgbClr val="404040"/>
                </a:solidFill>
                <a:latin typeface="Trebuchet MS"/>
              </a:rPr>
              <a:t>ADA Compliance </a:t>
            </a:r>
          </a:p>
          <a:p>
            <a:r>
              <a:rPr lang="en-US" sz="2400">
                <a:solidFill>
                  <a:srgbClr val="404040"/>
                </a:solidFill>
                <a:latin typeface="Trebuchet MS"/>
              </a:rPr>
              <a:t>Applicable Theories </a:t>
            </a:r>
          </a:p>
          <a:p>
            <a:r>
              <a:rPr lang="en-US" sz="2400">
                <a:solidFill>
                  <a:srgbClr val="404040"/>
                </a:solidFill>
                <a:latin typeface="Trebuchet MS"/>
              </a:rPr>
              <a:t>Program Goals</a:t>
            </a:r>
          </a:p>
          <a:p>
            <a:r>
              <a:rPr lang="en-US" sz="2400">
                <a:solidFill>
                  <a:srgbClr val="404040"/>
                </a:solidFill>
                <a:latin typeface="Trebuchet MS"/>
              </a:rPr>
              <a:t>Current Resources </a:t>
            </a:r>
          </a:p>
          <a:p>
            <a:r>
              <a:rPr lang="en-US" sz="2400">
                <a:solidFill>
                  <a:srgbClr val="404040"/>
                </a:solidFill>
                <a:latin typeface="Trebuchet MS"/>
              </a:rPr>
              <a:t>Task Force</a:t>
            </a:r>
          </a:p>
          <a:p>
            <a:r>
              <a:rPr lang="en-US" sz="2400">
                <a:solidFill>
                  <a:srgbClr val="404040"/>
                </a:solidFill>
                <a:latin typeface="Trebuchet MS"/>
              </a:rPr>
              <a:t>Campus Climate </a:t>
            </a:r>
          </a:p>
          <a:p>
            <a:r>
              <a:rPr lang="en-US" sz="2400">
                <a:solidFill>
                  <a:srgbClr val="404040"/>
                </a:solidFill>
                <a:latin typeface="Trebuchet MS"/>
              </a:rPr>
              <a:t>Objectives-Personal Support, Social Support, Academic Integration </a:t>
            </a:r>
          </a:p>
          <a:p>
            <a:r>
              <a:rPr lang="en-US" sz="2400">
                <a:solidFill>
                  <a:srgbClr val="404040"/>
                </a:solidFill>
                <a:latin typeface="Trebuchet MS"/>
              </a:rPr>
              <a:t>Timeline </a:t>
            </a:r>
          </a:p>
          <a:p>
            <a:r>
              <a:rPr lang="en-US" sz="2400">
                <a:solidFill>
                  <a:srgbClr val="404040"/>
                </a:solidFill>
                <a:latin typeface="Trebuchet MS"/>
              </a:rPr>
              <a:t>Budget </a:t>
            </a:r>
          </a:p>
          <a:p>
            <a:r>
              <a:rPr lang="en-US" sz="2400">
                <a:solidFill>
                  <a:srgbClr val="404040"/>
                </a:solidFill>
                <a:latin typeface="Trebuchet MS"/>
              </a:rPr>
              <a:t>References </a:t>
            </a:r>
          </a:p>
        </p:txBody>
      </p:sp>
    </p:spTree>
    <p:extLst>
      <p:ext uri="{BB962C8B-B14F-4D97-AF65-F5344CB8AC3E}">
        <p14:creationId xmlns:p14="http://schemas.microsoft.com/office/powerpoint/2010/main" val="2024030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Autism?</a:t>
            </a:r>
          </a:p>
        </p:txBody>
      </p:sp>
      <p:sp>
        <p:nvSpPr>
          <p:cNvPr id="3" name="Content Placeholder 2"/>
          <p:cNvSpPr>
            <a:spLocks noGrp="1"/>
          </p:cNvSpPr>
          <p:nvPr>
            <p:ph idx="1"/>
          </p:nvPr>
        </p:nvSpPr>
        <p:spPr>
          <a:xfrm>
            <a:off x="542925" y="2133600"/>
            <a:ext cx="10018713" cy="3124201"/>
          </a:xfrm>
        </p:spPr>
        <p:txBody>
          <a:bodyPr vert="horz" lIns="91440" tIns="45720" rIns="91440" bIns="45720" rtlCol="0" anchor="t">
            <a:normAutofit/>
          </a:bodyPr>
          <a:lstStyle/>
          <a:p>
            <a:r>
              <a:rPr lang="en-US" sz="2400">
                <a:solidFill>
                  <a:srgbClr val="000000"/>
                </a:solidFill>
                <a:latin typeface="Corbel"/>
              </a:rPr>
              <a:t>Autism Speaks, an organization dedicated to autism awareness, defines autism as a "broad range of conditions characterized by challenges with social skills, repetitive behaviors, speech, and nonverbal communication" (2017).</a:t>
            </a:r>
          </a:p>
          <a:p>
            <a:r>
              <a:rPr lang="en-US" sz="2400">
                <a:solidFill>
                  <a:srgbClr val="000000"/>
                </a:solidFill>
                <a:latin typeface="Corbel"/>
              </a:rPr>
              <a:t>The term spectrum refers to wide variations of how autism presents in different people (Autism Speaks, 2017).</a:t>
            </a:r>
          </a:p>
        </p:txBody>
      </p:sp>
    </p:spTree>
    <p:extLst>
      <p:ext uri="{BB962C8B-B14F-4D97-AF65-F5344CB8AC3E}">
        <p14:creationId xmlns:p14="http://schemas.microsoft.com/office/powerpoint/2010/main" val="234311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837" y="247650"/>
            <a:ext cx="10018713" cy="1752599"/>
          </a:xfrm>
        </p:spPr>
        <p:txBody>
          <a:bodyPr/>
          <a:lstStyle/>
          <a:p>
            <a:r>
              <a:rPr lang="en-US"/>
              <a:t>Challenges </a:t>
            </a:r>
          </a:p>
        </p:txBody>
      </p:sp>
      <p:sp>
        <p:nvSpPr>
          <p:cNvPr id="3" name="Content Placeholder 2"/>
          <p:cNvSpPr>
            <a:spLocks noGrp="1"/>
          </p:cNvSpPr>
          <p:nvPr>
            <p:ph idx="1"/>
          </p:nvPr>
        </p:nvSpPr>
        <p:spPr>
          <a:xfrm>
            <a:off x="514350" y="2076450"/>
            <a:ext cx="9938188" cy="3848565"/>
          </a:xfrm>
        </p:spPr>
        <p:txBody>
          <a:bodyPr vert="horz" lIns="91440" tIns="45720" rIns="91440" bIns="45720" rtlCol="0" anchor="t">
            <a:normAutofit/>
          </a:bodyPr>
          <a:lstStyle/>
          <a:p>
            <a:r>
              <a:rPr lang="en-US" sz="2400">
                <a:solidFill>
                  <a:srgbClr val="000000"/>
                </a:solidFill>
                <a:latin typeface="Corbel"/>
              </a:rPr>
              <a:t>Van </a:t>
            </a:r>
            <a:r>
              <a:rPr lang="en-US" sz="2400" err="1">
                <a:solidFill>
                  <a:srgbClr val="000000"/>
                </a:solidFill>
                <a:latin typeface="Corbel"/>
              </a:rPr>
              <a:t>Heese</a:t>
            </a:r>
            <a:r>
              <a:rPr lang="en-US" sz="2400">
                <a:solidFill>
                  <a:srgbClr val="000000"/>
                </a:solidFill>
                <a:latin typeface="Corbel"/>
              </a:rPr>
              <a:t>, </a:t>
            </a:r>
            <a:r>
              <a:rPr lang="en-US" sz="2400" err="1">
                <a:solidFill>
                  <a:srgbClr val="000000"/>
                </a:solidFill>
                <a:latin typeface="Corbel"/>
              </a:rPr>
              <a:t>Moyson</a:t>
            </a:r>
            <a:r>
              <a:rPr lang="en-US" sz="2400">
                <a:solidFill>
                  <a:srgbClr val="000000"/>
                </a:solidFill>
                <a:latin typeface="Corbel"/>
              </a:rPr>
              <a:t>, and </a:t>
            </a:r>
            <a:r>
              <a:rPr lang="en-US" sz="2400" err="1">
                <a:solidFill>
                  <a:srgbClr val="000000"/>
                </a:solidFill>
                <a:latin typeface="Corbel"/>
              </a:rPr>
              <a:t>Roeyers</a:t>
            </a:r>
            <a:r>
              <a:rPr lang="en-US" sz="2400">
                <a:solidFill>
                  <a:srgbClr val="000000"/>
                </a:solidFill>
                <a:latin typeface="Corbel"/>
              </a:rPr>
              <a:t> (2015) collected data from 23 students with ASD in higher education. They found that some students faced challenges such as: </a:t>
            </a:r>
          </a:p>
          <a:p>
            <a:pPr lvl="1"/>
            <a:r>
              <a:rPr lang="en-US" sz="2000">
                <a:solidFill>
                  <a:srgbClr val="000000"/>
                </a:solidFill>
                <a:latin typeface="Corbel"/>
              </a:rPr>
              <a:t>New situations such as not having structures like high school</a:t>
            </a:r>
          </a:p>
          <a:p>
            <a:pPr lvl="1"/>
            <a:r>
              <a:rPr lang="en-US" sz="2000">
                <a:solidFill>
                  <a:srgbClr val="000000"/>
                </a:solidFill>
                <a:latin typeface="Corbel"/>
              </a:rPr>
              <a:t>Unexpected changes</a:t>
            </a:r>
          </a:p>
          <a:p>
            <a:pPr lvl="1"/>
            <a:r>
              <a:rPr lang="en-US" sz="2000">
                <a:solidFill>
                  <a:srgbClr val="000000"/>
                </a:solidFill>
                <a:latin typeface="Corbel"/>
              </a:rPr>
              <a:t>Processing information such as sensory overload</a:t>
            </a:r>
          </a:p>
          <a:p>
            <a:pPr lvl="1"/>
            <a:r>
              <a:rPr lang="en-US" sz="2000">
                <a:solidFill>
                  <a:srgbClr val="000000"/>
                </a:solidFill>
                <a:latin typeface="Corbel"/>
              </a:rPr>
              <a:t>Time management</a:t>
            </a:r>
          </a:p>
          <a:p>
            <a:pPr marL="457200" lvl="1" indent="0">
              <a:buNone/>
            </a:pPr>
            <a:endParaRPr lang="en-US">
              <a:solidFill>
                <a:srgbClr val="000000"/>
              </a:solidFill>
              <a:latin typeface="Corbel"/>
            </a:endParaRPr>
          </a:p>
        </p:txBody>
      </p:sp>
    </p:spTree>
    <p:extLst>
      <p:ext uri="{BB962C8B-B14F-4D97-AF65-F5344CB8AC3E}">
        <p14:creationId xmlns:p14="http://schemas.microsoft.com/office/powerpoint/2010/main" val="3388513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ADA Compliance in Higher Education</a:t>
            </a:r>
          </a:p>
        </p:txBody>
      </p:sp>
      <p:sp>
        <p:nvSpPr>
          <p:cNvPr id="3" name="Content Placeholder 2"/>
          <p:cNvSpPr>
            <a:spLocks noGrp="1"/>
          </p:cNvSpPr>
          <p:nvPr>
            <p:ph idx="1"/>
          </p:nvPr>
        </p:nvSpPr>
        <p:spPr>
          <a:xfrm>
            <a:off x="285750" y="1866900"/>
            <a:ext cx="10018712" cy="3768802"/>
          </a:xfrm>
        </p:spPr>
        <p:txBody>
          <a:bodyPr vert="horz" lIns="91440" tIns="45720" rIns="91440" bIns="45720" rtlCol="0" anchor="t">
            <a:normAutofit lnSpcReduction="10000"/>
          </a:bodyPr>
          <a:lstStyle/>
          <a:p>
            <a:r>
              <a:rPr lang="en-US" sz="2400">
                <a:solidFill>
                  <a:srgbClr val="000000"/>
                </a:solidFill>
                <a:latin typeface="Corbel"/>
              </a:rPr>
              <a:t>History: </a:t>
            </a:r>
          </a:p>
          <a:p>
            <a:pPr lvl="1"/>
            <a:r>
              <a:rPr lang="en-US" sz="2000">
                <a:solidFill>
                  <a:srgbClr val="000000"/>
                </a:solidFill>
                <a:latin typeface="Corbel"/>
              </a:rPr>
              <a:t>Development of services for students with disabilities did not start to form until 1973 when section 504 of the Rehabilitation Act was put into place to give equal opportunity to students with disabilities (</a:t>
            </a:r>
            <a:r>
              <a:rPr lang="en-US" sz="2000" err="1">
                <a:solidFill>
                  <a:srgbClr val="000000"/>
                </a:solidFill>
                <a:latin typeface="Corbel"/>
              </a:rPr>
              <a:t>Quaye</a:t>
            </a:r>
            <a:r>
              <a:rPr lang="en-US" sz="2000">
                <a:solidFill>
                  <a:srgbClr val="000000"/>
                </a:solidFill>
                <a:latin typeface="Corbel"/>
              </a:rPr>
              <a:t> and Harper, 2015). </a:t>
            </a:r>
          </a:p>
          <a:p>
            <a:pPr lvl="1"/>
            <a:r>
              <a:rPr lang="en-US" sz="2000">
                <a:solidFill>
                  <a:srgbClr val="000000"/>
                </a:solidFill>
                <a:latin typeface="Corbel"/>
              </a:rPr>
              <a:t>Since the passing of the Americans with Disabilities Act (ADA) in 1990, there has been a notable increase of students with disabilities in higher education (</a:t>
            </a:r>
            <a:r>
              <a:rPr lang="en-US" sz="2000" err="1">
                <a:solidFill>
                  <a:srgbClr val="000000"/>
                </a:solidFill>
                <a:latin typeface="Corbel"/>
              </a:rPr>
              <a:t>Quaye</a:t>
            </a:r>
            <a:r>
              <a:rPr lang="en-US" sz="2000">
                <a:solidFill>
                  <a:srgbClr val="000000"/>
                </a:solidFill>
                <a:latin typeface="Corbel"/>
              </a:rPr>
              <a:t> and Harper, 2015).</a:t>
            </a:r>
          </a:p>
          <a:p>
            <a:r>
              <a:rPr lang="en-US" sz="2400">
                <a:solidFill>
                  <a:srgbClr val="000000"/>
                </a:solidFill>
                <a:latin typeface="Corbel"/>
              </a:rPr>
              <a:t>Retention </a:t>
            </a:r>
          </a:p>
          <a:p>
            <a:pPr lvl="1"/>
            <a:r>
              <a:rPr lang="en-US" sz="2000">
                <a:solidFill>
                  <a:srgbClr val="000000"/>
                </a:solidFill>
                <a:latin typeface="Corbel"/>
              </a:rPr>
              <a:t>General studies show that while retention rates were not affected by disability, some students took more time to complete their degree (Wessel, Jones, Markle, &amp; Westfall, 2009).</a:t>
            </a:r>
          </a:p>
          <a:p>
            <a:endParaRPr lang="en-US">
              <a:latin typeface="Calibri"/>
            </a:endParaRPr>
          </a:p>
        </p:txBody>
      </p:sp>
    </p:spTree>
    <p:extLst>
      <p:ext uri="{BB962C8B-B14F-4D97-AF65-F5344CB8AC3E}">
        <p14:creationId xmlns:p14="http://schemas.microsoft.com/office/powerpoint/2010/main" val="941565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3" y="28575"/>
            <a:ext cx="10018713" cy="1752599"/>
          </a:xfrm>
        </p:spPr>
        <p:txBody>
          <a:bodyPr/>
          <a:lstStyle/>
          <a:p>
            <a:r>
              <a:rPr lang="en-US"/>
              <a:t>Applicable Theories</a:t>
            </a:r>
          </a:p>
        </p:txBody>
      </p:sp>
      <p:sp>
        <p:nvSpPr>
          <p:cNvPr id="3" name="Content Placeholder 2"/>
          <p:cNvSpPr>
            <a:spLocks noGrp="1"/>
          </p:cNvSpPr>
          <p:nvPr>
            <p:ph idx="1"/>
          </p:nvPr>
        </p:nvSpPr>
        <p:spPr>
          <a:xfrm>
            <a:off x="685800" y="903288"/>
            <a:ext cx="8828088" cy="5020954"/>
          </a:xfrm>
        </p:spPr>
        <p:txBody>
          <a:bodyPr vert="horz" lIns="91440" tIns="45720" rIns="91440" bIns="45720" rtlCol="0" anchor="t">
            <a:normAutofit lnSpcReduction="10000"/>
          </a:bodyPr>
          <a:lstStyle/>
          <a:p>
            <a:r>
              <a:rPr lang="en-US" sz="2400">
                <a:solidFill>
                  <a:srgbClr val="000000"/>
                </a:solidFill>
                <a:latin typeface="Corbel"/>
              </a:rPr>
              <a:t>Organizational Learning Theory</a:t>
            </a:r>
          </a:p>
          <a:p>
            <a:pPr lvl="1"/>
            <a:r>
              <a:rPr lang="en-US" sz="2000">
                <a:solidFill>
                  <a:srgbClr val="000000"/>
                </a:solidFill>
                <a:latin typeface="Corbel"/>
              </a:rPr>
              <a:t>This focuses on two distinct types of learning in organizations; the one most applicable type to our program development is that which "focuses attention on the root causes of a problem and the changes that need to be made in the attitudes, values, beliefs, and practices of individuals," (Harper et al, 2015, pp. 61).</a:t>
            </a:r>
          </a:p>
          <a:p>
            <a:r>
              <a:rPr lang="en-US" sz="2400">
                <a:solidFill>
                  <a:srgbClr val="000000"/>
                </a:solidFill>
                <a:latin typeface="Corbel"/>
              </a:rPr>
              <a:t>Mentorship Theory  </a:t>
            </a:r>
          </a:p>
          <a:p>
            <a:pPr lvl="1"/>
            <a:r>
              <a:rPr lang="en-US" sz="2000">
                <a:solidFill>
                  <a:srgbClr val="000000"/>
                </a:solidFill>
                <a:latin typeface="Corbel"/>
              </a:rPr>
              <a:t>Mentors generally serve two functions, one of them is helping the protégé to grow both professionally and personally (</a:t>
            </a:r>
            <a:r>
              <a:rPr lang="en-US" sz="2000" err="1">
                <a:solidFill>
                  <a:srgbClr val="000000"/>
                </a:solidFill>
                <a:latin typeface="Corbel"/>
              </a:rPr>
              <a:t>Ragins</a:t>
            </a:r>
            <a:r>
              <a:rPr lang="en-US" sz="2000">
                <a:solidFill>
                  <a:srgbClr val="000000"/>
                </a:solidFill>
                <a:latin typeface="Corbel"/>
              </a:rPr>
              <a:t> &amp; </a:t>
            </a:r>
            <a:r>
              <a:rPr lang="en-US" sz="2000" err="1">
                <a:solidFill>
                  <a:srgbClr val="000000"/>
                </a:solidFill>
                <a:latin typeface="Corbel"/>
              </a:rPr>
              <a:t>Kram</a:t>
            </a:r>
            <a:r>
              <a:rPr lang="en-US" sz="2000">
                <a:solidFill>
                  <a:srgbClr val="000000"/>
                </a:solidFill>
                <a:latin typeface="Corbel"/>
              </a:rPr>
              <a:t>, 2007)</a:t>
            </a:r>
          </a:p>
          <a:p>
            <a:r>
              <a:rPr lang="en-US" sz="2400">
                <a:solidFill>
                  <a:srgbClr val="000000"/>
                </a:solidFill>
                <a:latin typeface="Corbel"/>
              </a:rPr>
              <a:t>The Developmental Intervention Model (Evans et al, 2010, pp. 357-358)</a:t>
            </a:r>
          </a:p>
          <a:p>
            <a:pPr lvl="1"/>
            <a:r>
              <a:rPr lang="en-US" sz="2000">
                <a:solidFill>
                  <a:srgbClr val="000000"/>
                </a:solidFill>
                <a:latin typeface="Corbel"/>
              </a:rPr>
              <a:t>Proactively intervening where students may be most likely to struggle, in this case, on social, academic, and personal levels; allows for a more individual approach </a:t>
            </a:r>
          </a:p>
        </p:txBody>
      </p:sp>
    </p:spTree>
    <p:extLst>
      <p:ext uri="{BB962C8B-B14F-4D97-AF65-F5344CB8AC3E}">
        <p14:creationId xmlns:p14="http://schemas.microsoft.com/office/powerpoint/2010/main" val="363629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33350"/>
            <a:ext cx="8596668" cy="1320800"/>
          </a:xfrm>
        </p:spPr>
        <p:txBody>
          <a:bodyPr/>
          <a:lstStyle/>
          <a:p>
            <a:pPr algn="l"/>
            <a:r>
              <a:rPr lang="en-US">
                <a:solidFill>
                  <a:srgbClr val="212121"/>
                </a:solidFill>
                <a:latin typeface="corbel"/>
              </a:rPr>
              <a:t>Program Goals: </a:t>
            </a:r>
          </a:p>
        </p:txBody>
      </p:sp>
      <p:graphicFrame>
        <p:nvGraphicFramePr>
          <p:cNvPr id="4" name="Diagram 3"/>
          <p:cNvGraphicFramePr/>
          <p:nvPr>
            <p:extLst>
              <p:ext uri="{D42A27DB-BD31-4B8C-83A1-F6EECF244321}">
                <p14:modId xmlns:p14="http://schemas.microsoft.com/office/powerpoint/2010/main" val="3204359139"/>
              </p:ext>
            </p:extLst>
          </p:nvPr>
        </p:nvGraphicFramePr>
        <p:xfrm>
          <a:off x="590550" y="561975"/>
          <a:ext cx="10818113" cy="60026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3732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Current Resources</a:t>
            </a:r>
          </a:p>
        </p:txBody>
      </p:sp>
      <p:sp>
        <p:nvSpPr>
          <p:cNvPr id="3" name="Content Placeholder 2"/>
          <p:cNvSpPr>
            <a:spLocks noGrp="1"/>
          </p:cNvSpPr>
          <p:nvPr>
            <p:ph idx="1"/>
          </p:nvPr>
        </p:nvSpPr>
        <p:spPr>
          <a:xfrm>
            <a:off x="962025" y="1352550"/>
            <a:ext cx="8624545" cy="4267200"/>
          </a:xfrm>
        </p:spPr>
        <p:txBody>
          <a:bodyPr vert="horz" lIns="91440" tIns="45720" rIns="91440" bIns="45720" rtlCol="0" anchor="t">
            <a:normAutofit fontScale="92500" lnSpcReduction="10000"/>
          </a:bodyPr>
          <a:lstStyle/>
          <a:p>
            <a:pPr marL="0" indent="0">
              <a:buNone/>
            </a:pPr>
            <a:r>
              <a:rPr lang="en-US" sz="2400">
                <a:solidFill>
                  <a:srgbClr val="000000"/>
                </a:solidFill>
                <a:latin typeface="Corbel"/>
              </a:rPr>
              <a:t>Campus Level Resources</a:t>
            </a:r>
          </a:p>
          <a:p>
            <a:r>
              <a:rPr lang="en-US" sz="2400">
                <a:solidFill>
                  <a:srgbClr val="000000"/>
                </a:solidFill>
                <a:latin typeface="Corbel"/>
              </a:rPr>
              <a:t>In 2000, there were only two programs for students with ASD at colleges on a national level. As of 2016, there are 25 specialized programs (Yale University, 2016) </a:t>
            </a:r>
          </a:p>
          <a:p>
            <a:pPr marL="0" indent="0">
              <a:buNone/>
            </a:pPr>
            <a:r>
              <a:rPr lang="en-US" sz="2400">
                <a:latin typeface="Corbel"/>
              </a:rPr>
              <a:t>Local and National Level Resources</a:t>
            </a:r>
            <a:endParaRPr lang="en-US" sz="2800">
              <a:latin typeface="Corbel"/>
            </a:endParaRPr>
          </a:p>
          <a:p>
            <a:r>
              <a:rPr lang="en-US" sz="2400">
                <a:latin typeface="Corbel"/>
              </a:rPr>
              <a:t>Currently, there are four federal agencies — DOE, HHS, DOL, SSA – that established the key federal programs that provide services to youth with disabilities as they transition from high school (GAO, 2016).</a:t>
            </a:r>
          </a:p>
          <a:p>
            <a:r>
              <a:rPr lang="en-US" sz="2400">
                <a:latin typeface="Corbel"/>
              </a:rPr>
              <a:t> These and other federal agencies fund a number of other programs through grants to states, localities, and nongovernmental organizations to administer services (GAO, 2016) </a:t>
            </a:r>
          </a:p>
          <a:p>
            <a:pPr marL="0" indent="0">
              <a:buNone/>
            </a:pPr>
            <a:endParaRPr lang="en-US" sz="2400">
              <a:solidFill>
                <a:srgbClr val="000000"/>
              </a:solidFill>
              <a:latin typeface="Corbel"/>
            </a:endParaRPr>
          </a:p>
          <a:p>
            <a:pPr marL="0" indent="0">
              <a:buNone/>
            </a:pPr>
            <a:endParaRPr lang="en-US" sz="2400">
              <a:solidFill>
                <a:srgbClr val="000000"/>
              </a:solidFill>
              <a:latin typeface="Corbel"/>
            </a:endParaRPr>
          </a:p>
        </p:txBody>
      </p:sp>
    </p:spTree>
    <p:extLst>
      <p:ext uri="{BB962C8B-B14F-4D97-AF65-F5344CB8AC3E}">
        <p14:creationId xmlns:p14="http://schemas.microsoft.com/office/powerpoint/2010/main" val="1211275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Task Force </a:t>
            </a:r>
          </a:p>
        </p:txBody>
      </p:sp>
      <p:sp>
        <p:nvSpPr>
          <p:cNvPr id="3" name="Content Placeholder 2"/>
          <p:cNvSpPr>
            <a:spLocks noGrp="1"/>
          </p:cNvSpPr>
          <p:nvPr>
            <p:ph idx="1"/>
          </p:nvPr>
        </p:nvSpPr>
        <p:spPr>
          <a:xfrm>
            <a:off x="685800" y="1590675"/>
            <a:ext cx="8951916" cy="4391025"/>
          </a:xfrm>
        </p:spPr>
        <p:txBody>
          <a:bodyPr vert="horz" lIns="91440" tIns="45720" rIns="91440" bIns="45720" rtlCol="0" anchor="t">
            <a:normAutofit/>
          </a:bodyPr>
          <a:lstStyle/>
          <a:p>
            <a:pPr marL="0" indent="0">
              <a:buNone/>
            </a:pPr>
            <a:r>
              <a:rPr lang="en-US" sz="3000">
                <a:solidFill>
                  <a:srgbClr val="212121"/>
                </a:solidFill>
                <a:latin typeface="corbel"/>
              </a:rPr>
              <a:t>It was agreed to set-up a committee comprised of the Director of Disability Services, an individual from residence life, a faculty member, someone from the Office of Student Activities, and mental health services. These individuals will collectively work together on the development, implementation, and evaluation of the new disabilities program aimed at supporting students on the spectrum.</a:t>
            </a:r>
          </a:p>
        </p:txBody>
      </p:sp>
    </p:spTree>
    <p:extLst>
      <p:ext uri="{BB962C8B-B14F-4D97-AF65-F5344CB8AC3E}">
        <p14:creationId xmlns:p14="http://schemas.microsoft.com/office/powerpoint/2010/main" val="3410380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16</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Supporting Students on the Spectrum </vt:lpstr>
      <vt:lpstr>Overview </vt:lpstr>
      <vt:lpstr>What is Autism?</vt:lpstr>
      <vt:lpstr>Challenges </vt:lpstr>
      <vt:lpstr>ADA Compliance in Higher Education</vt:lpstr>
      <vt:lpstr>Applicable Theories</vt:lpstr>
      <vt:lpstr>Program Goals: </vt:lpstr>
      <vt:lpstr>Current Resources</vt:lpstr>
      <vt:lpstr>Task Force </vt:lpstr>
      <vt:lpstr>Campus Climate  </vt:lpstr>
      <vt:lpstr>Objective: Personal Support </vt:lpstr>
      <vt:lpstr>Objective: Social Support </vt:lpstr>
      <vt:lpstr>Objective: Academic Integration </vt:lpstr>
      <vt:lpstr>Timeline:</vt:lpstr>
      <vt:lpstr>Budget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Students on the Spectrum </dc:title>
  <cp:revision>1</cp:revision>
  <dcterms:modified xsi:type="dcterms:W3CDTF">2017-02-22T02:03:26Z</dcterms:modified>
</cp:coreProperties>
</file>