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1"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C0D177ED-D18A-4BA6-B2F6-5E2FA9F99500}">
  <a:tblStyle styleId="{C0D177ED-D18A-4BA6-B2F6-5E2FA9F99500}" styleName="Table_0">
    <a:wholeTbl>
      <a:tcStyle>
        <a:tcBdr>
          <a:left>
            <a:ln w="9525" cap="flat" cmpd="sng">
              <a:solidFill>
                <a:srgbClr val="9E9E9E"/>
              </a:solidFill>
              <a:prstDash val="solid"/>
              <a:round/>
              <a:headEnd type="none" w="med" len="med"/>
              <a:tailEnd type="none" w="med" len="med"/>
            </a:ln>
          </a:left>
          <a:right>
            <a:ln w="9525" cap="flat" cmpd="sng">
              <a:solidFill>
                <a:srgbClr val="9E9E9E"/>
              </a:solidFill>
              <a:prstDash val="solid"/>
              <a:round/>
              <a:headEnd type="none" w="med" len="med"/>
              <a:tailEnd type="none" w="med" len="med"/>
            </a:ln>
          </a:right>
          <a:top>
            <a:ln w="9525" cap="flat" cmpd="sng">
              <a:solidFill>
                <a:srgbClr val="9E9E9E"/>
              </a:solidFill>
              <a:prstDash val="solid"/>
              <a:round/>
              <a:headEnd type="none" w="med" len="med"/>
              <a:tailEnd type="none" w="med" len="med"/>
            </a:ln>
          </a:top>
          <a:bottom>
            <a:ln w="9525" cap="flat" cmpd="sng">
              <a:solidFill>
                <a:srgbClr val="9E9E9E"/>
              </a:solidFill>
              <a:prstDash val="solid"/>
              <a:round/>
              <a:headEnd type="none" w="med" len="med"/>
              <a:tailEnd type="none" w="med" len="med"/>
            </a:ln>
          </a:bottom>
          <a:insideH>
            <a:ln w="9525" cap="flat" cmpd="sng">
              <a:solidFill>
                <a:srgbClr val="9E9E9E"/>
              </a:solidFill>
              <a:prstDash val="solid"/>
              <a:round/>
              <a:headEnd type="none" w="med" len="med"/>
              <a:tailEnd type="none" w="med" len="med"/>
            </a:ln>
          </a:insideH>
          <a:insideV>
            <a:ln w="9525" cap="flat" cmpd="sng">
              <a:solidFill>
                <a:srgbClr val="9E9E9E"/>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12" d="100"/>
          <a:sy n="112" d="100"/>
        </p:scale>
        <p:origin x="-90" y="-1584"/>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75"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4079282416"/>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5" name="Shape 13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1" name="Shape 14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8" name="Shape 14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Shape 1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4" name="Shape 15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Shape 1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0" name="Shape 16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Shape 1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6" name="Shape 16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2" name="Shape 17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Shape 1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8" name="Shape 17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Shape 1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4" name="Shape 18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Shape 1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0" name="Shape 19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3" name="Shape 8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0" name="Shape 9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8" name="Shape 9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5" name="Shape 10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8" name="Shape 12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Shape 8"/>
        <p:cNvGrpSpPr/>
        <p:nvPr/>
      </p:nvGrpSpPr>
      <p:grpSpPr>
        <a:xfrm>
          <a:off x="0" y="0"/>
          <a:ext cx="0" cy="0"/>
          <a:chOff x="0" y="0"/>
          <a:chExt cx="0" cy="0"/>
        </a:xfrm>
      </p:grpSpPr>
      <p:sp>
        <p:nvSpPr>
          <p:cNvPr id="9" name="Shape 9"/>
          <p:cNvSpPr/>
          <p:nvPr/>
        </p:nvSpPr>
        <p:spPr>
          <a:xfrm>
            <a:off x="0" y="0"/>
            <a:ext cx="9144000" cy="3177000"/>
          </a:xfrm>
          <a:prstGeom prst="rect">
            <a:avLst/>
          </a:prstGeom>
          <a:solidFill>
            <a:schemeClr val="accent6"/>
          </a:solidFill>
          <a:ln>
            <a:noFill/>
          </a:ln>
        </p:spPr>
        <p:txBody>
          <a:bodyPr lIns="91425" tIns="91425" rIns="91425" bIns="91425" anchor="ctr" anchorCtr="0">
            <a:noAutofit/>
          </a:bodyPr>
          <a:lstStyle/>
          <a:p>
            <a:pPr lvl="0">
              <a:spcBef>
                <a:spcPts val="0"/>
              </a:spcBef>
              <a:buNone/>
            </a:pPr>
            <a:endParaRPr/>
          </a:p>
        </p:txBody>
      </p:sp>
      <p:sp>
        <p:nvSpPr>
          <p:cNvPr id="10" name="Shape 10"/>
          <p:cNvSpPr/>
          <p:nvPr/>
        </p:nvSpPr>
        <p:spPr>
          <a:xfrm>
            <a:off x="579000" y="1463250"/>
            <a:ext cx="54300" cy="1191899"/>
          </a:xfrm>
          <a:prstGeom prst="rect">
            <a:avLst/>
          </a:prstGeom>
          <a:solidFill>
            <a:srgbClr val="FFFFFF"/>
          </a:solidFill>
          <a:ln>
            <a:noFill/>
          </a:ln>
        </p:spPr>
        <p:txBody>
          <a:bodyPr lIns="91425" tIns="91425" rIns="91425" bIns="91425" anchor="ctr" anchorCtr="0">
            <a:noAutofit/>
          </a:bodyPr>
          <a:lstStyle/>
          <a:p>
            <a:pPr lvl="0" rtl="0">
              <a:spcBef>
                <a:spcPts val="0"/>
              </a:spcBef>
              <a:buNone/>
            </a:pPr>
            <a:endParaRPr>
              <a:solidFill>
                <a:srgbClr val="FFFFFF"/>
              </a:solidFill>
            </a:endParaRPr>
          </a:p>
        </p:txBody>
      </p:sp>
      <p:sp>
        <p:nvSpPr>
          <p:cNvPr id="11" name="Shape 11"/>
          <p:cNvSpPr txBox="1">
            <a:spLocks noGrp="1"/>
          </p:cNvSpPr>
          <p:nvPr>
            <p:ph type="ctrTitle"/>
          </p:nvPr>
        </p:nvSpPr>
        <p:spPr>
          <a:xfrm>
            <a:off x="685800" y="1458425"/>
            <a:ext cx="5412300" cy="1159800"/>
          </a:xfrm>
          <a:prstGeom prst="rect">
            <a:avLst/>
          </a:prstGeom>
        </p:spPr>
        <p:txBody>
          <a:bodyPr lIns="91425" tIns="91425" rIns="91425" bIns="91425" anchor="ctr" anchorCtr="0"/>
          <a:lstStyle>
            <a:lvl1pPr lvl="0">
              <a:spcBef>
                <a:spcPts val="0"/>
              </a:spcBef>
              <a:buClr>
                <a:srgbClr val="FFFFFF"/>
              </a:buClr>
              <a:buSzPct val="100000"/>
              <a:defRPr sz="4800">
                <a:solidFill>
                  <a:srgbClr val="FFFFFF"/>
                </a:solidFill>
              </a:defRPr>
            </a:lvl1pPr>
            <a:lvl2pPr lvl="1">
              <a:spcBef>
                <a:spcPts val="0"/>
              </a:spcBef>
              <a:buClr>
                <a:srgbClr val="FFFFFF"/>
              </a:buClr>
              <a:buSzPct val="100000"/>
              <a:defRPr sz="4800">
                <a:solidFill>
                  <a:srgbClr val="FFFFFF"/>
                </a:solidFill>
              </a:defRPr>
            </a:lvl2pPr>
            <a:lvl3pPr lvl="2">
              <a:spcBef>
                <a:spcPts val="0"/>
              </a:spcBef>
              <a:buClr>
                <a:srgbClr val="FFFFFF"/>
              </a:buClr>
              <a:buSzPct val="100000"/>
              <a:defRPr sz="4800">
                <a:solidFill>
                  <a:srgbClr val="FFFFFF"/>
                </a:solidFill>
              </a:defRPr>
            </a:lvl3pPr>
            <a:lvl4pPr lvl="3">
              <a:spcBef>
                <a:spcPts val="0"/>
              </a:spcBef>
              <a:buClr>
                <a:srgbClr val="FFFFFF"/>
              </a:buClr>
              <a:buSzPct val="100000"/>
              <a:defRPr sz="4800">
                <a:solidFill>
                  <a:srgbClr val="FFFFFF"/>
                </a:solidFill>
              </a:defRPr>
            </a:lvl4pPr>
            <a:lvl5pPr lvl="4">
              <a:spcBef>
                <a:spcPts val="0"/>
              </a:spcBef>
              <a:buClr>
                <a:srgbClr val="FFFFFF"/>
              </a:buClr>
              <a:buSzPct val="100000"/>
              <a:defRPr sz="4800">
                <a:solidFill>
                  <a:srgbClr val="FFFFFF"/>
                </a:solidFill>
              </a:defRPr>
            </a:lvl5pPr>
            <a:lvl6pPr lvl="5">
              <a:spcBef>
                <a:spcPts val="0"/>
              </a:spcBef>
              <a:buClr>
                <a:srgbClr val="FFFFFF"/>
              </a:buClr>
              <a:buSzPct val="100000"/>
              <a:defRPr sz="4800">
                <a:solidFill>
                  <a:srgbClr val="FFFFFF"/>
                </a:solidFill>
              </a:defRPr>
            </a:lvl6pPr>
            <a:lvl7pPr lvl="6">
              <a:spcBef>
                <a:spcPts val="0"/>
              </a:spcBef>
              <a:buClr>
                <a:srgbClr val="FFFFFF"/>
              </a:buClr>
              <a:buSzPct val="100000"/>
              <a:defRPr sz="4800">
                <a:solidFill>
                  <a:srgbClr val="FFFFFF"/>
                </a:solidFill>
              </a:defRPr>
            </a:lvl7pPr>
            <a:lvl8pPr lvl="7">
              <a:spcBef>
                <a:spcPts val="0"/>
              </a:spcBef>
              <a:buClr>
                <a:srgbClr val="FFFFFF"/>
              </a:buClr>
              <a:buSzPct val="100000"/>
              <a:defRPr sz="4800">
                <a:solidFill>
                  <a:srgbClr val="FFFFFF"/>
                </a:solidFill>
              </a:defRPr>
            </a:lvl8pPr>
            <a:lvl9pPr lvl="8">
              <a:spcBef>
                <a:spcPts val="0"/>
              </a:spcBef>
              <a:buClr>
                <a:srgbClr val="FFFFFF"/>
              </a:buClr>
              <a:buSzPct val="100000"/>
              <a:defRPr sz="4800">
                <a:solidFill>
                  <a:srgbClr val="FFFFFF"/>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Image background">
    <p:spTree>
      <p:nvGrpSpPr>
        <p:cNvPr id="1" name="Shape 52"/>
        <p:cNvGrpSpPr/>
        <p:nvPr/>
      </p:nvGrpSpPr>
      <p:grpSpPr>
        <a:xfrm>
          <a:off x="0" y="0"/>
          <a:ext cx="0" cy="0"/>
          <a:chOff x="0" y="0"/>
          <a:chExt cx="0" cy="0"/>
        </a:xfrm>
      </p:grpSpPr>
      <p:sp>
        <p:nvSpPr>
          <p:cNvPr id="53" name="Shape 53"/>
          <p:cNvSpPr/>
          <p:nvPr/>
        </p:nvSpPr>
        <p:spPr>
          <a:xfrm>
            <a:off x="0" y="0"/>
            <a:ext cx="2291999" cy="5143499"/>
          </a:xfrm>
          <a:prstGeom prst="rect">
            <a:avLst/>
          </a:prstGeom>
          <a:solidFill>
            <a:schemeClr val="accent6"/>
          </a:solidFill>
          <a:ln>
            <a:noFill/>
          </a:ln>
        </p:spPr>
        <p:txBody>
          <a:bodyPr lIns="91425" tIns="91425" rIns="91425" bIns="91425" anchor="ctr" anchorCtr="0">
            <a:noAutofit/>
          </a:bodyPr>
          <a:lstStyle/>
          <a:p>
            <a:pPr lvl="0">
              <a:spcBef>
                <a:spcPts val="0"/>
              </a:spcBef>
              <a:buNone/>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Caption">
    <p:spTree>
      <p:nvGrpSpPr>
        <p:cNvPr id="1" name="Shape 54"/>
        <p:cNvGrpSpPr/>
        <p:nvPr/>
      </p:nvGrpSpPr>
      <p:grpSpPr>
        <a:xfrm>
          <a:off x="0" y="0"/>
          <a:ext cx="0" cy="0"/>
          <a:chOff x="0" y="0"/>
          <a:chExt cx="0" cy="0"/>
        </a:xfrm>
      </p:grpSpPr>
      <p:sp>
        <p:nvSpPr>
          <p:cNvPr id="55" name="Shape 55"/>
          <p:cNvSpPr txBox="1">
            <a:spLocks noGrp="1"/>
          </p:cNvSpPr>
          <p:nvPr>
            <p:ph type="body" idx="1"/>
          </p:nvPr>
        </p:nvSpPr>
        <p:spPr>
          <a:xfrm>
            <a:off x="633300" y="4285675"/>
            <a:ext cx="8053499" cy="519599"/>
          </a:xfrm>
          <a:prstGeom prst="rect">
            <a:avLst/>
          </a:prstGeom>
        </p:spPr>
        <p:txBody>
          <a:bodyPr lIns="91425" tIns="91425" rIns="91425" bIns="91425" anchor="t" anchorCtr="0"/>
          <a:lstStyle>
            <a:lvl1pPr lvl="0">
              <a:spcBef>
                <a:spcPts val="360"/>
              </a:spcBef>
              <a:buSzPct val="100000"/>
              <a:buNone/>
              <a:defRPr sz="1400"/>
            </a:lvl1pPr>
          </a:lstStyle>
          <a:p>
            <a:endParaRPr/>
          </a:p>
        </p:txBody>
      </p:sp>
      <p:sp>
        <p:nvSpPr>
          <p:cNvPr id="56" name="Shape 56"/>
          <p:cNvSpPr/>
          <p:nvPr/>
        </p:nvSpPr>
        <p:spPr>
          <a:xfrm>
            <a:off x="579000" y="4467900"/>
            <a:ext cx="54300" cy="675599"/>
          </a:xfrm>
          <a:prstGeom prst="rect">
            <a:avLst/>
          </a:prstGeom>
          <a:solidFill>
            <a:schemeClr val="accent6"/>
          </a:solidFill>
          <a:ln>
            <a:noFill/>
          </a:ln>
        </p:spPr>
        <p:txBody>
          <a:bodyPr lIns="91425" tIns="91425" rIns="91425" bIns="91425" anchor="ctr" anchorCtr="0">
            <a:noAutofit/>
          </a:bodyPr>
          <a:lstStyle/>
          <a:p>
            <a:pPr lvl="0">
              <a:spcBef>
                <a:spcPts val="0"/>
              </a:spcBef>
              <a:buNone/>
            </a:pPr>
            <a:endParaRPr/>
          </a:p>
        </p:txBody>
      </p:sp>
      <p:sp>
        <p:nvSpPr>
          <p:cNvPr id="57" name="Shape 57"/>
          <p:cNvSpPr/>
          <p:nvPr/>
        </p:nvSpPr>
        <p:spPr>
          <a:xfrm>
            <a:off x="9089700" y="0"/>
            <a:ext cx="54300" cy="5143499"/>
          </a:xfrm>
          <a:prstGeom prst="rect">
            <a:avLst/>
          </a:prstGeom>
          <a:solidFill>
            <a:srgbClr val="FF004E"/>
          </a:solidFill>
          <a:ln>
            <a:noFill/>
          </a:ln>
        </p:spPr>
        <p:txBody>
          <a:bodyPr lIns="91425" tIns="91425" rIns="91425" bIns="91425" anchor="ctr" anchorCtr="0">
            <a:noAutofit/>
          </a:bodyPr>
          <a:lstStyle/>
          <a:p>
            <a:pPr lvl="0">
              <a:spcBef>
                <a:spcPts val="0"/>
              </a:spcBef>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8"/>
        <p:cNvGrpSpPr/>
        <p:nvPr/>
      </p:nvGrpSpPr>
      <p:grpSpPr>
        <a:xfrm>
          <a:off x="0" y="0"/>
          <a:ext cx="0" cy="0"/>
          <a:chOff x="0" y="0"/>
          <a:chExt cx="0" cy="0"/>
        </a:xfrm>
      </p:grpSpPr>
      <p:sp>
        <p:nvSpPr>
          <p:cNvPr id="59" name="Shape 59"/>
          <p:cNvSpPr/>
          <p:nvPr/>
        </p:nvSpPr>
        <p:spPr>
          <a:xfrm>
            <a:off x="9089700" y="0"/>
            <a:ext cx="54300" cy="5143499"/>
          </a:xfrm>
          <a:prstGeom prst="rect">
            <a:avLst/>
          </a:prstGeom>
          <a:solidFill>
            <a:srgbClr val="FF004E"/>
          </a:solidFill>
          <a:ln>
            <a:noFill/>
          </a:ln>
        </p:spPr>
        <p:txBody>
          <a:bodyPr lIns="91425" tIns="91425" rIns="91425" bIns="91425" anchor="ctr" anchorCtr="0">
            <a:noAutofit/>
          </a:bodyPr>
          <a:lstStyle/>
          <a:p>
            <a:pPr lvl="0">
              <a:spcBef>
                <a:spcPts val="0"/>
              </a:spcBef>
              <a:buNone/>
            </a:pP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Blank color">
    <p:spTree>
      <p:nvGrpSpPr>
        <p:cNvPr id="1" name="Shape 60"/>
        <p:cNvGrpSpPr/>
        <p:nvPr/>
      </p:nvGrpSpPr>
      <p:grpSpPr>
        <a:xfrm>
          <a:off x="0" y="0"/>
          <a:ext cx="0" cy="0"/>
          <a:chOff x="0" y="0"/>
          <a:chExt cx="0" cy="0"/>
        </a:xfrm>
      </p:grpSpPr>
      <p:sp>
        <p:nvSpPr>
          <p:cNvPr id="61" name="Shape 61"/>
          <p:cNvSpPr/>
          <p:nvPr/>
        </p:nvSpPr>
        <p:spPr>
          <a:xfrm>
            <a:off x="0" y="0"/>
            <a:ext cx="9144000" cy="2593499"/>
          </a:xfrm>
          <a:prstGeom prst="rect">
            <a:avLst/>
          </a:prstGeom>
          <a:solidFill>
            <a:schemeClr val="accent6"/>
          </a:solidFill>
          <a:ln>
            <a:noFill/>
          </a:ln>
        </p:spPr>
        <p:txBody>
          <a:bodyPr lIns="91425" tIns="91425" rIns="91425" bIns="91425" anchor="ctr" anchorCtr="0">
            <a:noAutofit/>
          </a:bodyPr>
          <a:lstStyle/>
          <a:p>
            <a:pPr lvl="0">
              <a:spcBef>
                <a:spcPts val="0"/>
              </a:spcBef>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Subtitle">
    <p:spTree>
      <p:nvGrpSpPr>
        <p:cNvPr id="1" name="Shape 12"/>
        <p:cNvGrpSpPr/>
        <p:nvPr/>
      </p:nvGrpSpPr>
      <p:grpSpPr>
        <a:xfrm>
          <a:off x="0" y="0"/>
          <a:ext cx="0" cy="0"/>
          <a:chOff x="0" y="0"/>
          <a:chExt cx="0" cy="0"/>
        </a:xfrm>
      </p:grpSpPr>
      <p:sp>
        <p:nvSpPr>
          <p:cNvPr id="13" name="Shape 13"/>
          <p:cNvSpPr/>
          <p:nvPr/>
        </p:nvSpPr>
        <p:spPr>
          <a:xfrm>
            <a:off x="0" y="0"/>
            <a:ext cx="9144000" cy="3745800"/>
          </a:xfrm>
          <a:prstGeom prst="rect">
            <a:avLst/>
          </a:prstGeom>
          <a:solidFill>
            <a:schemeClr val="accent6"/>
          </a:solidFill>
          <a:ln>
            <a:noFill/>
          </a:ln>
        </p:spPr>
        <p:txBody>
          <a:bodyPr lIns="91425" tIns="91425" rIns="91425" bIns="91425" anchor="ctr" anchorCtr="0">
            <a:noAutofit/>
          </a:bodyPr>
          <a:lstStyle/>
          <a:p>
            <a:pPr lvl="0">
              <a:spcBef>
                <a:spcPts val="0"/>
              </a:spcBef>
              <a:buNone/>
            </a:pPr>
            <a:endParaRPr/>
          </a:p>
        </p:txBody>
      </p:sp>
      <p:sp>
        <p:nvSpPr>
          <p:cNvPr id="14" name="Shape 14"/>
          <p:cNvSpPr/>
          <p:nvPr/>
        </p:nvSpPr>
        <p:spPr>
          <a:xfrm>
            <a:off x="579000" y="1722000"/>
            <a:ext cx="54300" cy="1363200"/>
          </a:xfrm>
          <a:prstGeom prst="rect">
            <a:avLst/>
          </a:prstGeom>
          <a:solidFill>
            <a:srgbClr val="FFFFFF"/>
          </a:solidFill>
          <a:ln>
            <a:noFill/>
          </a:ln>
        </p:spPr>
        <p:txBody>
          <a:bodyPr lIns="91425" tIns="91425" rIns="91425" bIns="91425" anchor="ctr" anchorCtr="0">
            <a:noAutofit/>
          </a:bodyPr>
          <a:lstStyle/>
          <a:p>
            <a:pPr lvl="0" rtl="0">
              <a:spcBef>
                <a:spcPts val="0"/>
              </a:spcBef>
              <a:buNone/>
            </a:pPr>
            <a:endParaRPr>
              <a:solidFill>
                <a:srgbClr val="FFFFFF"/>
              </a:solidFill>
            </a:endParaRPr>
          </a:p>
        </p:txBody>
      </p:sp>
      <p:sp>
        <p:nvSpPr>
          <p:cNvPr id="15" name="Shape 15"/>
          <p:cNvSpPr txBox="1">
            <a:spLocks noGrp="1"/>
          </p:cNvSpPr>
          <p:nvPr>
            <p:ph type="ctrTitle"/>
          </p:nvPr>
        </p:nvSpPr>
        <p:spPr>
          <a:xfrm>
            <a:off x="826350" y="1519225"/>
            <a:ext cx="4638300" cy="1159799"/>
          </a:xfrm>
          <a:prstGeom prst="rect">
            <a:avLst/>
          </a:prstGeom>
        </p:spPr>
        <p:txBody>
          <a:bodyPr lIns="91425" tIns="91425" rIns="91425" bIns="91425" anchor="t" anchorCtr="0"/>
          <a:lstStyle>
            <a:lvl1pPr lvl="0" rtl="0">
              <a:spcBef>
                <a:spcPts val="0"/>
              </a:spcBef>
              <a:buClr>
                <a:srgbClr val="FFFFFF"/>
              </a:buClr>
              <a:buSzPct val="100000"/>
              <a:defRPr sz="3600">
                <a:solidFill>
                  <a:srgbClr val="FFFFFF"/>
                </a:solidFill>
              </a:defRPr>
            </a:lvl1pPr>
            <a:lvl2pPr lvl="1" rtl="0">
              <a:spcBef>
                <a:spcPts val="0"/>
              </a:spcBef>
              <a:buClr>
                <a:srgbClr val="FFFFFF"/>
              </a:buClr>
              <a:buSzPct val="100000"/>
              <a:defRPr sz="3600">
                <a:solidFill>
                  <a:srgbClr val="FFFFFF"/>
                </a:solidFill>
              </a:defRPr>
            </a:lvl2pPr>
            <a:lvl3pPr lvl="2" rtl="0">
              <a:spcBef>
                <a:spcPts val="0"/>
              </a:spcBef>
              <a:buClr>
                <a:srgbClr val="FFFFFF"/>
              </a:buClr>
              <a:buSzPct val="100000"/>
              <a:defRPr sz="3600">
                <a:solidFill>
                  <a:srgbClr val="FFFFFF"/>
                </a:solidFill>
              </a:defRPr>
            </a:lvl3pPr>
            <a:lvl4pPr lvl="3" rtl="0">
              <a:spcBef>
                <a:spcPts val="0"/>
              </a:spcBef>
              <a:buClr>
                <a:srgbClr val="FFFFFF"/>
              </a:buClr>
              <a:buSzPct val="100000"/>
              <a:defRPr sz="3600">
                <a:solidFill>
                  <a:srgbClr val="FFFFFF"/>
                </a:solidFill>
              </a:defRPr>
            </a:lvl4pPr>
            <a:lvl5pPr lvl="4" rtl="0">
              <a:spcBef>
                <a:spcPts val="0"/>
              </a:spcBef>
              <a:buClr>
                <a:srgbClr val="FFFFFF"/>
              </a:buClr>
              <a:buSzPct val="100000"/>
              <a:defRPr sz="3600">
                <a:solidFill>
                  <a:srgbClr val="FFFFFF"/>
                </a:solidFill>
              </a:defRPr>
            </a:lvl5pPr>
            <a:lvl6pPr lvl="5" rtl="0">
              <a:spcBef>
                <a:spcPts val="0"/>
              </a:spcBef>
              <a:buClr>
                <a:srgbClr val="FFFFFF"/>
              </a:buClr>
              <a:buSzPct val="100000"/>
              <a:defRPr sz="3600">
                <a:solidFill>
                  <a:srgbClr val="FFFFFF"/>
                </a:solidFill>
              </a:defRPr>
            </a:lvl6pPr>
            <a:lvl7pPr lvl="6" rtl="0">
              <a:spcBef>
                <a:spcPts val="0"/>
              </a:spcBef>
              <a:buClr>
                <a:srgbClr val="FFFFFF"/>
              </a:buClr>
              <a:buSzPct val="100000"/>
              <a:defRPr sz="3600">
                <a:solidFill>
                  <a:srgbClr val="FFFFFF"/>
                </a:solidFill>
              </a:defRPr>
            </a:lvl7pPr>
            <a:lvl8pPr lvl="7" rtl="0">
              <a:spcBef>
                <a:spcPts val="0"/>
              </a:spcBef>
              <a:buClr>
                <a:srgbClr val="FFFFFF"/>
              </a:buClr>
              <a:buSzPct val="100000"/>
              <a:defRPr sz="3600">
                <a:solidFill>
                  <a:srgbClr val="FFFFFF"/>
                </a:solidFill>
              </a:defRPr>
            </a:lvl8pPr>
            <a:lvl9pPr lvl="8" rtl="0">
              <a:spcBef>
                <a:spcPts val="0"/>
              </a:spcBef>
              <a:buClr>
                <a:srgbClr val="FFFFFF"/>
              </a:buClr>
              <a:buSzPct val="100000"/>
              <a:defRPr sz="3600">
                <a:solidFill>
                  <a:srgbClr val="FFFFFF"/>
                </a:solidFill>
              </a:defRPr>
            </a:lvl9pPr>
          </a:lstStyle>
          <a:p>
            <a:endParaRPr/>
          </a:p>
        </p:txBody>
      </p:sp>
      <p:sp>
        <p:nvSpPr>
          <p:cNvPr id="16" name="Shape 16"/>
          <p:cNvSpPr txBox="1">
            <a:spLocks noGrp="1"/>
          </p:cNvSpPr>
          <p:nvPr>
            <p:ph type="subTitle" idx="1"/>
          </p:nvPr>
        </p:nvSpPr>
        <p:spPr>
          <a:xfrm>
            <a:off x="826350" y="2763850"/>
            <a:ext cx="7631999" cy="784799"/>
          </a:xfrm>
          <a:prstGeom prst="rect">
            <a:avLst/>
          </a:prstGeom>
        </p:spPr>
        <p:txBody>
          <a:bodyPr lIns="91425" tIns="91425" rIns="91425" bIns="91425" anchor="t" anchorCtr="0"/>
          <a:lstStyle>
            <a:lvl1pPr lvl="0" rtl="0">
              <a:spcBef>
                <a:spcPts val="0"/>
              </a:spcBef>
              <a:buClr>
                <a:srgbClr val="000000"/>
              </a:buClr>
              <a:buNone/>
              <a:defRPr>
                <a:solidFill>
                  <a:srgbClr val="000000"/>
                </a:solidFill>
              </a:defRPr>
            </a:lvl1pPr>
            <a:lvl2pPr lvl="1" rtl="0">
              <a:spcBef>
                <a:spcPts val="0"/>
              </a:spcBef>
              <a:buClr>
                <a:srgbClr val="000000"/>
              </a:buClr>
              <a:buSzPct val="100000"/>
              <a:buNone/>
              <a:defRPr sz="3000">
                <a:solidFill>
                  <a:srgbClr val="000000"/>
                </a:solidFill>
              </a:defRPr>
            </a:lvl2pPr>
            <a:lvl3pPr lvl="2" rtl="0">
              <a:spcBef>
                <a:spcPts val="0"/>
              </a:spcBef>
              <a:buClr>
                <a:srgbClr val="000000"/>
              </a:buClr>
              <a:buSzPct val="100000"/>
              <a:buNone/>
              <a:defRPr sz="3000">
                <a:solidFill>
                  <a:srgbClr val="000000"/>
                </a:solidFill>
              </a:defRPr>
            </a:lvl3pPr>
            <a:lvl4pPr lvl="3" rtl="0">
              <a:spcBef>
                <a:spcPts val="0"/>
              </a:spcBef>
              <a:buClr>
                <a:srgbClr val="000000"/>
              </a:buClr>
              <a:buSzPct val="100000"/>
              <a:buNone/>
              <a:defRPr sz="3000">
                <a:solidFill>
                  <a:srgbClr val="000000"/>
                </a:solidFill>
              </a:defRPr>
            </a:lvl4pPr>
            <a:lvl5pPr lvl="4" rtl="0">
              <a:spcBef>
                <a:spcPts val="0"/>
              </a:spcBef>
              <a:buClr>
                <a:srgbClr val="000000"/>
              </a:buClr>
              <a:buSzPct val="100000"/>
              <a:buNone/>
              <a:defRPr sz="3000">
                <a:solidFill>
                  <a:srgbClr val="000000"/>
                </a:solidFill>
              </a:defRPr>
            </a:lvl5pPr>
            <a:lvl6pPr lvl="5" rtl="0">
              <a:spcBef>
                <a:spcPts val="0"/>
              </a:spcBef>
              <a:buClr>
                <a:srgbClr val="000000"/>
              </a:buClr>
              <a:buSzPct val="100000"/>
              <a:buNone/>
              <a:defRPr sz="3000">
                <a:solidFill>
                  <a:srgbClr val="000000"/>
                </a:solidFill>
              </a:defRPr>
            </a:lvl6pPr>
            <a:lvl7pPr lvl="6" rtl="0">
              <a:spcBef>
                <a:spcPts val="0"/>
              </a:spcBef>
              <a:buClr>
                <a:srgbClr val="000000"/>
              </a:buClr>
              <a:buSzPct val="100000"/>
              <a:buNone/>
              <a:defRPr sz="3000">
                <a:solidFill>
                  <a:srgbClr val="000000"/>
                </a:solidFill>
              </a:defRPr>
            </a:lvl7pPr>
            <a:lvl8pPr lvl="7" rtl="0">
              <a:spcBef>
                <a:spcPts val="0"/>
              </a:spcBef>
              <a:buClr>
                <a:srgbClr val="000000"/>
              </a:buClr>
              <a:buSzPct val="100000"/>
              <a:buNone/>
              <a:defRPr sz="3000">
                <a:solidFill>
                  <a:srgbClr val="000000"/>
                </a:solidFill>
              </a:defRPr>
            </a:lvl8pPr>
            <a:lvl9pPr lvl="8" rtl="0">
              <a:spcBef>
                <a:spcPts val="0"/>
              </a:spcBef>
              <a:buClr>
                <a:srgbClr val="000000"/>
              </a:buClr>
              <a:buSzPct val="100000"/>
              <a:buNone/>
              <a:defRPr sz="3000">
                <a:solidFill>
                  <a:srgbClr val="000000"/>
                </a:solidFil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Quote">
    <p:spTree>
      <p:nvGrpSpPr>
        <p:cNvPr id="1" name="Shape 17"/>
        <p:cNvGrpSpPr/>
        <p:nvPr/>
      </p:nvGrpSpPr>
      <p:grpSpPr>
        <a:xfrm>
          <a:off x="0" y="0"/>
          <a:ext cx="0" cy="0"/>
          <a:chOff x="0" y="0"/>
          <a:chExt cx="0" cy="0"/>
        </a:xfrm>
      </p:grpSpPr>
      <p:sp>
        <p:nvSpPr>
          <p:cNvPr id="18" name="Shape 18"/>
          <p:cNvSpPr/>
          <p:nvPr/>
        </p:nvSpPr>
        <p:spPr>
          <a:xfrm>
            <a:off x="0" y="-9750"/>
            <a:ext cx="7726799" cy="5162999"/>
          </a:xfrm>
          <a:prstGeom prst="rect">
            <a:avLst/>
          </a:prstGeom>
          <a:solidFill>
            <a:schemeClr val="accent6"/>
          </a:solidFill>
          <a:ln>
            <a:noFill/>
          </a:ln>
        </p:spPr>
        <p:txBody>
          <a:bodyPr lIns="91425" tIns="91425" rIns="91425" bIns="91425" anchor="ctr" anchorCtr="0">
            <a:noAutofit/>
          </a:bodyPr>
          <a:lstStyle/>
          <a:p>
            <a:pPr lvl="0">
              <a:spcBef>
                <a:spcPts val="0"/>
              </a:spcBef>
              <a:buNone/>
            </a:pPr>
            <a:endParaRPr/>
          </a:p>
        </p:txBody>
      </p:sp>
      <p:sp>
        <p:nvSpPr>
          <p:cNvPr id="19" name="Shape 19"/>
          <p:cNvSpPr txBox="1">
            <a:spLocks noGrp="1"/>
          </p:cNvSpPr>
          <p:nvPr>
            <p:ph type="body" idx="1"/>
          </p:nvPr>
        </p:nvSpPr>
        <p:spPr>
          <a:xfrm>
            <a:off x="1261050" y="1058150"/>
            <a:ext cx="5404499" cy="2744399"/>
          </a:xfrm>
          <a:prstGeom prst="rect">
            <a:avLst/>
          </a:prstGeom>
        </p:spPr>
        <p:txBody>
          <a:bodyPr lIns="91425" tIns="91425" rIns="91425" bIns="91425" anchor="t" anchorCtr="0"/>
          <a:lstStyle>
            <a:lvl1pPr lvl="0" rtl="0">
              <a:spcBef>
                <a:spcPts val="0"/>
              </a:spcBef>
              <a:buClr>
                <a:srgbClr val="FFFFFF"/>
              </a:buClr>
              <a:buSzPct val="100000"/>
              <a:defRPr sz="3000" i="1">
                <a:solidFill>
                  <a:srgbClr val="FFFFFF"/>
                </a:solidFill>
              </a:defRPr>
            </a:lvl1pPr>
            <a:lvl2pPr lvl="1" rtl="0">
              <a:spcBef>
                <a:spcPts val="0"/>
              </a:spcBef>
              <a:buClr>
                <a:srgbClr val="FFFFFF"/>
              </a:buClr>
              <a:buSzPct val="100000"/>
              <a:defRPr sz="3000" i="1">
                <a:solidFill>
                  <a:srgbClr val="FFFFFF"/>
                </a:solidFill>
              </a:defRPr>
            </a:lvl2pPr>
            <a:lvl3pPr lvl="2" rtl="0">
              <a:spcBef>
                <a:spcPts val="0"/>
              </a:spcBef>
              <a:buClr>
                <a:srgbClr val="FFFFFF"/>
              </a:buClr>
              <a:buSzPct val="100000"/>
              <a:defRPr sz="3000" i="1">
                <a:solidFill>
                  <a:srgbClr val="FFFFFF"/>
                </a:solidFill>
              </a:defRPr>
            </a:lvl3pPr>
            <a:lvl4pPr lvl="3" rtl="0">
              <a:spcBef>
                <a:spcPts val="0"/>
              </a:spcBef>
              <a:buClr>
                <a:srgbClr val="FFFFFF"/>
              </a:buClr>
              <a:buSzPct val="100000"/>
              <a:defRPr sz="3000" i="1">
                <a:solidFill>
                  <a:srgbClr val="FFFFFF"/>
                </a:solidFill>
              </a:defRPr>
            </a:lvl4pPr>
            <a:lvl5pPr lvl="4" rtl="0">
              <a:spcBef>
                <a:spcPts val="0"/>
              </a:spcBef>
              <a:buClr>
                <a:srgbClr val="FFFFFF"/>
              </a:buClr>
              <a:buSzPct val="100000"/>
              <a:defRPr sz="3000" i="1">
                <a:solidFill>
                  <a:srgbClr val="FFFFFF"/>
                </a:solidFill>
              </a:defRPr>
            </a:lvl5pPr>
            <a:lvl6pPr lvl="5" rtl="0">
              <a:spcBef>
                <a:spcPts val="0"/>
              </a:spcBef>
              <a:buClr>
                <a:srgbClr val="FFFFFF"/>
              </a:buClr>
              <a:buSzPct val="100000"/>
              <a:defRPr sz="3000" i="1">
                <a:solidFill>
                  <a:srgbClr val="FFFFFF"/>
                </a:solidFill>
              </a:defRPr>
            </a:lvl6pPr>
            <a:lvl7pPr lvl="6" rtl="0">
              <a:spcBef>
                <a:spcPts val="0"/>
              </a:spcBef>
              <a:buClr>
                <a:srgbClr val="FFFFFF"/>
              </a:buClr>
              <a:buSzPct val="100000"/>
              <a:defRPr sz="3000" i="1">
                <a:solidFill>
                  <a:srgbClr val="FFFFFF"/>
                </a:solidFill>
              </a:defRPr>
            </a:lvl7pPr>
            <a:lvl8pPr lvl="7" rtl="0">
              <a:spcBef>
                <a:spcPts val="0"/>
              </a:spcBef>
              <a:buClr>
                <a:srgbClr val="FFFFFF"/>
              </a:buClr>
              <a:buSzPct val="100000"/>
              <a:defRPr sz="3000" i="1">
                <a:solidFill>
                  <a:srgbClr val="FFFFFF"/>
                </a:solidFill>
              </a:defRPr>
            </a:lvl8pPr>
            <a:lvl9pPr lvl="8">
              <a:spcBef>
                <a:spcPts val="0"/>
              </a:spcBef>
              <a:buClr>
                <a:srgbClr val="FFFFFF"/>
              </a:buClr>
              <a:buSzPct val="100000"/>
              <a:defRPr sz="3000" i="1">
                <a:solidFill>
                  <a:srgbClr val="FFFFFF"/>
                </a:solidFill>
              </a:defRPr>
            </a:lvl9pPr>
          </a:lstStyle>
          <a:p>
            <a:endParaRPr/>
          </a:p>
        </p:txBody>
      </p:sp>
      <p:sp>
        <p:nvSpPr>
          <p:cNvPr id="20" name="Shape 20"/>
          <p:cNvSpPr txBox="1"/>
          <p:nvPr/>
        </p:nvSpPr>
        <p:spPr>
          <a:xfrm>
            <a:off x="439873" y="742343"/>
            <a:ext cx="1957200" cy="653699"/>
          </a:xfrm>
          <a:prstGeom prst="rect">
            <a:avLst/>
          </a:prstGeom>
          <a:noFill/>
          <a:ln>
            <a:noFill/>
          </a:ln>
        </p:spPr>
        <p:txBody>
          <a:bodyPr lIns="91425" tIns="91425" rIns="91425" bIns="91425" anchor="t" anchorCtr="0">
            <a:noAutofit/>
          </a:bodyPr>
          <a:lstStyle/>
          <a:p>
            <a:pPr lvl="0" rtl="0">
              <a:spcBef>
                <a:spcPts val="0"/>
              </a:spcBef>
              <a:buNone/>
            </a:pPr>
            <a:r>
              <a:rPr lang="en" sz="9600" b="1">
                <a:solidFill>
                  <a:srgbClr val="FFFFFF"/>
                </a:solidFill>
              </a:rPr>
              <a: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 1 column">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844425" y="422500"/>
            <a:ext cx="3226800" cy="85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3" name="Shape 23"/>
          <p:cNvSpPr txBox="1">
            <a:spLocks noGrp="1"/>
          </p:cNvSpPr>
          <p:nvPr>
            <p:ph type="body" idx="1"/>
          </p:nvPr>
        </p:nvSpPr>
        <p:spPr>
          <a:xfrm>
            <a:off x="844425" y="1586325"/>
            <a:ext cx="5971499" cy="3148499"/>
          </a:xfrm>
          <a:prstGeom prst="rect">
            <a:avLst/>
          </a:prstGeom>
        </p:spPr>
        <p:txBody>
          <a:bodyPr lIns="91425" tIns="91425" rIns="91425" bIns="91425" anchor="t" anchorCtr="0"/>
          <a:lstStyle>
            <a:lvl1pPr lvl="0">
              <a:spcBef>
                <a:spcPts val="0"/>
              </a:spcBef>
              <a:buClr>
                <a:schemeClr val="dk1"/>
              </a:buClr>
              <a:defRPr/>
            </a:lvl1pPr>
            <a:lvl2pPr lvl="1">
              <a:spcBef>
                <a:spcPts val="0"/>
              </a:spcBef>
              <a:buClr>
                <a:schemeClr val="dk1"/>
              </a:buClr>
              <a:defRPr/>
            </a:lvl2pPr>
            <a:lvl3pPr lvl="2">
              <a:spcBef>
                <a:spcPts val="0"/>
              </a:spcBef>
              <a:buClr>
                <a:schemeClr val="dk1"/>
              </a:buClr>
              <a:defRPr/>
            </a:lvl3pPr>
            <a:lvl4pPr lvl="3">
              <a:spcBef>
                <a:spcPts val="0"/>
              </a:spcBef>
              <a:buClr>
                <a:schemeClr val="dk1"/>
              </a:buClr>
              <a:defRPr/>
            </a:lvl4pPr>
            <a:lvl5pPr lvl="4">
              <a:spcBef>
                <a:spcPts val="0"/>
              </a:spcBef>
              <a:buClr>
                <a:schemeClr val="dk1"/>
              </a:buClr>
              <a:defRPr/>
            </a:lvl5pPr>
            <a:lvl6pPr lvl="5">
              <a:spcBef>
                <a:spcPts val="0"/>
              </a:spcBef>
              <a:buClr>
                <a:schemeClr val="dk1"/>
              </a:buClr>
              <a:defRPr/>
            </a:lvl6pPr>
            <a:lvl7pPr lvl="6">
              <a:spcBef>
                <a:spcPts val="0"/>
              </a:spcBef>
              <a:buClr>
                <a:schemeClr val="dk1"/>
              </a:buClr>
              <a:defRPr/>
            </a:lvl7pPr>
            <a:lvl8pPr lvl="7">
              <a:spcBef>
                <a:spcPts val="0"/>
              </a:spcBef>
              <a:buClr>
                <a:schemeClr val="dk1"/>
              </a:buClr>
              <a:defRPr/>
            </a:lvl8pPr>
            <a:lvl9pPr lvl="8">
              <a:spcBef>
                <a:spcPts val="0"/>
              </a:spcBef>
              <a:buClr>
                <a:schemeClr val="dk1"/>
              </a:buClr>
              <a:defRPr/>
            </a:lvl9pPr>
          </a:lstStyle>
          <a:p>
            <a:endParaRPr/>
          </a:p>
        </p:txBody>
      </p:sp>
      <p:sp>
        <p:nvSpPr>
          <p:cNvPr id="24" name="Shape 24"/>
          <p:cNvSpPr/>
          <p:nvPr/>
        </p:nvSpPr>
        <p:spPr>
          <a:xfrm>
            <a:off x="579000" y="579000"/>
            <a:ext cx="54300" cy="675599"/>
          </a:xfrm>
          <a:prstGeom prst="rect">
            <a:avLst/>
          </a:prstGeom>
          <a:solidFill>
            <a:schemeClr val="accent6"/>
          </a:solidFill>
          <a:ln>
            <a:noFill/>
          </a:ln>
        </p:spPr>
        <p:txBody>
          <a:bodyPr lIns="91425" tIns="91425" rIns="91425" bIns="91425" anchor="ctr" anchorCtr="0">
            <a:noAutofit/>
          </a:bodyPr>
          <a:lstStyle/>
          <a:p>
            <a:pPr lvl="0">
              <a:spcBef>
                <a:spcPts val="0"/>
              </a:spcBef>
              <a:buNone/>
            </a:pPr>
            <a:endParaRPr/>
          </a:p>
        </p:txBody>
      </p:sp>
      <p:sp>
        <p:nvSpPr>
          <p:cNvPr id="25" name="Shape 25"/>
          <p:cNvSpPr/>
          <p:nvPr/>
        </p:nvSpPr>
        <p:spPr>
          <a:xfrm>
            <a:off x="9089700" y="0"/>
            <a:ext cx="54300" cy="5143499"/>
          </a:xfrm>
          <a:prstGeom prst="rect">
            <a:avLst/>
          </a:prstGeom>
          <a:solidFill>
            <a:schemeClr val="accent6"/>
          </a:solidFill>
          <a:ln>
            <a:noFill/>
          </a:ln>
        </p:spPr>
        <p:txBody>
          <a:bodyPr lIns="91425" tIns="91425" rIns="91425" bIns="91425" anchor="ctr" anchorCtr="0">
            <a:noAutofit/>
          </a:bodyPr>
          <a:lstStyle/>
          <a:p>
            <a:pPr lvl="0">
              <a:spcBef>
                <a:spcPts val="0"/>
              </a:spcBef>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ColTx">
  <p:cSld name="Title + 2 columns">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844425" y="422500"/>
            <a:ext cx="3226800" cy="85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8" name="Shape 28"/>
          <p:cNvSpPr txBox="1">
            <a:spLocks noGrp="1"/>
          </p:cNvSpPr>
          <p:nvPr>
            <p:ph type="body" idx="1"/>
          </p:nvPr>
        </p:nvSpPr>
        <p:spPr>
          <a:xfrm>
            <a:off x="844424" y="1584700"/>
            <a:ext cx="3267300" cy="3218999"/>
          </a:xfrm>
          <a:prstGeom prst="rect">
            <a:avLst/>
          </a:prstGeom>
        </p:spPr>
        <p:txBody>
          <a:bodyPr lIns="91425" tIns="91425" rIns="91425" bIns="91425" anchor="t" anchorCtr="0"/>
          <a:lstStyle>
            <a:lvl1pPr lvl="0">
              <a:spcBef>
                <a:spcPts val="0"/>
              </a:spcBef>
              <a:buClr>
                <a:schemeClr val="dk1"/>
              </a:buClr>
              <a:defRPr/>
            </a:lvl1pPr>
            <a:lvl2pPr lvl="1">
              <a:spcBef>
                <a:spcPts val="0"/>
              </a:spcBef>
              <a:buClr>
                <a:schemeClr val="dk1"/>
              </a:buClr>
              <a:defRPr/>
            </a:lvl2pPr>
            <a:lvl3pPr lvl="2">
              <a:spcBef>
                <a:spcPts val="0"/>
              </a:spcBef>
              <a:buClr>
                <a:schemeClr val="dk1"/>
              </a:buClr>
              <a:defRPr/>
            </a:lvl3pPr>
            <a:lvl4pPr lvl="3">
              <a:spcBef>
                <a:spcPts val="0"/>
              </a:spcBef>
              <a:buClr>
                <a:schemeClr val="dk1"/>
              </a:buClr>
              <a:defRPr/>
            </a:lvl4pPr>
            <a:lvl5pPr lvl="4">
              <a:spcBef>
                <a:spcPts val="0"/>
              </a:spcBef>
              <a:buClr>
                <a:schemeClr val="dk1"/>
              </a:buClr>
              <a:defRPr/>
            </a:lvl5pPr>
            <a:lvl6pPr lvl="5">
              <a:spcBef>
                <a:spcPts val="0"/>
              </a:spcBef>
              <a:buClr>
                <a:schemeClr val="dk1"/>
              </a:buClr>
              <a:defRPr/>
            </a:lvl6pPr>
            <a:lvl7pPr lvl="6">
              <a:spcBef>
                <a:spcPts val="0"/>
              </a:spcBef>
              <a:buClr>
                <a:schemeClr val="dk1"/>
              </a:buClr>
              <a:defRPr/>
            </a:lvl7pPr>
            <a:lvl8pPr lvl="7">
              <a:spcBef>
                <a:spcPts val="0"/>
              </a:spcBef>
              <a:buClr>
                <a:schemeClr val="dk1"/>
              </a:buClr>
              <a:defRPr/>
            </a:lvl8pPr>
            <a:lvl9pPr lvl="8">
              <a:spcBef>
                <a:spcPts val="0"/>
              </a:spcBef>
              <a:buClr>
                <a:schemeClr val="dk1"/>
              </a:buClr>
              <a:defRPr/>
            </a:lvl9pPr>
          </a:lstStyle>
          <a:p>
            <a:endParaRPr/>
          </a:p>
        </p:txBody>
      </p:sp>
      <p:sp>
        <p:nvSpPr>
          <p:cNvPr id="29" name="Shape 29"/>
          <p:cNvSpPr txBox="1">
            <a:spLocks noGrp="1"/>
          </p:cNvSpPr>
          <p:nvPr>
            <p:ph type="body" idx="2"/>
          </p:nvPr>
        </p:nvSpPr>
        <p:spPr>
          <a:xfrm>
            <a:off x="4308498" y="1584700"/>
            <a:ext cx="3267300" cy="3218999"/>
          </a:xfrm>
          <a:prstGeom prst="rect">
            <a:avLst/>
          </a:prstGeom>
        </p:spPr>
        <p:txBody>
          <a:bodyPr lIns="91425" tIns="91425" rIns="91425" bIns="91425" anchor="t" anchorCtr="0"/>
          <a:lstStyle>
            <a:lvl1pPr lvl="0">
              <a:spcBef>
                <a:spcPts val="0"/>
              </a:spcBef>
              <a:buClr>
                <a:srgbClr val="000000"/>
              </a:buClr>
              <a:defRPr>
                <a:solidFill>
                  <a:srgbClr val="000000"/>
                </a:solidFill>
              </a:defRPr>
            </a:lvl1pPr>
            <a:lvl2pPr lvl="1">
              <a:spcBef>
                <a:spcPts val="0"/>
              </a:spcBef>
              <a:buClr>
                <a:srgbClr val="000000"/>
              </a:buClr>
              <a:defRPr>
                <a:solidFill>
                  <a:srgbClr val="000000"/>
                </a:solidFill>
              </a:defRPr>
            </a:lvl2pPr>
            <a:lvl3pPr lvl="2">
              <a:spcBef>
                <a:spcPts val="0"/>
              </a:spcBef>
              <a:buClr>
                <a:srgbClr val="000000"/>
              </a:buClr>
              <a:defRPr>
                <a:solidFill>
                  <a:srgbClr val="000000"/>
                </a:solidFill>
              </a:defRPr>
            </a:lvl3pPr>
            <a:lvl4pPr lvl="3">
              <a:spcBef>
                <a:spcPts val="0"/>
              </a:spcBef>
              <a:buClr>
                <a:srgbClr val="000000"/>
              </a:buClr>
              <a:defRPr>
                <a:solidFill>
                  <a:srgbClr val="000000"/>
                </a:solidFill>
              </a:defRPr>
            </a:lvl4pPr>
            <a:lvl5pPr lvl="4">
              <a:spcBef>
                <a:spcPts val="0"/>
              </a:spcBef>
              <a:buClr>
                <a:srgbClr val="000000"/>
              </a:buClr>
              <a:defRPr>
                <a:solidFill>
                  <a:srgbClr val="000000"/>
                </a:solidFill>
              </a:defRPr>
            </a:lvl5pPr>
            <a:lvl6pPr lvl="5">
              <a:spcBef>
                <a:spcPts val="0"/>
              </a:spcBef>
              <a:buClr>
                <a:srgbClr val="000000"/>
              </a:buClr>
              <a:defRPr>
                <a:solidFill>
                  <a:srgbClr val="000000"/>
                </a:solidFill>
              </a:defRPr>
            </a:lvl6pPr>
            <a:lvl7pPr lvl="6">
              <a:spcBef>
                <a:spcPts val="0"/>
              </a:spcBef>
              <a:buClr>
                <a:srgbClr val="000000"/>
              </a:buClr>
              <a:defRPr>
                <a:solidFill>
                  <a:srgbClr val="000000"/>
                </a:solidFill>
              </a:defRPr>
            </a:lvl7pPr>
            <a:lvl8pPr lvl="7">
              <a:spcBef>
                <a:spcPts val="0"/>
              </a:spcBef>
              <a:buClr>
                <a:srgbClr val="000000"/>
              </a:buClr>
              <a:defRPr>
                <a:solidFill>
                  <a:srgbClr val="000000"/>
                </a:solidFill>
              </a:defRPr>
            </a:lvl8pPr>
            <a:lvl9pPr lvl="8">
              <a:spcBef>
                <a:spcPts val="0"/>
              </a:spcBef>
              <a:buClr>
                <a:srgbClr val="000000"/>
              </a:buClr>
              <a:defRPr>
                <a:solidFill>
                  <a:srgbClr val="000000"/>
                </a:solidFill>
              </a:defRPr>
            </a:lvl9pPr>
          </a:lstStyle>
          <a:p>
            <a:endParaRPr/>
          </a:p>
        </p:txBody>
      </p:sp>
      <p:sp>
        <p:nvSpPr>
          <p:cNvPr id="30" name="Shape 30"/>
          <p:cNvSpPr/>
          <p:nvPr/>
        </p:nvSpPr>
        <p:spPr>
          <a:xfrm>
            <a:off x="579000" y="579000"/>
            <a:ext cx="54300" cy="675599"/>
          </a:xfrm>
          <a:prstGeom prst="rect">
            <a:avLst/>
          </a:prstGeom>
          <a:solidFill>
            <a:schemeClr val="accent6"/>
          </a:solidFill>
          <a:ln>
            <a:noFill/>
          </a:ln>
        </p:spPr>
        <p:txBody>
          <a:bodyPr lIns="91425" tIns="91425" rIns="91425" bIns="91425" anchor="ctr" anchorCtr="0">
            <a:noAutofit/>
          </a:bodyPr>
          <a:lstStyle/>
          <a:p>
            <a:pPr lvl="0">
              <a:spcBef>
                <a:spcPts val="0"/>
              </a:spcBef>
              <a:buNone/>
            </a:pPr>
            <a:endParaRPr/>
          </a:p>
        </p:txBody>
      </p:sp>
      <p:sp>
        <p:nvSpPr>
          <p:cNvPr id="31" name="Shape 31"/>
          <p:cNvSpPr/>
          <p:nvPr/>
        </p:nvSpPr>
        <p:spPr>
          <a:xfrm>
            <a:off x="9089700" y="0"/>
            <a:ext cx="54300" cy="5143499"/>
          </a:xfrm>
          <a:prstGeom prst="rect">
            <a:avLst/>
          </a:prstGeom>
          <a:solidFill>
            <a:schemeClr val="accent6"/>
          </a:solidFill>
          <a:ln>
            <a:noFill/>
          </a:ln>
        </p:spPr>
        <p:txBody>
          <a:bodyPr lIns="91425" tIns="91425" rIns="91425" bIns="91425" anchor="ctr" anchorCtr="0">
            <a:noAutofit/>
          </a:bodyPr>
          <a:lstStyle/>
          <a:p>
            <a:pPr lvl="0">
              <a:spcBef>
                <a:spcPts val="0"/>
              </a:spcBef>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Title + 3 columns">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844425" y="422500"/>
            <a:ext cx="3226800" cy="8574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4" name="Shape 34"/>
          <p:cNvSpPr txBox="1">
            <a:spLocks noGrp="1"/>
          </p:cNvSpPr>
          <p:nvPr>
            <p:ph type="body" idx="1"/>
          </p:nvPr>
        </p:nvSpPr>
        <p:spPr>
          <a:xfrm>
            <a:off x="844425" y="1610450"/>
            <a:ext cx="2257199" cy="3315300"/>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400"/>
            </a:lvl2pPr>
            <a:lvl3pPr lvl="2" rtl="0">
              <a:spcBef>
                <a:spcPts val="0"/>
              </a:spcBef>
              <a:buSzPct val="100000"/>
              <a:defRPr sz="1400"/>
            </a:lvl3pPr>
            <a:lvl4pPr lvl="3" rtl="0">
              <a:spcBef>
                <a:spcPts val="0"/>
              </a:spcBef>
              <a:buSzPct val="100000"/>
              <a:defRPr sz="1400"/>
            </a:lvl4pPr>
            <a:lvl5pPr lvl="4" rtl="0">
              <a:spcBef>
                <a:spcPts val="0"/>
              </a:spcBef>
              <a:buSzPct val="100000"/>
              <a:defRPr sz="1400"/>
            </a:lvl5pPr>
            <a:lvl6pPr lvl="5" rtl="0">
              <a:spcBef>
                <a:spcPts val="0"/>
              </a:spcBef>
              <a:buSzPct val="100000"/>
              <a:defRPr sz="1400"/>
            </a:lvl6pPr>
            <a:lvl7pPr lvl="6" rtl="0">
              <a:spcBef>
                <a:spcPts val="0"/>
              </a:spcBef>
              <a:buSzPct val="100000"/>
              <a:defRPr sz="1400"/>
            </a:lvl7pPr>
            <a:lvl8pPr lvl="7" rtl="0">
              <a:spcBef>
                <a:spcPts val="0"/>
              </a:spcBef>
              <a:buSzPct val="100000"/>
              <a:defRPr sz="1400"/>
            </a:lvl8pPr>
            <a:lvl9pPr lvl="8" rtl="0">
              <a:spcBef>
                <a:spcPts val="0"/>
              </a:spcBef>
              <a:buSzPct val="100000"/>
              <a:defRPr sz="1400"/>
            </a:lvl9pPr>
          </a:lstStyle>
          <a:p>
            <a:endParaRPr/>
          </a:p>
        </p:txBody>
      </p:sp>
      <p:sp>
        <p:nvSpPr>
          <p:cNvPr id="35" name="Shape 35"/>
          <p:cNvSpPr txBox="1">
            <a:spLocks noGrp="1"/>
          </p:cNvSpPr>
          <p:nvPr>
            <p:ph type="body" idx="2"/>
          </p:nvPr>
        </p:nvSpPr>
        <p:spPr>
          <a:xfrm>
            <a:off x="3217285" y="1610450"/>
            <a:ext cx="2257199" cy="3315300"/>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400"/>
            </a:lvl2pPr>
            <a:lvl3pPr lvl="2" rtl="0">
              <a:spcBef>
                <a:spcPts val="0"/>
              </a:spcBef>
              <a:buSzPct val="100000"/>
              <a:defRPr sz="1400"/>
            </a:lvl3pPr>
            <a:lvl4pPr lvl="3" rtl="0">
              <a:spcBef>
                <a:spcPts val="0"/>
              </a:spcBef>
              <a:buSzPct val="100000"/>
              <a:defRPr sz="1400"/>
            </a:lvl4pPr>
            <a:lvl5pPr lvl="4" rtl="0">
              <a:spcBef>
                <a:spcPts val="0"/>
              </a:spcBef>
              <a:buSzPct val="100000"/>
              <a:defRPr sz="1400"/>
            </a:lvl5pPr>
            <a:lvl6pPr lvl="5" rtl="0">
              <a:spcBef>
                <a:spcPts val="0"/>
              </a:spcBef>
              <a:buSzPct val="100000"/>
              <a:defRPr sz="1400"/>
            </a:lvl6pPr>
            <a:lvl7pPr lvl="6" rtl="0">
              <a:spcBef>
                <a:spcPts val="0"/>
              </a:spcBef>
              <a:buSzPct val="100000"/>
              <a:defRPr sz="1400"/>
            </a:lvl7pPr>
            <a:lvl8pPr lvl="7" rtl="0">
              <a:spcBef>
                <a:spcPts val="0"/>
              </a:spcBef>
              <a:buSzPct val="100000"/>
              <a:defRPr sz="1400"/>
            </a:lvl8pPr>
            <a:lvl9pPr lvl="8" rtl="0">
              <a:spcBef>
                <a:spcPts val="0"/>
              </a:spcBef>
              <a:buSzPct val="100000"/>
              <a:defRPr sz="1400"/>
            </a:lvl9pPr>
          </a:lstStyle>
          <a:p>
            <a:endParaRPr/>
          </a:p>
        </p:txBody>
      </p:sp>
      <p:sp>
        <p:nvSpPr>
          <p:cNvPr id="36" name="Shape 36"/>
          <p:cNvSpPr txBox="1">
            <a:spLocks noGrp="1"/>
          </p:cNvSpPr>
          <p:nvPr>
            <p:ph type="body" idx="3"/>
          </p:nvPr>
        </p:nvSpPr>
        <p:spPr>
          <a:xfrm>
            <a:off x="5590146" y="1610450"/>
            <a:ext cx="2257199" cy="3315300"/>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400"/>
            </a:lvl2pPr>
            <a:lvl3pPr lvl="2" rtl="0">
              <a:spcBef>
                <a:spcPts val="0"/>
              </a:spcBef>
              <a:buSzPct val="100000"/>
              <a:defRPr sz="1400"/>
            </a:lvl3pPr>
            <a:lvl4pPr lvl="3" rtl="0">
              <a:spcBef>
                <a:spcPts val="0"/>
              </a:spcBef>
              <a:buSzPct val="100000"/>
              <a:defRPr sz="1400"/>
            </a:lvl4pPr>
            <a:lvl5pPr lvl="4" rtl="0">
              <a:spcBef>
                <a:spcPts val="0"/>
              </a:spcBef>
              <a:buSzPct val="100000"/>
              <a:defRPr sz="1400"/>
            </a:lvl5pPr>
            <a:lvl6pPr lvl="5" rtl="0">
              <a:spcBef>
                <a:spcPts val="0"/>
              </a:spcBef>
              <a:buSzPct val="100000"/>
              <a:defRPr sz="1400"/>
            </a:lvl6pPr>
            <a:lvl7pPr lvl="6" rtl="0">
              <a:spcBef>
                <a:spcPts val="0"/>
              </a:spcBef>
              <a:buSzPct val="100000"/>
              <a:defRPr sz="1400"/>
            </a:lvl7pPr>
            <a:lvl8pPr lvl="7" rtl="0">
              <a:spcBef>
                <a:spcPts val="0"/>
              </a:spcBef>
              <a:buSzPct val="100000"/>
              <a:defRPr sz="1400"/>
            </a:lvl8pPr>
            <a:lvl9pPr lvl="8" rtl="0">
              <a:spcBef>
                <a:spcPts val="0"/>
              </a:spcBef>
              <a:buSzPct val="100000"/>
              <a:defRPr sz="1400"/>
            </a:lvl9pPr>
          </a:lstStyle>
          <a:p>
            <a:endParaRPr/>
          </a:p>
        </p:txBody>
      </p:sp>
      <p:sp>
        <p:nvSpPr>
          <p:cNvPr id="37" name="Shape 37"/>
          <p:cNvSpPr/>
          <p:nvPr/>
        </p:nvSpPr>
        <p:spPr>
          <a:xfrm>
            <a:off x="579000" y="579000"/>
            <a:ext cx="54300" cy="675599"/>
          </a:xfrm>
          <a:prstGeom prst="rect">
            <a:avLst/>
          </a:prstGeom>
          <a:solidFill>
            <a:srgbClr val="FF004E"/>
          </a:solidFill>
          <a:ln>
            <a:noFill/>
          </a:ln>
        </p:spPr>
        <p:txBody>
          <a:bodyPr lIns="91425" tIns="91425" rIns="91425" bIns="91425" anchor="ctr" anchorCtr="0">
            <a:noAutofit/>
          </a:bodyPr>
          <a:lstStyle/>
          <a:p>
            <a:pPr lvl="0">
              <a:spcBef>
                <a:spcPts val="0"/>
              </a:spcBef>
              <a:buNone/>
            </a:pPr>
            <a:endParaRPr/>
          </a:p>
        </p:txBody>
      </p:sp>
      <p:sp>
        <p:nvSpPr>
          <p:cNvPr id="38" name="Shape 38"/>
          <p:cNvSpPr/>
          <p:nvPr/>
        </p:nvSpPr>
        <p:spPr>
          <a:xfrm>
            <a:off x="9089700" y="0"/>
            <a:ext cx="54300" cy="5143499"/>
          </a:xfrm>
          <a:prstGeom prst="rect">
            <a:avLst/>
          </a:prstGeom>
          <a:solidFill>
            <a:srgbClr val="FF004E"/>
          </a:solidFill>
          <a:ln>
            <a:noFill/>
          </a:ln>
        </p:spPr>
        <p:txBody>
          <a:bodyPr lIns="91425" tIns="91425" rIns="91425" bIns="91425" anchor="ctr" anchorCtr="0">
            <a:noAutofit/>
          </a:bodyPr>
          <a:lstStyle/>
          <a:p>
            <a:pPr lvl="0">
              <a:spcBef>
                <a:spcPts val="0"/>
              </a:spcBef>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844425" y="422500"/>
            <a:ext cx="3226800" cy="85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1" name="Shape 41"/>
          <p:cNvSpPr/>
          <p:nvPr/>
        </p:nvSpPr>
        <p:spPr>
          <a:xfrm>
            <a:off x="579000" y="579000"/>
            <a:ext cx="54300" cy="675599"/>
          </a:xfrm>
          <a:prstGeom prst="rect">
            <a:avLst/>
          </a:prstGeom>
          <a:solidFill>
            <a:srgbClr val="FF004E"/>
          </a:solidFill>
          <a:ln>
            <a:noFill/>
          </a:ln>
        </p:spPr>
        <p:txBody>
          <a:bodyPr lIns="91425" tIns="91425" rIns="91425" bIns="91425" anchor="ctr" anchorCtr="0">
            <a:noAutofit/>
          </a:bodyPr>
          <a:lstStyle/>
          <a:p>
            <a:pPr lvl="0">
              <a:spcBef>
                <a:spcPts val="0"/>
              </a:spcBef>
              <a:buNone/>
            </a:pPr>
            <a:endParaRPr/>
          </a:p>
        </p:txBody>
      </p:sp>
      <p:sp>
        <p:nvSpPr>
          <p:cNvPr id="42" name="Shape 42"/>
          <p:cNvSpPr/>
          <p:nvPr/>
        </p:nvSpPr>
        <p:spPr>
          <a:xfrm>
            <a:off x="9089700" y="0"/>
            <a:ext cx="54300" cy="5143499"/>
          </a:xfrm>
          <a:prstGeom prst="rect">
            <a:avLst/>
          </a:prstGeom>
          <a:solidFill>
            <a:srgbClr val="FF004E"/>
          </a:solidFill>
          <a:ln>
            <a:noFill/>
          </a:ln>
        </p:spPr>
        <p:txBody>
          <a:bodyPr lIns="91425" tIns="91425" rIns="91425" bIns="91425" anchor="ctr" anchorCtr="0">
            <a:noAutofit/>
          </a:bodyPr>
          <a:lstStyle/>
          <a:p>
            <a:pPr lvl="0">
              <a:spcBef>
                <a:spcPts val="0"/>
              </a:spcBef>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Title only color">
    <p:spTree>
      <p:nvGrpSpPr>
        <p:cNvPr id="1" name="Shape 43"/>
        <p:cNvGrpSpPr/>
        <p:nvPr/>
      </p:nvGrpSpPr>
      <p:grpSpPr>
        <a:xfrm>
          <a:off x="0" y="0"/>
          <a:ext cx="0" cy="0"/>
          <a:chOff x="0" y="0"/>
          <a:chExt cx="0" cy="0"/>
        </a:xfrm>
      </p:grpSpPr>
      <p:sp>
        <p:nvSpPr>
          <p:cNvPr id="44" name="Shape 44"/>
          <p:cNvSpPr/>
          <p:nvPr/>
        </p:nvSpPr>
        <p:spPr>
          <a:xfrm>
            <a:off x="0" y="0"/>
            <a:ext cx="9144000" cy="3745800"/>
          </a:xfrm>
          <a:prstGeom prst="rect">
            <a:avLst/>
          </a:prstGeom>
          <a:solidFill>
            <a:schemeClr val="accent6"/>
          </a:solidFill>
          <a:ln>
            <a:noFill/>
          </a:ln>
        </p:spPr>
        <p:txBody>
          <a:bodyPr lIns="91425" tIns="91425" rIns="91425" bIns="91425" anchor="ctr" anchorCtr="0">
            <a:noAutofit/>
          </a:bodyPr>
          <a:lstStyle/>
          <a:p>
            <a:pPr lvl="0">
              <a:spcBef>
                <a:spcPts val="0"/>
              </a:spcBef>
              <a:buNone/>
            </a:pPr>
            <a:endParaRPr/>
          </a:p>
        </p:txBody>
      </p:sp>
      <p:sp>
        <p:nvSpPr>
          <p:cNvPr id="45" name="Shape 45"/>
          <p:cNvSpPr txBox="1">
            <a:spLocks noGrp="1"/>
          </p:cNvSpPr>
          <p:nvPr>
            <p:ph type="title"/>
          </p:nvPr>
        </p:nvSpPr>
        <p:spPr>
          <a:xfrm>
            <a:off x="844425" y="422500"/>
            <a:ext cx="3226800" cy="857400"/>
          </a:xfrm>
          <a:prstGeom prst="rect">
            <a:avLst/>
          </a:prstGeom>
        </p:spPr>
        <p:txBody>
          <a:bodyPr lIns="91425" tIns="91425" rIns="91425" bIns="91425" anchor="t" anchorCtr="0"/>
          <a:lstStyle>
            <a:lvl1pPr lvl="0" rtl="0">
              <a:spcBef>
                <a:spcPts val="0"/>
              </a:spcBef>
              <a:buClr>
                <a:srgbClr val="FFFFFF"/>
              </a:buClr>
              <a:defRPr>
                <a:solidFill>
                  <a:srgbClr val="FFFFFF"/>
                </a:solidFill>
              </a:defRPr>
            </a:lvl1pPr>
            <a:lvl2pPr lvl="1" rtl="0">
              <a:spcBef>
                <a:spcPts val="0"/>
              </a:spcBef>
              <a:buClr>
                <a:srgbClr val="FFFFFF"/>
              </a:buClr>
              <a:defRPr>
                <a:solidFill>
                  <a:srgbClr val="FFFFFF"/>
                </a:solidFill>
              </a:defRPr>
            </a:lvl2pPr>
            <a:lvl3pPr lvl="2" rtl="0">
              <a:spcBef>
                <a:spcPts val="0"/>
              </a:spcBef>
              <a:buClr>
                <a:srgbClr val="FFFFFF"/>
              </a:buClr>
              <a:defRPr>
                <a:solidFill>
                  <a:srgbClr val="FFFFFF"/>
                </a:solidFill>
              </a:defRPr>
            </a:lvl3pPr>
            <a:lvl4pPr lvl="3" rtl="0">
              <a:spcBef>
                <a:spcPts val="0"/>
              </a:spcBef>
              <a:buClr>
                <a:srgbClr val="FFFFFF"/>
              </a:buClr>
              <a:defRPr>
                <a:solidFill>
                  <a:srgbClr val="FFFFFF"/>
                </a:solidFill>
              </a:defRPr>
            </a:lvl4pPr>
            <a:lvl5pPr lvl="4" rtl="0">
              <a:spcBef>
                <a:spcPts val="0"/>
              </a:spcBef>
              <a:buClr>
                <a:srgbClr val="FFFFFF"/>
              </a:buClr>
              <a:defRPr>
                <a:solidFill>
                  <a:srgbClr val="FFFFFF"/>
                </a:solidFill>
              </a:defRPr>
            </a:lvl5pPr>
            <a:lvl6pPr lvl="5" rtl="0">
              <a:spcBef>
                <a:spcPts val="0"/>
              </a:spcBef>
              <a:buClr>
                <a:srgbClr val="FFFFFF"/>
              </a:buClr>
              <a:defRPr>
                <a:solidFill>
                  <a:srgbClr val="FFFFFF"/>
                </a:solidFill>
              </a:defRPr>
            </a:lvl6pPr>
            <a:lvl7pPr lvl="6" rtl="0">
              <a:spcBef>
                <a:spcPts val="0"/>
              </a:spcBef>
              <a:buClr>
                <a:srgbClr val="FFFFFF"/>
              </a:buClr>
              <a:defRPr>
                <a:solidFill>
                  <a:srgbClr val="FFFFFF"/>
                </a:solidFill>
              </a:defRPr>
            </a:lvl7pPr>
            <a:lvl8pPr lvl="7" rtl="0">
              <a:spcBef>
                <a:spcPts val="0"/>
              </a:spcBef>
              <a:buClr>
                <a:srgbClr val="FFFFFF"/>
              </a:buClr>
              <a:defRPr>
                <a:solidFill>
                  <a:srgbClr val="FFFFFF"/>
                </a:solidFill>
              </a:defRPr>
            </a:lvl8pPr>
            <a:lvl9pPr lvl="8" rtl="0">
              <a:spcBef>
                <a:spcPts val="0"/>
              </a:spcBef>
              <a:buClr>
                <a:srgbClr val="FFFFFF"/>
              </a:buClr>
              <a:defRPr>
                <a:solidFill>
                  <a:srgbClr val="FFFFFF"/>
                </a:solidFill>
              </a:defRPr>
            </a:lvl9pPr>
          </a:lstStyle>
          <a:p>
            <a:endParaRPr/>
          </a:p>
        </p:txBody>
      </p:sp>
      <p:sp>
        <p:nvSpPr>
          <p:cNvPr id="46" name="Shape 46"/>
          <p:cNvSpPr/>
          <p:nvPr/>
        </p:nvSpPr>
        <p:spPr>
          <a:xfrm>
            <a:off x="579000" y="579000"/>
            <a:ext cx="54300" cy="675599"/>
          </a:xfrm>
          <a:prstGeom prst="rect">
            <a:avLst/>
          </a:prstGeom>
          <a:solidFill>
            <a:srgbClr val="FFFFFF"/>
          </a:solidFill>
          <a:ln>
            <a:noFill/>
          </a:ln>
        </p:spPr>
        <p:txBody>
          <a:bodyPr lIns="91425" tIns="91425" rIns="91425" bIns="91425" anchor="ctr" anchorCtr="0">
            <a:noAutofit/>
          </a:bodyPr>
          <a:lstStyle/>
          <a:p>
            <a:pPr lvl="0">
              <a:spcBef>
                <a:spcPts val="0"/>
              </a:spcBef>
              <a:buNone/>
            </a:pPr>
            <a:endParaRPr>
              <a:solidFill>
                <a:srgbClr val="FFFFFF"/>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half">
    <p:spTree>
      <p:nvGrpSpPr>
        <p:cNvPr id="1" name="Shape 47"/>
        <p:cNvGrpSpPr/>
        <p:nvPr/>
      </p:nvGrpSpPr>
      <p:grpSpPr>
        <a:xfrm>
          <a:off x="0" y="0"/>
          <a:ext cx="0" cy="0"/>
          <a:chOff x="0" y="0"/>
          <a:chExt cx="0" cy="0"/>
        </a:xfrm>
      </p:grpSpPr>
      <p:sp>
        <p:nvSpPr>
          <p:cNvPr id="48" name="Shape 48"/>
          <p:cNvSpPr/>
          <p:nvPr/>
        </p:nvSpPr>
        <p:spPr>
          <a:xfrm>
            <a:off x="0" y="0"/>
            <a:ext cx="4578000" cy="5143499"/>
          </a:xfrm>
          <a:prstGeom prst="rect">
            <a:avLst/>
          </a:prstGeom>
          <a:solidFill>
            <a:schemeClr val="accent6"/>
          </a:solidFill>
          <a:ln>
            <a:noFill/>
          </a:ln>
        </p:spPr>
        <p:txBody>
          <a:bodyPr lIns="91425" tIns="91425" rIns="91425" bIns="91425" anchor="ctr" anchorCtr="0">
            <a:noAutofit/>
          </a:bodyPr>
          <a:lstStyle/>
          <a:p>
            <a:pPr lvl="0">
              <a:spcBef>
                <a:spcPts val="0"/>
              </a:spcBef>
              <a:buNone/>
            </a:pPr>
            <a:endParaRPr/>
          </a:p>
        </p:txBody>
      </p:sp>
      <p:sp>
        <p:nvSpPr>
          <p:cNvPr id="49" name="Shape 49"/>
          <p:cNvSpPr txBox="1">
            <a:spLocks noGrp="1"/>
          </p:cNvSpPr>
          <p:nvPr>
            <p:ph type="title"/>
          </p:nvPr>
        </p:nvSpPr>
        <p:spPr>
          <a:xfrm>
            <a:off x="844425" y="422500"/>
            <a:ext cx="3226800" cy="857400"/>
          </a:xfrm>
          <a:prstGeom prst="rect">
            <a:avLst/>
          </a:prstGeom>
        </p:spPr>
        <p:txBody>
          <a:bodyPr lIns="91425" tIns="91425" rIns="91425" bIns="91425" anchor="t" anchorCtr="0"/>
          <a:lstStyle>
            <a:lvl1pPr lvl="0" rtl="0">
              <a:spcBef>
                <a:spcPts val="0"/>
              </a:spcBef>
              <a:buClr>
                <a:srgbClr val="FFFFFF"/>
              </a:buClr>
              <a:defRPr>
                <a:solidFill>
                  <a:srgbClr val="FFFFFF"/>
                </a:solidFill>
              </a:defRPr>
            </a:lvl1pPr>
            <a:lvl2pPr lvl="1" rtl="0">
              <a:spcBef>
                <a:spcPts val="0"/>
              </a:spcBef>
              <a:buClr>
                <a:srgbClr val="FFFFFF"/>
              </a:buClr>
              <a:defRPr>
                <a:solidFill>
                  <a:srgbClr val="FFFFFF"/>
                </a:solidFill>
              </a:defRPr>
            </a:lvl2pPr>
            <a:lvl3pPr lvl="2" rtl="0">
              <a:spcBef>
                <a:spcPts val="0"/>
              </a:spcBef>
              <a:buClr>
                <a:srgbClr val="FFFFFF"/>
              </a:buClr>
              <a:defRPr>
                <a:solidFill>
                  <a:srgbClr val="FFFFFF"/>
                </a:solidFill>
              </a:defRPr>
            </a:lvl3pPr>
            <a:lvl4pPr lvl="3" rtl="0">
              <a:spcBef>
                <a:spcPts val="0"/>
              </a:spcBef>
              <a:buClr>
                <a:srgbClr val="FFFFFF"/>
              </a:buClr>
              <a:defRPr>
                <a:solidFill>
                  <a:srgbClr val="FFFFFF"/>
                </a:solidFill>
              </a:defRPr>
            </a:lvl4pPr>
            <a:lvl5pPr lvl="4" rtl="0">
              <a:spcBef>
                <a:spcPts val="0"/>
              </a:spcBef>
              <a:buClr>
                <a:srgbClr val="FFFFFF"/>
              </a:buClr>
              <a:defRPr>
                <a:solidFill>
                  <a:srgbClr val="FFFFFF"/>
                </a:solidFill>
              </a:defRPr>
            </a:lvl5pPr>
            <a:lvl6pPr lvl="5" rtl="0">
              <a:spcBef>
                <a:spcPts val="0"/>
              </a:spcBef>
              <a:buClr>
                <a:srgbClr val="FFFFFF"/>
              </a:buClr>
              <a:defRPr>
                <a:solidFill>
                  <a:srgbClr val="FFFFFF"/>
                </a:solidFill>
              </a:defRPr>
            </a:lvl6pPr>
            <a:lvl7pPr lvl="6" rtl="0">
              <a:spcBef>
                <a:spcPts val="0"/>
              </a:spcBef>
              <a:buClr>
                <a:srgbClr val="FFFFFF"/>
              </a:buClr>
              <a:defRPr>
                <a:solidFill>
                  <a:srgbClr val="FFFFFF"/>
                </a:solidFill>
              </a:defRPr>
            </a:lvl7pPr>
            <a:lvl8pPr lvl="7" rtl="0">
              <a:spcBef>
                <a:spcPts val="0"/>
              </a:spcBef>
              <a:buClr>
                <a:srgbClr val="FFFFFF"/>
              </a:buClr>
              <a:defRPr>
                <a:solidFill>
                  <a:srgbClr val="FFFFFF"/>
                </a:solidFill>
              </a:defRPr>
            </a:lvl8pPr>
            <a:lvl9pPr lvl="8" rtl="0">
              <a:spcBef>
                <a:spcPts val="0"/>
              </a:spcBef>
              <a:buClr>
                <a:srgbClr val="FFFFFF"/>
              </a:buClr>
              <a:defRPr>
                <a:solidFill>
                  <a:srgbClr val="FFFFFF"/>
                </a:solidFill>
              </a:defRPr>
            </a:lvl9pPr>
          </a:lstStyle>
          <a:p>
            <a:endParaRPr/>
          </a:p>
        </p:txBody>
      </p:sp>
      <p:sp>
        <p:nvSpPr>
          <p:cNvPr id="50" name="Shape 50"/>
          <p:cNvSpPr/>
          <p:nvPr/>
        </p:nvSpPr>
        <p:spPr>
          <a:xfrm>
            <a:off x="579000" y="579000"/>
            <a:ext cx="54300" cy="675599"/>
          </a:xfrm>
          <a:prstGeom prst="rect">
            <a:avLst/>
          </a:prstGeom>
          <a:solidFill>
            <a:srgbClr val="FFFFFF"/>
          </a:solidFill>
          <a:ln>
            <a:noFill/>
          </a:ln>
        </p:spPr>
        <p:txBody>
          <a:bodyPr lIns="91425" tIns="91425" rIns="91425" bIns="91425" anchor="ctr" anchorCtr="0">
            <a:noAutofit/>
          </a:bodyPr>
          <a:lstStyle/>
          <a:p>
            <a:pPr lvl="0" rtl="0">
              <a:spcBef>
                <a:spcPts val="0"/>
              </a:spcBef>
              <a:buNone/>
            </a:pPr>
            <a:endParaRPr>
              <a:solidFill>
                <a:srgbClr val="FFFFFF"/>
              </a:solidFill>
            </a:endParaRPr>
          </a:p>
        </p:txBody>
      </p:sp>
      <p:sp>
        <p:nvSpPr>
          <p:cNvPr id="51" name="Shape 51"/>
          <p:cNvSpPr/>
          <p:nvPr/>
        </p:nvSpPr>
        <p:spPr>
          <a:xfrm>
            <a:off x="9089700" y="0"/>
            <a:ext cx="54300" cy="5143499"/>
          </a:xfrm>
          <a:prstGeom prst="rect">
            <a:avLst/>
          </a:prstGeom>
          <a:solidFill>
            <a:srgbClr val="FF004E"/>
          </a:solidFill>
          <a:ln>
            <a:noFill/>
          </a:ln>
        </p:spPr>
        <p:txBody>
          <a:bodyPr lIns="91425" tIns="91425" rIns="91425" bIns="91425" anchor="ctr" anchorCtr="0">
            <a:noAutofit/>
          </a:bodyPr>
          <a:lstStyle/>
          <a:p>
            <a:pPr lvl="0">
              <a:spcBef>
                <a:spcPts val="0"/>
              </a:spcBef>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844425" y="422500"/>
            <a:ext cx="3226800" cy="857400"/>
          </a:xfrm>
          <a:prstGeom prst="rect">
            <a:avLst/>
          </a:prstGeom>
          <a:noFill/>
          <a:ln>
            <a:noFill/>
          </a:ln>
        </p:spPr>
        <p:txBody>
          <a:bodyPr lIns="91425" tIns="91425" rIns="91425" bIns="91425" anchor="t" anchorCtr="0"/>
          <a:lstStyle>
            <a:lvl1pPr lvl="0">
              <a:spcBef>
                <a:spcPts val="0"/>
              </a:spcBef>
              <a:buSzPct val="100000"/>
              <a:buFont typeface="Titillium Web"/>
              <a:buNone/>
              <a:defRPr sz="2600" b="1">
                <a:latin typeface="Titillium Web"/>
                <a:ea typeface="Titillium Web"/>
                <a:cs typeface="Titillium Web"/>
                <a:sym typeface="Titillium Web"/>
              </a:defRPr>
            </a:lvl1pPr>
            <a:lvl2pPr lvl="1">
              <a:spcBef>
                <a:spcPts val="0"/>
              </a:spcBef>
              <a:buSzPct val="100000"/>
              <a:buFont typeface="Titillium Web"/>
              <a:buNone/>
              <a:defRPr sz="2600" b="1">
                <a:latin typeface="Titillium Web"/>
                <a:ea typeface="Titillium Web"/>
                <a:cs typeface="Titillium Web"/>
                <a:sym typeface="Titillium Web"/>
              </a:defRPr>
            </a:lvl2pPr>
            <a:lvl3pPr lvl="2">
              <a:spcBef>
                <a:spcPts val="0"/>
              </a:spcBef>
              <a:buSzPct val="100000"/>
              <a:buFont typeface="Titillium Web"/>
              <a:buNone/>
              <a:defRPr sz="2600" b="1">
                <a:latin typeface="Titillium Web"/>
                <a:ea typeface="Titillium Web"/>
                <a:cs typeface="Titillium Web"/>
                <a:sym typeface="Titillium Web"/>
              </a:defRPr>
            </a:lvl3pPr>
            <a:lvl4pPr lvl="3">
              <a:spcBef>
                <a:spcPts val="0"/>
              </a:spcBef>
              <a:buSzPct val="100000"/>
              <a:buFont typeface="Titillium Web"/>
              <a:buNone/>
              <a:defRPr sz="2600" b="1">
                <a:latin typeface="Titillium Web"/>
                <a:ea typeface="Titillium Web"/>
                <a:cs typeface="Titillium Web"/>
                <a:sym typeface="Titillium Web"/>
              </a:defRPr>
            </a:lvl4pPr>
            <a:lvl5pPr lvl="4">
              <a:spcBef>
                <a:spcPts val="0"/>
              </a:spcBef>
              <a:buSzPct val="100000"/>
              <a:buFont typeface="Titillium Web"/>
              <a:buNone/>
              <a:defRPr sz="2600" b="1">
                <a:latin typeface="Titillium Web"/>
                <a:ea typeface="Titillium Web"/>
                <a:cs typeface="Titillium Web"/>
                <a:sym typeface="Titillium Web"/>
              </a:defRPr>
            </a:lvl5pPr>
            <a:lvl6pPr lvl="5">
              <a:spcBef>
                <a:spcPts val="0"/>
              </a:spcBef>
              <a:buSzPct val="100000"/>
              <a:buFont typeface="Titillium Web"/>
              <a:buNone/>
              <a:defRPr sz="2600" b="1">
                <a:latin typeface="Titillium Web"/>
                <a:ea typeface="Titillium Web"/>
                <a:cs typeface="Titillium Web"/>
                <a:sym typeface="Titillium Web"/>
              </a:defRPr>
            </a:lvl6pPr>
            <a:lvl7pPr lvl="6">
              <a:spcBef>
                <a:spcPts val="0"/>
              </a:spcBef>
              <a:buSzPct val="100000"/>
              <a:buFont typeface="Titillium Web"/>
              <a:buNone/>
              <a:defRPr sz="2600" b="1">
                <a:latin typeface="Titillium Web"/>
                <a:ea typeface="Titillium Web"/>
                <a:cs typeface="Titillium Web"/>
                <a:sym typeface="Titillium Web"/>
              </a:defRPr>
            </a:lvl7pPr>
            <a:lvl8pPr lvl="7">
              <a:spcBef>
                <a:spcPts val="0"/>
              </a:spcBef>
              <a:buSzPct val="100000"/>
              <a:buFont typeface="Titillium Web"/>
              <a:buNone/>
              <a:defRPr sz="2600" b="1">
                <a:latin typeface="Titillium Web"/>
                <a:ea typeface="Titillium Web"/>
                <a:cs typeface="Titillium Web"/>
                <a:sym typeface="Titillium Web"/>
              </a:defRPr>
            </a:lvl8pPr>
            <a:lvl9pPr lvl="8">
              <a:spcBef>
                <a:spcPts val="0"/>
              </a:spcBef>
              <a:buSzPct val="100000"/>
              <a:buFont typeface="Titillium Web"/>
              <a:buNone/>
              <a:defRPr sz="2600" b="1">
                <a:latin typeface="Titillium Web"/>
                <a:ea typeface="Titillium Web"/>
                <a:cs typeface="Titillium Web"/>
                <a:sym typeface="Titillium Web"/>
              </a:defRPr>
            </a:lvl9pPr>
          </a:lstStyle>
          <a:p>
            <a:endParaRPr/>
          </a:p>
        </p:txBody>
      </p:sp>
      <p:sp>
        <p:nvSpPr>
          <p:cNvPr id="7" name="Shape 7"/>
          <p:cNvSpPr txBox="1">
            <a:spLocks noGrp="1"/>
          </p:cNvSpPr>
          <p:nvPr>
            <p:ph type="body" idx="1"/>
          </p:nvPr>
        </p:nvSpPr>
        <p:spPr>
          <a:xfrm>
            <a:off x="723798" y="1586325"/>
            <a:ext cx="6092099" cy="3148499"/>
          </a:xfrm>
          <a:prstGeom prst="rect">
            <a:avLst/>
          </a:prstGeom>
          <a:noFill/>
          <a:ln>
            <a:noFill/>
          </a:ln>
        </p:spPr>
        <p:txBody>
          <a:bodyPr lIns="91425" tIns="91425" rIns="91425" bIns="91425" anchor="t" anchorCtr="0"/>
          <a:lstStyle>
            <a:lvl1pPr lvl="0">
              <a:spcBef>
                <a:spcPts val="60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1pPr>
            <a:lvl2pPr lvl="1">
              <a:spcBef>
                <a:spcPts val="48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2pPr>
            <a:lvl3pPr lvl="2">
              <a:spcBef>
                <a:spcPts val="48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3pPr>
            <a:lvl4pPr lvl="3">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4pPr>
            <a:lvl5pPr lvl="4">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5pPr>
            <a:lvl6pPr lvl="5">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6pPr>
            <a:lvl7pPr lvl="6">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7pPr>
            <a:lvl8pPr lvl="7">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8pPr>
            <a:lvl9pPr lvl="8">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8" Type="http://schemas.openxmlformats.org/officeDocument/2006/relationships/hyperlink" Target="http://www.uidaho.edu/ed/ci/featured-stories/spectrum-video" TargetMode="External"/><Relationship Id="rId3" Type="http://schemas.openxmlformats.org/officeDocument/2006/relationships/hyperlink" Target="https://drive.google.com/open?id=0B76SZFUdl-MkOUFiWHlkVDMyb2s" TargetMode="External"/><Relationship Id="rId7" Type="http://schemas.openxmlformats.org/officeDocument/2006/relationships/hyperlink" Target="https://www.nytimes.com/2016/11/20/health/autism-spectrum-college.html?_r=3" TargetMode="External"/><Relationship Id="rId2" Type="http://schemas.openxmlformats.org/officeDocument/2006/relationships/notesSlide" Target="../notesSlides/notesSlide19.xml"/><Relationship Id="rId1" Type="http://schemas.openxmlformats.org/officeDocument/2006/relationships/slideLayout" Target="../slideLayouts/slideLayout4.xml"/><Relationship Id="rId6" Type="http://schemas.openxmlformats.org/officeDocument/2006/relationships/hyperlink" Target="https://drive.google.com/open?id=0B76SZFUdl-MkUHExQ1lkTWFmcWs" TargetMode="External"/><Relationship Id="rId5" Type="http://schemas.openxmlformats.org/officeDocument/2006/relationships/hyperlink" Target="https://drive.google.com/open?id=0B76SZFUdl-MkMjdmRF92M2hmOFk" TargetMode="External"/><Relationship Id="rId10" Type="http://schemas.openxmlformats.org/officeDocument/2006/relationships/hyperlink" Target="http://www.unthsc.edu/students/wp-content/uploads/sites/26/Schlossberg.pdf" TargetMode="External"/><Relationship Id="rId4" Type="http://schemas.openxmlformats.org/officeDocument/2006/relationships/hyperlink" Target="https://drive.google.com/open?id=0B6ZPUs-_5nNWbkFYUUUxNWMtOE0" TargetMode="External"/><Relationship Id="rId9" Type="http://schemas.openxmlformats.org/officeDocument/2006/relationships/hyperlink" Target="https://www.landmark.ed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3.xml"/><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drive.google.com/open?id=0B76SZFUdl-MkMjdmRF92M2hmOFk"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google.com/url?sa=i&amp;rct=j&amp;q=&amp;esrc=s&amp;source=images&amp;cd=&amp;cad=rja&amp;uact=8&amp;ved=0ahUKEwjPmu_1oqjSAhVDTSYKHTdLCjsQjRwIBw&amp;url=http://www.nurturingsleepsolutions.com/single-post/2016/06/13/Sleep-Transitions-Getting-your-little-one-from-one-sleep-environment-to-another&amp;psig=AFQjCNHLhzZ9_p2cxWG-Ow5Ko8H8I_KU_g&amp;ust=1488009880685250"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image" Target="../media/image10.jpe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cstate="email">
            <a:alphaModFix/>
            <a:extLst>
              <a:ext uri="{28A0092B-C50C-407E-A947-70E740481C1C}">
                <a14:useLocalDpi xmlns:a14="http://schemas.microsoft.com/office/drawing/2010/main"/>
              </a:ext>
            </a:extLst>
          </a:blip>
          <a:stretch>
            <a:fillRect/>
          </a:stretch>
        </a:blipFill>
        <a:effectLst/>
      </p:bgPr>
    </p:bg>
    <p:spTree>
      <p:nvGrpSpPr>
        <p:cNvPr id="1" name="Shape 65"/>
        <p:cNvGrpSpPr/>
        <p:nvPr/>
      </p:nvGrpSpPr>
      <p:grpSpPr>
        <a:xfrm>
          <a:off x="0" y="0"/>
          <a:ext cx="0" cy="0"/>
          <a:chOff x="0" y="0"/>
          <a:chExt cx="0" cy="0"/>
        </a:xfrm>
      </p:grpSpPr>
      <p:sp>
        <p:nvSpPr>
          <p:cNvPr id="66" name="Shape 66"/>
          <p:cNvSpPr txBox="1">
            <a:spLocks noGrp="1"/>
          </p:cNvSpPr>
          <p:nvPr>
            <p:ph type="ctrTitle"/>
          </p:nvPr>
        </p:nvSpPr>
        <p:spPr>
          <a:xfrm>
            <a:off x="685800" y="403189"/>
            <a:ext cx="7151400" cy="1917600"/>
          </a:xfrm>
          <a:prstGeom prst="rect">
            <a:avLst/>
          </a:prstGeom>
        </p:spPr>
        <p:txBody>
          <a:bodyPr lIns="91425" tIns="91425" rIns="91425" bIns="91425" anchor="ctr" anchorCtr="0">
            <a:noAutofit/>
          </a:bodyPr>
          <a:lstStyle/>
          <a:p>
            <a:pPr lvl="0">
              <a:spcBef>
                <a:spcPts val="0"/>
              </a:spcBef>
              <a:buNone/>
            </a:pPr>
            <a:r>
              <a:rPr lang="en" dirty="0"/>
              <a:t>Case Study Presentation</a:t>
            </a:r>
          </a:p>
        </p:txBody>
      </p:sp>
      <p:sp>
        <p:nvSpPr>
          <p:cNvPr id="67" name="Shape 67"/>
          <p:cNvSpPr txBox="1"/>
          <p:nvPr/>
        </p:nvSpPr>
        <p:spPr>
          <a:xfrm>
            <a:off x="825750" y="2031012"/>
            <a:ext cx="7020600" cy="819000"/>
          </a:xfrm>
          <a:prstGeom prst="rect">
            <a:avLst/>
          </a:prstGeom>
          <a:noFill/>
          <a:ln>
            <a:noFill/>
          </a:ln>
        </p:spPr>
        <p:txBody>
          <a:bodyPr lIns="91425" tIns="91425" rIns="91425" bIns="91425" anchor="t" anchorCtr="0">
            <a:noAutofit/>
          </a:bodyPr>
          <a:lstStyle/>
          <a:p>
            <a:pPr lvl="0">
              <a:spcBef>
                <a:spcPts val="0"/>
              </a:spcBef>
              <a:buNone/>
            </a:pPr>
            <a:r>
              <a:rPr lang="en" sz="1800">
                <a:solidFill>
                  <a:srgbClr val="FFFFFF"/>
                </a:solidFill>
                <a:latin typeface="Titillium Web"/>
                <a:ea typeface="Titillium Web"/>
                <a:cs typeface="Titillium Web"/>
                <a:sym typeface="Titillium Web"/>
              </a:rPr>
              <a:t>Katie Frazier (Team Leader), Anna Williams, &amp; Lydia Bullock</a:t>
            </a:r>
          </a:p>
          <a:p>
            <a:pPr lvl="0">
              <a:spcBef>
                <a:spcPts val="0"/>
              </a:spcBef>
              <a:buNone/>
            </a:pPr>
            <a:r>
              <a:rPr lang="en" sz="1800">
                <a:solidFill>
                  <a:srgbClr val="FFFFFF"/>
                </a:solidFill>
                <a:latin typeface="Titillium Web"/>
                <a:ea typeface="Titillium Web"/>
                <a:cs typeface="Titillium Web"/>
                <a:sym typeface="Titillium Web"/>
              </a:rPr>
              <a:t>Western Kentucky 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844425" y="422500"/>
            <a:ext cx="4684200" cy="857400"/>
          </a:xfrm>
          <a:prstGeom prst="rect">
            <a:avLst/>
          </a:prstGeom>
        </p:spPr>
        <p:txBody>
          <a:bodyPr lIns="91425" tIns="91425" rIns="91425" bIns="91425" anchor="t" anchorCtr="0">
            <a:noAutofit/>
          </a:bodyPr>
          <a:lstStyle/>
          <a:p>
            <a:pPr lvl="0">
              <a:spcBef>
                <a:spcPts val="0"/>
              </a:spcBef>
              <a:buNone/>
            </a:pPr>
            <a:r>
              <a:rPr lang="en"/>
              <a:t>Transition Program Timeline</a:t>
            </a:r>
          </a:p>
        </p:txBody>
      </p:sp>
      <p:sp>
        <p:nvSpPr>
          <p:cNvPr id="138" name="Shape 138"/>
          <p:cNvSpPr txBox="1">
            <a:spLocks noGrp="1"/>
          </p:cNvSpPr>
          <p:nvPr>
            <p:ph type="body" idx="1"/>
          </p:nvPr>
        </p:nvSpPr>
        <p:spPr>
          <a:xfrm>
            <a:off x="844425" y="1192925"/>
            <a:ext cx="5971500" cy="3148500"/>
          </a:xfrm>
          <a:prstGeom prst="rect">
            <a:avLst/>
          </a:prstGeom>
        </p:spPr>
        <p:txBody>
          <a:bodyPr lIns="91425" tIns="91425" rIns="91425" bIns="91425" anchor="t" anchorCtr="0">
            <a:noAutofit/>
          </a:bodyPr>
          <a:lstStyle/>
          <a:p>
            <a:pPr marL="285750" indent="-285750"/>
            <a:r>
              <a:rPr lang="en-US" dirty="0" smtClean="0"/>
              <a:t>August-</a:t>
            </a:r>
            <a:r>
              <a:rPr lang="en" dirty="0" smtClean="0"/>
              <a:t>Hire </a:t>
            </a:r>
            <a:r>
              <a:rPr lang="en" dirty="0"/>
              <a:t>a Transition Program Coordinator </a:t>
            </a:r>
            <a:endParaRPr lang="en-US" dirty="0" smtClean="0"/>
          </a:p>
          <a:p>
            <a:pPr marL="285750" indent="-285750"/>
            <a:r>
              <a:rPr lang="en-US" dirty="0" smtClean="0"/>
              <a:t>January-</a:t>
            </a:r>
            <a:r>
              <a:rPr lang="en" dirty="0" smtClean="0"/>
              <a:t>Announce </a:t>
            </a:r>
            <a:r>
              <a:rPr lang="en" dirty="0"/>
              <a:t>Peer Mentor </a:t>
            </a:r>
            <a:r>
              <a:rPr lang="en" dirty="0" smtClean="0"/>
              <a:t>positions</a:t>
            </a:r>
            <a:endParaRPr lang="en-US" dirty="0"/>
          </a:p>
          <a:p>
            <a:pPr marL="285750" indent="-285750"/>
            <a:r>
              <a:rPr lang="en-US" dirty="0" smtClean="0"/>
              <a:t>March-Hire Peer Mentors and have first meeting to go over expectations</a:t>
            </a:r>
          </a:p>
          <a:p>
            <a:pPr marL="285750" indent="-285750"/>
            <a:r>
              <a:rPr lang="en-US" dirty="0" smtClean="0"/>
              <a:t>April-Meet with Peer Mentors again before the semester ends</a:t>
            </a:r>
            <a:endParaRPr lang="en" dirty="0"/>
          </a:p>
          <a:p>
            <a:pPr marL="285750" indent="-285750"/>
            <a:r>
              <a:rPr lang="en-US" dirty="0" smtClean="0"/>
              <a:t>Beginning of July-Peers Mentors and Residence Life </a:t>
            </a:r>
            <a:r>
              <a:rPr lang="en" dirty="0" smtClean="0"/>
              <a:t>Staff </a:t>
            </a:r>
            <a:r>
              <a:rPr lang="en" dirty="0"/>
              <a:t>moves </a:t>
            </a:r>
            <a:r>
              <a:rPr lang="en" dirty="0" smtClean="0"/>
              <a:t>in</a:t>
            </a:r>
            <a:r>
              <a:rPr lang="en-US" dirty="0" smtClean="0"/>
              <a:t> to train before participants arrive</a:t>
            </a:r>
          </a:p>
          <a:p>
            <a:pPr marL="285750" indent="-285750"/>
            <a:r>
              <a:rPr lang="en" dirty="0" smtClean="0"/>
              <a:t>Third </a:t>
            </a:r>
            <a:r>
              <a:rPr lang="en" dirty="0"/>
              <a:t>Week in July-Program Begins</a:t>
            </a:r>
          </a:p>
          <a:p>
            <a:pPr marL="285750" indent="-285750"/>
            <a:r>
              <a:rPr lang="en" dirty="0"/>
              <a:t>Last week of August-Program Concludes</a:t>
            </a:r>
          </a:p>
          <a:p>
            <a:pPr marL="285750" indent="-285750"/>
            <a:r>
              <a:rPr lang="en" dirty="0"/>
              <a:t>First week of September-Assessment </a:t>
            </a:r>
            <a:r>
              <a:rPr lang="en" dirty="0" smtClean="0"/>
              <a:t>Begins</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a:spLocks noGrp="1"/>
          </p:cNvSpPr>
          <p:nvPr>
            <p:ph type="title"/>
          </p:nvPr>
        </p:nvSpPr>
        <p:spPr>
          <a:xfrm>
            <a:off x="821249" y="285475"/>
            <a:ext cx="5436827" cy="857400"/>
          </a:xfrm>
          <a:prstGeom prst="rect">
            <a:avLst/>
          </a:prstGeom>
        </p:spPr>
        <p:txBody>
          <a:bodyPr lIns="91425" tIns="91425" rIns="91425" bIns="91425" anchor="t" anchorCtr="0">
            <a:noAutofit/>
          </a:bodyPr>
          <a:lstStyle/>
          <a:p>
            <a:pPr lvl="0">
              <a:spcBef>
                <a:spcPts val="0"/>
              </a:spcBef>
              <a:buNone/>
            </a:pPr>
            <a:r>
              <a:rPr lang="en"/>
              <a:t>Learning Outcomes</a:t>
            </a:r>
          </a:p>
        </p:txBody>
      </p:sp>
      <p:sp>
        <p:nvSpPr>
          <p:cNvPr id="144" name="Shape 144"/>
          <p:cNvSpPr txBox="1">
            <a:spLocks noGrp="1"/>
          </p:cNvSpPr>
          <p:nvPr>
            <p:ph type="body" idx="1"/>
          </p:nvPr>
        </p:nvSpPr>
        <p:spPr>
          <a:xfrm>
            <a:off x="5663775" y="881950"/>
            <a:ext cx="2631300" cy="3148500"/>
          </a:xfrm>
          <a:prstGeom prst="rect">
            <a:avLst/>
          </a:prstGeom>
        </p:spPr>
        <p:txBody>
          <a:bodyPr lIns="91425" tIns="91425" rIns="91425" bIns="91425" anchor="t" anchorCtr="0">
            <a:noAutofit/>
          </a:bodyPr>
          <a:lstStyle/>
          <a:p>
            <a:pPr lvl="0" rtl="0">
              <a:spcBef>
                <a:spcPts val="0"/>
              </a:spcBef>
              <a:buNone/>
            </a:pPr>
            <a:r>
              <a:rPr lang="en" sz="1400"/>
              <a:t>Knowledge: Exhibits previously learned material by recalling terms and facts.</a:t>
            </a:r>
          </a:p>
          <a:p>
            <a:pPr lvl="0" rtl="0">
              <a:spcBef>
                <a:spcPts val="0"/>
              </a:spcBef>
              <a:buNone/>
            </a:pPr>
            <a:r>
              <a:rPr lang="en" sz="1400"/>
              <a:t>Evaluating: Defending opinions by making judgements about information based on materials. </a:t>
            </a:r>
          </a:p>
          <a:p>
            <a:pPr lvl="0" rtl="0">
              <a:spcBef>
                <a:spcPts val="0"/>
              </a:spcBef>
              <a:buNone/>
            </a:pPr>
            <a:r>
              <a:rPr lang="en" sz="1400"/>
              <a:t>Analysis: Breaking information into parts by identifying and making inferences and finding evidence to support principles. </a:t>
            </a:r>
          </a:p>
          <a:p>
            <a:pPr lvl="0">
              <a:spcBef>
                <a:spcPts val="0"/>
              </a:spcBef>
              <a:buNone/>
            </a:pPr>
            <a:r>
              <a:rPr lang="en" sz="1400"/>
              <a:t>Comprehending: Showing an understanding of facts by translating and interpreting informations. </a:t>
            </a:r>
          </a:p>
        </p:txBody>
      </p:sp>
      <p:pic>
        <p:nvPicPr>
          <p:cNvPr id="145" name="Shape 145" descr="Blooms-Tax-01-sb (1).jpg"/>
          <p:cNvPicPr preferRelativeResize="0"/>
          <p:nvPr/>
        </p:nvPicPr>
        <p:blipFill>
          <a:blip r:embed="rId3" cstate="email">
            <a:alphaModFix/>
            <a:extLst>
              <a:ext uri="{28A0092B-C50C-407E-A947-70E740481C1C}">
                <a14:useLocalDpi xmlns:a14="http://schemas.microsoft.com/office/drawing/2010/main"/>
              </a:ext>
            </a:extLst>
          </a:blip>
          <a:stretch>
            <a:fillRect/>
          </a:stretch>
        </p:blipFill>
        <p:spPr>
          <a:xfrm>
            <a:off x="821250" y="881937"/>
            <a:ext cx="4704975" cy="397597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Shape 150"/>
          <p:cNvSpPr txBox="1">
            <a:spLocks noGrp="1"/>
          </p:cNvSpPr>
          <p:nvPr>
            <p:ph type="title"/>
          </p:nvPr>
        </p:nvSpPr>
        <p:spPr>
          <a:xfrm>
            <a:off x="844425" y="422500"/>
            <a:ext cx="4338224" cy="857400"/>
          </a:xfrm>
          <a:prstGeom prst="rect">
            <a:avLst/>
          </a:prstGeom>
        </p:spPr>
        <p:txBody>
          <a:bodyPr lIns="91425" tIns="91425" rIns="91425" bIns="91425" anchor="t" anchorCtr="0">
            <a:noAutofit/>
          </a:bodyPr>
          <a:lstStyle/>
          <a:p>
            <a:pPr lvl="0">
              <a:spcBef>
                <a:spcPts val="0"/>
              </a:spcBef>
              <a:buNone/>
            </a:pPr>
            <a:r>
              <a:rPr lang="en" dirty="0"/>
              <a:t>Program Breakdown</a:t>
            </a:r>
          </a:p>
        </p:txBody>
      </p:sp>
      <p:sp>
        <p:nvSpPr>
          <p:cNvPr id="151" name="Shape 151"/>
          <p:cNvSpPr txBox="1">
            <a:spLocks noGrp="1"/>
          </p:cNvSpPr>
          <p:nvPr>
            <p:ph type="body" idx="1"/>
          </p:nvPr>
        </p:nvSpPr>
        <p:spPr>
          <a:xfrm>
            <a:off x="844425" y="1289659"/>
            <a:ext cx="5971500" cy="3148500"/>
          </a:xfrm>
          <a:prstGeom prst="rect">
            <a:avLst/>
          </a:prstGeom>
          <a:ln w="9525" cap="flat" cmpd="sng">
            <a:noFill/>
            <a:prstDash val="solid"/>
            <a:round/>
            <a:headEnd type="none" w="med" len="med"/>
            <a:tailEnd type="none" w="med" len="med"/>
          </a:ln>
        </p:spPr>
        <p:txBody>
          <a:bodyPr lIns="91425" tIns="91425" rIns="91425" bIns="91425" anchor="t" anchorCtr="0">
            <a:noAutofit/>
          </a:bodyPr>
          <a:lstStyle/>
          <a:p>
            <a:pPr lvl="0">
              <a:spcBef>
                <a:spcPts val="0"/>
              </a:spcBef>
              <a:buNone/>
            </a:pPr>
            <a:r>
              <a:rPr lang="en" dirty="0"/>
              <a:t>Phase I-Orientation (Third Week in July</a:t>
            </a:r>
            <a:r>
              <a:rPr lang="en" dirty="0" smtClean="0"/>
              <a:t>)</a:t>
            </a:r>
            <a:endParaRPr lang="en" dirty="0"/>
          </a:p>
          <a:p>
            <a:pPr marL="457200" lvl="0" indent="-228600" rtl="0">
              <a:spcBef>
                <a:spcPts val="0"/>
              </a:spcBef>
            </a:pPr>
            <a:r>
              <a:rPr lang="en" dirty="0"/>
              <a:t>Welcome to Campus &amp; Move-in</a:t>
            </a:r>
          </a:p>
          <a:p>
            <a:pPr marL="914400" lvl="1" indent="-228600">
              <a:spcBef>
                <a:spcPts val="0"/>
              </a:spcBef>
            </a:pPr>
            <a:r>
              <a:rPr lang="en-US" dirty="0" err="1" smtClean="0"/>
              <a:t>Participantss</a:t>
            </a:r>
            <a:r>
              <a:rPr lang="en" dirty="0" smtClean="0"/>
              <a:t> </a:t>
            </a:r>
            <a:r>
              <a:rPr lang="en" dirty="0"/>
              <a:t>will move on to campus and meet their peer </a:t>
            </a:r>
            <a:r>
              <a:rPr lang="en" dirty="0" smtClean="0"/>
              <a:t>mentor</a:t>
            </a:r>
            <a:r>
              <a:rPr lang="en-US" dirty="0" smtClean="0"/>
              <a:t>s. Each Peer Mentor is assigned two students</a:t>
            </a:r>
            <a:endParaRPr lang="en" dirty="0"/>
          </a:p>
          <a:p>
            <a:pPr marL="457200" lvl="0" indent="-228600">
              <a:spcBef>
                <a:spcPts val="0"/>
              </a:spcBef>
            </a:pPr>
            <a:r>
              <a:rPr lang="en-US" dirty="0" smtClean="0"/>
              <a:t>Participant </a:t>
            </a:r>
            <a:r>
              <a:rPr lang="en-US" dirty="0"/>
              <a:t>b</a:t>
            </a:r>
            <a:r>
              <a:rPr lang="en" dirty="0" smtClean="0"/>
              <a:t>egin </a:t>
            </a:r>
            <a:r>
              <a:rPr lang="en-US" dirty="0" smtClean="0"/>
              <a:t>orientation to program</a:t>
            </a:r>
            <a:endParaRPr lang="en" dirty="0"/>
          </a:p>
          <a:p>
            <a:pPr marL="457200" lvl="0" indent="-228600">
              <a:spcBef>
                <a:spcPts val="0"/>
              </a:spcBef>
            </a:pPr>
            <a:r>
              <a:rPr lang="en-US" dirty="0" smtClean="0"/>
              <a:t>Participants will participate in hall </a:t>
            </a:r>
            <a:r>
              <a:rPr lang="en-US" dirty="0"/>
              <a:t>s</a:t>
            </a:r>
            <a:r>
              <a:rPr lang="en" dirty="0" smtClean="0"/>
              <a:t>ocial opportunities</a:t>
            </a:r>
            <a:r>
              <a:rPr lang="en-US" dirty="0" smtClean="0"/>
              <a:t>, tour campus, visit with their academic advisor, and have the opportunity to meet with the counseling center</a:t>
            </a:r>
          </a:p>
          <a:p>
            <a:pPr marL="457200" lvl="0" indent="-228600">
              <a:spcBef>
                <a:spcPts val="0"/>
              </a:spcBef>
            </a:pPr>
            <a:r>
              <a:rPr lang="en-US" dirty="0" smtClean="0"/>
              <a:t>Participants will </a:t>
            </a:r>
            <a:r>
              <a:rPr lang="en-US" dirty="0"/>
              <a:t>c</a:t>
            </a:r>
            <a:r>
              <a:rPr lang="en" dirty="0" smtClean="0"/>
              <a:t>reate</a:t>
            </a:r>
            <a:r>
              <a:rPr lang="en-US" dirty="0"/>
              <a:t> </a:t>
            </a:r>
            <a:r>
              <a:rPr lang="en-US" dirty="0" smtClean="0"/>
              <a:t>their</a:t>
            </a:r>
            <a:r>
              <a:rPr lang="en" dirty="0" smtClean="0"/>
              <a:t> </a:t>
            </a:r>
            <a:r>
              <a:rPr lang="en" dirty="0"/>
              <a:t>daily </a:t>
            </a:r>
            <a:r>
              <a:rPr lang="en" dirty="0" smtClean="0"/>
              <a:t>schedules</a:t>
            </a:r>
            <a:r>
              <a:rPr lang="en-US" dirty="0" smtClean="0"/>
              <a:t> with their peer mentors</a:t>
            </a:r>
            <a:endParaRPr lang="en" dirty="0"/>
          </a:p>
          <a:p>
            <a:pPr lvl="0" algn="ctr">
              <a:spcBef>
                <a:spcPts val="0"/>
              </a:spcBef>
              <a:buNone/>
            </a:pPr>
            <a:endParaRPr dirty="0"/>
          </a:p>
          <a:p>
            <a:pPr lvl="0">
              <a:spcBef>
                <a:spcPts val="0"/>
              </a:spcBef>
              <a:buNone/>
            </a:pP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Shape 156"/>
          <p:cNvSpPr txBox="1">
            <a:spLocks noGrp="1"/>
          </p:cNvSpPr>
          <p:nvPr>
            <p:ph type="title"/>
          </p:nvPr>
        </p:nvSpPr>
        <p:spPr>
          <a:xfrm>
            <a:off x="844425" y="391300"/>
            <a:ext cx="3226800" cy="857400"/>
          </a:xfrm>
          <a:prstGeom prst="rect">
            <a:avLst/>
          </a:prstGeom>
        </p:spPr>
        <p:txBody>
          <a:bodyPr lIns="91425" tIns="91425" rIns="91425" bIns="91425" anchor="t" anchorCtr="0">
            <a:noAutofit/>
          </a:bodyPr>
          <a:lstStyle/>
          <a:p>
            <a:pPr lvl="0">
              <a:spcBef>
                <a:spcPts val="0"/>
              </a:spcBef>
              <a:buClr>
                <a:schemeClr val="dk1"/>
              </a:buClr>
              <a:buSzPct val="42307"/>
              <a:buFont typeface="Arial"/>
              <a:buNone/>
            </a:pPr>
            <a:r>
              <a:rPr lang="en">
                <a:solidFill>
                  <a:schemeClr val="dk1"/>
                </a:solidFill>
              </a:rPr>
              <a:t>Program Breakdown</a:t>
            </a:r>
          </a:p>
        </p:txBody>
      </p:sp>
      <p:sp>
        <p:nvSpPr>
          <p:cNvPr id="157" name="Shape 157"/>
          <p:cNvSpPr txBox="1">
            <a:spLocks noGrp="1"/>
          </p:cNvSpPr>
          <p:nvPr>
            <p:ph type="body" idx="1"/>
          </p:nvPr>
        </p:nvSpPr>
        <p:spPr>
          <a:xfrm>
            <a:off x="844425" y="1412400"/>
            <a:ext cx="5971500" cy="3148500"/>
          </a:xfrm>
          <a:prstGeom prst="rect">
            <a:avLst/>
          </a:prstGeom>
        </p:spPr>
        <p:txBody>
          <a:bodyPr lIns="91425" tIns="91425" rIns="91425" bIns="91425" anchor="t" anchorCtr="0">
            <a:noAutofit/>
          </a:bodyPr>
          <a:lstStyle/>
          <a:p>
            <a:pPr lvl="0" algn="l">
              <a:spcBef>
                <a:spcPts val="0"/>
              </a:spcBef>
              <a:buNone/>
            </a:pPr>
            <a:r>
              <a:rPr lang="en" dirty="0"/>
              <a:t>Phase </a:t>
            </a:r>
            <a:r>
              <a:rPr lang="en" dirty="0" smtClean="0"/>
              <a:t>2-Implementation</a:t>
            </a:r>
            <a:r>
              <a:rPr lang="en-US" dirty="0" smtClean="0"/>
              <a:t> (Fourth week of July to Mid August)</a:t>
            </a:r>
            <a:endParaRPr lang="en" dirty="0"/>
          </a:p>
          <a:p>
            <a:pPr marL="457200" lvl="0" indent="-228600">
              <a:spcBef>
                <a:spcPts val="0"/>
              </a:spcBef>
            </a:pPr>
            <a:r>
              <a:rPr lang="en-US" dirty="0" smtClean="0"/>
              <a:t>Participants will b</a:t>
            </a:r>
            <a:r>
              <a:rPr lang="en" dirty="0" smtClean="0"/>
              <a:t>egin class</a:t>
            </a:r>
            <a:r>
              <a:rPr lang="en-US" dirty="0" err="1" smtClean="0"/>
              <a:t>es</a:t>
            </a:r>
            <a:endParaRPr lang="en-US" dirty="0" smtClean="0"/>
          </a:p>
          <a:p>
            <a:pPr marL="457200" lvl="0" indent="-228600">
              <a:spcBef>
                <a:spcPts val="0"/>
              </a:spcBef>
            </a:pPr>
            <a:r>
              <a:rPr lang="en-US" dirty="0" smtClean="0"/>
              <a:t>Participants are expected to meet with their professors outside of class</a:t>
            </a:r>
          </a:p>
          <a:p>
            <a:pPr marL="457200" lvl="0" indent="-228600">
              <a:spcBef>
                <a:spcPts val="0"/>
              </a:spcBef>
            </a:pPr>
            <a:r>
              <a:rPr lang="en-US" dirty="0" smtClean="0"/>
              <a:t>Participants will attend a </a:t>
            </a:r>
            <a:r>
              <a:rPr lang="en" dirty="0" smtClean="0"/>
              <a:t>Faculty </a:t>
            </a:r>
            <a:r>
              <a:rPr lang="en" dirty="0"/>
              <a:t>&amp; Accessibility Office Meet &amp; Greet </a:t>
            </a:r>
            <a:r>
              <a:rPr lang="en" dirty="0" smtClean="0"/>
              <a:t>Dinner</a:t>
            </a:r>
            <a:endParaRPr lang="en-US" dirty="0"/>
          </a:p>
          <a:p>
            <a:pPr marL="457200" lvl="0" indent="-228600">
              <a:spcBef>
                <a:spcPts val="0"/>
              </a:spcBef>
            </a:pPr>
            <a:r>
              <a:rPr lang="en" dirty="0" smtClean="0"/>
              <a:t>Particip</a:t>
            </a:r>
            <a:r>
              <a:rPr lang="en-US" dirty="0" smtClean="0"/>
              <a:t>ants will attend</a:t>
            </a:r>
            <a:r>
              <a:rPr lang="en" dirty="0" smtClean="0"/>
              <a:t> </a:t>
            </a:r>
            <a:r>
              <a:rPr lang="en" dirty="0"/>
              <a:t>hall social </a:t>
            </a:r>
            <a:r>
              <a:rPr lang="en" dirty="0" smtClean="0"/>
              <a:t>programs</a:t>
            </a:r>
            <a:r>
              <a:rPr lang="en-US" dirty="0" smtClean="0"/>
              <a:t>, </a:t>
            </a:r>
            <a:r>
              <a:rPr lang="en" dirty="0" smtClean="0"/>
              <a:t>presentations </a:t>
            </a:r>
            <a:r>
              <a:rPr lang="en" dirty="0"/>
              <a:t>about campus </a:t>
            </a:r>
            <a:r>
              <a:rPr lang="en" dirty="0" smtClean="0"/>
              <a:t>involvement</a:t>
            </a:r>
            <a:endParaRPr lang="en-US" dirty="0" smtClean="0"/>
          </a:p>
          <a:p>
            <a:pPr marL="457200" lvl="0" indent="-228600">
              <a:spcBef>
                <a:spcPts val="0"/>
              </a:spcBef>
            </a:pPr>
            <a:r>
              <a:rPr lang="en-US" dirty="0" smtClean="0"/>
              <a:t>Participants will</a:t>
            </a:r>
            <a:r>
              <a:rPr lang="en-US" dirty="0"/>
              <a:t> </a:t>
            </a:r>
            <a:r>
              <a:rPr lang="en-US" dirty="0" smtClean="0"/>
              <a:t>c</a:t>
            </a:r>
            <a:r>
              <a:rPr lang="en" dirty="0" smtClean="0"/>
              <a:t>heck-ins</a:t>
            </a:r>
            <a:r>
              <a:rPr lang="en-US" dirty="0" smtClean="0"/>
              <a:t> </a:t>
            </a:r>
            <a:r>
              <a:rPr lang="en" dirty="0" smtClean="0"/>
              <a:t>with </a:t>
            </a:r>
            <a:r>
              <a:rPr lang="en" dirty="0"/>
              <a:t>staff to </a:t>
            </a:r>
            <a:r>
              <a:rPr lang="en" dirty="0" smtClean="0"/>
              <a:t>assess</a:t>
            </a:r>
            <a:r>
              <a:rPr lang="en-US" dirty="0" smtClean="0"/>
              <a:t> their adjustment to campus</a:t>
            </a:r>
            <a:endParaRPr lang="e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Shape 162"/>
          <p:cNvSpPr txBox="1">
            <a:spLocks noGrp="1"/>
          </p:cNvSpPr>
          <p:nvPr>
            <p:ph type="title"/>
          </p:nvPr>
        </p:nvSpPr>
        <p:spPr>
          <a:xfrm>
            <a:off x="844425" y="417225"/>
            <a:ext cx="3226800" cy="857400"/>
          </a:xfrm>
          <a:prstGeom prst="rect">
            <a:avLst/>
          </a:prstGeom>
        </p:spPr>
        <p:txBody>
          <a:bodyPr lIns="91425" tIns="91425" rIns="91425" bIns="91425" anchor="t" anchorCtr="0">
            <a:noAutofit/>
          </a:bodyPr>
          <a:lstStyle/>
          <a:p>
            <a:pPr lvl="0">
              <a:spcBef>
                <a:spcPts val="0"/>
              </a:spcBef>
              <a:buClr>
                <a:schemeClr val="dk1"/>
              </a:buClr>
              <a:buSzPct val="42307"/>
              <a:buFont typeface="Arial"/>
              <a:buNone/>
            </a:pPr>
            <a:r>
              <a:rPr lang="en">
                <a:solidFill>
                  <a:schemeClr val="dk1"/>
                </a:solidFill>
              </a:rPr>
              <a:t>Program Breakdown</a:t>
            </a:r>
          </a:p>
          <a:p>
            <a:pPr lvl="0">
              <a:spcBef>
                <a:spcPts val="0"/>
              </a:spcBef>
              <a:buNone/>
            </a:pPr>
            <a:endParaRPr/>
          </a:p>
        </p:txBody>
      </p:sp>
      <p:sp>
        <p:nvSpPr>
          <p:cNvPr id="163" name="Shape 163"/>
          <p:cNvSpPr txBox="1">
            <a:spLocks noGrp="1"/>
          </p:cNvSpPr>
          <p:nvPr>
            <p:ph type="body" idx="1"/>
          </p:nvPr>
        </p:nvSpPr>
        <p:spPr>
          <a:xfrm>
            <a:off x="844425" y="1274625"/>
            <a:ext cx="5971500" cy="3148500"/>
          </a:xfrm>
          <a:prstGeom prst="rect">
            <a:avLst/>
          </a:prstGeom>
        </p:spPr>
        <p:txBody>
          <a:bodyPr lIns="91425" tIns="91425" rIns="91425" bIns="91425" anchor="t" anchorCtr="0">
            <a:noAutofit/>
          </a:bodyPr>
          <a:lstStyle/>
          <a:p>
            <a:pPr lvl="0">
              <a:spcBef>
                <a:spcPts val="0"/>
              </a:spcBef>
              <a:buNone/>
            </a:pPr>
            <a:r>
              <a:rPr lang="en" dirty="0"/>
              <a:t>Phase 3-Integration</a:t>
            </a:r>
          </a:p>
          <a:p>
            <a:pPr marL="457200" lvl="0" indent="-228600">
              <a:spcBef>
                <a:spcPts val="0"/>
              </a:spcBef>
            </a:pPr>
            <a:r>
              <a:rPr lang="en" dirty="0"/>
              <a:t>Attend Main Campus Orientation social </a:t>
            </a:r>
            <a:r>
              <a:rPr lang="en" dirty="0" smtClean="0"/>
              <a:t>event</a:t>
            </a:r>
            <a:r>
              <a:rPr lang="en-US" dirty="0" smtClean="0"/>
              <a:t>s</a:t>
            </a:r>
          </a:p>
          <a:p>
            <a:pPr marL="457200" lvl="0" indent="-228600">
              <a:spcBef>
                <a:spcPts val="0"/>
              </a:spcBef>
            </a:pPr>
            <a:r>
              <a:rPr lang="en" dirty="0" smtClean="0"/>
              <a:t>Attend </a:t>
            </a:r>
            <a:r>
              <a:rPr lang="en" dirty="0"/>
              <a:t>Hall </a:t>
            </a:r>
            <a:r>
              <a:rPr lang="en" dirty="0" smtClean="0"/>
              <a:t>Meeting</a:t>
            </a:r>
            <a:r>
              <a:rPr lang="en-US" dirty="0" smtClean="0"/>
              <a:t>s</a:t>
            </a:r>
            <a:endParaRPr lang="en-US" dirty="0"/>
          </a:p>
          <a:p>
            <a:pPr marL="457200" lvl="0" indent="-228600">
              <a:spcBef>
                <a:spcPts val="0"/>
              </a:spcBef>
            </a:pPr>
            <a:r>
              <a:rPr lang="en" dirty="0" smtClean="0"/>
              <a:t>Continue </a:t>
            </a:r>
            <a:r>
              <a:rPr lang="en" dirty="0"/>
              <a:t>check ins with staff weekly for first month, biweekly for rest of </a:t>
            </a:r>
            <a:r>
              <a:rPr lang="en" dirty="0" smtClean="0"/>
              <a:t>semester</a:t>
            </a:r>
            <a:endParaRPr lang="en-US" dirty="0" smtClean="0"/>
          </a:p>
          <a:p>
            <a:pPr marL="457200" lvl="0" indent="-228600">
              <a:spcBef>
                <a:spcPts val="0"/>
              </a:spcBef>
            </a:pPr>
            <a:r>
              <a:rPr lang="en" dirty="0" smtClean="0"/>
              <a:t>Discontinue </a:t>
            </a:r>
            <a:r>
              <a:rPr lang="en" dirty="0"/>
              <a:t>pre-scheduled 1 on 1s with faculty but encourage students to schedule them on their </a:t>
            </a:r>
            <a:r>
              <a:rPr lang="en" dirty="0" smtClean="0"/>
              <a:t>own</a:t>
            </a:r>
            <a:endParaRPr lang="en-US" dirty="0" smtClean="0"/>
          </a:p>
          <a:p>
            <a:pPr marL="457200" lvl="0" indent="-228600">
              <a:spcBef>
                <a:spcPts val="0"/>
              </a:spcBef>
            </a:pPr>
            <a:r>
              <a:rPr lang="en" dirty="0" smtClean="0"/>
              <a:t>Meet </a:t>
            </a:r>
            <a:r>
              <a:rPr lang="en" dirty="0"/>
              <a:t>with peer mentor weekly for first month, biweekly for rest of </a:t>
            </a:r>
            <a:r>
              <a:rPr lang="en" dirty="0" smtClean="0"/>
              <a:t>semester</a:t>
            </a:r>
            <a:endParaRPr lang="en-US" dirty="0" smtClean="0"/>
          </a:p>
          <a:p>
            <a:pPr marL="457200" lvl="0" indent="-228600">
              <a:spcBef>
                <a:spcPts val="0"/>
              </a:spcBef>
            </a:pPr>
            <a:r>
              <a:rPr lang="en" dirty="0" smtClean="0"/>
              <a:t>Mid-semester </a:t>
            </a:r>
            <a:r>
              <a:rPr lang="en" dirty="0"/>
              <a:t>check in/social with whole program attendees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C14A4C"/>
            </a:gs>
            <a:gs pos="100000">
              <a:srgbClr val="612829"/>
            </a:gs>
          </a:gsLst>
          <a:path path="circle">
            <a:fillToRect l="50000" t="50000" r="50000" b="50000"/>
          </a:path>
          <a:tileRect/>
        </a:gradFill>
        <a:effectLst/>
      </p:bgPr>
    </p:bg>
    <p:spTree>
      <p:nvGrpSpPr>
        <p:cNvPr id="1" name="Shape 167"/>
        <p:cNvGrpSpPr/>
        <p:nvPr/>
      </p:nvGrpSpPr>
      <p:grpSpPr>
        <a:xfrm>
          <a:off x="0" y="0"/>
          <a:ext cx="0" cy="0"/>
          <a:chOff x="0" y="0"/>
          <a:chExt cx="0" cy="0"/>
        </a:xfrm>
      </p:grpSpPr>
      <p:sp>
        <p:nvSpPr>
          <p:cNvPr id="168" name="Shape 168"/>
          <p:cNvSpPr txBox="1">
            <a:spLocks noGrp="1"/>
          </p:cNvSpPr>
          <p:nvPr>
            <p:ph type="title"/>
          </p:nvPr>
        </p:nvSpPr>
        <p:spPr>
          <a:xfrm>
            <a:off x="844425" y="422500"/>
            <a:ext cx="3226800" cy="857400"/>
          </a:xfrm>
          <a:prstGeom prst="rect">
            <a:avLst/>
          </a:prstGeom>
        </p:spPr>
        <p:txBody>
          <a:bodyPr lIns="91425" tIns="91425" rIns="91425" bIns="91425" anchor="t" anchorCtr="0">
            <a:noAutofit/>
          </a:bodyPr>
          <a:lstStyle/>
          <a:p>
            <a:pPr lvl="0">
              <a:spcBef>
                <a:spcPts val="0"/>
              </a:spcBef>
              <a:buNone/>
            </a:pPr>
            <a:r>
              <a:rPr lang="en">
                <a:solidFill>
                  <a:srgbClr val="FFFFFF"/>
                </a:solidFill>
              </a:rPr>
              <a:t>Budget </a:t>
            </a:r>
          </a:p>
        </p:txBody>
      </p:sp>
      <p:graphicFrame>
        <p:nvGraphicFramePr>
          <p:cNvPr id="169" name="Shape 169"/>
          <p:cNvGraphicFramePr/>
          <p:nvPr>
            <p:extLst>
              <p:ext uri="{D42A27DB-BD31-4B8C-83A1-F6EECF244321}">
                <p14:modId xmlns:p14="http://schemas.microsoft.com/office/powerpoint/2010/main" val="629956232"/>
              </p:ext>
            </p:extLst>
          </p:nvPr>
        </p:nvGraphicFramePr>
        <p:xfrm>
          <a:off x="898700" y="1200150"/>
          <a:ext cx="7766700" cy="2652210"/>
        </p:xfrm>
        <a:graphic>
          <a:graphicData uri="http://schemas.openxmlformats.org/drawingml/2006/table">
            <a:tbl>
              <a:tblPr>
                <a:noFill/>
                <a:tableStyleId>{C0D177ED-D18A-4BA6-B2F6-5E2FA9F99500}</a:tableStyleId>
              </a:tblPr>
              <a:tblGrid>
                <a:gridCol w="3883350"/>
                <a:gridCol w="3883350"/>
              </a:tblGrid>
              <a:tr h="434250">
                <a:tc>
                  <a:txBody>
                    <a:bodyPr/>
                    <a:lstStyle/>
                    <a:p>
                      <a:pPr lvl="0">
                        <a:spcBef>
                          <a:spcPts val="0"/>
                        </a:spcBef>
                        <a:buNone/>
                      </a:pPr>
                      <a:r>
                        <a:rPr lang="en" sz="1600" dirty="0">
                          <a:solidFill>
                            <a:srgbClr val="FFFFFF"/>
                          </a:solidFill>
                          <a:latin typeface="Titillium Web"/>
                          <a:ea typeface="Titillium Web"/>
                          <a:cs typeface="Titillium Web"/>
                          <a:sym typeface="Titillium Web"/>
                        </a:rPr>
                        <a:t>Salaries (1 </a:t>
                      </a:r>
                      <a:r>
                        <a:rPr lang="en" sz="1600" dirty="0" smtClean="0">
                          <a:solidFill>
                            <a:srgbClr val="FFFFFF"/>
                          </a:solidFill>
                          <a:latin typeface="Titillium Web"/>
                          <a:ea typeface="Titillium Web"/>
                          <a:cs typeface="Titillium Web"/>
                          <a:sym typeface="Titillium Web"/>
                        </a:rPr>
                        <a:t>Coordinator</a:t>
                      </a:r>
                      <a:r>
                        <a:rPr lang="en-US" sz="1600" dirty="0" smtClean="0">
                          <a:solidFill>
                            <a:srgbClr val="FFFFFF"/>
                          </a:solidFill>
                          <a:latin typeface="Titillium Web"/>
                          <a:ea typeface="Titillium Web"/>
                          <a:cs typeface="Titillium Web"/>
                          <a:sym typeface="Titillium Web"/>
                        </a:rPr>
                        <a:t> + 10 peer mentors</a:t>
                      </a:r>
                      <a:r>
                        <a:rPr lang="en" sz="1600" dirty="0" smtClean="0">
                          <a:solidFill>
                            <a:srgbClr val="FFFFFF"/>
                          </a:solidFill>
                          <a:latin typeface="Titillium Web"/>
                          <a:ea typeface="Titillium Web"/>
                          <a:cs typeface="Titillium Web"/>
                          <a:sym typeface="Titillium Web"/>
                        </a:rPr>
                        <a:t>)</a:t>
                      </a:r>
                      <a:endParaRPr lang="en" sz="1600" dirty="0">
                        <a:solidFill>
                          <a:srgbClr val="FFFFFF"/>
                        </a:solidFill>
                        <a:latin typeface="Titillium Web"/>
                        <a:ea typeface="Titillium Web"/>
                        <a:cs typeface="Titillium Web"/>
                        <a:sym typeface="Titillium Web"/>
                      </a:endParaRPr>
                    </a:p>
                  </a:txBody>
                  <a:tcPr marL="91425" marR="91425" marT="91425" marB="91425"/>
                </a:tc>
                <a:tc>
                  <a:txBody>
                    <a:bodyPr/>
                    <a:lstStyle/>
                    <a:p>
                      <a:pPr lvl="0">
                        <a:spcBef>
                          <a:spcPts val="0"/>
                        </a:spcBef>
                        <a:buNone/>
                      </a:pPr>
                      <a:r>
                        <a:rPr lang="en" sz="1600" dirty="0">
                          <a:solidFill>
                            <a:srgbClr val="FFFFFF"/>
                          </a:solidFill>
                          <a:latin typeface="Titillium Web"/>
                          <a:ea typeface="Titillium Web"/>
                          <a:cs typeface="Titillium Web"/>
                          <a:sym typeface="Titillium Web"/>
                        </a:rPr>
                        <a:t>$</a:t>
                      </a:r>
                      <a:r>
                        <a:rPr lang="en" sz="1600" dirty="0" smtClean="0">
                          <a:solidFill>
                            <a:srgbClr val="FFFFFF"/>
                          </a:solidFill>
                          <a:latin typeface="Titillium Web"/>
                          <a:ea typeface="Titillium Web"/>
                          <a:cs typeface="Titillium Web"/>
                          <a:sym typeface="Titillium Web"/>
                        </a:rPr>
                        <a:t>3</a:t>
                      </a:r>
                      <a:r>
                        <a:rPr lang="en-US" sz="1600" dirty="0" smtClean="0">
                          <a:solidFill>
                            <a:srgbClr val="FFFFFF"/>
                          </a:solidFill>
                          <a:latin typeface="Titillium Web"/>
                          <a:ea typeface="Titillium Web"/>
                          <a:cs typeface="Titillium Web"/>
                          <a:sym typeface="Titillium Web"/>
                        </a:rPr>
                        <a:t>8</a:t>
                      </a:r>
                      <a:r>
                        <a:rPr lang="en" sz="1600" dirty="0" smtClean="0">
                          <a:solidFill>
                            <a:srgbClr val="FFFFFF"/>
                          </a:solidFill>
                          <a:latin typeface="Titillium Web"/>
                          <a:ea typeface="Titillium Web"/>
                          <a:cs typeface="Titillium Web"/>
                          <a:sym typeface="Titillium Web"/>
                        </a:rPr>
                        <a:t>,000</a:t>
                      </a:r>
                      <a:endParaRPr lang="en" sz="1600" dirty="0">
                        <a:solidFill>
                          <a:srgbClr val="FFFFFF"/>
                        </a:solidFill>
                        <a:latin typeface="Titillium Web"/>
                        <a:ea typeface="Titillium Web"/>
                        <a:cs typeface="Titillium Web"/>
                        <a:sym typeface="Titillium Web"/>
                      </a:endParaRPr>
                    </a:p>
                  </a:txBody>
                  <a:tcPr marL="91425" marR="91425" marT="91425" marB="91425"/>
                </a:tc>
              </a:tr>
              <a:tr h="438450">
                <a:tc>
                  <a:txBody>
                    <a:bodyPr/>
                    <a:lstStyle/>
                    <a:p>
                      <a:pPr lvl="0">
                        <a:spcBef>
                          <a:spcPts val="0"/>
                        </a:spcBef>
                        <a:buNone/>
                      </a:pPr>
                      <a:r>
                        <a:rPr lang="en" sz="1600">
                          <a:solidFill>
                            <a:srgbClr val="FFFFFF"/>
                          </a:solidFill>
                          <a:latin typeface="Titillium Web"/>
                          <a:ea typeface="Titillium Web"/>
                          <a:cs typeface="Titillium Web"/>
                          <a:sym typeface="Titillium Web"/>
                        </a:rPr>
                        <a:t>Training</a:t>
                      </a:r>
                    </a:p>
                  </a:txBody>
                  <a:tcPr marL="91425" marR="91425" marT="91425" marB="91425"/>
                </a:tc>
                <a:tc>
                  <a:txBody>
                    <a:bodyPr/>
                    <a:lstStyle/>
                    <a:p>
                      <a:pPr lvl="0">
                        <a:spcBef>
                          <a:spcPts val="0"/>
                        </a:spcBef>
                        <a:buNone/>
                      </a:pPr>
                      <a:r>
                        <a:rPr lang="en" sz="1600" dirty="0" smtClean="0">
                          <a:solidFill>
                            <a:srgbClr val="FFFFFF"/>
                          </a:solidFill>
                          <a:latin typeface="Titillium Web"/>
                          <a:ea typeface="Titillium Web"/>
                          <a:cs typeface="Titillium Web"/>
                          <a:sym typeface="Titillium Web"/>
                        </a:rPr>
                        <a:t>$</a:t>
                      </a:r>
                      <a:r>
                        <a:rPr lang="en-US" sz="1600" dirty="0" smtClean="0">
                          <a:solidFill>
                            <a:srgbClr val="FFFFFF"/>
                          </a:solidFill>
                          <a:latin typeface="Titillium Web"/>
                          <a:ea typeface="Titillium Web"/>
                          <a:cs typeface="Titillium Web"/>
                          <a:sym typeface="Titillium Web"/>
                        </a:rPr>
                        <a:t>2,000</a:t>
                      </a:r>
                      <a:endParaRPr lang="en" sz="1600" dirty="0">
                        <a:solidFill>
                          <a:srgbClr val="FFFFFF"/>
                        </a:solidFill>
                        <a:latin typeface="Titillium Web"/>
                        <a:ea typeface="Titillium Web"/>
                        <a:cs typeface="Titillium Web"/>
                        <a:sym typeface="Titillium Web"/>
                      </a:endParaRPr>
                    </a:p>
                  </a:txBody>
                  <a:tcPr marL="91425" marR="91425" marT="91425" marB="91425"/>
                </a:tc>
              </a:tr>
              <a:tr h="434250">
                <a:tc>
                  <a:txBody>
                    <a:bodyPr/>
                    <a:lstStyle/>
                    <a:p>
                      <a:pPr lvl="0">
                        <a:spcBef>
                          <a:spcPts val="0"/>
                        </a:spcBef>
                        <a:buNone/>
                      </a:pPr>
                      <a:r>
                        <a:rPr lang="en" sz="1600" dirty="0">
                          <a:solidFill>
                            <a:srgbClr val="FFFFFF"/>
                          </a:solidFill>
                          <a:latin typeface="Titillium Web"/>
                          <a:ea typeface="Titillium Web"/>
                          <a:cs typeface="Titillium Web"/>
                          <a:sym typeface="Titillium Web"/>
                        </a:rPr>
                        <a:t>Activities</a:t>
                      </a:r>
                    </a:p>
                  </a:txBody>
                  <a:tcPr marL="91425" marR="91425" marT="91425" marB="91425"/>
                </a:tc>
                <a:tc>
                  <a:txBody>
                    <a:bodyPr/>
                    <a:lstStyle/>
                    <a:p>
                      <a:pPr lvl="0">
                        <a:spcBef>
                          <a:spcPts val="0"/>
                        </a:spcBef>
                        <a:buNone/>
                      </a:pPr>
                      <a:r>
                        <a:rPr lang="en" sz="1600" dirty="0" smtClean="0">
                          <a:solidFill>
                            <a:srgbClr val="FFFFFF"/>
                          </a:solidFill>
                          <a:latin typeface="Titillium Web"/>
                          <a:ea typeface="Titillium Web"/>
                          <a:cs typeface="Titillium Web"/>
                          <a:sym typeface="Titillium Web"/>
                        </a:rPr>
                        <a:t>$</a:t>
                      </a:r>
                      <a:r>
                        <a:rPr lang="en-US" sz="1600" dirty="0" smtClean="0">
                          <a:solidFill>
                            <a:srgbClr val="FFFFFF"/>
                          </a:solidFill>
                          <a:latin typeface="Titillium Web"/>
                          <a:ea typeface="Titillium Web"/>
                          <a:cs typeface="Titillium Web"/>
                          <a:sym typeface="Titillium Web"/>
                        </a:rPr>
                        <a:t> 10,00</a:t>
                      </a:r>
                      <a:endParaRPr lang="en" sz="1600" dirty="0">
                        <a:solidFill>
                          <a:srgbClr val="FFFFFF"/>
                        </a:solidFill>
                        <a:latin typeface="Titillium Web"/>
                        <a:ea typeface="Titillium Web"/>
                        <a:cs typeface="Titillium Web"/>
                        <a:sym typeface="Titillium Web"/>
                      </a:endParaRPr>
                    </a:p>
                  </a:txBody>
                  <a:tcPr marL="91425" marR="91425" marT="91425" marB="91425"/>
                </a:tc>
              </a:tr>
              <a:tr h="666125">
                <a:tc>
                  <a:txBody>
                    <a:bodyPr/>
                    <a:lstStyle/>
                    <a:p>
                      <a:pPr lvl="0">
                        <a:spcBef>
                          <a:spcPts val="0"/>
                        </a:spcBef>
                        <a:buNone/>
                      </a:pPr>
                      <a:r>
                        <a:rPr lang="en" sz="1600" dirty="0">
                          <a:solidFill>
                            <a:srgbClr val="FFFFFF"/>
                          </a:solidFill>
                          <a:latin typeface="Titillium Web"/>
                          <a:ea typeface="Titillium Web"/>
                          <a:cs typeface="Titillium Web"/>
                          <a:sym typeface="Titillium Web"/>
                        </a:rPr>
                        <a:t>Potential Revenues (grants, donations, fundraising)</a:t>
                      </a:r>
                    </a:p>
                  </a:txBody>
                  <a:tcPr marL="91425" marR="91425" marT="91425" marB="91425"/>
                </a:tc>
                <a:tc>
                  <a:txBody>
                    <a:bodyPr/>
                    <a:lstStyle/>
                    <a:p>
                      <a:pPr lvl="0">
                        <a:spcBef>
                          <a:spcPts val="0"/>
                        </a:spcBef>
                        <a:buNone/>
                      </a:pPr>
                      <a:r>
                        <a:rPr lang="en" sz="1600" dirty="0" smtClean="0">
                          <a:solidFill>
                            <a:srgbClr val="FFFFFF"/>
                          </a:solidFill>
                          <a:latin typeface="Titillium Web"/>
                          <a:ea typeface="Titillium Web"/>
                          <a:cs typeface="Titillium Web"/>
                          <a:sym typeface="Titillium Web"/>
                        </a:rPr>
                        <a:t>$</a:t>
                      </a:r>
                      <a:r>
                        <a:rPr lang="en-US" sz="1600" dirty="0" smtClean="0">
                          <a:solidFill>
                            <a:srgbClr val="FFFFFF"/>
                          </a:solidFill>
                          <a:latin typeface="Titillium Web"/>
                          <a:ea typeface="Titillium Web"/>
                          <a:cs typeface="Titillium Web"/>
                          <a:sym typeface="Titillium Web"/>
                        </a:rPr>
                        <a:t> 10,00</a:t>
                      </a:r>
                      <a:endParaRPr lang="en" sz="1600" dirty="0">
                        <a:solidFill>
                          <a:srgbClr val="FFFFFF"/>
                        </a:solidFill>
                        <a:latin typeface="Titillium Web"/>
                        <a:ea typeface="Titillium Web"/>
                        <a:cs typeface="Titillium Web"/>
                        <a:sym typeface="Titillium Web"/>
                      </a:endParaRPr>
                    </a:p>
                  </a:txBody>
                  <a:tcPr marL="91425" marR="91425" marT="91425" marB="91425"/>
                </a:tc>
              </a:tr>
              <a:tr h="438450">
                <a:tc>
                  <a:txBody>
                    <a:bodyPr/>
                    <a:lstStyle/>
                    <a:p>
                      <a:pPr lvl="0">
                        <a:spcBef>
                          <a:spcPts val="0"/>
                        </a:spcBef>
                        <a:buNone/>
                      </a:pPr>
                      <a:r>
                        <a:rPr lang="en" sz="1600" b="1">
                          <a:solidFill>
                            <a:srgbClr val="FFFFFF"/>
                          </a:solidFill>
                          <a:latin typeface="Titillium Web"/>
                          <a:ea typeface="Titillium Web"/>
                          <a:cs typeface="Titillium Web"/>
                          <a:sym typeface="Titillium Web"/>
                        </a:rPr>
                        <a:t>Total Proposed Budget</a:t>
                      </a:r>
                    </a:p>
                  </a:txBody>
                  <a:tcPr marL="91425" marR="91425" marT="91425" marB="91425"/>
                </a:tc>
                <a:tc>
                  <a:txBody>
                    <a:bodyPr/>
                    <a:lstStyle/>
                    <a:p>
                      <a:pPr lvl="0">
                        <a:spcBef>
                          <a:spcPts val="0"/>
                        </a:spcBef>
                        <a:buNone/>
                      </a:pPr>
                      <a:r>
                        <a:rPr lang="en" sz="1600" dirty="0" smtClean="0">
                          <a:solidFill>
                            <a:srgbClr val="FFFFFF"/>
                          </a:solidFill>
                          <a:latin typeface="Titillium Web"/>
                          <a:ea typeface="Titillium Web"/>
                          <a:cs typeface="Titillium Web"/>
                          <a:sym typeface="Titillium Web"/>
                        </a:rPr>
                        <a:t>$</a:t>
                      </a:r>
                      <a:r>
                        <a:rPr lang="en-US" sz="1600" smtClean="0">
                          <a:solidFill>
                            <a:srgbClr val="FFFFFF"/>
                          </a:solidFill>
                          <a:latin typeface="Titillium Web"/>
                          <a:ea typeface="Titillium Web"/>
                          <a:cs typeface="Titillium Web"/>
                          <a:sym typeface="Titillium Web"/>
                        </a:rPr>
                        <a:t>40,000</a:t>
                      </a:r>
                      <a:endParaRPr lang="en" sz="1600" dirty="0">
                        <a:solidFill>
                          <a:srgbClr val="FFFFFF"/>
                        </a:solidFill>
                        <a:latin typeface="Titillium Web"/>
                        <a:ea typeface="Titillium Web"/>
                        <a:cs typeface="Titillium Web"/>
                        <a:sym typeface="Titillium Web"/>
                      </a:endParaRPr>
                    </a:p>
                  </a:txBody>
                  <a:tcPr marL="91425" marR="91425" marT="91425" marB="91425"/>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Shape 174"/>
          <p:cNvSpPr txBox="1">
            <a:spLocks noGrp="1"/>
          </p:cNvSpPr>
          <p:nvPr>
            <p:ph type="title"/>
          </p:nvPr>
        </p:nvSpPr>
        <p:spPr>
          <a:xfrm>
            <a:off x="844425" y="422500"/>
            <a:ext cx="3226800" cy="857400"/>
          </a:xfrm>
          <a:prstGeom prst="rect">
            <a:avLst/>
          </a:prstGeom>
        </p:spPr>
        <p:txBody>
          <a:bodyPr lIns="91425" tIns="91425" rIns="91425" bIns="91425" anchor="t" anchorCtr="0">
            <a:noAutofit/>
          </a:bodyPr>
          <a:lstStyle/>
          <a:p>
            <a:pPr lvl="0">
              <a:spcBef>
                <a:spcPts val="0"/>
              </a:spcBef>
              <a:buNone/>
            </a:pPr>
            <a:r>
              <a:rPr lang="en"/>
              <a:t>After Transitions</a:t>
            </a:r>
          </a:p>
        </p:txBody>
      </p:sp>
      <p:sp>
        <p:nvSpPr>
          <p:cNvPr id="175" name="Shape 175"/>
          <p:cNvSpPr txBox="1">
            <a:spLocks noGrp="1"/>
          </p:cNvSpPr>
          <p:nvPr>
            <p:ph type="body" idx="1"/>
          </p:nvPr>
        </p:nvSpPr>
        <p:spPr>
          <a:xfrm>
            <a:off x="844425" y="1099650"/>
            <a:ext cx="6398700" cy="3128400"/>
          </a:xfrm>
          <a:prstGeom prst="rect">
            <a:avLst/>
          </a:prstGeom>
        </p:spPr>
        <p:txBody>
          <a:bodyPr lIns="91425" tIns="91425" rIns="91425" bIns="91425" anchor="t" anchorCtr="0">
            <a:noAutofit/>
          </a:bodyPr>
          <a:lstStyle/>
          <a:p>
            <a:pPr lvl="0" rtl="0">
              <a:spcBef>
                <a:spcPts val="0"/>
              </a:spcBef>
              <a:buNone/>
            </a:pPr>
            <a:r>
              <a:rPr lang="en"/>
              <a:t>After the conclusion of the Transitions </a:t>
            </a:r>
          </a:p>
          <a:p>
            <a:pPr lvl="0">
              <a:spcBef>
                <a:spcPts val="0"/>
              </a:spcBef>
              <a:buNone/>
            </a:pPr>
            <a:r>
              <a:rPr lang="en"/>
              <a:t>Program, students will be encouraged to remain in contact with faculty and utilize the strategies learned in their first semester. </a:t>
            </a:r>
          </a:p>
          <a:p>
            <a:pPr lvl="0">
              <a:spcBef>
                <a:spcPts val="0"/>
              </a:spcBef>
              <a:buNone/>
            </a:pPr>
            <a:endParaRPr/>
          </a:p>
          <a:p>
            <a:pPr lvl="0">
              <a:spcBef>
                <a:spcPts val="0"/>
              </a:spcBef>
              <a:buNone/>
            </a:pPr>
            <a:r>
              <a:rPr lang="en"/>
              <a:t>We encourage students to meet with their peer mentor at least twice a semester. </a:t>
            </a:r>
          </a:p>
          <a:p>
            <a:pPr lvl="0">
              <a:spcBef>
                <a:spcPts val="0"/>
              </a:spcBef>
              <a:buNone/>
            </a:pPr>
            <a:endParaRPr/>
          </a:p>
          <a:p>
            <a:pPr lvl="0">
              <a:spcBef>
                <a:spcPts val="0"/>
              </a:spcBef>
              <a:buNone/>
            </a:pPr>
            <a:r>
              <a:rPr lang="en"/>
              <a:t>In addition, students will be contacted to become a peer mentor for the next cohort of students.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Shape 180"/>
          <p:cNvSpPr txBox="1">
            <a:spLocks noGrp="1"/>
          </p:cNvSpPr>
          <p:nvPr>
            <p:ph type="title"/>
          </p:nvPr>
        </p:nvSpPr>
        <p:spPr>
          <a:xfrm>
            <a:off x="844425" y="422500"/>
            <a:ext cx="3226800" cy="857400"/>
          </a:xfrm>
          <a:prstGeom prst="rect">
            <a:avLst/>
          </a:prstGeom>
        </p:spPr>
        <p:txBody>
          <a:bodyPr lIns="91425" tIns="91425" rIns="91425" bIns="91425" anchor="t" anchorCtr="0">
            <a:noAutofit/>
          </a:bodyPr>
          <a:lstStyle/>
          <a:p>
            <a:pPr lvl="0">
              <a:spcBef>
                <a:spcPts val="0"/>
              </a:spcBef>
              <a:buNone/>
            </a:pPr>
            <a:r>
              <a:rPr lang="en"/>
              <a:t>Assessment</a:t>
            </a:r>
          </a:p>
        </p:txBody>
      </p:sp>
      <p:sp>
        <p:nvSpPr>
          <p:cNvPr id="181" name="Shape 181"/>
          <p:cNvSpPr txBox="1">
            <a:spLocks noGrp="1"/>
          </p:cNvSpPr>
          <p:nvPr>
            <p:ph type="body" idx="1"/>
          </p:nvPr>
        </p:nvSpPr>
        <p:spPr>
          <a:xfrm>
            <a:off x="844425" y="1586325"/>
            <a:ext cx="5971500" cy="3148500"/>
          </a:xfrm>
          <a:prstGeom prst="rect">
            <a:avLst/>
          </a:prstGeom>
        </p:spPr>
        <p:txBody>
          <a:bodyPr lIns="91425" tIns="91425" rIns="91425" bIns="91425" anchor="t" anchorCtr="0">
            <a:noAutofit/>
          </a:bodyPr>
          <a:lstStyle/>
          <a:p>
            <a:pPr lvl="0">
              <a:spcBef>
                <a:spcPts val="0"/>
              </a:spcBef>
              <a:buNone/>
            </a:pPr>
            <a:r>
              <a:rPr lang="en"/>
              <a:t>Students will undergo a pre-test post-test assessment to gage their hesitations, understanding, and readiness for the college environment. </a:t>
            </a:r>
          </a:p>
          <a:p>
            <a:pPr lvl="0">
              <a:spcBef>
                <a:spcPts val="0"/>
              </a:spcBef>
              <a:buNone/>
            </a:pPr>
            <a:endParaRPr/>
          </a:p>
          <a:p>
            <a:pPr lvl="0">
              <a:spcBef>
                <a:spcPts val="0"/>
              </a:spcBef>
              <a:buNone/>
            </a:pPr>
            <a:r>
              <a:rPr lang="en"/>
              <a:t>At the conclusion of the semester, students will participate in semi-structured interviews or a focus group, depending on student preference, to reflect upon their time in the Transitions Program.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Shape 186"/>
          <p:cNvSpPr txBox="1">
            <a:spLocks noGrp="1"/>
          </p:cNvSpPr>
          <p:nvPr>
            <p:ph type="title"/>
          </p:nvPr>
        </p:nvSpPr>
        <p:spPr>
          <a:xfrm>
            <a:off x="844425" y="422500"/>
            <a:ext cx="3226800" cy="857400"/>
          </a:xfrm>
          <a:prstGeom prst="rect">
            <a:avLst/>
          </a:prstGeom>
        </p:spPr>
        <p:txBody>
          <a:bodyPr lIns="91425" tIns="91425" rIns="91425" bIns="91425" anchor="t" anchorCtr="0">
            <a:noAutofit/>
          </a:bodyPr>
          <a:lstStyle/>
          <a:p>
            <a:pPr lvl="0">
              <a:spcBef>
                <a:spcPts val="0"/>
              </a:spcBef>
              <a:buNone/>
            </a:pPr>
            <a:r>
              <a:rPr lang="en"/>
              <a:t>Conclusion</a:t>
            </a:r>
          </a:p>
        </p:txBody>
      </p:sp>
      <p:sp>
        <p:nvSpPr>
          <p:cNvPr id="187" name="Shape 187"/>
          <p:cNvSpPr txBox="1">
            <a:spLocks noGrp="1"/>
          </p:cNvSpPr>
          <p:nvPr>
            <p:ph type="body" idx="1"/>
          </p:nvPr>
        </p:nvSpPr>
        <p:spPr>
          <a:xfrm>
            <a:off x="844425" y="1586325"/>
            <a:ext cx="5971500" cy="3148500"/>
          </a:xfrm>
          <a:prstGeom prst="rect">
            <a:avLst/>
          </a:prstGeom>
        </p:spPr>
        <p:txBody>
          <a:bodyPr lIns="91425" tIns="91425" rIns="91425" bIns="91425" anchor="t" anchorCtr="0">
            <a:noAutofit/>
          </a:bodyPr>
          <a:lstStyle/>
          <a:p>
            <a:pPr lvl="0">
              <a:spcBef>
                <a:spcPts val="0"/>
              </a:spcBef>
              <a:buNone/>
            </a:pPr>
            <a:r>
              <a:rPr lang="en"/>
              <a:t>We believe that the Transition Program will aid students on the Autism Spectrum will the tools to make the transition to college easier.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191"/>
        <p:cNvGrpSpPr/>
        <p:nvPr/>
      </p:nvGrpSpPr>
      <p:grpSpPr>
        <a:xfrm>
          <a:off x="0" y="0"/>
          <a:ext cx="0" cy="0"/>
          <a:chOff x="0" y="0"/>
          <a:chExt cx="0" cy="0"/>
        </a:xfrm>
      </p:grpSpPr>
      <p:sp>
        <p:nvSpPr>
          <p:cNvPr id="192" name="Shape 192"/>
          <p:cNvSpPr txBox="1">
            <a:spLocks noGrp="1"/>
          </p:cNvSpPr>
          <p:nvPr>
            <p:ph type="title"/>
          </p:nvPr>
        </p:nvSpPr>
        <p:spPr>
          <a:xfrm>
            <a:off x="844425" y="422500"/>
            <a:ext cx="4946400" cy="857400"/>
          </a:xfrm>
          <a:prstGeom prst="rect">
            <a:avLst/>
          </a:prstGeom>
        </p:spPr>
        <p:txBody>
          <a:bodyPr lIns="91425" tIns="91425" rIns="91425" bIns="91425" anchor="t" anchorCtr="0">
            <a:noAutofit/>
          </a:bodyPr>
          <a:lstStyle/>
          <a:p>
            <a:pPr lvl="0">
              <a:spcBef>
                <a:spcPts val="0"/>
              </a:spcBef>
              <a:buNone/>
            </a:pPr>
            <a:r>
              <a:rPr lang="en"/>
              <a:t>Resources &amp; References</a:t>
            </a:r>
          </a:p>
        </p:txBody>
      </p:sp>
      <p:sp>
        <p:nvSpPr>
          <p:cNvPr id="193" name="Shape 193"/>
          <p:cNvSpPr txBox="1">
            <a:spLocks noGrp="1"/>
          </p:cNvSpPr>
          <p:nvPr>
            <p:ph type="body" idx="1"/>
          </p:nvPr>
        </p:nvSpPr>
        <p:spPr>
          <a:xfrm>
            <a:off x="911350" y="1066000"/>
            <a:ext cx="8042700" cy="3521700"/>
          </a:xfrm>
          <a:prstGeom prst="rect">
            <a:avLst/>
          </a:prstGeom>
        </p:spPr>
        <p:txBody>
          <a:bodyPr lIns="91425" tIns="91425" rIns="91425" bIns="91425" anchor="t" anchorCtr="0">
            <a:noAutofit/>
          </a:bodyPr>
          <a:lstStyle/>
          <a:p>
            <a:pPr lvl="0">
              <a:lnSpc>
                <a:spcPct val="150000"/>
              </a:lnSpc>
              <a:spcBef>
                <a:spcPts val="0"/>
              </a:spcBef>
              <a:buNone/>
            </a:pPr>
            <a:r>
              <a:rPr lang="en" sz="1600" u="sng">
                <a:solidFill>
                  <a:schemeClr val="accent6"/>
                </a:solidFill>
                <a:hlinkClick r:id="rId3"/>
              </a:rPr>
              <a:t>A Collaborative Support Model for Students on the Autism Spectrum</a:t>
            </a:r>
          </a:p>
          <a:p>
            <a:pPr lvl="0">
              <a:lnSpc>
                <a:spcPct val="150000"/>
              </a:lnSpc>
              <a:spcBef>
                <a:spcPts val="0"/>
              </a:spcBef>
              <a:buNone/>
            </a:pPr>
            <a:r>
              <a:rPr lang="en" sz="1600" u="sng">
                <a:solidFill>
                  <a:schemeClr val="accent6"/>
                </a:solidFill>
                <a:hlinkClick r:id="rId4"/>
              </a:rPr>
              <a:t>College Students on the Autism Spectrum: Prevalence and Associated Problems</a:t>
            </a:r>
          </a:p>
          <a:p>
            <a:pPr lvl="0">
              <a:lnSpc>
                <a:spcPct val="150000"/>
              </a:lnSpc>
              <a:spcBef>
                <a:spcPts val="0"/>
              </a:spcBef>
              <a:buNone/>
            </a:pPr>
            <a:r>
              <a:rPr lang="en" sz="1600" u="sng">
                <a:solidFill>
                  <a:schemeClr val="accent6"/>
                </a:solidFill>
                <a:hlinkClick r:id="rId5"/>
              </a:rPr>
              <a:t>Higher Education Experiences of Students with Autism Spectrum Disorder: Challenges, Benefits, and Support Needs</a:t>
            </a:r>
          </a:p>
          <a:p>
            <a:pPr lvl="0">
              <a:lnSpc>
                <a:spcPct val="150000"/>
              </a:lnSpc>
              <a:spcBef>
                <a:spcPts val="0"/>
              </a:spcBef>
              <a:buNone/>
            </a:pPr>
            <a:r>
              <a:rPr lang="en" sz="1600" u="sng">
                <a:solidFill>
                  <a:schemeClr val="accent6"/>
                </a:solidFill>
                <a:hlinkClick r:id="rId6"/>
              </a:rPr>
              <a:t>How One College Helps Students with Learning Disabilities Find Their Way</a:t>
            </a:r>
          </a:p>
          <a:p>
            <a:pPr lvl="0" rtl="0">
              <a:lnSpc>
                <a:spcPct val="150000"/>
              </a:lnSpc>
              <a:spcBef>
                <a:spcPts val="0"/>
              </a:spcBef>
              <a:buNone/>
            </a:pPr>
            <a:r>
              <a:rPr lang="en" sz="1600" u="sng">
                <a:solidFill>
                  <a:schemeClr val="accent6"/>
                </a:solidFill>
                <a:hlinkClick r:id="rId7"/>
              </a:rPr>
              <a:t>Along the Autism Spectrum, a Path Through Campus Life</a:t>
            </a:r>
          </a:p>
          <a:p>
            <a:pPr lvl="0" rtl="0">
              <a:lnSpc>
                <a:spcPct val="150000"/>
              </a:lnSpc>
              <a:spcBef>
                <a:spcPts val="0"/>
              </a:spcBef>
              <a:buNone/>
            </a:pPr>
            <a:r>
              <a:rPr lang="en" sz="1600" u="sng">
                <a:solidFill>
                  <a:schemeClr val="accent6"/>
                </a:solidFill>
                <a:hlinkClick r:id="rId8"/>
              </a:rPr>
              <a:t>Autism Spectrum Awareness Video</a:t>
            </a:r>
          </a:p>
          <a:p>
            <a:pPr lvl="0" rtl="0">
              <a:lnSpc>
                <a:spcPct val="150000"/>
              </a:lnSpc>
              <a:spcBef>
                <a:spcPts val="0"/>
              </a:spcBef>
              <a:buNone/>
            </a:pPr>
            <a:r>
              <a:rPr lang="en" sz="1600" u="sng">
                <a:solidFill>
                  <a:schemeClr val="accent6"/>
                </a:solidFill>
                <a:hlinkClick r:id="rId9"/>
              </a:rPr>
              <a:t>Landmark College</a:t>
            </a:r>
          </a:p>
          <a:p>
            <a:pPr lvl="0">
              <a:lnSpc>
                <a:spcPct val="150000"/>
              </a:lnSpc>
              <a:spcBef>
                <a:spcPts val="0"/>
              </a:spcBef>
              <a:buNone/>
            </a:pPr>
            <a:r>
              <a:rPr lang="en" sz="1600" u="sng">
                <a:solidFill>
                  <a:schemeClr val="accent6"/>
                </a:solidFill>
                <a:hlinkClick r:id="rId10"/>
              </a:rPr>
              <a:t>Schlossberg's Transition Theory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pic>
        <p:nvPicPr>
          <p:cNvPr id="72" name="Shape 72" descr="App photo2.jpg"/>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3716625" y="173621"/>
            <a:ext cx="1830300" cy="1830300"/>
          </a:xfrm>
          <a:prstGeom prst="ellipse">
            <a:avLst/>
          </a:prstGeom>
          <a:noFill/>
          <a:ln>
            <a:noFill/>
          </a:ln>
        </p:spPr>
      </p:pic>
      <p:pic>
        <p:nvPicPr>
          <p:cNvPr id="73" name="Shape 73" descr="Lydia .png"/>
          <p:cNvPicPr preferRelativeResize="0"/>
          <p:nvPr/>
        </p:nvPicPr>
        <p:blipFill rotWithShape="1">
          <a:blip r:embed="rId4" cstate="email">
            <a:alphaModFix/>
            <a:extLst>
              <a:ext uri="{28A0092B-C50C-407E-A947-70E740481C1C}">
                <a14:useLocalDpi xmlns:a14="http://schemas.microsoft.com/office/drawing/2010/main"/>
              </a:ext>
            </a:extLst>
          </a:blip>
          <a:srcRect/>
          <a:stretch/>
        </p:blipFill>
        <p:spPr>
          <a:xfrm>
            <a:off x="6569850" y="173621"/>
            <a:ext cx="1830300" cy="1830300"/>
          </a:xfrm>
          <a:prstGeom prst="ellipse">
            <a:avLst/>
          </a:prstGeom>
          <a:noFill/>
          <a:ln>
            <a:noFill/>
          </a:ln>
        </p:spPr>
      </p:pic>
      <p:sp>
        <p:nvSpPr>
          <p:cNvPr id="74" name="Shape 74"/>
          <p:cNvSpPr txBox="1"/>
          <p:nvPr/>
        </p:nvSpPr>
        <p:spPr>
          <a:xfrm>
            <a:off x="609425" y="1877546"/>
            <a:ext cx="1657500" cy="277500"/>
          </a:xfrm>
          <a:prstGeom prst="rect">
            <a:avLst/>
          </a:prstGeom>
          <a:noFill/>
          <a:ln>
            <a:noFill/>
          </a:ln>
        </p:spPr>
        <p:txBody>
          <a:bodyPr lIns="91425" tIns="91425" rIns="91425" bIns="91425" anchor="t" anchorCtr="0">
            <a:noAutofit/>
          </a:bodyPr>
          <a:lstStyle/>
          <a:p>
            <a:pPr lvl="0" algn="ctr">
              <a:spcBef>
                <a:spcPts val="0"/>
              </a:spcBef>
              <a:buNone/>
            </a:pPr>
            <a:r>
              <a:rPr lang="en" sz="2000" b="1" dirty="0">
                <a:latin typeface="Titillium Web"/>
                <a:ea typeface="Titillium Web"/>
                <a:cs typeface="Titillium Web"/>
                <a:sym typeface="Titillium Web"/>
              </a:rPr>
              <a:t>Katie Frazier</a:t>
            </a:r>
          </a:p>
        </p:txBody>
      </p:sp>
      <p:sp>
        <p:nvSpPr>
          <p:cNvPr id="75" name="Shape 75"/>
          <p:cNvSpPr txBox="1"/>
          <p:nvPr/>
        </p:nvSpPr>
        <p:spPr>
          <a:xfrm>
            <a:off x="3716625" y="1902807"/>
            <a:ext cx="1830300" cy="414300"/>
          </a:xfrm>
          <a:prstGeom prst="rect">
            <a:avLst/>
          </a:prstGeom>
          <a:noFill/>
          <a:ln>
            <a:noFill/>
          </a:ln>
        </p:spPr>
        <p:txBody>
          <a:bodyPr lIns="91425" tIns="91425" rIns="91425" bIns="91425" anchor="t" anchorCtr="0">
            <a:noAutofit/>
          </a:bodyPr>
          <a:lstStyle/>
          <a:p>
            <a:pPr lvl="0" algn="ctr">
              <a:spcBef>
                <a:spcPts val="0"/>
              </a:spcBef>
              <a:buNone/>
            </a:pPr>
            <a:r>
              <a:rPr lang="en" sz="2000" b="1" dirty="0">
                <a:latin typeface="Titillium Web"/>
                <a:ea typeface="Titillium Web"/>
                <a:cs typeface="Titillium Web"/>
                <a:sym typeface="Titillium Web"/>
              </a:rPr>
              <a:t>Anna Williams</a:t>
            </a:r>
          </a:p>
        </p:txBody>
      </p:sp>
      <p:sp>
        <p:nvSpPr>
          <p:cNvPr id="76" name="Shape 76"/>
          <p:cNvSpPr txBox="1"/>
          <p:nvPr/>
        </p:nvSpPr>
        <p:spPr>
          <a:xfrm>
            <a:off x="6648163" y="1907553"/>
            <a:ext cx="1743000" cy="414300"/>
          </a:xfrm>
          <a:prstGeom prst="rect">
            <a:avLst/>
          </a:prstGeom>
          <a:noFill/>
          <a:ln>
            <a:noFill/>
          </a:ln>
        </p:spPr>
        <p:txBody>
          <a:bodyPr lIns="91425" tIns="91425" rIns="91425" bIns="91425" anchor="t" anchorCtr="0">
            <a:noAutofit/>
          </a:bodyPr>
          <a:lstStyle/>
          <a:p>
            <a:pPr lvl="0" algn="ctr">
              <a:spcBef>
                <a:spcPts val="0"/>
              </a:spcBef>
              <a:buNone/>
            </a:pPr>
            <a:r>
              <a:rPr lang="en" sz="2000" b="1" dirty="0">
                <a:latin typeface="Titillium Web"/>
                <a:ea typeface="Titillium Web"/>
                <a:cs typeface="Titillium Web"/>
                <a:sym typeface="Titillium Web"/>
              </a:rPr>
              <a:t>Lydia Bullock</a:t>
            </a:r>
          </a:p>
        </p:txBody>
      </p:sp>
      <p:sp>
        <p:nvSpPr>
          <p:cNvPr id="77" name="Shape 77"/>
          <p:cNvSpPr txBox="1"/>
          <p:nvPr/>
        </p:nvSpPr>
        <p:spPr>
          <a:xfrm>
            <a:off x="609425" y="2815525"/>
            <a:ext cx="2059800" cy="2108700"/>
          </a:xfrm>
          <a:prstGeom prst="rect">
            <a:avLst/>
          </a:prstGeom>
          <a:noFill/>
          <a:ln>
            <a:noFill/>
          </a:ln>
        </p:spPr>
        <p:txBody>
          <a:bodyPr lIns="91425" tIns="91425" rIns="91425" bIns="91425" anchor="t" anchorCtr="0">
            <a:noAutofit/>
          </a:bodyPr>
          <a:lstStyle/>
          <a:p>
            <a:pPr lvl="0" algn="ctr">
              <a:spcBef>
                <a:spcPts val="0"/>
              </a:spcBef>
              <a:buNone/>
            </a:pPr>
            <a:r>
              <a:rPr lang="en" sz="1200"/>
              <a:t>Katie is a second year graduate student in the Student Affairs in Higher Education program at WKU. Katie is a Graduate Assistant in the Office of Student Activities. Her functional areas of interest include Student Activities and Fraternity and Sorority Life. </a:t>
            </a:r>
          </a:p>
        </p:txBody>
      </p:sp>
      <p:sp>
        <p:nvSpPr>
          <p:cNvPr id="78" name="Shape 78"/>
          <p:cNvSpPr txBox="1"/>
          <p:nvPr/>
        </p:nvSpPr>
        <p:spPr>
          <a:xfrm>
            <a:off x="3516600" y="2815525"/>
            <a:ext cx="2169300" cy="2108700"/>
          </a:xfrm>
          <a:prstGeom prst="rect">
            <a:avLst/>
          </a:prstGeom>
          <a:noFill/>
          <a:ln>
            <a:noFill/>
          </a:ln>
        </p:spPr>
        <p:txBody>
          <a:bodyPr lIns="91425" tIns="91425" rIns="91425" bIns="91425" anchor="t" anchorCtr="0">
            <a:noAutofit/>
          </a:bodyPr>
          <a:lstStyle/>
          <a:p>
            <a:pPr lvl="0" algn="ctr" rtl="0">
              <a:spcBef>
                <a:spcPts val="0"/>
              </a:spcBef>
              <a:buNone/>
            </a:pPr>
            <a:r>
              <a:rPr lang="en" sz="1200"/>
              <a:t>Anna is a second year graduate student in the Student Affairs in Higher Education program at WKU. Anna is a Graduate Assistant in the Office of Study Abroad &amp; Global Learning and hopes to continue working in international education as a Study Abroad Advisor or a Fellowship Advisor. </a:t>
            </a:r>
          </a:p>
        </p:txBody>
      </p:sp>
      <p:sp>
        <p:nvSpPr>
          <p:cNvPr id="79" name="Shape 79"/>
          <p:cNvSpPr txBox="1"/>
          <p:nvPr/>
        </p:nvSpPr>
        <p:spPr>
          <a:xfrm>
            <a:off x="6569850" y="2815525"/>
            <a:ext cx="2059800" cy="2108700"/>
          </a:xfrm>
          <a:prstGeom prst="rect">
            <a:avLst/>
          </a:prstGeom>
          <a:noFill/>
          <a:ln>
            <a:noFill/>
          </a:ln>
        </p:spPr>
        <p:txBody>
          <a:bodyPr lIns="91425" tIns="91425" rIns="91425" bIns="91425" anchor="t" anchorCtr="0">
            <a:noAutofit/>
          </a:bodyPr>
          <a:lstStyle/>
          <a:p>
            <a:pPr lvl="0" algn="ctr" rtl="0">
              <a:spcBef>
                <a:spcPts val="0"/>
              </a:spcBef>
              <a:buNone/>
            </a:pPr>
            <a:r>
              <a:rPr lang="en" sz="1200"/>
              <a:t>Lydia is a first year graduate student in the Student Affairs in Higher Education program at WKU. Lydia is a Graduate Assistant in the Office of Student Activities. Her future plan is to continue working in Student Life and Engagement after graduation. </a:t>
            </a:r>
          </a:p>
        </p:txBody>
      </p:sp>
      <p:pic>
        <p:nvPicPr>
          <p:cNvPr id="80" name="Shape 80" descr="katief.jpg"/>
          <p:cNvPicPr preferRelativeResize="0"/>
          <p:nvPr/>
        </p:nvPicPr>
        <p:blipFill rotWithShape="1">
          <a:blip r:embed="rId5" cstate="email">
            <a:alphaModFix/>
            <a:extLst>
              <a:ext uri="{28A0092B-C50C-407E-A947-70E740481C1C}">
                <a14:useLocalDpi xmlns:a14="http://schemas.microsoft.com/office/drawing/2010/main"/>
              </a:ext>
            </a:extLst>
          </a:blip>
          <a:srcRect/>
          <a:stretch/>
        </p:blipFill>
        <p:spPr>
          <a:xfrm>
            <a:off x="609424" y="173621"/>
            <a:ext cx="1830300" cy="1830300"/>
          </a:xfrm>
          <a:prstGeom prst="ellipse">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844425" y="422500"/>
            <a:ext cx="4908600" cy="857400"/>
          </a:xfrm>
          <a:prstGeom prst="rect">
            <a:avLst/>
          </a:prstGeom>
        </p:spPr>
        <p:txBody>
          <a:bodyPr lIns="91425" tIns="91425" rIns="91425" bIns="91425" anchor="t" anchorCtr="0">
            <a:noAutofit/>
          </a:bodyPr>
          <a:lstStyle/>
          <a:p>
            <a:pPr lvl="0">
              <a:spcBef>
                <a:spcPts val="0"/>
              </a:spcBef>
              <a:buNone/>
            </a:pPr>
            <a:r>
              <a:rPr lang="en"/>
              <a:t>Autism Spectrum Disorder</a:t>
            </a:r>
          </a:p>
        </p:txBody>
      </p:sp>
      <p:sp>
        <p:nvSpPr>
          <p:cNvPr id="86" name="Shape 86"/>
          <p:cNvSpPr txBox="1">
            <a:spLocks noGrp="1"/>
          </p:cNvSpPr>
          <p:nvPr>
            <p:ph type="body" idx="1"/>
          </p:nvPr>
        </p:nvSpPr>
        <p:spPr>
          <a:xfrm>
            <a:off x="682400" y="1129125"/>
            <a:ext cx="4133700" cy="3148500"/>
          </a:xfrm>
          <a:prstGeom prst="rect">
            <a:avLst/>
          </a:prstGeom>
        </p:spPr>
        <p:txBody>
          <a:bodyPr lIns="91425" tIns="91425" rIns="91425" bIns="91425" anchor="t" anchorCtr="0">
            <a:noAutofit/>
          </a:bodyPr>
          <a:lstStyle/>
          <a:p>
            <a:pPr lvl="0" rtl="0">
              <a:lnSpc>
                <a:spcPct val="115000"/>
              </a:lnSpc>
              <a:spcBef>
                <a:spcPts val="0"/>
              </a:spcBef>
              <a:buClr>
                <a:schemeClr val="dk1"/>
              </a:buClr>
              <a:buSzPct val="78571"/>
              <a:buFont typeface="Arial"/>
              <a:buNone/>
            </a:pPr>
            <a:r>
              <a:rPr lang="en" sz="1400"/>
              <a:t>Autism Spectrum Disorder is a class of neurodevelopmental disorders which include Asperger’s disorder, autistic disorder, pervasive development disorder, and more. ASD can affect each individual differently and those with ASD fall within a range or spectrum between mild and severe impairment. However, ASD can occur without significant intellectual disability. The prevalence of Autism Spectrum Disorder (ASD) has risen considerably in the past two decades (CDC, 2009), and we are seeing a rise in enrollment of students with ASD in higher education. According to recent data of the Centers for Disease Control and Prevention (CDC), 1 out of every 68 children (1.47 %) in the United States has ASD (2009). </a:t>
            </a:r>
          </a:p>
          <a:p>
            <a:pPr lvl="0" rtl="0">
              <a:lnSpc>
                <a:spcPct val="115000"/>
              </a:lnSpc>
              <a:spcBef>
                <a:spcPts val="0"/>
              </a:spcBef>
              <a:buClr>
                <a:schemeClr val="dk1"/>
              </a:buClr>
              <a:buSzPct val="78571"/>
              <a:buFont typeface="Arial"/>
              <a:buNone/>
            </a:pPr>
            <a:endParaRPr sz="1400"/>
          </a:p>
        </p:txBody>
      </p:sp>
      <p:pic>
        <p:nvPicPr>
          <p:cNvPr id="87" name="Shape 87" descr="Autism_Spectrum_Disorder.png"/>
          <p:cNvPicPr preferRelativeResize="0"/>
          <p:nvPr/>
        </p:nvPicPr>
        <p:blipFill>
          <a:blip r:embed="rId3" cstate="email">
            <a:alphaModFix/>
            <a:extLst>
              <a:ext uri="{28A0092B-C50C-407E-A947-70E740481C1C}">
                <a14:useLocalDpi xmlns:a14="http://schemas.microsoft.com/office/drawing/2010/main"/>
              </a:ext>
            </a:extLst>
          </a:blip>
          <a:stretch>
            <a:fillRect/>
          </a:stretch>
        </p:blipFill>
        <p:spPr>
          <a:xfrm>
            <a:off x="4699399" y="911200"/>
            <a:ext cx="4195999" cy="390155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91"/>
        <p:cNvGrpSpPr/>
        <p:nvPr/>
      </p:nvGrpSpPr>
      <p:grpSpPr>
        <a:xfrm>
          <a:off x="0" y="0"/>
          <a:ext cx="0" cy="0"/>
          <a:chOff x="0" y="0"/>
          <a:chExt cx="0" cy="0"/>
        </a:xfrm>
      </p:grpSpPr>
      <p:sp>
        <p:nvSpPr>
          <p:cNvPr id="92" name="Shape 92"/>
          <p:cNvSpPr txBox="1">
            <a:spLocks noGrp="1"/>
          </p:cNvSpPr>
          <p:nvPr>
            <p:ph type="title"/>
          </p:nvPr>
        </p:nvSpPr>
        <p:spPr>
          <a:xfrm>
            <a:off x="844425" y="422500"/>
            <a:ext cx="7575300" cy="857400"/>
          </a:xfrm>
          <a:prstGeom prst="rect">
            <a:avLst/>
          </a:prstGeom>
        </p:spPr>
        <p:txBody>
          <a:bodyPr lIns="91425" tIns="91425" rIns="91425" bIns="91425" anchor="t" anchorCtr="0">
            <a:noAutofit/>
          </a:bodyPr>
          <a:lstStyle/>
          <a:p>
            <a:pPr lvl="0" algn="l" rtl="0">
              <a:spcBef>
                <a:spcPts val="0"/>
              </a:spcBef>
              <a:buNone/>
            </a:pPr>
            <a:r>
              <a:rPr lang="en"/>
              <a:t>College Students with Autism Spectrum Disorder</a:t>
            </a:r>
          </a:p>
        </p:txBody>
      </p:sp>
      <p:sp>
        <p:nvSpPr>
          <p:cNvPr id="93" name="Shape 93"/>
          <p:cNvSpPr txBox="1"/>
          <p:nvPr/>
        </p:nvSpPr>
        <p:spPr>
          <a:xfrm>
            <a:off x="3566475" y="2322500"/>
            <a:ext cx="5313300" cy="2679000"/>
          </a:xfrm>
          <a:prstGeom prst="rect">
            <a:avLst/>
          </a:prstGeom>
          <a:noFill/>
          <a:ln>
            <a:noFill/>
          </a:ln>
        </p:spPr>
        <p:txBody>
          <a:bodyPr lIns="91425" tIns="91425" rIns="91425" bIns="91425" anchor="t" anchorCtr="0">
            <a:noAutofit/>
          </a:bodyPr>
          <a:lstStyle/>
          <a:p>
            <a:pPr lvl="0" algn="ctr" rtl="0">
              <a:lnSpc>
                <a:spcPct val="150000"/>
              </a:lnSpc>
              <a:spcBef>
                <a:spcPts val="0"/>
              </a:spcBef>
              <a:buClr>
                <a:schemeClr val="dk1"/>
              </a:buClr>
              <a:buFont typeface="Arial"/>
              <a:buNone/>
            </a:pPr>
            <a:r>
              <a:rPr lang="en" i="1">
                <a:solidFill>
                  <a:schemeClr val="dk1"/>
                </a:solidFill>
                <a:latin typeface="Titillium Web"/>
                <a:ea typeface="Titillium Web"/>
                <a:cs typeface="Titillium Web"/>
                <a:sym typeface="Titillium Web"/>
              </a:rPr>
              <a:t>Potential Challenges for Students with ASD in Higher Education</a:t>
            </a:r>
          </a:p>
          <a:p>
            <a:pPr marL="457200" lvl="0" indent="-317500" rtl="0">
              <a:lnSpc>
                <a:spcPct val="150000"/>
              </a:lnSpc>
              <a:spcBef>
                <a:spcPts val="0"/>
              </a:spcBef>
              <a:buClr>
                <a:schemeClr val="accent6"/>
              </a:buClr>
              <a:buFont typeface="Titillium Web"/>
              <a:buChar char="●"/>
            </a:pPr>
            <a:r>
              <a:rPr lang="en">
                <a:solidFill>
                  <a:schemeClr val="accent6"/>
                </a:solidFill>
                <a:latin typeface="Titillium Web"/>
                <a:ea typeface="Titillium Web"/>
                <a:cs typeface="Titillium Web"/>
                <a:sym typeface="Titillium Web"/>
              </a:rPr>
              <a:t>New Situations and Unexpected Changes</a:t>
            </a:r>
          </a:p>
          <a:p>
            <a:pPr marL="457200" lvl="0" indent="-317500" rtl="0">
              <a:lnSpc>
                <a:spcPct val="150000"/>
              </a:lnSpc>
              <a:spcBef>
                <a:spcPts val="0"/>
              </a:spcBef>
              <a:buClr>
                <a:schemeClr val="accent6"/>
              </a:buClr>
              <a:buFont typeface="Titillium Web"/>
              <a:buChar char="●"/>
            </a:pPr>
            <a:r>
              <a:rPr lang="en">
                <a:solidFill>
                  <a:schemeClr val="accent6"/>
                </a:solidFill>
                <a:latin typeface="Titillium Web"/>
                <a:ea typeface="Titillium Web"/>
                <a:cs typeface="Titillium Web"/>
                <a:sym typeface="Titillium Web"/>
              </a:rPr>
              <a:t>Social Interactions</a:t>
            </a:r>
          </a:p>
          <a:p>
            <a:pPr marL="457200" lvl="0" indent="-317500" rtl="0">
              <a:lnSpc>
                <a:spcPct val="150000"/>
              </a:lnSpc>
              <a:spcBef>
                <a:spcPts val="0"/>
              </a:spcBef>
              <a:buClr>
                <a:schemeClr val="accent6"/>
              </a:buClr>
              <a:buFont typeface="Titillium Web"/>
              <a:buChar char="●"/>
            </a:pPr>
            <a:r>
              <a:rPr lang="en">
                <a:solidFill>
                  <a:schemeClr val="accent6"/>
                </a:solidFill>
                <a:latin typeface="Titillium Web"/>
                <a:ea typeface="Titillium Web"/>
                <a:cs typeface="Titillium Web"/>
                <a:sym typeface="Titillium Web"/>
              </a:rPr>
              <a:t>Time Management</a:t>
            </a:r>
          </a:p>
          <a:p>
            <a:pPr marL="457200" lvl="0" indent="-317500" rtl="0">
              <a:lnSpc>
                <a:spcPct val="150000"/>
              </a:lnSpc>
              <a:spcBef>
                <a:spcPts val="0"/>
              </a:spcBef>
              <a:buClr>
                <a:schemeClr val="accent6"/>
              </a:buClr>
              <a:buFont typeface="Titillium Web"/>
              <a:buChar char="●"/>
            </a:pPr>
            <a:r>
              <a:rPr lang="en">
                <a:solidFill>
                  <a:schemeClr val="accent6"/>
                </a:solidFill>
                <a:latin typeface="Titillium Web"/>
                <a:ea typeface="Titillium Web"/>
                <a:cs typeface="Titillium Web"/>
                <a:sym typeface="Titillium Web"/>
              </a:rPr>
              <a:t>Processing New Information/Sensory Overload</a:t>
            </a:r>
          </a:p>
          <a:p>
            <a:pPr marL="457200" lvl="0" indent="-317500" rtl="0">
              <a:lnSpc>
                <a:spcPct val="150000"/>
              </a:lnSpc>
              <a:spcBef>
                <a:spcPts val="0"/>
              </a:spcBef>
              <a:buClr>
                <a:schemeClr val="accent6"/>
              </a:buClr>
              <a:buFont typeface="Titillium Web"/>
              <a:buChar char="●"/>
            </a:pPr>
            <a:r>
              <a:rPr lang="en">
                <a:solidFill>
                  <a:schemeClr val="accent6"/>
                </a:solidFill>
                <a:latin typeface="Titillium Web"/>
                <a:ea typeface="Titillium Web"/>
                <a:cs typeface="Titillium Web"/>
                <a:sym typeface="Titillium Web"/>
              </a:rPr>
              <a:t>Doubts about Disclosing </a:t>
            </a:r>
          </a:p>
          <a:p>
            <a:pPr marL="457200" lvl="0" indent="-317500" rtl="0">
              <a:lnSpc>
                <a:spcPct val="150000"/>
              </a:lnSpc>
              <a:spcBef>
                <a:spcPts val="0"/>
              </a:spcBef>
              <a:buClr>
                <a:schemeClr val="accent6"/>
              </a:buClr>
              <a:buFont typeface="Titillium Web"/>
              <a:buChar char="●"/>
            </a:pPr>
            <a:r>
              <a:rPr lang="en">
                <a:solidFill>
                  <a:schemeClr val="accent6"/>
                </a:solidFill>
                <a:latin typeface="Titillium Web"/>
                <a:ea typeface="Titillium Web"/>
                <a:cs typeface="Titillium Web"/>
                <a:sym typeface="Titillium Web"/>
              </a:rPr>
              <a:t>Mental Health Issues (anxiety, stress, fatigue, depression, etc.)</a:t>
            </a:r>
          </a:p>
          <a:p>
            <a:pPr lvl="0">
              <a:spcBef>
                <a:spcPts val="0"/>
              </a:spcBef>
              <a:buNone/>
            </a:pPr>
            <a:endParaRPr/>
          </a:p>
        </p:txBody>
      </p:sp>
      <p:sp>
        <p:nvSpPr>
          <p:cNvPr id="94" name="Shape 94"/>
          <p:cNvSpPr txBox="1"/>
          <p:nvPr/>
        </p:nvSpPr>
        <p:spPr>
          <a:xfrm>
            <a:off x="594425" y="1346525"/>
            <a:ext cx="8079300" cy="857400"/>
          </a:xfrm>
          <a:prstGeom prst="rect">
            <a:avLst/>
          </a:prstGeom>
          <a:noFill/>
          <a:ln>
            <a:noFill/>
          </a:ln>
        </p:spPr>
        <p:txBody>
          <a:bodyPr lIns="91425" tIns="91425" rIns="91425" bIns="91425" anchor="t" anchorCtr="0">
            <a:noAutofit/>
          </a:bodyPr>
          <a:lstStyle/>
          <a:p>
            <a:pPr lvl="0">
              <a:spcBef>
                <a:spcPts val="0"/>
              </a:spcBef>
              <a:buNone/>
            </a:pPr>
            <a:r>
              <a:rPr lang="en" sz="1600">
                <a:latin typeface="Titillium Web"/>
                <a:ea typeface="Titillium Web"/>
                <a:cs typeface="Titillium Web"/>
                <a:sym typeface="Titillium Web"/>
              </a:rPr>
              <a:t>Students with ASD encounter unique challenges in higher education. </a:t>
            </a:r>
            <a:r>
              <a:rPr lang="en" sz="1600">
                <a:solidFill>
                  <a:schemeClr val="dk1"/>
                </a:solidFill>
              </a:rPr>
              <a:t>Living independently and interacting with peers in a residential college environment can be a major adjustment for these students.</a:t>
            </a:r>
          </a:p>
        </p:txBody>
      </p:sp>
      <p:pic>
        <p:nvPicPr>
          <p:cNvPr id="95" name="Shape 95" descr="Sad Man"/>
          <p:cNvPicPr preferRelativeResize="0"/>
          <p:nvPr/>
        </p:nvPicPr>
        <p:blipFill>
          <a:blip r:embed="rId3" cstate="email">
            <a:alphaModFix/>
            <a:extLst>
              <a:ext uri="{28A0092B-C50C-407E-A947-70E740481C1C}">
                <a14:useLocalDpi xmlns:a14="http://schemas.microsoft.com/office/drawing/2010/main"/>
              </a:ext>
            </a:extLst>
          </a:blip>
          <a:stretch>
            <a:fillRect/>
          </a:stretch>
        </p:blipFill>
        <p:spPr>
          <a:xfrm>
            <a:off x="508250" y="2701400"/>
            <a:ext cx="2949201" cy="19523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844425" y="422500"/>
            <a:ext cx="4262700" cy="857400"/>
          </a:xfrm>
          <a:prstGeom prst="rect">
            <a:avLst/>
          </a:prstGeom>
        </p:spPr>
        <p:txBody>
          <a:bodyPr lIns="91425" tIns="91425" rIns="91425" bIns="91425" anchor="t" anchorCtr="0">
            <a:noAutofit/>
          </a:bodyPr>
          <a:lstStyle/>
          <a:p>
            <a:pPr lvl="0">
              <a:spcBef>
                <a:spcPts val="0"/>
              </a:spcBef>
              <a:buNone/>
            </a:pPr>
            <a:r>
              <a:rPr lang="en"/>
              <a:t>Considerations</a:t>
            </a:r>
          </a:p>
        </p:txBody>
      </p:sp>
      <p:sp>
        <p:nvSpPr>
          <p:cNvPr id="101" name="Shape 101"/>
          <p:cNvSpPr txBox="1">
            <a:spLocks noGrp="1"/>
          </p:cNvSpPr>
          <p:nvPr>
            <p:ph type="body" idx="1"/>
          </p:nvPr>
        </p:nvSpPr>
        <p:spPr>
          <a:xfrm>
            <a:off x="611200" y="1414025"/>
            <a:ext cx="6053400" cy="3509700"/>
          </a:xfrm>
          <a:prstGeom prst="rect">
            <a:avLst/>
          </a:prstGeom>
        </p:spPr>
        <p:txBody>
          <a:bodyPr lIns="91425" tIns="91425" rIns="91425" bIns="91425" anchor="t" anchorCtr="0">
            <a:noAutofit/>
          </a:bodyPr>
          <a:lstStyle/>
          <a:p>
            <a:pPr lvl="0" rtl="0">
              <a:spcBef>
                <a:spcPts val="0"/>
              </a:spcBef>
              <a:buNone/>
            </a:pPr>
            <a:r>
              <a:rPr lang="en" dirty="0"/>
              <a:t>There is much that we can do in higher education to support students on the autism spectrum. We can begin by: </a:t>
            </a:r>
          </a:p>
          <a:p>
            <a:pPr lvl="0" rtl="0">
              <a:spcBef>
                <a:spcPts val="0"/>
              </a:spcBef>
              <a:buNone/>
            </a:pPr>
            <a:endParaRPr dirty="0"/>
          </a:p>
          <a:p>
            <a:pPr marL="457200" lvl="0" indent="-228600" rtl="0">
              <a:spcBef>
                <a:spcPts val="0"/>
              </a:spcBef>
              <a:buAutoNum type="arabicPeriod"/>
            </a:pPr>
            <a:r>
              <a:rPr lang="en" dirty="0"/>
              <a:t>Striving to understand their disability </a:t>
            </a:r>
          </a:p>
          <a:p>
            <a:pPr marL="457200" lvl="0" indent="-228600" rtl="0">
              <a:spcBef>
                <a:spcPts val="0"/>
              </a:spcBef>
              <a:buAutoNum type="arabicPeriod"/>
            </a:pPr>
            <a:r>
              <a:rPr lang="en" dirty="0"/>
              <a:t>Complying with key legislation such as the Rehabilitation Act of 1973 and the Americans with Disabilities Act of 1990</a:t>
            </a:r>
          </a:p>
          <a:p>
            <a:pPr marL="457200" lvl="0" indent="-228600" rtl="0">
              <a:spcBef>
                <a:spcPts val="0"/>
              </a:spcBef>
              <a:buAutoNum type="arabicPeriod"/>
            </a:pPr>
            <a:r>
              <a:rPr lang="en" dirty="0"/>
              <a:t>Offer quality, consistent services for students with ASD (whether or not they choose to disclose) </a:t>
            </a:r>
          </a:p>
          <a:p>
            <a:pPr marL="457200" lvl="0" indent="-228600" rtl="0">
              <a:spcBef>
                <a:spcPts val="0"/>
              </a:spcBef>
              <a:buAutoNum type="arabicPeriod"/>
            </a:pPr>
            <a:r>
              <a:rPr lang="en" dirty="0"/>
              <a:t>Provide training and community education</a:t>
            </a:r>
          </a:p>
          <a:p>
            <a:pPr marL="457200" lvl="0" indent="-228600" rtl="0">
              <a:spcBef>
                <a:spcPts val="0"/>
              </a:spcBef>
              <a:buAutoNum type="arabicPeriod"/>
            </a:pPr>
            <a:r>
              <a:rPr lang="en" dirty="0"/>
              <a:t>Find ways to ease the transition to university life </a:t>
            </a:r>
          </a:p>
        </p:txBody>
      </p:sp>
      <p:pic>
        <p:nvPicPr>
          <p:cNvPr id="102" name="Shape 102" descr="File:Autism Awareness Ribbon. ..."/>
          <p:cNvPicPr preferRelativeResize="0"/>
          <p:nvPr/>
        </p:nvPicPr>
        <p:blipFill>
          <a:blip r:embed="rId3" cstate="email">
            <a:alphaModFix/>
            <a:extLst>
              <a:ext uri="{28A0092B-C50C-407E-A947-70E740481C1C}">
                <a14:useLocalDpi xmlns:a14="http://schemas.microsoft.com/office/drawing/2010/main"/>
              </a:ext>
            </a:extLst>
          </a:blip>
          <a:stretch>
            <a:fillRect/>
          </a:stretch>
        </p:blipFill>
        <p:spPr>
          <a:xfrm>
            <a:off x="6878401" y="1737829"/>
            <a:ext cx="1766725" cy="2862098"/>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DDDDDD"/>
            </a:gs>
            <a:gs pos="100000">
              <a:srgbClr val="919191"/>
            </a:gs>
          </a:gsLst>
          <a:path path="circle">
            <a:fillToRect l="50000" t="50000" r="50000" b="50000"/>
          </a:path>
          <a:tileRect/>
        </a:gradFill>
        <a:effectLst/>
      </p:bgPr>
    </p:bg>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844425" y="422500"/>
            <a:ext cx="6058200" cy="857400"/>
          </a:xfrm>
          <a:prstGeom prst="rect">
            <a:avLst/>
          </a:prstGeom>
        </p:spPr>
        <p:txBody>
          <a:bodyPr lIns="91425" tIns="91425" rIns="91425" bIns="91425" anchor="t" anchorCtr="0">
            <a:noAutofit/>
          </a:bodyPr>
          <a:lstStyle/>
          <a:p>
            <a:pPr lvl="0">
              <a:spcBef>
                <a:spcPts val="0"/>
              </a:spcBef>
              <a:buNone/>
            </a:pPr>
            <a:r>
              <a:rPr lang="en"/>
              <a:t>Further Recommendations for Support</a:t>
            </a:r>
          </a:p>
        </p:txBody>
      </p:sp>
      <p:sp>
        <p:nvSpPr>
          <p:cNvPr id="108" name="Shape 108"/>
          <p:cNvSpPr txBox="1">
            <a:spLocks noGrp="1"/>
          </p:cNvSpPr>
          <p:nvPr>
            <p:ph type="body" idx="1"/>
          </p:nvPr>
        </p:nvSpPr>
        <p:spPr>
          <a:xfrm>
            <a:off x="465075" y="1511050"/>
            <a:ext cx="8435700" cy="3400500"/>
          </a:xfrm>
          <a:prstGeom prst="rect">
            <a:avLst/>
          </a:prstGeom>
        </p:spPr>
        <p:txBody>
          <a:bodyPr lIns="91425" tIns="91425" rIns="91425" bIns="91425" anchor="t" anchorCtr="0">
            <a:noAutofit/>
          </a:bodyPr>
          <a:lstStyle/>
          <a:p>
            <a:pPr lvl="0" rtl="0">
              <a:lnSpc>
                <a:spcPct val="115000"/>
              </a:lnSpc>
              <a:spcBef>
                <a:spcPts val="0"/>
              </a:spcBef>
              <a:buClr>
                <a:schemeClr val="dk1"/>
              </a:buClr>
              <a:buSzPct val="61111"/>
              <a:buFont typeface="Arial"/>
              <a:buNone/>
            </a:pPr>
            <a:r>
              <a:rPr lang="en" dirty="0"/>
              <a:t>A study done by </a:t>
            </a:r>
            <a:r>
              <a:rPr lang="en" u="sng" dirty="0">
                <a:solidFill>
                  <a:schemeClr val="hlink"/>
                </a:solidFill>
                <a:hlinkClick r:id="rId3"/>
              </a:rPr>
              <a:t>Hees, Moyson, and Roeyers (2014)</a:t>
            </a:r>
            <a:r>
              <a:rPr lang="en" dirty="0"/>
              <a:t> suggested the following recommendations for services devoted to students with ASD.</a:t>
            </a:r>
          </a:p>
          <a:p>
            <a:pPr lvl="0" rtl="0">
              <a:lnSpc>
                <a:spcPct val="115000"/>
              </a:lnSpc>
              <a:spcBef>
                <a:spcPts val="0"/>
              </a:spcBef>
              <a:buClr>
                <a:schemeClr val="dk1"/>
              </a:buClr>
              <a:buSzPct val="61111"/>
              <a:buFont typeface="Arial"/>
              <a:buNone/>
            </a:pPr>
            <a:endParaRPr dirty="0"/>
          </a:p>
          <a:p>
            <a:pPr marL="457200" lvl="0" indent="-228600" rtl="0">
              <a:lnSpc>
                <a:spcPct val="115000"/>
              </a:lnSpc>
              <a:spcBef>
                <a:spcPts val="0"/>
              </a:spcBef>
            </a:pPr>
            <a:r>
              <a:rPr lang="en" dirty="0"/>
              <a:t>Personalized approach</a:t>
            </a:r>
          </a:p>
          <a:p>
            <a:pPr marL="457200" lvl="0" indent="-228600" rtl="0">
              <a:lnSpc>
                <a:spcPct val="115000"/>
              </a:lnSpc>
              <a:spcBef>
                <a:spcPts val="0"/>
              </a:spcBef>
            </a:pPr>
            <a:r>
              <a:rPr lang="en" dirty="0"/>
              <a:t>A safe and transparent environment with sufficient planning and clear communication</a:t>
            </a:r>
          </a:p>
          <a:p>
            <a:pPr marL="457200" lvl="0" indent="-228600" rtl="0">
              <a:lnSpc>
                <a:spcPct val="115000"/>
              </a:lnSpc>
              <a:spcBef>
                <a:spcPts val="0"/>
              </a:spcBef>
            </a:pPr>
            <a:r>
              <a:rPr lang="en" dirty="0"/>
              <a:t>Academic accommodations</a:t>
            </a:r>
          </a:p>
          <a:p>
            <a:pPr marL="457200" lvl="0" indent="-228600" rtl="0">
              <a:lnSpc>
                <a:spcPct val="115000"/>
              </a:lnSpc>
              <a:spcBef>
                <a:spcPts val="0"/>
              </a:spcBef>
            </a:pPr>
            <a:r>
              <a:rPr lang="en" dirty="0"/>
              <a:t>Coaching in education, student life, and daily living</a:t>
            </a:r>
          </a:p>
          <a:p>
            <a:pPr marL="457200" lvl="0" indent="-228600" rtl="0">
              <a:lnSpc>
                <a:spcPct val="115000"/>
              </a:lnSpc>
              <a:spcBef>
                <a:spcPts val="0"/>
              </a:spcBef>
            </a:pPr>
            <a:r>
              <a:rPr lang="en" dirty="0"/>
              <a:t>Adequate psychosocial support </a:t>
            </a:r>
          </a:p>
          <a:p>
            <a:pPr marL="457200" lvl="0" indent="-228600" rtl="0">
              <a:lnSpc>
                <a:spcPct val="115000"/>
              </a:lnSpc>
              <a:spcBef>
                <a:spcPts val="0"/>
              </a:spcBef>
            </a:pPr>
            <a:r>
              <a:rPr lang="en" dirty="0"/>
              <a:t>Leisure activities and a sufficient amount of rest</a:t>
            </a:r>
          </a:p>
          <a:p>
            <a:pPr lvl="0">
              <a:spcBef>
                <a:spcPts val="0"/>
              </a:spcBef>
              <a:buNone/>
            </a:pPr>
            <a:endParaRPr sz="1400" dirty="0"/>
          </a:p>
        </p:txBody>
      </p:sp>
      <p:sp>
        <p:nvSpPr>
          <p:cNvPr id="109" name="Shape 109"/>
          <p:cNvSpPr txBox="1"/>
          <p:nvPr/>
        </p:nvSpPr>
        <p:spPr>
          <a:xfrm>
            <a:off x="8249000" y="4221550"/>
            <a:ext cx="6987300" cy="815100"/>
          </a:xfrm>
          <a:prstGeom prst="rect">
            <a:avLst/>
          </a:prstGeom>
          <a:noFill/>
          <a:ln>
            <a:noFill/>
          </a:ln>
        </p:spPr>
        <p:txBody>
          <a:bodyPr lIns="91425" tIns="91425" rIns="91425" bIns="91425" anchor="t" anchorCtr="0">
            <a:noAutofit/>
          </a:bodyPr>
          <a:lstStyle/>
          <a:p>
            <a:pPr lvl="0">
              <a:spcBef>
                <a:spcPts val="0"/>
              </a:spcBef>
              <a:buNone/>
            </a:pPr>
            <a:endParaRPr/>
          </a:p>
        </p:txBody>
      </p:sp>
      <p:pic>
        <p:nvPicPr>
          <p:cNvPr id="110" name="Shape 110" descr="Diploma, Graduation, Contract ..."/>
          <p:cNvPicPr preferRelativeResize="0"/>
          <p:nvPr/>
        </p:nvPicPr>
        <p:blipFill>
          <a:blip r:embed="rId4" cstate="email">
            <a:alphaModFix/>
            <a:extLst>
              <a:ext uri="{28A0092B-C50C-407E-A947-70E740481C1C}">
                <a14:useLocalDpi xmlns:a14="http://schemas.microsoft.com/office/drawing/2010/main"/>
              </a:ext>
            </a:extLst>
          </a:blip>
          <a:stretch>
            <a:fillRect/>
          </a:stretch>
        </p:blipFill>
        <p:spPr>
          <a:xfrm>
            <a:off x="6794949" y="254749"/>
            <a:ext cx="1586150" cy="10574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ctrTitle"/>
          </p:nvPr>
        </p:nvSpPr>
        <p:spPr>
          <a:xfrm>
            <a:off x="826350" y="1519225"/>
            <a:ext cx="4638300" cy="1159800"/>
          </a:xfrm>
          <a:prstGeom prst="rect">
            <a:avLst/>
          </a:prstGeom>
        </p:spPr>
        <p:txBody>
          <a:bodyPr lIns="91425" tIns="91425" rIns="91425" bIns="91425" anchor="t" anchorCtr="0">
            <a:noAutofit/>
          </a:bodyPr>
          <a:lstStyle/>
          <a:p>
            <a:pPr lvl="0">
              <a:spcBef>
                <a:spcPts val="0"/>
              </a:spcBef>
              <a:buNone/>
            </a:pPr>
            <a:r>
              <a:rPr lang="en"/>
              <a:t>TRANSITIONS PROGRAM </a:t>
            </a:r>
          </a:p>
        </p:txBody>
      </p:sp>
      <p:sp>
        <p:nvSpPr>
          <p:cNvPr id="116" name="Shape 116"/>
          <p:cNvSpPr txBox="1">
            <a:spLocks noGrp="1"/>
          </p:cNvSpPr>
          <p:nvPr>
            <p:ph type="subTitle" idx="1"/>
          </p:nvPr>
        </p:nvSpPr>
        <p:spPr>
          <a:xfrm>
            <a:off x="826350" y="2763850"/>
            <a:ext cx="7632000" cy="784800"/>
          </a:xfrm>
          <a:prstGeom prst="rect">
            <a:avLst/>
          </a:prstGeom>
        </p:spPr>
        <p:txBody>
          <a:bodyPr lIns="91425" tIns="91425" rIns="91425" bIns="91425" anchor="t" anchorCtr="0">
            <a:noAutofit/>
          </a:bodyPr>
          <a:lstStyle/>
          <a:p>
            <a:pPr lvl="0">
              <a:spcBef>
                <a:spcPts val="0"/>
              </a:spcBef>
              <a:buNone/>
            </a:pPr>
            <a:r>
              <a:rPr lang="en" sz="1600" i="1">
                <a:solidFill>
                  <a:schemeClr val="lt1"/>
                </a:solidFill>
              </a:rPr>
              <a:t>An early arrival program to help bridge the gap for first-year students with ASD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832000" y="211275"/>
            <a:ext cx="4510200" cy="857400"/>
          </a:xfrm>
          <a:prstGeom prst="rect">
            <a:avLst/>
          </a:prstGeom>
        </p:spPr>
        <p:txBody>
          <a:bodyPr lIns="91425" tIns="91425" rIns="91425" bIns="91425" anchor="t" anchorCtr="0">
            <a:noAutofit/>
          </a:bodyPr>
          <a:lstStyle/>
          <a:p>
            <a:pPr lvl="0">
              <a:spcBef>
                <a:spcPts val="0"/>
              </a:spcBef>
              <a:buNone/>
            </a:pPr>
            <a:r>
              <a:rPr lang="en"/>
              <a:t>Transitions Program Overview </a:t>
            </a:r>
          </a:p>
        </p:txBody>
      </p:sp>
      <p:sp>
        <p:nvSpPr>
          <p:cNvPr id="122" name="Shape 122"/>
          <p:cNvSpPr txBox="1">
            <a:spLocks noGrp="1"/>
          </p:cNvSpPr>
          <p:nvPr>
            <p:ph type="body" idx="1"/>
          </p:nvPr>
        </p:nvSpPr>
        <p:spPr>
          <a:xfrm>
            <a:off x="2998425" y="1561049"/>
            <a:ext cx="5971500" cy="3211500"/>
          </a:xfrm>
          <a:prstGeom prst="rect">
            <a:avLst/>
          </a:prstGeom>
        </p:spPr>
        <p:txBody>
          <a:bodyPr lIns="91425" tIns="91425" rIns="91425" bIns="91425" anchor="t" anchorCtr="0">
            <a:noAutofit/>
          </a:bodyPr>
          <a:lstStyle/>
          <a:p>
            <a:pPr lvl="0" rtl="0">
              <a:lnSpc>
                <a:spcPct val="115000"/>
              </a:lnSpc>
              <a:spcBef>
                <a:spcPts val="0"/>
              </a:spcBef>
              <a:buNone/>
            </a:pPr>
            <a:r>
              <a:rPr lang="en" sz="1400" dirty="0"/>
              <a:t>Students will move into campus housing early for a six week program which will feature extensive academic training and preparation, opportunities to develop social skills and interact with peers, staff, and faculty, and  sessions detailing strategies to help students formulate their own routines and coping mechanisms for the stresses of the college environment. The staff for the program will include peer mentors who will help to support the students throughout the academic year, along with staff support from Housing and Residence Life, Disability Services, and Counseling Services. Students who participate in the Transitions Program will be able to enroll is a specially designed University Experience course as well as another regularly scheduled summer class, totaling six credit hours.</a:t>
            </a:r>
          </a:p>
          <a:p>
            <a:pPr lvl="0" rtl="0">
              <a:lnSpc>
                <a:spcPct val="115000"/>
              </a:lnSpc>
              <a:spcBef>
                <a:spcPts val="0"/>
              </a:spcBef>
              <a:buNone/>
            </a:pPr>
            <a:endParaRPr sz="1400" dirty="0"/>
          </a:p>
          <a:p>
            <a:pPr lvl="0" rtl="0">
              <a:lnSpc>
                <a:spcPct val="115000"/>
              </a:lnSpc>
              <a:spcBef>
                <a:spcPts val="0"/>
              </a:spcBef>
              <a:buNone/>
            </a:pPr>
            <a:r>
              <a:rPr lang="en" sz="1400" dirty="0"/>
              <a:t>For the first year we project 20 students to attend the program.  </a:t>
            </a:r>
          </a:p>
          <a:p>
            <a:pPr lvl="0" rtl="0">
              <a:lnSpc>
                <a:spcPct val="115000"/>
              </a:lnSpc>
              <a:spcBef>
                <a:spcPts val="0"/>
              </a:spcBef>
              <a:buClr>
                <a:schemeClr val="dk1"/>
              </a:buClr>
              <a:buSzPct val="78571"/>
              <a:buFont typeface="Arial"/>
              <a:buNone/>
            </a:pPr>
            <a:endParaRPr sz="1400" dirty="0"/>
          </a:p>
          <a:p>
            <a:pPr lvl="0" rtl="0">
              <a:lnSpc>
                <a:spcPct val="115000"/>
              </a:lnSpc>
              <a:spcBef>
                <a:spcPts val="0"/>
              </a:spcBef>
              <a:buClr>
                <a:schemeClr val="dk1"/>
              </a:buClr>
              <a:buSzPct val="78571"/>
              <a:buFont typeface="Arial"/>
              <a:buNone/>
            </a:pPr>
            <a:endParaRPr sz="1400" dirty="0"/>
          </a:p>
        </p:txBody>
      </p:sp>
      <p:pic>
        <p:nvPicPr>
          <p:cNvPr id="123" name="Shape 123">
            <a:hlinkClick r:id="rId3"/>
          </p:cNvPr>
          <p:cNvPicPr preferRelativeResize="0"/>
          <p:nvPr/>
        </p:nvPicPr>
        <p:blipFill rotWithShape="1">
          <a:blip r:embed="rId4" cstate="email">
            <a:alphaModFix/>
            <a:extLst>
              <a:ext uri="{28A0092B-C50C-407E-A947-70E740481C1C}">
                <a14:useLocalDpi xmlns:a14="http://schemas.microsoft.com/office/drawing/2010/main"/>
              </a:ext>
            </a:extLst>
          </a:blip>
          <a:srcRect/>
          <a:stretch/>
        </p:blipFill>
        <p:spPr>
          <a:xfrm>
            <a:off x="169512" y="3269959"/>
            <a:ext cx="2744689" cy="857400"/>
          </a:xfrm>
          <a:prstGeom prst="rect">
            <a:avLst/>
          </a:prstGeom>
          <a:noFill/>
          <a:ln>
            <a:noFill/>
          </a:ln>
        </p:spPr>
      </p:pic>
      <p:sp>
        <p:nvSpPr>
          <p:cNvPr id="124" name="Shape 124"/>
          <p:cNvSpPr txBox="1"/>
          <p:nvPr/>
        </p:nvSpPr>
        <p:spPr>
          <a:xfrm>
            <a:off x="1079650" y="996625"/>
            <a:ext cx="6987300" cy="815100"/>
          </a:xfrm>
          <a:prstGeom prst="rect">
            <a:avLst/>
          </a:prstGeom>
          <a:noFill/>
          <a:ln>
            <a:noFill/>
          </a:ln>
        </p:spPr>
        <p:txBody>
          <a:bodyPr lIns="91425" tIns="91425" rIns="91425" bIns="91425" anchor="t" anchorCtr="0">
            <a:noAutofit/>
          </a:bodyPr>
          <a:lstStyle/>
          <a:p>
            <a:pPr lvl="0" rtl="0">
              <a:lnSpc>
                <a:spcPct val="115000"/>
              </a:lnSpc>
              <a:spcBef>
                <a:spcPts val="0"/>
              </a:spcBef>
              <a:buClr>
                <a:schemeClr val="dk1"/>
              </a:buClr>
              <a:buFont typeface="Arial"/>
              <a:buNone/>
            </a:pPr>
            <a:r>
              <a:rPr lang="en">
                <a:solidFill>
                  <a:schemeClr val="dk1"/>
                </a:solidFill>
                <a:latin typeface="Titillium Web"/>
                <a:ea typeface="Titillium Web"/>
                <a:cs typeface="Titillium Web"/>
                <a:sym typeface="Titillium Web"/>
              </a:rPr>
              <a:t>With the previous considerations and our students’ needs in mind, we propose an early arrival program to assist students with ASD with the transition to college. </a:t>
            </a:r>
          </a:p>
        </p:txBody>
      </p:sp>
      <p:pic>
        <p:nvPicPr>
          <p:cNvPr id="125" name="Shape 125" descr="Enhancing student services ..."/>
          <p:cNvPicPr preferRelativeResize="0"/>
          <p:nvPr/>
        </p:nvPicPr>
        <p:blipFill rotWithShape="1">
          <a:blip r:embed="rId5" cstate="email">
            <a:alphaModFix/>
            <a:extLst>
              <a:ext uri="{28A0092B-C50C-407E-A947-70E740481C1C}">
                <a14:useLocalDpi xmlns:a14="http://schemas.microsoft.com/office/drawing/2010/main"/>
              </a:ext>
            </a:extLst>
          </a:blip>
          <a:srcRect/>
          <a:stretch/>
        </p:blipFill>
        <p:spPr>
          <a:xfrm>
            <a:off x="254715" y="1960843"/>
            <a:ext cx="2579399" cy="1309116"/>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844425" y="422500"/>
            <a:ext cx="5238600" cy="857400"/>
          </a:xfrm>
          <a:prstGeom prst="rect">
            <a:avLst/>
          </a:prstGeom>
        </p:spPr>
        <p:txBody>
          <a:bodyPr lIns="91425" tIns="91425" rIns="91425" bIns="91425" anchor="t" anchorCtr="0">
            <a:noAutofit/>
          </a:bodyPr>
          <a:lstStyle/>
          <a:p>
            <a:pPr lvl="0" rtl="0">
              <a:spcBef>
                <a:spcPts val="0"/>
              </a:spcBef>
              <a:buClr>
                <a:srgbClr val="000000"/>
              </a:buClr>
              <a:buSzPct val="42307"/>
              <a:buFont typeface="Arial"/>
              <a:buNone/>
            </a:pPr>
            <a:r>
              <a:rPr lang="en"/>
              <a:t>Schlossberg’s Transition Theory </a:t>
            </a:r>
          </a:p>
        </p:txBody>
      </p:sp>
      <p:sp>
        <p:nvSpPr>
          <p:cNvPr id="131" name="Shape 131"/>
          <p:cNvSpPr txBox="1">
            <a:spLocks noGrp="1"/>
          </p:cNvSpPr>
          <p:nvPr>
            <p:ph type="body" idx="1"/>
          </p:nvPr>
        </p:nvSpPr>
        <p:spPr>
          <a:xfrm>
            <a:off x="407725" y="1324750"/>
            <a:ext cx="4662900" cy="3375300"/>
          </a:xfrm>
          <a:prstGeom prst="rect">
            <a:avLst/>
          </a:prstGeom>
        </p:spPr>
        <p:txBody>
          <a:bodyPr lIns="91425" tIns="91425" rIns="91425" bIns="91425" anchor="t" anchorCtr="0">
            <a:noAutofit/>
          </a:bodyPr>
          <a:lstStyle/>
          <a:p>
            <a:pPr lvl="0">
              <a:spcBef>
                <a:spcPts val="0"/>
              </a:spcBef>
              <a:buNone/>
            </a:pPr>
            <a:r>
              <a:rPr lang="en" dirty="0"/>
              <a:t>This program was designed to reflect Schlossberg’s Transition Theory which establishes a transition as “any event, or non-event that results in changed relationships, routines, assumptions, and roles”. There are four major factors that influence a person’s ability to cope with a transition: </a:t>
            </a:r>
          </a:p>
          <a:p>
            <a:pPr marL="457200" lvl="0" indent="-228600">
              <a:spcBef>
                <a:spcPts val="0"/>
              </a:spcBef>
            </a:pPr>
            <a:r>
              <a:rPr lang="en" dirty="0"/>
              <a:t>Situation</a:t>
            </a:r>
          </a:p>
          <a:p>
            <a:pPr marL="457200" lvl="0" indent="-228600">
              <a:spcBef>
                <a:spcPts val="0"/>
              </a:spcBef>
            </a:pPr>
            <a:r>
              <a:rPr lang="en" dirty="0"/>
              <a:t>Self</a:t>
            </a:r>
          </a:p>
          <a:p>
            <a:pPr marL="457200" lvl="0" indent="-228600">
              <a:spcBef>
                <a:spcPts val="0"/>
              </a:spcBef>
            </a:pPr>
            <a:r>
              <a:rPr lang="en" dirty="0"/>
              <a:t>Support</a:t>
            </a:r>
          </a:p>
          <a:p>
            <a:pPr marL="457200" lvl="0" indent="-228600">
              <a:spcBef>
                <a:spcPts val="0"/>
              </a:spcBef>
            </a:pPr>
            <a:r>
              <a:rPr lang="en" dirty="0"/>
              <a:t>Strategies</a:t>
            </a:r>
          </a:p>
          <a:p>
            <a:pPr lvl="0">
              <a:spcBef>
                <a:spcPts val="0"/>
              </a:spcBef>
              <a:buNone/>
            </a:pPr>
            <a:endParaRPr dirty="0"/>
          </a:p>
        </p:txBody>
      </p:sp>
      <p:pic>
        <p:nvPicPr>
          <p:cNvPr id="132" name="Shape 132"/>
          <p:cNvPicPr preferRelativeResize="0"/>
          <p:nvPr/>
        </p:nvPicPr>
        <p:blipFill>
          <a:blip r:embed="rId3" cstate="email">
            <a:alphaModFix/>
            <a:extLst>
              <a:ext uri="{28A0092B-C50C-407E-A947-70E740481C1C}">
                <a14:useLocalDpi xmlns:a14="http://schemas.microsoft.com/office/drawing/2010/main"/>
              </a:ext>
            </a:extLst>
          </a:blip>
          <a:stretch>
            <a:fillRect/>
          </a:stretch>
        </p:blipFill>
        <p:spPr>
          <a:xfrm>
            <a:off x="4681921" y="1507875"/>
            <a:ext cx="4154678" cy="3115974"/>
          </a:xfrm>
          <a:prstGeom prst="rect">
            <a:avLst/>
          </a:prstGeom>
          <a:noFill/>
          <a:ln>
            <a:noFill/>
          </a:ln>
        </p:spPr>
      </p:pic>
    </p:spTree>
  </p:cSld>
  <p:clrMapOvr>
    <a:masterClrMapping/>
  </p:clrMapOvr>
</p:sld>
</file>

<file path=ppt/theme/theme1.xml><?xml version="1.0" encoding="utf-8"?>
<a:theme xmlns:a="http://schemas.openxmlformats.org/drawingml/2006/main" name="Fidele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1345</Words>
  <Application>Microsoft Office PowerPoint</Application>
  <PresentationFormat>On-screen Show (16:9)</PresentationFormat>
  <Paragraphs>119</Paragraphs>
  <Slides>19</Slides>
  <Notes>19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Titillium Web</vt:lpstr>
      <vt:lpstr>Fidele template</vt:lpstr>
      <vt:lpstr>Case Study Presentation</vt:lpstr>
      <vt:lpstr>PowerPoint Presentation</vt:lpstr>
      <vt:lpstr>Autism Spectrum Disorder</vt:lpstr>
      <vt:lpstr>College Students with Autism Spectrum Disorder</vt:lpstr>
      <vt:lpstr>Considerations</vt:lpstr>
      <vt:lpstr>Further Recommendations for Support</vt:lpstr>
      <vt:lpstr>TRANSITIONS PROGRAM </vt:lpstr>
      <vt:lpstr>Transitions Program Overview </vt:lpstr>
      <vt:lpstr>Schlossberg’s Transition Theory </vt:lpstr>
      <vt:lpstr>Transition Program Timeline</vt:lpstr>
      <vt:lpstr>Learning Outcomes</vt:lpstr>
      <vt:lpstr>Program Breakdown</vt:lpstr>
      <vt:lpstr>Program Breakdown</vt:lpstr>
      <vt:lpstr>Program Breakdown </vt:lpstr>
      <vt:lpstr>Budget </vt:lpstr>
      <vt:lpstr>After Transitions</vt:lpstr>
      <vt:lpstr>Assessment</vt:lpstr>
      <vt:lpstr>Conclusion</vt:lpstr>
      <vt:lpstr>Resources &amp; 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Study Presentation</dc:title>
  <dc:creator>Darrell</dc:creator>
  <cp:lastModifiedBy>Darrell</cp:lastModifiedBy>
  <cp:revision>7</cp:revision>
  <dcterms:modified xsi:type="dcterms:W3CDTF">2017-02-25T07:03:07Z</dcterms:modified>
</cp:coreProperties>
</file>