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Old Standard TT" panose="020B0604020202020204" charset="0"/>
      <p:regular r:id="rId25"/>
      <p:bold r:id="rId26"/>
      <p: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044" autoAdjust="0"/>
  </p:normalViewPr>
  <p:slideViewPr>
    <p:cSldViewPr snapToGrid="0">
      <p:cViewPr varScale="1">
        <p:scale>
          <a:sx n="112" d="100"/>
          <a:sy n="112" d="100"/>
        </p:scale>
        <p:origin x="-90" y="-9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9589851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lang="e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lang="e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100"/>
            <a:ext cx="9144000" cy="1711799"/>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cxnSp>
        <p:nvCxnSpPr>
          <p:cNvPr id="11" name="Shape 11"/>
          <p:cNvCxnSpPr/>
          <p:nvPr/>
        </p:nvCxnSpPr>
        <p:spPr>
          <a:xfrm>
            <a:off x="641934" y="3597500"/>
            <a:ext cx="390299" cy="0"/>
          </a:xfrm>
          <a:prstGeom prst="straightConnector1">
            <a:avLst/>
          </a:prstGeom>
          <a:noFill/>
          <a:ln w="28575" cap="flat" cmpd="sng">
            <a:solidFill>
              <a:schemeClr val="accent1"/>
            </a:solidFill>
            <a:prstDash val="solid"/>
            <a:round/>
            <a:headEnd type="none" w="med" len="med"/>
            <a:tailEnd type="none" w="med" len="med"/>
          </a:ln>
        </p:spPr>
      </p:cxnSp>
      <p:sp>
        <p:nvSpPr>
          <p:cNvPr id="12" name="Shape 12"/>
          <p:cNvSpPr txBox="1">
            <a:spLocks noGrp="1"/>
          </p:cNvSpPr>
          <p:nvPr>
            <p:ph type="ctrTitle"/>
          </p:nvPr>
        </p:nvSpPr>
        <p:spPr>
          <a:xfrm>
            <a:off x="512700" y="1893300"/>
            <a:ext cx="8118599" cy="1522800"/>
          </a:xfrm>
          <a:prstGeom prst="rect">
            <a:avLst/>
          </a:prstGeom>
        </p:spPr>
        <p:txBody>
          <a:bodyPr lIns="91425" tIns="91425" rIns="91425" bIns="91425" anchor="b" anchorCtr="0"/>
          <a:lstStyle>
            <a:lvl1pPr lvl="0">
              <a:spcBef>
                <a:spcPts val="0"/>
              </a:spcBef>
              <a:buClr>
                <a:schemeClr val="accent1"/>
              </a:buClr>
              <a:buSzPct val="100000"/>
              <a:defRPr sz="4200">
                <a:solidFill>
                  <a:schemeClr val="accent1"/>
                </a:solidFill>
              </a:defRPr>
            </a:lvl1pPr>
            <a:lvl2pPr lvl="1">
              <a:spcBef>
                <a:spcPts val="0"/>
              </a:spcBef>
              <a:buClr>
                <a:schemeClr val="accent1"/>
              </a:buClr>
              <a:buSzPct val="100000"/>
              <a:defRPr sz="4200">
                <a:solidFill>
                  <a:schemeClr val="accent1"/>
                </a:solidFill>
              </a:defRPr>
            </a:lvl2pPr>
            <a:lvl3pPr lvl="2">
              <a:spcBef>
                <a:spcPts val="0"/>
              </a:spcBef>
              <a:buClr>
                <a:schemeClr val="accent1"/>
              </a:buClr>
              <a:buSzPct val="100000"/>
              <a:defRPr sz="4200">
                <a:solidFill>
                  <a:schemeClr val="accent1"/>
                </a:solidFill>
              </a:defRPr>
            </a:lvl3pPr>
            <a:lvl4pPr lvl="3">
              <a:spcBef>
                <a:spcPts val="0"/>
              </a:spcBef>
              <a:buClr>
                <a:schemeClr val="accent1"/>
              </a:buClr>
              <a:buSzPct val="100000"/>
              <a:defRPr sz="4200">
                <a:solidFill>
                  <a:schemeClr val="accent1"/>
                </a:solidFill>
              </a:defRPr>
            </a:lvl4pPr>
            <a:lvl5pPr lvl="4">
              <a:spcBef>
                <a:spcPts val="0"/>
              </a:spcBef>
              <a:buClr>
                <a:schemeClr val="accent1"/>
              </a:buClr>
              <a:buSzPct val="100000"/>
              <a:defRPr sz="4200">
                <a:solidFill>
                  <a:schemeClr val="accent1"/>
                </a:solidFill>
              </a:defRPr>
            </a:lvl5pPr>
            <a:lvl6pPr lvl="5">
              <a:spcBef>
                <a:spcPts val="0"/>
              </a:spcBef>
              <a:buClr>
                <a:schemeClr val="accent1"/>
              </a:buClr>
              <a:buSzPct val="100000"/>
              <a:defRPr sz="4200">
                <a:solidFill>
                  <a:schemeClr val="accent1"/>
                </a:solidFill>
              </a:defRPr>
            </a:lvl6pPr>
            <a:lvl7pPr lvl="6">
              <a:spcBef>
                <a:spcPts val="0"/>
              </a:spcBef>
              <a:buClr>
                <a:schemeClr val="accent1"/>
              </a:buClr>
              <a:buSzPct val="100000"/>
              <a:defRPr sz="4200">
                <a:solidFill>
                  <a:schemeClr val="accent1"/>
                </a:solidFill>
              </a:defRPr>
            </a:lvl7pPr>
            <a:lvl8pPr lvl="7">
              <a:spcBef>
                <a:spcPts val="0"/>
              </a:spcBef>
              <a:buClr>
                <a:schemeClr val="accent1"/>
              </a:buClr>
              <a:buSzPct val="100000"/>
              <a:defRPr sz="4200">
                <a:solidFill>
                  <a:schemeClr val="accent1"/>
                </a:solidFill>
              </a:defRPr>
            </a:lvl8pPr>
            <a:lvl9pPr lvl="8">
              <a:spcBef>
                <a:spcPts val="0"/>
              </a:spcBef>
              <a:buClr>
                <a:schemeClr val="accent1"/>
              </a:buClr>
              <a:buSzPct val="100000"/>
              <a:defRPr sz="4200">
                <a:solidFill>
                  <a:schemeClr val="accent1"/>
                </a:solidFill>
              </a:defRPr>
            </a:lvl9pPr>
          </a:lstStyle>
          <a:p>
            <a:endParaRPr/>
          </a:p>
        </p:txBody>
      </p:sp>
      <p:sp>
        <p:nvSpPr>
          <p:cNvPr id="13" name="Shape 13"/>
          <p:cNvSpPr txBox="1">
            <a:spLocks noGrp="1"/>
          </p:cNvSpPr>
          <p:nvPr>
            <p:ph type="subTitle" idx="1"/>
          </p:nvPr>
        </p:nvSpPr>
        <p:spPr>
          <a:xfrm>
            <a:off x="512700" y="3840639"/>
            <a:ext cx="8118599" cy="787499"/>
          </a:xfrm>
          <a:prstGeom prst="rect">
            <a:avLst/>
          </a:prstGeom>
        </p:spPr>
        <p:txBody>
          <a:bodyPr lIns="91425" tIns="91425" rIns="91425" bIns="91425" anchor="t" anchorCtr="0"/>
          <a:lstStyle>
            <a:lvl1pPr lvl="0">
              <a:lnSpc>
                <a:spcPct val="100000"/>
              </a:lnSpc>
              <a:spcBef>
                <a:spcPts val="0"/>
              </a:spcBef>
              <a:spcAft>
                <a:spcPts val="0"/>
              </a:spcAft>
              <a:buClr>
                <a:schemeClr val="accent2"/>
              </a:buClr>
              <a:buSzPct val="100000"/>
              <a:buNone/>
              <a:defRPr sz="2400">
                <a:solidFill>
                  <a:schemeClr val="accent2"/>
                </a:solidFill>
              </a:defRPr>
            </a:lvl1pPr>
            <a:lvl2pPr lvl="1">
              <a:lnSpc>
                <a:spcPct val="100000"/>
              </a:lnSpc>
              <a:spcBef>
                <a:spcPts val="0"/>
              </a:spcBef>
              <a:spcAft>
                <a:spcPts val="0"/>
              </a:spcAft>
              <a:buClr>
                <a:schemeClr val="accent2"/>
              </a:buClr>
              <a:buSzPct val="100000"/>
              <a:buNone/>
              <a:defRPr sz="2400">
                <a:solidFill>
                  <a:schemeClr val="accent2"/>
                </a:solidFill>
              </a:defRPr>
            </a:lvl2pPr>
            <a:lvl3pPr lvl="2">
              <a:lnSpc>
                <a:spcPct val="100000"/>
              </a:lnSpc>
              <a:spcBef>
                <a:spcPts val="0"/>
              </a:spcBef>
              <a:spcAft>
                <a:spcPts val="0"/>
              </a:spcAft>
              <a:buClr>
                <a:schemeClr val="accent2"/>
              </a:buClr>
              <a:buSzPct val="100000"/>
              <a:buNone/>
              <a:defRPr sz="2400">
                <a:solidFill>
                  <a:schemeClr val="accent2"/>
                </a:solidFill>
              </a:defRPr>
            </a:lvl3pPr>
            <a:lvl4pPr lvl="3">
              <a:lnSpc>
                <a:spcPct val="100000"/>
              </a:lnSpc>
              <a:spcBef>
                <a:spcPts val="0"/>
              </a:spcBef>
              <a:spcAft>
                <a:spcPts val="0"/>
              </a:spcAft>
              <a:buClr>
                <a:schemeClr val="accent2"/>
              </a:buClr>
              <a:buSzPct val="100000"/>
              <a:buNone/>
              <a:defRPr sz="2400">
                <a:solidFill>
                  <a:schemeClr val="accent2"/>
                </a:solidFill>
              </a:defRPr>
            </a:lvl4pPr>
            <a:lvl5pPr lvl="4">
              <a:lnSpc>
                <a:spcPct val="100000"/>
              </a:lnSpc>
              <a:spcBef>
                <a:spcPts val="0"/>
              </a:spcBef>
              <a:spcAft>
                <a:spcPts val="0"/>
              </a:spcAft>
              <a:buClr>
                <a:schemeClr val="accent2"/>
              </a:buClr>
              <a:buSzPct val="100000"/>
              <a:buNone/>
              <a:defRPr sz="2400">
                <a:solidFill>
                  <a:schemeClr val="accent2"/>
                </a:solidFill>
              </a:defRPr>
            </a:lvl5pPr>
            <a:lvl6pPr lvl="5">
              <a:lnSpc>
                <a:spcPct val="100000"/>
              </a:lnSpc>
              <a:spcBef>
                <a:spcPts val="0"/>
              </a:spcBef>
              <a:spcAft>
                <a:spcPts val="0"/>
              </a:spcAft>
              <a:buClr>
                <a:schemeClr val="accent2"/>
              </a:buClr>
              <a:buSzPct val="100000"/>
              <a:buNone/>
              <a:defRPr sz="2400">
                <a:solidFill>
                  <a:schemeClr val="accent2"/>
                </a:solidFill>
              </a:defRPr>
            </a:lvl6pPr>
            <a:lvl7pPr lvl="6">
              <a:lnSpc>
                <a:spcPct val="100000"/>
              </a:lnSpc>
              <a:spcBef>
                <a:spcPts val="0"/>
              </a:spcBef>
              <a:spcAft>
                <a:spcPts val="0"/>
              </a:spcAft>
              <a:buClr>
                <a:schemeClr val="accent2"/>
              </a:buClr>
              <a:buSzPct val="100000"/>
              <a:buNone/>
              <a:defRPr sz="2400">
                <a:solidFill>
                  <a:schemeClr val="accent2"/>
                </a:solidFill>
              </a:defRPr>
            </a:lvl7pPr>
            <a:lvl8pPr lvl="7">
              <a:lnSpc>
                <a:spcPct val="100000"/>
              </a:lnSpc>
              <a:spcBef>
                <a:spcPts val="0"/>
              </a:spcBef>
              <a:spcAft>
                <a:spcPts val="0"/>
              </a:spcAft>
              <a:buClr>
                <a:schemeClr val="accent2"/>
              </a:buClr>
              <a:buSzPct val="100000"/>
              <a:buNone/>
              <a:defRPr sz="2400">
                <a:solidFill>
                  <a:schemeClr val="accent2"/>
                </a:solidFill>
              </a:defRPr>
            </a:lvl8pPr>
            <a:lvl9pPr lvl="8">
              <a:lnSpc>
                <a:spcPct val="100000"/>
              </a:lnSpc>
              <a:spcBef>
                <a:spcPts val="0"/>
              </a:spcBef>
              <a:spcAft>
                <a:spcPts val="0"/>
              </a:spcAft>
              <a:buClr>
                <a:schemeClr val="accent2"/>
              </a:buClr>
              <a:buSzPct val="100000"/>
              <a:buNone/>
              <a:defRPr sz="2400">
                <a:solidFill>
                  <a:schemeClr val="accent2"/>
                </a:solidFill>
              </a:defRPr>
            </a:lvl9pPr>
          </a:lstStyle>
          <a:p>
            <a:endParaRPr/>
          </a:p>
        </p:txBody>
      </p:sp>
      <p:sp>
        <p:nvSpPr>
          <p:cNvPr id="14" name="Shape 1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accent1"/>
                </a:solidFill>
              </a:rPr>
              <a:t>‹#›</a:t>
            </a:fld>
            <a:endParaRPr lang="en">
              <a:solidFill>
                <a:schemeClr val="accen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039650"/>
            <a:ext cx="8520599" cy="2106299"/>
          </a:xfrm>
          <a:prstGeom prst="rect">
            <a:avLst/>
          </a:prstGeom>
        </p:spPr>
        <p:txBody>
          <a:bodyPr lIns="91425" tIns="91425" rIns="91425" bIns="91425" anchor="b" anchorCtr="0"/>
          <a:lstStyle>
            <a:lvl1pPr lvl="0" algn="ctr">
              <a:spcBef>
                <a:spcPts val="0"/>
              </a:spcBef>
              <a:buSzPct val="100000"/>
              <a:defRPr sz="14000" b="1"/>
            </a:lvl1pPr>
            <a:lvl2pPr lvl="1" algn="ctr">
              <a:spcBef>
                <a:spcPts val="0"/>
              </a:spcBef>
              <a:buSzPct val="100000"/>
              <a:defRPr sz="14000" b="1"/>
            </a:lvl2pPr>
            <a:lvl3pPr lvl="2" algn="ctr">
              <a:spcBef>
                <a:spcPts val="0"/>
              </a:spcBef>
              <a:buSzPct val="100000"/>
              <a:defRPr sz="14000" b="1"/>
            </a:lvl3pPr>
            <a:lvl4pPr lvl="3" algn="ctr">
              <a:spcBef>
                <a:spcPts val="0"/>
              </a:spcBef>
              <a:buSzPct val="100000"/>
              <a:defRPr sz="14000" b="1"/>
            </a:lvl4pPr>
            <a:lvl5pPr lvl="4" algn="ctr">
              <a:spcBef>
                <a:spcPts val="0"/>
              </a:spcBef>
              <a:buSzPct val="100000"/>
              <a:defRPr sz="14000" b="1"/>
            </a:lvl5pPr>
            <a:lvl6pPr lvl="5" algn="ctr">
              <a:spcBef>
                <a:spcPts val="0"/>
              </a:spcBef>
              <a:buSzPct val="100000"/>
              <a:defRPr sz="14000" b="1"/>
            </a:lvl6pPr>
            <a:lvl7pPr lvl="6" algn="ctr">
              <a:spcBef>
                <a:spcPts val="0"/>
              </a:spcBef>
              <a:buSzPct val="100000"/>
              <a:defRPr sz="14000" b="1"/>
            </a:lvl7pPr>
            <a:lvl8pPr lvl="7" algn="ctr">
              <a:spcBef>
                <a:spcPts val="0"/>
              </a:spcBef>
              <a:buSzPct val="100000"/>
              <a:defRPr sz="14000" b="1"/>
            </a:lvl8pPr>
            <a:lvl9pPr lvl="8" algn="ctr">
              <a:spcBef>
                <a:spcPts val="0"/>
              </a:spcBef>
              <a:buSzPct val="100000"/>
              <a:defRPr sz="14000" b="1"/>
            </a:lvl9pPr>
          </a:lstStyle>
          <a:p>
            <a:endParaRPr/>
          </a:p>
        </p:txBody>
      </p:sp>
      <p:sp>
        <p:nvSpPr>
          <p:cNvPr id="51" name="Shape 51"/>
          <p:cNvSpPr txBox="1">
            <a:spLocks noGrp="1"/>
          </p:cNvSpPr>
          <p:nvPr>
            <p:ph type="body" idx="1"/>
          </p:nvPr>
        </p:nvSpPr>
        <p:spPr>
          <a:xfrm>
            <a:off x="311700" y="3228425"/>
            <a:ext cx="8520599"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5"/>
        <p:cNvGrpSpPr/>
        <p:nvPr/>
      </p:nvGrpSpPr>
      <p:grpSpPr>
        <a:xfrm>
          <a:off x="0" y="0"/>
          <a:ext cx="0" cy="0"/>
          <a:chOff x="0" y="0"/>
          <a:chExt cx="0" cy="0"/>
        </a:xfrm>
      </p:grpSpPr>
      <p:cxnSp>
        <p:nvCxnSpPr>
          <p:cNvPr id="16" name="Shape 16"/>
          <p:cNvCxnSpPr/>
          <p:nvPr/>
        </p:nvCxnSpPr>
        <p:spPr>
          <a:xfrm>
            <a:off x="641934" y="3597500"/>
            <a:ext cx="390299" cy="0"/>
          </a:xfrm>
          <a:prstGeom prst="straightConnector1">
            <a:avLst/>
          </a:prstGeom>
          <a:noFill/>
          <a:ln w="28575" cap="flat" cmpd="sng">
            <a:solidFill>
              <a:schemeClr val="lt2"/>
            </a:solidFill>
            <a:prstDash val="solid"/>
            <a:round/>
            <a:headEnd type="none" w="med" len="med"/>
            <a:tailEnd type="none" w="med" len="med"/>
          </a:ln>
        </p:spPr>
      </p:cxnSp>
      <p:sp>
        <p:nvSpPr>
          <p:cNvPr id="17" name="Shape 17"/>
          <p:cNvSpPr txBox="1">
            <a:spLocks noGrp="1"/>
          </p:cNvSpPr>
          <p:nvPr>
            <p:ph type="title"/>
          </p:nvPr>
        </p:nvSpPr>
        <p:spPr>
          <a:xfrm>
            <a:off x="512700" y="1893300"/>
            <a:ext cx="8118599" cy="1522800"/>
          </a:xfrm>
          <a:prstGeom prst="rect">
            <a:avLst/>
          </a:prstGeom>
        </p:spPr>
        <p:txBody>
          <a:bodyPr lIns="91425" tIns="91425" rIns="91425" bIns="91425" anchor="b" anchorCtr="0"/>
          <a:lstStyle>
            <a:lvl1pPr lvl="0">
              <a:spcBef>
                <a:spcPts val="0"/>
              </a:spcBef>
              <a:buClr>
                <a:schemeClr val="accent1"/>
              </a:buClr>
              <a:buSzPct val="100000"/>
              <a:defRPr sz="6000">
                <a:solidFill>
                  <a:schemeClr val="accent1"/>
                </a:solidFill>
              </a:defRPr>
            </a:lvl1pPr>
            <a:lvl2pPr lvl="1">
              <a:spcBef>
                <a:spcPts val="0"/>
              </a:spcBef>
              <a:buClr>
                <a:schemeClr val="accent1"/>
              </a:buClr>
              <a:buSzPct val="100000"/>
              <a:defRPr sz="6000">
                <a:solidFill>
                  <a:schemeClr val="accent1"/>
                </a:solidFill>
              </a:defRPr>
            </a:lvl2pPr>
            <a:lvl3pPr lvl="2">
              <a:spcBef>
                <a:spcPts val="0"/>
              </a:spcBef>
              <a:buClr>
                <a:schemeClr val="accent1"/>
              </a:buClr>
              <a:buSzPct val="100000"/>
              <a:defRPr sz="6000">
                <a:solidFill>
                  <a:schemeClr val="accent1"/>
                </a:solidFill>
              </a:defRPr>
            </a:lvl3pPr>
            <a:lvl4pPr lvl="3">
              <a:spcBef>
                <a:spcPts val="0"/>
              </a:spcBef>
              <a:buClr>
                <a:schemeClr val="accent1"/>
              </a:buClr>
              <a:buSzPct val="100000"/>
              <a:defRPr sz="6000">
                <a:solidFill>
                  <a:schemeClr val="accent1"/>
                </a:solidFill>
              </a:defRPr>
            </a:lvl4pPr>
            <a:lvl5pPr lvl="4">
              <a:spcBef>
                <a:spcPts val="0"/>
              </a:spcBef>
              <a:buClr>
                <a:schemeClr val="accent1"/>
              </a:buClr>
              <a:buSzPct val="100000"/>
              <a:defRPr sz="6000">
                <a:solidFill>
                  <a:schemeClr val="accent1"/>
                </a:solidFill>
              </a:defRPr>
            </a:lvl5pPr>
            <a:lvl6pPr lvl="5">
              <a:spcBef>
                <a:spcPts val="0"/>
              </a:spcBef>
              <a:buClr>
                <a:schemeClr val="accent1"/>
              </a:buClr>
              <a:buSzPct val="100000"/>
              <a:defRPr sz="6000">
                <a:solidFill>
                  <a:schemeClr val="accent1"/>
                </a:solidFill>
              </a:defRPr>
            </a:lvl6pPr>
            <a:lvl7pPr lvl="6">
              <a:spcBef>
                <a:spcPts val="0"/>
              </a:spcBef>
              <a:buClr>
                <a:schemeClr val="accent1"/>
              </a:buClr>
              <a:buSzPct val="100000"/>
              <a:defRPr sz="6000">
                <a:solidFill>
                  <a:schemeClr val="accent1"/>
                </a:solidFill>
              </a:defRPr>
            </a:lvl7pPr>
            <a:lvl8pPr lvl="7">
              <a:spcBef>
                <a:spcPts val="0"/>
              </a:spcBef>
              <a:buClr>
                <a:schemeClr val="accent1"/>
              </a:buClr>
              <a:buSzPct val="100000"/>
              <a:defRPr sz="6000">
                <a:solidFill>
                  <a:schemeClr val="accent1"/>
                </a:solidFill>
              </a:defRPr>
            </a:lvl8pPr>
            <a:lvl9pPr lvl="8">
              <a:spcBef>
                <a:spcPts val="0"/>
              </a:spcBef>
              <a:buClr>
                <a:schemeClr val="accent1"/>
              </a:buClr>
              <a:buSzPct val="100000"/>
              <a:defRPr sz="6000">
                <a:solidFill>
                  <a:schemeClr val="accent1"/>
                </a:solidFill>
              </a:defRPr>
            </a:lvl9pPr>
          </a:lstStyle>
          <a:p>
            <a:endParaRPr/>
          </a:p>
        </p:txBody>
      </p:sp>
      <p:sp>
        <p:nvSpPr>
          <p:cNvPr id="18" name="Shape 1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accent1"/>
                </a:solidFill>
              </a:rPr>
              <a:t>‹#›</a:t>
            </a:fld>
            <a:endParaRPr lang="en">
              <a:solidFill>
                <a:schemeClr val="accen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21" name="Shape 21"/>
          <p:cNvSpPr txBox="1">
            <a:spLocks noGrp="1"/>
          </p:cNvSpPr>
          <p:nvPr>
            <p:ph type="title"/>
          </p:nvPr>
        </p:nvSpPr>
        <p:spPr>
          <a:xfrm>
            <a:off x="311700" y="445025"/>
            <a:ext cx="8520599" cy="613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71600"/>
            <a:ext cx="8520599" cy="3397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599" cy="613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311700" y="1171675"/>
            <a:ext cx="3999899" cy="3397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body" idx="2"/>
          </p:nvPr>
        </p:nvSpPr>
        <p:spPr>
          <a:xfrm>
            <a:off x="4832400" y="1171675"/>
            <a:ext cx="3999899" cy="3397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599" cy="613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1" name="Shape 3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4" name="Shape 34"/>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5" name="Shape 3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5604000" cy="4090800"/>
          </a:xfrm>
          <a:prstGeom prst="rect">
            <a:avLst/>
          </a:prstGeom>
        </p:spPr>
        <p:txBody>
          <a:bodyPr lIns="91425" tIns="91425" rIns="91425" bIns="91425" anchor="ctr" anchorCtr="0"/>
          <a:lstStyle>
            <a:lvl1pPr lvl="0">
              <a:spcBef>
                <a:spcPts val="0"/>
              </a:spcBef>
              <a:buClr>
                <a:schemeClr val="accent1"/>
              </a:buClr>
              <a:buSzPct val="100000"/>
              <a:defRPr sz="5400">
                <a:solidFill>
                  <a:schemeClr val="accent1"/>
                </a:solidFill>
              </a:defRPr>
            </a:lvl1pPr>
            <a:lvl2pPr lvl="1">
              <a:spcBef>
                <a:spcPts val="0"/>
              </a:spcBef>
              <a:buClr>
                <a:schemeClr val="accent1"/>
              </a:buClr>
              <a:buSzPct val="100000"/>
              <a:defRPr sz="5400">
                <a:solidFill>
                  <a:schemeClr val="accent1"/>
                </a:solidFill>
              </a:defRPr>
            </a:lvl2pPr>
            <a:lvl3pPr lvl="2">
              <a:spcBef>
                <a:spcPts val="0"/>
              </a:spcBef>
              <a:buClr>
                <a:schemeClr val="accent1"/>
              </a:buClr>
              <a:buSzPct val="100000"/>
              <a:defRPr sz="5400">
                <a:solidFill>
                  <a:schemeClr val="accent1"/>
                </a:solidFill>
              </a:defRPr>
            </a:lvl3pPr>
            <a:lvl4pPr lvl="3">
              <a:spcBef>
                <a:spcPts val="0"/>
              </a:spcBef>
              <a:buClr>
                <a:schemeClr val="accent1"/>
              </a:buClr>
              <a:buSzPct val="100000"/>
              <a:defRPr sz="5400">
                <a:solidFill>
                  <a:schemeClr val="accent1"/>
                </a:solidFill>
              </a:defRPr>
            </a:lvl4pPr>
            <a:lvl5pPr lvl="4">
              <a:spcBef>
                <a:spcPts val="0"/>
              </a:spcBef>
              <a:buClr>
                <a:schemeClr val="accent1"/>
              </a:buClr>
              <a:buSzPct val="100000"/>
              <a:defRPr sz="5400">
                <a:solidFill>
                  <a:schemeClr val="accent1"/>
                </a:solidFill>
              </a:defRPr>
            </a:lvl5pPr>
            <a:lvl6pPr lvl="5">
              <a:spcBef>
                <a:spcPts val="0"/>
              </a:spcBef>
              <a:buClr>
                <a:schemeClr val="accent1"/>
              </a:buClr>
              <a:buSzPct val="100000"/>
              <a:defRPr sz="5400">
                <a:solidFill>
                  <a:schemeClr val="accent1"/>
                </a:solidFill>
              </a:defRPr>
            </a:lvl6pPr>
            <a:lvl7pPr lvl="6">
              <a:spcBef>
                <a:spcPts val="0"/>
              </a:spcBef>
              <a:buClr>
                <a:schemeClr val="accent1"/>
              </a:buClr>
              <a:buSzPct val="100000"/>
              <a:defRPr sz="5400">
                <a:solidFill>
                  <a:schemeClr val="accent1"/>
                </a:solidFill>
              </a:defRPr>
            </a:lvl7pPr>
            <a:lvl8pPr lvl="7">
              <a:spcBef>
                <a:spcPts val="0"/>
              </a:spcBef>
              <a:buClr>
                <a:schemeClr val="accent1"/>
              </a:buClr>
              <a:buSzPct val="100000"/>
              <a:defRPr sz="5400">
                <a:solidFill>
                  <a:schemeClr val="accent1"/>
                </a:solidFill>
              </a:defRPr>
            </a:lvl8pPr>
            <a:lvl9pPr lvl="8">
              <a:spcBef>
                <a:spcPts val="0"/>
              </a:spcBef>
              <a:buClr>
                <a:schemeClr val="accent1"/>
              </a:buClr>
              <a:buSzPct val="100000"/>
              <a:defRPr sz="5400">
                <a:solidFill>
                  <a:schemeClr val="accent1"/>
                </a:solidFill>
              </a:defRPr>
            </a:lvl9pPr>
          </a:lstStyle>
          <a:p>
            <a:endParaRPr/>
          </a:p>
        </p:txBody>
      </p:sp>
      <p:sp>
        <p:nvSpPr>
          <p:cNvPr id="38" name="Shape 3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accent1"/>
                </a:solidFill>
              </a:rPr>
              <a:t>‹#›</a:t>
            </a:fld>
            <a:endParaRPr lang="en">
              <a:solidFill>
                <a:schemeClr val="accen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25"/>
            <a:ext cx="4572000" cy="51434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1" name="Shape 41"/>
          <p:cNvCxnSpPr/>
          <p:nvPr/>
        </p:nvCxnSpPr>
        <p:spPr>
          <a:xfrm>
            <a:off x="5029675" y="4495500"/>
            <a:ext cx="686399" cy="0"/>
          </a:xfrm>
          <a:prstGeom prst="straightConnector1">
            <a:avLst/>
          </a:prstGeom>
          <a:noFill/>
          <a:ln w="19050" cap="flat" cmpd="sng">
            <a:solidFill>
              <a:schemeClr val="lt2"/>
            </a:solidFill>
            <a:prstDash val="solid"/>
            <a:round/>
            <a:headEnd type="none" w="med" len="med"/>
            <a:tailEnd type="none" w="med" len="med"/>
          </a:ln>
        </p:spPr>
      </p:cxnSp>
      <p:sp>
        <p:nvSpPr>
          <p:cNvPr id="42" name="Shape 42"/>
          <p:cNvSpPr txBox="1">
            <a:spLocks noGrp="1"/>
          </p:cNvSpPr>
          <p:nvPr>
            <p:ph type="title"/>
          </p:nvPr>
        </p:nvSpPr>
        <p:spPr>
          <a:xfrm>
            <a:off x="265500" y="1382350"/>
            <a:ext cx="4045199" cy="1333200"/>
          </a:xfrm>
          <a:prstGeom prst="rect">
            <a:avLst/>
          </a:prstGeom>
        </p:spPr>
        <p:txBody>
          <a:bodyPr lIns="91425" tIns="91425" rIns="91425" bIns="91425" anchor="b" anchorCtr="0"/>
          <a:lstStyle>
            <a:lvl1pPr lvl="0" algn="ctr">
              <a:spcBef>
                <a:spcPts val="0"/>
              </a:spcBef>
              <a:buClr>
                <a:schemeClr val="lt2"/>
              </a:buClr>
              <a:buSzPct val="100000"/>
              <a:defRPr sz="4200">
                <a:solidFill>
                  <a:schemeClr val="lt2"/>
                </a:solidFill>
              </a:defRPr>
            </a:lvl1pPr>
            <a:lvl2pPr lvl="1" algn="ctr">
              <a:spcBef>
                <a:spcPts val="0"/>
              </a:spcBef>
              <a:buClr>
                <a:schemeClr val="lt2"/>
              </a:buClr>
              <a:buSzPct val="100000"/>
              <a:defRPr sz="4200">
                <a:solidFill>
                  <a:schemeClr val="lt2"/>
                </a:solidFill>
              </a:defRPr>
            </a:lvl2pPr>
            <a:lvl3pPr lvl="2" algn="ctr">
              <a:spcBef>
                <a:spcPts val="0"/>
              </a:spcBef>
              <a:buClr>
                <a:schemeClr val="lt2"/>
              </a:buClr>
              <a:buSzPct val="100000"/>
              <a:defRPr sz="4200">
                <a:solidFill>
                  <a:schemeClr val="lt2"/>
                </a:solidFill>
              </a:defRPr>
            </a:lvl3pPr>
            <a:lvl4pPr lvl="3" algn="ctr">
              <a:spcBef>
                <a:spcPts val="0"/>
              </a:spcBef>
              <a:buClr>
                <a:schemeClr val="lt2"/>
              </a:buClr>
              <a:buSzPct val="100000"/>
              <a:defRPr sz="4200">
                <a:solidFill>
                  <a:schemeClr val="lt2"/>
                </a:solidFill>
              </a:defRPr>
            </a:lvl4pPr>
            <a:lvl5pPr lvl="4" algn="ctr">
              <a:spcBef>
                <a:spcPts val="0"/>
              </a:spcBef>
              <a:buClr>
                <a:schemeClr val="lt2"/>
              </a:buClr>
              <a:buSzPct val="100000"/>
              <a:defRPr sz="4200">
                <a:solidFill>
                  <a:schemeClr val="lt2"/>
                </a:solidFill>
              </a:defRPr>
            </a:lvl5pPr>
            <a:lvl6pPr lvl="5" algn="ctr">
              <a:spcBef>
                <a:spcPts val="0"/>
              </a:spcBef>
              <a:buClr>
                <a:schemeClr val="lt2"/>
              </a:buClr>
              <a:buSzPct val="100000"/>
              <a:defRPr sz="4200">
                <a:solidFill>
                  <a:schemeClr val="lt2"/>
                </a:solidFill>
              </a:defRPr>
            </a:lvl6pPr>
            <a:lvl7pPr lvl="6" algn="ctr">
              <a:spcBef>
                <a:spcPts val="0"/>
              </a:spcBef>
              <a:buClr>
                <a:schemeClr val="lt2"/>
              </a:buClr>
              <a:buSzPct val="100000"/>
              <a:defRPr sz="4200">
                <a:solidFill>
                  <a:schemeClr val="lt2"/>
                </a:solidFill>
              </a:defRPr>
            </a:lvl7pPr>
            <a:lvl8pPr lvl="7" algn="ctr">
              <a:spcBef>
                <a:spcPts val="0"/>
              </a:spcBef>
              <a:buClr>
                <a:schemeClr val="lt2"/>
              </a:buClr>
              <a:buSzPct val="100000"/>
              <a:defRPr sz="4200">
                <a:solidFill>
                  <a:schemeClr val="lt2"/>
                </a:solidFill>
              </a:defRPr>
            </a:lvl8pPr>
            <a:lvl9pPr lvl="8" algn="ctr">
              <a:spcBef>
                <a:spcPts val="0"/>
              </a:spcBef>
              <a:buClr>
                <a:schemeClr val="lt2"/>
              </a:buClr>
              <a:buSzPct val="100000"/>
              <a:defRPr sz="4200">
                <a:solidFill>
                  <a:schemeClr val="lt2"/>
                </a:solidFill>
              </a:defRPr>
            </a:lvl9pPr>
          </a:lstStyle>
          <a:p>
            <a:endParaRPr/>
          </a:p>
        </p:txBody>
      </p:sp>
      <p:sp>
        <p:nvSpPr>
          <p:cNvPr id="43" name="Shape 43"/>
          <p:cNvSpPr txBox="1">
            <a:spLocks noGrp="1"/>
          </p:cNvSpPr>
          <p:nvPr>
            <p:ph type="subTitle" idx="1"/>
          </p:nvPr>
        </p:nvSpPr>
        <p:spPr>
          <a:xfrm>
            <a:off x="265500" y="2769000"/>
            <a:ext cx="4045199"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4" name="Shape 44"/>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a:endParaRPr/>
          </a:p>
        </p:txBody>
      </p:sp>
      <p:sp>
        <p:nvSpPr>
          <p:cNvPr id="45" name="Shape 4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accent1"/>
                </a:solidFill>
              </a:rPr>
              <a:t>‹#›</a:t>
            </a:fld>
            <a:endParaRPr lang="en">
              <a:solidFill>
                <a:schemeClr val="accen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8" name="Shape 4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613200"/>
          </a:xfrm>
          <a:prstGeom prst="rect">
            <a:avLst/>
          </a:prstGeom>
          <a:noFill/>
          <a:ln>
            <a:noFill/>
          </a:ln>
        </p:spPr>
        <p:txBody>
          <a:bodyPr lIns="91425" tIns="91425" rIns="91425" bIns="91425" anchor="t" anchorCtr="0"/>
          <a:lstStyle>
            <a:lvl1pPr lvl="0">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1pPr>
            <a:lvl2pPr lvl="1">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2pPr>
            <a:lvl3pPr lvl="2">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3pPr>
            <a:lvl4pPr lvl="3">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4pPr>
            <a:lvl5pPr lvl="4">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5pPr>
            <a:lvl6pPr lvl="5">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6pPr>
            <a:lvl7pPr lvl="6">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7pPr>
            <a:lvl8pPr lvl="7">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8pPr>
            <a:lvl9pPr lvl="8">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Shape 7"/>
          <p:cNvSpPr txBox="1">
            <a:spLocks noGrp="1"/>
          </p:cNvSpPr>
          <p:nvPr>
            <p:ph type="body" idx="1"/>
          </p:nvPr>
        </p:nvSpPr>
        <p:spPr>
          <a:xfrm>
            <a:off x="311700" y="1171600"/>
            <a:ext cx="8520599" cy="3397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Old Standard TT"/>
              <a:defRPr sz="1800">
                <a:solidFill>
                  <a:schemeClr val="dk1"/>
                </a:solidFill>
                <a:latin typeface="Old Standard TT"/>
                <a:ea typeface="Old Standard TT"/>
                <a:cs typeface="Old Standard TT"/>
                <a:sym typeface="Old Standard TT"/>
              </a:defRPr>
            </a:lvl1pPr>
            <a:lvl2pPr lvl="1">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2pPr>
            <a:lvl3pPr lvl="2">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3pPr>
            <a:lvl4pPr lvl="3">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4pPr>
            <a:lvl5pPr lvl="4">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5pPr>
            <a:lvl6pPr lvl="5">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6pPr>
            <a:lvl7pPr lvl="6">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7pPr>
            <a:lvl8pPr lvl="7">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8pPr>
            <a:lvl9pPr lvl="8">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Old Standard TT"/>
                <a:ea typeface="Old Standard TT"/>
                <a:cs typeface="Old Standard TT"/>
                <a:sym typeface="Old Standard TT"/>
              </a:rPr>
              <a:t>‹#›</a:t>
            </a:fld>
            <a:endParaRPr lang="en" sz="1000">
              <a:solidFill>
                <a:schemeClr val="dk1"/>
              </a:solidFill>
              <a:latin typeface="Old Standard TT"/>
              <a:ea typeface="Old Standard TT"/>
              <a:cs typeface="Old Standard TT"/>
              <a:sym typeface="Old Standard TT"/>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www.washington.edu/doit/programs/center-universal-design-education/introduction-universal-design-education"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hyperlink" Target="https://www.rit.edu/~w-ssp/documents/ASDinHigherEdGuide.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128776" y="-464023"/>
            <a:ext cx="9424657" cy="3362542"/>
          </a:xfrm>
          <a:prstGeom prst="rect">
            <a:avLst/>
          </a:prstGeom>
        </p:spPr>
        <p:txBody>
          <a:bodyPr lIns="91425" tIns="91425" rIns="91425" bIns="91425" anchor="b" anchorCtr="0">
            <a:noAutofit/>
          </a:bodyPr>
          <a:lstStyle/>
          <a:p>
            <a:pPr lvl="0">
              <a:spcBef>
                <a:spcPts val="0"/>
              </a:spcBef>
              <a:buNone/>
            </a:pPr>
            <a:r>
              <a:rPr lang="en" sz="5400" dirty="0"/>
              <a:t>Universal Design: </a:t>
            </a:r>
            <a:r>
              <a:rPr lang="en" dirty="0"/>
              <a:t/>
            </a:r>
            <a:br>
              <a:rPr lang="en" dirty="0"/>
            </a:br>
            <a:r>
              <a:rPr lang="en" sz="3600" dirty="0"/>
              <a:t>An Integrative Approach to Serving College Students with Autism Spectrum Disorder</a:t>
            </a:r>
            <a:endParaRPr lang="en" dirty="0"/>
          </a:p>
        </p:txBody>
      </p:sp>
      <p:sp>
        <p:nvSpPr>
          <p:cNvPr id="60" name="Shape 60"/>
          <p:cNvSpPr txBox="1">
            <a:spLocks noGrp="1"/>
          </p:cNvSpPr>
          <p:nvPr>
            <p:ph type="subTitle" idx="1"/>
          </p:nvPr>
        </p:nvSpPr>
        <p:spPr>
          <a:xfrm>
            <a:off x="526963" y="3608201"/>
            <a:ext cx="8628281" cy="787500"/>
          </a:xfrm>
          <a:prstGeom prst="rect">
            <a:avLst/>
          </a:prstGeom>
        </p:spPr>
        <p:txBody>
          <a:bodyPr lIns="91425" tIns="91425" rIns="91425" bIns="91425" anchor="t" anchorCtr="0">
            <a:noAutofit/>
          </a:bodyPr>
          <a:lstStyle/>
          <a:p>
            <a:pPr lvl="0">
              <a:spcBef>
                <a:spcPts val="0"/>
              </a:spcBef>
              <a:buNone/>
            </a:pPr>
            <a:r>
              <a:rPr lang="en" dirty="0"/>
              <a:t>Candace V. Wilson, Holly A. Smith (Team Leader), &amp; Monika A. Wasshausen</a:t>
            </a:r>
          </a:p>
          <a:p>
            <a:pPr lvl="0">
              <a:spcBef>
                <a:spcPts val="0"/>
              </a:spcBef>
              <a:buNone/>
            </a:pPr>
            <a:endParaRPr lang="en" dirty="0"/>
          </a:p>
          <a:p>
            <a:pPr lvl="0">
              <a:spcBef>
                <a:spcPts val="0"/>
              </a:spcBef>
              <a:buNone/>
            </a:pPr>
            <a:r>
              <a:rPr lang="en" sz="1800" dirty="0"/>
              <a:t>Western Illinois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512700" y="1893300"/>
            <a:ext cx="8118599" cy="1522800"/>
          </a:xfrm>
          <a:prstGeom prst="rect">
            <a:avLst/>
          </a:prstGeom>
        </p:spPr>
        <p:txBody>
          <a:bodyPr lIns="91425" tIns="91425" rIns="91425" bIns="91425" anchor="b" anchorCtr="0">
            <a:noAutofit/>
          </a:bodyPr>
          <a:lstStyle/>
          <a:p>
            <a:pPr lvl="0">
              <a:spcBef>
                <a:spcPts val="0"/>
              </a:spcBef>
              <a:buNone/>
            </a:pPr>
            <a:r>
              <a:rPr lang="en"/>
              <a:t>What Can Each Department Do?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90250" y="526350"/>
            <a:ext cx="7944600" cy="4090800"/>
          </a:xfrm>
          <a:prstGeom prst="rect">
            <a:avLst/>
          </a:prstGeom>
        </p:spPr>
        <p:txBody>
          <a:bodyPr lIns="91425" tIns="91425" rIns="91425" bIns="91425" anchor="ctr" anchorCtr="0">
            <a:noAutofit/>
          </a:bodyPr>
          <a:lstStyle/>
          <a:p>
            <a:pPr lvl="0">
              <a:spcBef>
                <a:spcPts val="0"/>
              </a:spcBef>
              <a:buNone/>
            </a:pPr>
            <a:r>
              <a:rPr lang="en" dirty="0"/>
              <a:t>Focus on...</a:t>
            </a:r>
          </a:p>
          <a:p>
            <a:pPr marL="457200" lvl="0" indent="-342900" rtl="0">
              <a:spcBef>
                <a:spcPts val="0"/>
              </a:spcBef>
              <a:buSzPct val="100000"/>
              <a:buChar char="-"/>
            </a:pPr>
            <a:r>
              <a:rPr lang="en" sz="1800" dirty="0"/>
              <a:t>implementing programs and practices that minimize the frequency of students on the spectrum being separated from their peers who are not on the spectrum (inclusion/normalization)</a:t>
            </a:r>
          </a:p>
          <a:p>
            <a:pPr marL="457200" lvl="0" indent="-342900">
              <a:spcBef>
                <a:spcPts val="0"/>
              </a:spcBef>
              <a:buSzPct val="100000"/>
              <a:buChar char="-"/>
            </a:pPr>
            <a:r>
              <a:rPr lang="en" sz="1800" dirty="0"/>
              <a:t>proposing policy and rule changes that promote integration practices across campus and ensure appropriate campus-life services are provided (collaboration)</a:t>
            </a:r>
          </a:p>
          <a:p>
            <a:pPr marL="457200" lvl="0" indent="-342900">
              <a:spcBef>
                <a:spcPts val="0"/>
              </a:spcBef>
              <a:buSzPct val="100000"/>
              <a:buChar char="-"/>
            </a:pPr>
            <a:r>
              <a:rPr lang="en" sz="1800" dirty="0"/>
              <a:t>using our existing campus infrastructure to support these students (no need for expensive services)</a:t>
            </a:r>
          </a:p>
          <a:p>
            <a:pPr marL="457200" lvl="0" indent="-342900" rtl="0">
              <a:spcBef>
                <a:spcPts val="0"/>
              </a:spcBef>
              <a:buSzPct val="100000"/>
              <a:buChar char="-"/>
            </a:pPr>
            <a:r>
              <a:rPr lang="en" sz="1800" dirty="0"/>
              <a:t>students receiving ongoing support with organization, routine, and negotiating the social world from multiple departments on campus</a:t>
            </a:r>
          </a:p>
          <a:p>
            <a:pPr marL="457200" lvl="0" indent="-342900" rtl="0">
              <a:spcBef>
                <a:spcPts val="0"/>
              </a:spcBef>
              <a:buSzPct val="100000"/>
              <a:buChar char="-"/>
            </a:pPr>
            <a:r>
              <a:rPr lang="en" sz="1800" dirty="0"/>
              <a:t>addressing the 6 domains of underdeveloped skill sets that tend to be challenges for students on the Autism Spectrum (Executive	Functioning, Academic Skills, Self-Care, Social Competence, Self-Advocacy, and Career Preparation.</a:t>
            </a:r>
          </a:p>
          <a:p>
            <a:pPr lvl="0">
              <a:spcBef>
                <a:spcPts val="0"/>
              </a:spcBef>
              <a:buNone/>
            </a:pPr>
            <a:endParaRP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254275" y="1905150"/>
            <a:ext cx="4045200" cy="1333200"/>
          </a:xfrm>
          <a:prstGeom prst="rect">
            <a:avLst/>
          </a:prstGeom>
        </p:spPr>
        <p:txBody>
          <a:bodyPr lIns="91425" tIns="91425" rIns="91425" bIns="91425" anchor="b" anchorCtr="0">
            <a:noAutofit/>
          </a:bodyPr>
          <a:lstStyle/>
          <a:p>
            <a:pPr lvl="0" rtl="0">
              <a:spcBef>
                <a:spcPts val="0"/>
              </a:spcBef>
              <a:buNone/>
            </a:pPr>
            <a:r>
              <a:rPr lang="en" sz="4800" dirty="0"/>
              <a:t>Guiding Principles...</a:t>
            </a:r>
          </a:p>
        </p:txBody>
      </p:sp>
      <p:sp>
        <p:nvSpPr>
          <p:cNvPr id="127" name="Shape 127"/>
          <p:cNvSpPr txBox="1">
            <a:spLocks noGrp="1"/>
          </p:cNvSpPr>
          <p:nvPr>
            <p:ph type="body" idx="2"/>
          </p:nvPr>
        </p:nvSpPr>
        <p:spPr>
          <a:xfrm>
            <a:off x="4912204" y="478540"/>
            <a:ext cx="3837000" cy="3695100"/>
          </a:xfrm>
          <a:prstGeom prst="rect">
            <a:avLst/>
          </a:prstGeom>
        </p:spPr>
        <p:txBody>
          <a:bodyPr lIns="91425" tIns="91425" rIns="91425" bIns="91425" anchor="ctr" anchorCtr="0">
            <a:noAutofit/>
          </a:bodyPr>
          <a:lstStyle/>
          <a:p>
            <a:pPr marL="457200" lvl="0" indent="-228600" rtl="0">
              <a:spcBef>
                <a:spcPts val="0"/>
              </a:spcBef>
            </a:pPr>
            <a:r>
              <a:rPr lang="en" b="1" u="sng" dirty="0"/>
              <a:t>Universal Design</a:t>
            </a:r>
          </a:p>
          <a:p>
            <a:pPr marL="514350" lvl="0" indent="-285750" rtl="0">
              <a:spcBef>
                <a:spcPts val="0"/>
              </a:spcBef>
              <a:buFont typeface="Arial" panose="020B0604020202020204" pitchFamily="34" charset="0"/>
              <a:buChar char="•"/>
            </a:pPr>
            <a:r>
              <a:rPr lang="en" dirty="0">
                <a:solidFill>
                  <a:srgbClr val="FFFFFF"/>
                </a:solidFill>
              </a:rPr>
              <a:t>Differs from complying with accessibility standards by integrating accessible features throughout the overall design</a:t>
            </a:r>
          </a:p>
          <a:p>
            <a:pPr marL="457200" lvl="0" indent="-228600" rtl="0">
              <a:spcBef>
                <a:spcPts val="0"/>
              </a:spcBef>
            </a:pPr>
            <a:r>
              <a:rPr lang="en" b="1" u="sng" dirty="0"/>
              <a:t>Social Model of Disability</a:t>
            </a:r>
          </a:p>
          <a:p>
            <a:pPr marL="514350" lvl="0" indent="-285750" rtl="0">
              <a:spcBef>
                <a:spcPts val="0"/>
              </a:spcBef>
              <a:buFont typeface="Arial" panose="020B0604020202020204" pitchFamily="34" charset="0"/>
              <a:buChar char="•"/>
            </a:pPr>
            <a:r>
              <a:rPr lang="en" dirty="0">
                <a:solidFill>
                  <a:srgbClr val="FFFFFF"/>
                </a:solidFill>
              </a:rPr>
              <a:t>Disability stems from the failure of society to adjust to meet the needs and aspirations of a disabled minority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marL="457200" lvl="0" indent="-228600" rtl="0">
              <a:spcBef>
                <a:spcPts val="0"/>
              </a:spcBef>
              <a:buAutoNum type="arabicPeriod"/>
            </a:pPr>
            <a:r>
              <a:rPr lang="en"/>
              <a:t>Examples of Integrative Practices for On-Campus Residence Hall Living </a:t>
            </a:r>
          </a:p>
        </p:txBody>
      </p:sp>
      <p:sp>
        <p:nvSpPr>
          <p:cNvPr id="133" name="Shape 133"/>
          <p:cNvSpPr txBox="1">
            <a:spLocks noGrp="1"/>
          </p:cNvSpPr>
          <p:nvPr>
            <p:ph type="body" idx="1"/>
          </p:nvPr>
        </p:nvSpPr>
        <p:spPr>
          <a:xfrm>
            <a:off x="311700" y="1406925"/>
            <a:ext cx="8520600" cy="3397200"/>
          </a:xfrm>
          <a:prstGeom prst="rect">
            <a:avLst/>
          </a:prstGeom>
        </p:spPr>
        <p:txBody>
          <a:bodyPr lIns="91425" tIns="91425" rIns="91425" bIns="91425" anchor="t" anchorCtr="0">
            <a:noAutofit/>
          </a:bodyPr>
          <a:lstStyle/>
          <a:p>
            <a:pPr lvl="0" rtl="0">
              <a:spcBef>
                <a:spcPts val="0"/>
              </a:spcBef>
              <a:buNone/>
            </a:pPr>
            <a:endParaRPr dirty="0"/>
          </a:p>
          <a:p>
            <a:pPr marL="514350" lvl="0" indent="-285750" rtl="0">
              <a:spcBef>
                <a:spcPts val="0"/>
              </a:spcBef>
              <a:buFont typeface="Arial" panose="020B0604020202020204" pitchFamily="34" charset="0"/>
              <a:buChar char="•"/>
            </a:pPr>
            <a:r>
              <a:rPr lang="en" dirty="0"/>
              <a:t>Students w/ ASD should get preference for living in suite style living </a:t>
            </a:r>
          </a:p>
          <a:p>
            <a:pPr marL="514350" lvl="0" indent="-285750" rtl="0">
              <a:spcBef>
                <a:spcPts val="0"/>
              </a:spcBef>
              <a:buFont typeface="Arial" panose="020B0604020202020204" pitchFamily="34" charset="0"/>
              <a:buChar char="•"/>
            </a:pPr>
            <a:r>
              <a:rPr lang="en" dirty="0"/>
              <a:t>Extended dining hall hours should be offered for one hall so students have time to transition after classes, and options to eat when the hall might be less crowded</a:t>
            </a:r>
          </a:p>
          <a:p>
            <a:pPr marL="514350" lvl="0" indent="-285750" rtl="0">
              <a:spcBef>
                <a:spcPts val="0"/>
              </a:spcBef>
              <a:buFont typeface="Arial" panose="020B0604020202020204" pitchFamily="34" charset="0"/>
              <a:buChar char="•"/>
            </a:pPr>
            <a:r>
              <a:rPr lang="en" dirty="0"/>
              <a:t>An online resource should be created that includes a layout of the dining hall seating and eating line options so that students with ASD know what they will encounter</a:t>
            </a:r>
          </a:p>
          <a:p>
            <a:pPr lvl="0" rtl="0">
              <a:spcBef>
                <a:spcPts val="0"/>
              </a:spcBef>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667300" cy="613200"/>
          </a:xfrm>
          <a:prstGeom prst="rect">
            <a:avLst/>
          </a:prstGeom>
        </p:spPr>
        <p:txBody>
          <a:bodyPr lIns="91425" tIns="91425" rIns="91425" bIns="91425" anchor="t" anchorCtr="0">
            <a:noAutofit/>
          </a:bodyPr>
          <a:lstStyle/>
          <a:p>
            <a:pPr lvl="0" rtl="0">
              <a:spcBef>
                <a:spcPts val="0"/>
              </a:spcBef>
              <a:buNone/>
            </a:pPr>
            <a:r>
              <a:rPr lang="en"/>
              <a:t>2. Examples of Integrative Practices for Campus Event and Activities</a:t>
            </a:r>
          </a:p>
        </p:txBody>
      </p:sp>
      <p:sp>
        <p:nvSpPr>
          <p:cNvPr id="139" name="Shape 139"/>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marL="0" lvl="0" indent="0" rtl="0">
              <a:spcBef>
                <a:spcPts val="0"/>
              </a:spcBef>
              <a:buNone/>
            </a:pPr>
            <a:endParaRPr dirty="0"/>
          </a:p>
          <a:p>
            <a:pPr marL="285750" lvl="0" indent="-285750" rtl="0">
              <a:spcBef>
                <a:spcPts val="0"/>
              </a:spcBef>
              <a:buFont typeface="Arial" panose="020B0604020202020204" pitchFamily="34" charset="0"/>
              <a:buChar char="•"/>
            </a:pPr>
            <a:r>
              <a:rPr lang="en" dirty="0"/>
              <a:t>Provide a quiet room/space nearby events if in need of refuge from sensory overload or to make a phone call, etc. (addresses self-care domain)</a:t>
            </a:r>
          </a:p>
          <a:p>
            <a:pPr marL="0" lvl="0" indent="0" rtl="0">
              <a:spcBef>
                <a:spcPts val="0"/>
              </a:spcBef>
              <a:buNone/>
            </a:pPr>
            <a:endParaRPr dirty="0"/>
          </a:p>
          <a:p>
            <a:pPr lvl="0" rtl="0">
              <a:spcBef>
                <a:spcPts val="0"/>
              </a:spcBef>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rtl="0">
              <a:spcBef>
                <a:spcPts val="0"/>
              </a:spcBef>
              <a:buNone/>
            </a:pPr>
            <a:r>
              <a:rPr lang="en"/>
              <a:t>3. Examples of Integrative Practices for Academic Courses </a:t>
            </a:r>
          </a:p>
        </p:txBody>
      </p:sp>
      <p:sp>
        <p:nvSpPr>
          <p:cNvPr id="145" name="Shape 145"/>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lvl="0">
              <a:spcBef>
                <a:spcPts val="0"/>
              </a:spcBef>
              <a:buNone/>
            </a:pPr>
            <a:endParaRPr dirty="0"/>
          </a:p>
          <a:p>
            <a:pPr marL="285750" lvl="0" indent="-285750" rtl="0">
              <a:spcBef>
                <a:spcPts val="0"/>
              </a:spcBef>
              <a:buFont typeface="Arial" panose="020B0604020202020204" pitchFamily="34" charset="0"/>
              <a:buChar char="•"/>
            </a:pPr>
            <a:r>
              <a:rPr lang="en" dirty="0"/>
              <a:t>Allowing all students extended time on their exams (allowing the entire class period for an exam)</a:t>
            </a:r>
          </a:p>
          <a:p>
            <a:pPr marL="285750" lvl="0" indent="-285750" rtl="0">
              <a:spcBef>
                <a:spcPts val="0"/>
              </a:spcBef>
              <a:buFont typeface="Arial" panose="020B0604020202020204" pitchFamily="34" charset="0"/>
              <a:buChar char="•"/>
            </a:pPr>
            <a:r>
              <a:rPr lang="en" dirty="0"/>
              <a:t>Recommending group note-taking so that students all share the work and can learn to depend on each other (cooperation rather than competition)</a:t>
            </a:r>
          </a:p>
          <a:p>
            <a:pPr marL="285750" lvl="0" indent="-285750" rtl="0">
              <a:spcBef>
                <a:spcPts val="0"/>
              </a:spcBef>
              <a:buFont typeface="Arial" panose="020B0604020202020204" pitchFamily="34" charset="0"/>
              <a:buChar char="•"/>
            </a:pPr>
            <a:r>
              <a:rPr lang="en" dirty="0"/>
              <a:t>Providing a general schedule to outline what the class will entail each day so students can anticipate what is coming and adapt accordingly</a:t>
            </a:r>
          </a:p>
          <a:p>
            <a:pPr lvl="0" rtl="0">
              <a:spcBef>
                <a:spcPts val="0"/>
              </a:spcBef>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rtl="0">
              <a:spcBef>
                <a:spcPts val="0"/>
              </a:spcBef>
              <a:buNone/>
            </a:pPr>
            <a:r>
              <a:rPr lang="en"/>
              <a:t>4. Examples of Integrative Practices for Student Work and Leadership</a:t>
            </a:r>
          </a:p>
        </p:txBody>
      </p:sp>
      <p:sp>
        <p:nvSpPr>
          <p:cNvPr id="151" name="Shape 151"/>
          <p:cNvSpPr txBox="1">
            <a:spLocks noGrp="1"/>
          </p:cNvSpPr>
          <p:nvPr>
            <p:ph type="body" idx="1"/>
          </p:nvPr>
        </p:nvSpPr>
        <p:spPr>
          <a:xfrm>
            <a:off x="311700" y="1273650"/>
            <a:ext cx="8520600" cy="2596200"/>
          </a:xfrm>
          <a:prstGeom prst="rect">
            <a:avLst/>
          </a:prstGeom>
        </p:spPr>
        <p:txBody>
          <a:bodyPr lIns="91425" tIns="91425" rIns="91425" bIns="91425" anchor="t" anchorCtr="0">
            <a:noAutofit/>
          </a:bodyPr>
          <a:lstStyle/>
          <a:p>
            <a:pPr lvl="0" rtl="0">
              <a:spcBef>
                <a:spcPts val="0"/>
              </a:spcBef>
              <a:buNone/>
            </a:pPr>
            <a:endParaRPr dirty="0"/>
          </a:p>
          <a:p>
            <a:pPr marL="285750" lvl="0" indent="-285750" rtl="0">
              <a:spcBef>
                <a:spcPts val="0"/>
              </a:spcBef>
              <a:buFont typeface="Arial" panose="020B0604020202020204" pitchFamily="34" charset="0"/>
              <a:buChar char="•"/>
            </a:pPr>
            <a:r>
              <a:rPr lang="en" dirty="0"/>
              <a:t>Incorporating monthly division wide trainings for student employees on professional development and career preparation (relates to career preparation domain)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320847"/>
            <a:ext cx="8520600" cy="613200"/>
          </a:xfrm>
          <a:prstGeom prst="rect">
            <a:avLst/>
          </a:prstGeom>
        </p:spPr>
        <p:txBody>
          <a:bodyPr lIns="91425" tIns="91425" rIns="91425" bIns="91425" anchor="t" anchorCtr="0">
            <a:noAutofit/>
          </a:bodyPr>
          <a:lstStyle/>
          <a:p>
            <a:pPr lvl="0">
              <a:spcBef>
                <a:spcPts val="0"/>
              </a:spcBef>
              <a:buNone/>
            </a:pPr>
            <a:r>
              <a:rPr lang="en" dirty="0"/>
              <a:t>Peer Connector Program</a:t>
            </a:r>
          </a:p>
        </p:txBody>
      </p:sp>
      <p:sp>
        <p:nvSpPr>
          <p:cNvPr id="2" name="TextBox 1"/>
          <p:cNvSpPr txBox="1"/>
          <p:nvPr/>
        </p:nvSpPr>
        <p:spPr>
          <a:xfrm>
            <a:off x="420882" y="934047"/>
            <a:ext cx="7917900" cy="3785652"/>
          </a:xfrm>
          <a:prstGeom prst="rect">
            <a:avLst/>
          </a:prstGeom>
          <a:noFill/>
        </p:spPr>
        <p:txBody>
          <a:bodyPr wrap="square" rtlCol="0">
            <a:spAutoFit/>
          </a:bodyPr>
          <a:lstStyle/>
          <a:p>
            <a:pPr marL="514350" lvl="0" indent="-285750">
              <a:spcAft>
                <a:spcPts val="1200"/>
              </a:spcAft>
              <a:buFont typeface="Arial" panose="020B0604020202020204" pitchFamily="34" charset="0"/>
              <a:buChar char="•"/>
            </a:pPr>
            <a:r>
              <a:rPr lang="en" sz="1800" dirty="0">
                <a:latin typeface="Old Standard TT" panose="020B0604020202020204" charset="0"/>
              </a:rPr>
              <a:t>The committee also recommends a Peer Connector Program that students with ASD can opt in to</a:t>
            </a:r>
          </a:p>
          <a:p>
            <a:pPr marL="228600" lvl="0">
              <a:spcAft>
                <a:spcPts val="1200"/>
              </a:spcAft>
            </a:pPr>
            <a:r>
              <a:rPr lang="en" sz="1800" dirty="0">
                <a:latin typeface="Old Standard TT" panose="020B0604020202020204" charset="0"/>
              </a:rPr>
              <a:t>	-Connects students on the spectrum with a student leader on campus 	who can support integration into all aspects of college</a:t>
            </a:r>
          </a:p>
          <a:p>
            <a:pPr marL="228600" lvl="0">
              <a:spcAft>
                <a:spcPts val="1200"/>
              </a:spcAft>
            </a:pPr>
            <a:r>
              <a:rPr lang="en" sz="1800" dirty="0">
                <a:latin typeface="Old Standard TT" panose="020B0604020202020204" charset="0"/>
              </a:rPr>
              <a:t>	-Semester-long commitment for the connector (student leader) and 	connectee (student on the spectrum)Meet weekly for at least an hour</a:t>
            </a:r>
          </a:p>
          <a:p>
            <a:pPr marL="514350" lvl="0" indent="-285750">
              <a:spcAft>
                <a:spcPts val="1200"/>
              </a:spcAft>
              <a:buFont typeface="Arial" panose="020B0604020202020204" pitchFamily="34" charset="0"/>
              <a:buChar char="•"/>
            </a:pPr>
            <a:r>
              <a:rPr lang="en" sz="1800" dirty="0">
                <a:latin typeface="Old Standard TT" panose="020B0604020202020204" charset="0"/>
              </a:rPr>
              <a:t>Meet as a program 3 times a semester</a:t>
            </a:r>
          </a:p>
          <a:p>
            <a:pPr marL="228600" lvl="2">
              <a:spcAft>
                <a:spcPts val="1200"/>
              </a:spcAft>
            </a:pPr>
            <a:r>
              <a:rPr lang="en" sz="1800" dirty="0">
                <a:latin typeface="Old Standard TT" panose="020B0604020202020204" charset="0"/>
              </a:rPr>
              <a:t>	-Semester kick-off</a:t>
            </a:r>
          </a:p>
          <a:p>
            <a:pPr marL="228600" lvl="2">
              <a:spcAft>
                <a:spcPts val="1200"/>
              </a:spcAft>
            </a:pPr>
            <a:r>
              <a:rPr lang="en" sz="1800" dirty="0">
                <a:latin typeface="Old Standard TT" panose="020B0604020202020204" charset="0"/>
              </a:rPr>
              <a:t>	-Mid-semester social</a:t>
            </a:r>
          </a:p>
          <a:p>
            <a:pPr marL="228600" lvl="2">
              <a:spcAft>
                <a:spcPts val="1200"/>
              </a:spcAft>
            </a:pPr>
            <a:r>
              <a:rPr lang="en" sz="1800" dirty="0">
                <a:latin typeface="Old Standard TT" panose="020B0604020202020204" charset="0"/>
              </a:rPr>
              <a:t>	-End of semester wrap-up</a:t>
            </a:r>
            <a:endParaRPr lang="en" sz="1600" dirty="0">
              <a:latin typeface="Old Standard TT" panose="020B06040202020202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512700" y="1893300"/>
            <a:ext cx="8118600" cy="1522800"/>
          </a:xfrm>
          <a:prstGeom prst="rect">
            <a:avLst/>
          </a:prstGeom>
        </p:spPr>
        <p:txBody>
          <a:bodyPr lIns="91425" tIns="91425" rIns="91425" bIns="91425" anchor="b" anchorCtr="0">
            <a:noAutofit/>
          </a:bodyPr>
          <a:lstStyle/>
          <a:p>
            <a:pPr lvl="0" rtl="0">
              <a:spcBef>
                <a:spcPts val="0"/>
              </a:spcBef>
              <a:buNone/>
            </a:pPr>
            <a:r>
              <a:rPr lang="en"/>
              <a:t>Budget/Cost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225375" y="151550"/>
            <a:ext cx="8520600" cy="2106300"/>
          </a:xfrm>
          <a:prstGeom prst="rect">
            <a:avLst/>
          </a:prstGeom>
        </p:spPr>
        <p:txBody>
          <a:bodyPr lIns="91425" tIns="91425" rIns="91425" bIns="91425" anchor="b" anchorCtr="0">
            <a:noAutofit/>
          </a:bodyPr>
          <a:lstStyle/>
          <a:p>
            <a:pPr lvl="0">
              <a:spcBef>
                <a:spcPts val="0"/>
              </a:spcBef>
              <a:buNone/>
            </a:pPr>
            <a:r>
              <a:rPr lang="en"/>
              <a:t>$</a:t>
            </a:r>
          </a:p>
        </p:txBody>
      </p:sp>
      <p:sp>
        <p:nvSpPr>
          <p:cNvPr id="168" name="Shape 168"/>
          <p:cNvSpPr txBox="1">
            <a:spLocks noGrp="1"/>
          </p:cNvSpPr>
          <p:nvPr>
            <p:ph type="body" idx="1"/>
          </p:nvPr>
        </p:nvSpPr>
        <p:spPr>
          <a:xfrm>
            <a:off x="311700" y="2257850"/>
            <a:ext cx="8520600" cy="1730100"/>
          </a:xfrm>
          <a:prstGeom prst="rect">
            <a:avLst/>
          </a:prstGeom>
        </p:spPr>
        <p:txBody>
          <a:bodyPr lIns="91425" tIns="91425" rIns="91425" bIns="91425" anchor="t" anchorCtr="0">
            <a:noAutofit/>
          </a:bodyPr>
          <a:lstStyle/>
          <a:p>
            <a:pPr lvl="0" algn="l" rtl="0">
              <a:spcBef>
                <a:spcPts val="0"/>
              </a:spcBef>
              <a:buNone/>
            </a:pPr>
            <a:r>
              <a:rPr lang="en" dirty="0"/>
              <a:t>This proposal focuses on empowering each individual department to evaluate their current practices and implement integrative practices in whatever way is most realistic and effective within their areas. Therefore, the responsibility of funding/budgeting falls on each individual department. One initial cost for Disability Services, however, might include funds to incentivize the Peer Connector position ($200 stipend for the semester per Peer Connector, for example).</a:t>
            </a:r>
          </a:p>
          <a:p>
            <a:pPr lvl="0" algn="l">
              <a:spcBef>
                <a:spcPts val="0"/>
              </a:spcBef>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64025"/>
            <a:ext cx="8520600" cy="613200"/>
          </a:xfrm>
          <a:prstGeom prst="rect">
            <a:avLst/>
          </a:prstGeom>
        </p:spPr>
        <p:txBody>
          <a:bodyPr lIns="91425" tIns="91425" rIns="91425" bIns="91425" anchor="t" anchorCtr="0">
            <a:noAutofit/>
          </a:bodyPr>
          <a:lstStyle/>
          <a:p>
            <a:pPr lvl="0">
              <a:spcBef>
                <a:spcPts val="0"/>
              </a:spcBef>
              <a:buNone/>
            </a:pPr>
            <a:r>
              <a:rPr lang="en"/>
              <a:t>Assumptions</a:t>
            </a:r>
          </a:p>
        </p:txBody>
      </p:sp>
      <p:sp>
        <p:nvSpPr>
          <p:cNvPr id="66" name="Shape 66"/>
          <p:cNvSpPr txBox="1">
            <a:spLocks noGrp="1"/>
          </p:cNvSpPr>
          <p:nvPr>
            <p:ph type="body" idx="1"/>
          </p:nvPr>
        </p:nvSpPr>
        <p:spPr>
          <a:xfrm>
            <a:off x="311700" y="638200"/>
            <a:ext cx="8520600" cy="4245000"/>
          </a:xfrm>
          <a:prstGeom prst="rect">
            <a:avLst/>
          </a:prstGeom>
        </p:spPr>
        <p:txBody>
          <a:bodyPr lIns="91425" tIns="91425" rIns="91425" bIns="91425" anchor="t" anchorCtr="0">
            <a:noAutofit/>
          </a:bodyPr>
          <a:lstStyle/>
          <a:p>
            <a:pPr marL="457200" lvl="0" indent="-228600" rtl="0">
              <a:spcBef>
                <a:spcPts val="0"/>
              </a:spcBef>
              <a:buChar char="-"/>
            </a:pPr>
            <a:r>
              <a:rPr lang="en"/>
              <a:t>Students have equal access to all educational programs, services, facilities, and activities. (Section 504C of the Rehabilitation Act (1973))</a:t>
            </a:r>
          </a:p>
          <a:p>
            <a:pPr marL="457200" lvl="0" indent="-228600" rtl="0">
              <a:spcBef>
                <a:spcPts val="0"/>
              </a:spcBef>
              <a:buChar char="-"/>
            </a:pPr>
            <a:r>
              <a:rPr lang="en"/>
              <a:t>The students whose ASD is documented receive reasonable accommodations set by law. (The Americans with Disabilities Act ([ADA], 1990)) These are typically extended time on tests and alternative quieter exam locations.</a:t>
            </a:r>
          </a:p>
          <a:p>
            <a:pPr marL="457200" lvl="0" indent="-228600" rtl="0">
              <a:spcBef>
                <a:spcPts val="0"/>
              </a:spcBef>
              <a:buChar char="-"/>
            </a:pPr>
            <a:r>
              <a:rPr lang="en"/>
              <a:t>We are an institution required to follow ADA and Section 504C. (i.e. we receive federal funding and are not religiously affiliated) </a:t>
            </a:r>
          </a:p>
          <a:p>
            <a:pPr marL="457200" lvl="0" indent="-228600" rtl="0">
              <a:spcBef>
                <a:spcPts val="0"/>
              </a:spcBef>
              <a:buChar char="-"/>
            </a:pPr>
            <a:r>
              <a:rPr lang="en"/>
              <a:t>There is no one size fits all approach to working with students with Autism Spectrum Disorder - it is a spectrum - each individual will have different needs.</a:t>
            </a:r>
          </a:p>
          <a:p>
            <a:pPr marL="457200" lvl="0" indent="-228600" rtl="0">
              <a:spcBef>
                <a:spcPts val="0"/>
              </a:spcBef>
              <a:buChar char="-"/>
            </a:pPr>
            <a:r>
              <a:rPr lang="en"/>
              <a:t>Percentage of students with Autism Spectrum Disorder on this campus is congruent with national standards (1% to 3%)</a:t>
            </a:r>
          </a:p>
          <a:p>
            <a:pPr marL="457200" lvl="0" indent="-228600" rtl="0">
              <a:spcBef>
                <a:spcPts val="0"/>
              </a:spcBef>
              <a:buChar char="-"/>
            </a:pPr>
            <a:r>
              <a:rPr lang="en"/>
              <a:t>Individuals from all departments will be open to requiring staff to attend this training and will be willing to implement changes in their office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512700" y="1893300"/>
            <a:ext cx="8118600" cy="1522800"/>
          </a:xfrm>
          <a:prstGeom prst="rect">
            <a:avLst/>
          </a:prstGeom>
        </p:spPr>
        <p:txBody>
          <a:bodyPr lIns="91425" tIns="91425" rIns="91425" bIns="91425" anchor="b" anchorCtr="0">
            <a:noAutofit/>
          </a:bodyPr>
          <a:lstStyle/>
          <a:p>
            <a:pPr lvl="0">
              <a:spcBef>
                <a:spcPts val="0"/>
              </a:spcBef>
              <a:buNone/>
            </a:pPr>
            <a:r>
              <a:rPr lang="en"/>
              <a:t>Now what can your department do?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311700" y="445025"/>
            <a:ext cx="3999900" cy="1896900"/>
          </a:xfrm>
          <a:prstGeom prst="rect">
            <a:avLst/>
          </a:prstGeom>
        </p:spPr>
        <p:txBody>
          <a:bodyPr lIns="91425" tIns="91425" rIns="91425" bIns="91425" anchor="t" anchorCtr="0">
            <a:noAutofit/>
          </a:bodyPr>
          <a:lstStyle/>
          <a:p>
            <a:pPr lvl="0">
              <a:spcBef>
                <a:spcPts val="0"/>
              </a:spcBef>
              <a:buNone/>
            </a:pPr>
            <a:r>
              <a:rPr lang="en"/>
              <a:t>Current departmental practices that are already inclusive for students w/ ASD...</a:t>
            </a:r>
          </a:p>
        </p:txBody>
      </p:sp>
      <p:sp>
        <p:nvSpPr>
          <p:cNvPr id="179" name="Shape 179"/>
          <p:cNvSpPr txBox="1">
            <a:spLocks noGrp="1"/>
          </p:cNvSpPr>
          <p:nvPr>
            <p:ph type="body" idx="1"/>
          </p:nvPr>
        </p:nvSpPr>
        <p:spPr>
          <a:xfrm>
            <a:off x="311700" y="2509875"/>
            <a:ext cx="3999900" cy="2541000"/>
          </a:xfrm>
          <a:prstGeom prst="rect">
            <a:avLst/>
          </a:prstGeom>
        </p:spPr>
        <p:txBody>
          <a:bodyPr lIns="91425" tIns="91425" rIns="91425" bIns="91425" anchor="t" anchorCtr="0">
            <a:noAutofit/>
          </a:bodyPr>
          <a:lstStyle/>
          <a:p>
            <a:pPr marL="457200" lvl="0" indent="-228600" rtl="0">
              <a:spcBef>
                <a:spcPts val="0"/>
              </a:spcBef>
              <a:buChar char="-"/>
            </a:pPr>
            <a:r>
              <a:rPr lang="en" dirty="0"/>
              <a:t>“Pros”: we would give them this time to talk amongst themselves to determine what they already do well in their department.</a:t>
            </a:r>
          </a:p>
          <a:p>
            <a:pPr lvl="0" rtl="0">
              <a:spcBef>
                <a:spcPts val="0"/>
              </a:spcBef>
              <a:buNone/>
            </a:pPr>
            <a:endParaRPr dirty="0"/>
          </a:p>
        </p:txBody>
      </p:sp>
      <p:sp>
        <p:nvSpPr>
          <p:cNvPr id="180" name="Shape 180"/>
          <p:cNvSpPr txBox="1">
            <a:spLocks noGrp="1"/>
          </p:cNvSpPr>
          <p:nvPr>
            <p:ph type="body" idx="2"/>
          </p:nvPr>
        </p:nvSpPr>
        <p:spPr>
          <a:xfrm>
            <a:off x="4807500" y="2509875"/>
            <a:ext cx="3999900" cy="2541000"/>
          </a:xfrm>
          <a:prstGeom prst="rect">
            <a:avLst/>
          </a:prstGeom>
        </p:spPr>
        <p:txBody>
          <a:bodyPr lIns="91425" tIns="91425" rIns="91425" bIns="91425" anchor="t" anchorCtr="0">
            <a:noAutofit/>
          </a:bodyPr>
          <a:lstStyle/>
          <a:p>
            <a:pPr marL="457200" lvl="0" indent="-228600" rtl="0">
              <a:spcBef>
                <a:spcPts val="0"/>
              </a:spcBef>
              <a:buChar char="-"/>
            </a:pPr>
            <a:r>
              <a:rPr lang="en" dirty="0"/>
              <a:t>“Cons”: we would give them this time to talk amongst themselves to determine what departmental practices need to be improved.</a:t>
            </a:r>
          </a:p>
          <a:p>
            <a:pPr lvl="0" rtl="0">
              <a:spcBef>
                <a:spcPts val="0"/>
              </a:spcBef>
              <a:buNone/>
            </a:pPr>
            <a:endParaRPr dirty="0"/>
          </a:p>
        </p:txBody>
      </p:sp>
      <p:sp>
        <p:nvSpPr>
          <p:cNvPr id="181" name="Shape 181"/>
          <p:cNvSpPr txBox="1">
            <a:spLocks noGrp="1"/>
          </p:cNvSpPr>
          <p:nvPr>
            <p:ph type="title"/>
          </p:nvPr>
        </p:nvSpPr>
        <p:spPr>
          <a:xfrm>
            <a:off x="4807500" y="445025"/>
            <a:ext cx="3999900" cy="1583100"/>
          </a:xfrm>
          <a:prstGeom prst="rect">
            <a:avLst/>
          </a:prstGeom>
        </p:spPr>
        <p:txBody>
          <a:bodyPr lIns="91425" tIns="91425" rIns="91425" bIns="91425" anchor="t" anchorCtr="0">
            <a:noAutofit/>
          </a:bodyPr>
          <a:lstStyle/>
          <a:p>
            <a:pPr lvl="0" rtl="0">
              <a:spcBef>
                <a:spcPts val="0"/>
              </a:spcBef>
              <a:buNone/>
            </a:pPr>
            <a:r>
              <a:rPr lang="en"/>
              <a:t>Current departmental practices that hinder  access/opportunity for students w/ ASD...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rtl="0">
              <a:spcBef>
                <a:spcPts val="0"/>
              </a:spcBef>
              <a:buNone/>
            </a:pPr>
            <a:r>
              <a:rPr lang="en"/>
              <a:t>References</a:t>
            </a:r>
          </a:p>
        </p:txBody>
      </p:sp>
      <p:sp>
        <p:nvSpPr>
          <p:cNvPr id="187" name="Shape 187"/>
          <p:cNvSpPr txBox="1">
            <a:spLocks noGrp="1"/>
          </p:cNvSpPr>
          <p:nvPr>
            <p:ph type="body" idx="1"/>
          </p:nvPr>
        </p:nvSpPr>
        <p:spPr>
          <a:xfrm>
            <a:off x="311700" y="1171600"/>
            <a:ext cx="8520600" cy="3397200"/>
          </a:xfrm>
          <a:prstGeom prst="rect">
            <a:avLst/>
          </a:prstGeom>
        </p:spPr>
        <p:txBody>
          <a:bodyPr lIns="91425" tIns="91425" rIns="91425" bIns="91425" anchor="t" anchorCtr="0">
            <a:noAutofit/>
          </a:bodyPr>
          <a:lstStyle/>
          <a:p>
            <a:pPr lvl="0">
              <a:spcBef>
                <a:spcPts val="0"/>
              </a:spcBef>
              <a:buNone/>
            </a:pPr>
            <a:r>
              <a:rPr lang="en" dirty="0">
                <a:solidFill>
                  <a:schemeClr val="tx1"/>
                </a:solidFill>
              </a:rPr>
              <a:t>The Center for Universal Design in Education. (2017). Introduction to universal 	design in education. Retrieved from: 	http://www.washington.edu/doit/programs/center-universal-design-	education/introduction-universal-design-education</a:t>
            </a:r>
            <a:endParaRPr lang="en" dirty="0">
              <a:solidFill>
                <a:schemeClr val="tx1"/>
              </a:solidFill>
              <a:hlinkClick r:id="rId3"/>
            </a:endParaRPr>
          </a:p>
          <a:p>
            <a:pPr lvl="0">
              <a:spcBef>
                <a:spcPts val="0"/>
              </a:spcBef>
              <a:buNone/>
            </a:pPr>
            <a:r>
              <a:rPr lang="en" dirty="0">
                <a:solidFill>
                  <a:schemeClr val="tx1"/>
                </a:solidFill>
              </a:rPr>
              <a:t>Emerging practices for supporting students on the autism spectrum in higher 	education: A guide for higher education professionals. (2014) Retrieved 	from: https://www.rit.edu/~w-ssp/documents/ASDinHigherEdGuide.pdf</a:t>
            </a:r>
            <a:endParaRPr lang="en" dirty="0">
              <a:solidFill>
                <a:schemeClr val="tx1"/>
              </a:solidFill>
              <a:hlinkClick r:id="rId4"/>
            </a:endParaRPr>
          </a:p>
          <a:p>
            <a:pPr lvl="0">
              <a:spcBef>
                <a:spcPts val="0"/>
              </a:spcBef>
              <a:buClr>
                <a:schemeClr val="dk1"/>
              </a:buClr>
              <a:buSzPct val="61111"/>
              <a:buFont typeface="Arial"/>
              <a:buNone/>
            </a:pPr>
            <a:r>
              <a:rPr lang="en" dirty="0">
                <a:solidFill>
                  <a:schemeClr val="tx1"/>
                </a:solidFill>
              </a:rPr>
              <a:t>Michigan Disability Rights Coalition. (n.d.). Models of disability. Retrieved from: 	http://www.copower.org/leadership/models-of-disability</a:t>
            </a:r>
          </a:p>
          <a:p>
            <a:pPr lvl="0" rtl="0">
              <a:spcBef>
                <a:spcPts val="0"/>
              </a:spcBef>
              <a:buNone/>
            </a:pPr>
            <a:endParaRP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90250" y="793575"/>
            <a:ext cx="8357700" cy="3823500"/>
          </a:xfrm>
          <a:prstGeom prst="rect">
            <a:avLst/>
          </a:prstGeom>
        </p:spPr>
        <p:txBody>
          <a:bodyPr lIns="91425" tIns="91425" rIns="91425" bIns="91425" anchor="ctr" anchorCtr="0">
            <a:noAutofit/>
          </a:bodyPr>
          <a:lstStyle/>
          <a:p>
            <a:pPr lvl="0">
              <a:spcBef>
                <a:spcPts val="0"/>
              </a:spcBef>
              <a:buNone/>
            </a:pPr>
            <a:r>
              <a:rPr lang="en"/>
              <a:t>Proposal Overview:</a:t>
            </a:r>
          </a:p>
          <a:p>
            <a:pPr lvl="0">
              <a:spcBef>
                <a:spcPts val="0"/>
              </a:spcBef>
              <a:buNone/>
            </a:pPr>
            <a:r>
              <a:rPr lang="en" sz="2400"/>
              <a:t>We recommend representatives from Disability Services use this training powerpoint as a tool to present “in-services” to any/all departments on campus related to the 4 aspects of how students interact with the campus on a personal, social and academic level (on-campus living, activities and events, academic courses, and campus jobs/ student org. involvement) in order to develop integrative practices that incorporate universal design for students on the Autism Spectrum into these departments.</a:t>
            </a:r>
          </a:p>
          <a:p>
            <a:pPr lvl="0">
              <a:spcBef>
                <a:spcPts val="0"/>
              </a:spcBef>
              <a:buNone/>
            </a:pP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445025"/>
            <a:ext cx="8520600" cy="613200"/>
          </a:xfrm>
          <a:prstGeom prst="rect">
            <a:avLst/>
          </a:prstGeom>
        </p:spPr>
        <p:txBody>
          <a:bodyPr lIns="91425" tIns="91425" rIns="91425" bIns="91425" anchor="t" anchorCtr="0">
            <a:noAutofit/>
          </a:bodyPr>
          <a:lstStyle/>
          <a:p>
            <a:pPr lvl="0">
              <a:spcBef>
                <a:spcPts val="0"/>
              </a:spcBef>
              <a:buNone/>
            </a:pPr>
            <a:r>
              <a:rPr lang="en" dirty="0"/>
              <a:t>Learning Outcomes of the Training</a:t>
            </a:r>
          </a:p>
        </p:txBody>
      </p:sp>
      <p:sp>
        <p:nvSpPr>
          <p:cNvPr id="77" name="Shape 77"/>
          <p:cNvSpPr txBox="1">
            <a:spLocks noGrp="1"/>
          </p:cNvSpPr>
          <p:nvPr>
            <p:ph type="body" idx="1"/>
          </p:nvPr>
        </p:nvSpPr>
        <p:spPr>
          <a:xfrm>
            <a:off x="311700" y="1209330"/>
            <a:ext cx="8520600" cy="3663300"/>
          </a:xfrm>
          <a:prstGeom prst="rect">
            <a:avLst/>
          </a:prstGeom>
        </p:spPr>
        <p:txBody>
          <a:bodyPr lIns="91425" tIns="91425" rIns="91425" bIns="91425" anchor="t" anchorCtr="0">
            <a:noAutofit/>
          </a:bodyPr>
          <a:lstStyle/>
          <a:p>
            <a:pPr marL="457200" lvl="0" indent="-228600" rtl="0">
              <a:lnSpc>
                <a:spcPct val="115000"/>
              </a:lnSpc>
              <a:spcBef>
                <a:spcPts val="0"/>
              </a:spcBef>
              <a:spcAft>
                <a:spcPts val="1000"/>
              </a:spcAft>
            </a:pPr>
            <a:r>
              <a:rPr lang="en" sz="2400" dirty="0"/>
              <a:t>Participants of the training will…</a:t>
            </a:r>
          </a:p>
          <a:p>
            <a:pPr marL="971550" lvl="1" indent="-285750" rtl="0">
              <a:lnSpc>
                <a:spcPct val="115000"/>
              </a:lnSpc>
              <a:spcBef>
                <a:spcPts val="0"/>
              </a:spcBef>
              <a:spcAft>
                <a:spcPts val="1000"/>
              </a:spcAft>
              <a:buFont typeface="Arial" panose="020B0604020202020204" pitchFamily="34" charset="0"/>
              <a:buChar char="•"/>
            </a:pPr>
            <a:r>
              <a:rPr lang="en" sz="1800" dirty="0"/>
              <a:t>examine the intricacies of the experience of students with Autism Spectrum Disorder (ASD) to build a foundation of knowledge on how to best serve them.</a:t>
            </a:r>
          </a:p>
          <a:p>
            <a:pPr marL="971550" lvl="1" indent="-285750" rtl="0">
              <a:lnSpc>
                <a:spcPct val="115000"/>
              </a:lnSpc>
              <a:spcBef>
                <a:spcPts val="0"/>
              </a:spcBef>
              <a:spcAft>
                <a:spcPts val="1000"/>
              </a:spcAft>
              <a:buFont typeface="Arial" panose="020B0604020202020204" pitchFamily="34" charset="0"/>
              <a:buChar char="•"/>
            </a:pPr>
            <a:r>
              <a:rPr lang="en" sz="1800" dirty="0"/>
              <a:t>interrogate the principles of Universal Design and the Social Model of Disability in comparison to the current department culture. </a:t>
            </a:r>
          </a:p>
          <a:p>
            <a:pPr marL="971550" lvl="1" indent="-285750" rtl="0">
              <a:lnSpc>
                <a:spcPct val="115000"/>
              </a:lnSpc>
              <a:spcBef>
                <a:spcPts val="0"/>
              </a:spcBef>
              <a:spcAft>
                <a:spcPts val="1000"/>
              </a:spcAft>
              <a:buFont typeface="Arial" panose="020B0604020202020204" pitchFamily="34" charset="0"/>
              <a:buChar char="•"/>
            </a:pPr>
            <a:r>
              <a:rPr lang="en" sz="1800" dirty="0"/>
              <a:t>foster dialogue with fellow department members to construct strategies of Universal design they could implement into their current department structure and services to accommodate all students possible.</a:t>
            </a:r>
          </a:p>
          <a:p>
            <a:pPr lvl="0">
              <a:spcBef>
                <a:spcPts val="0"/>
              </a:spcBef>
              <a:buNone/>
            </a:pPr>
            <a:endParaRP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512700" y="1893300"/>
            <a:ext cx="8118599" cy="1522800"/>
          </a:xfrm>
          <a:prstGeom prst="rect">
            <a:avLst/>
          </a:prstGeom>
        </p:spPr>
        <p:txBody>
          <a:bodyPr lIns="91425" tIns="91425" rIns="91425" bIns="91425" anchor="b" anchorCtr="0">
            <a:noAutofit/>
          </a:bodyPr>
          <a:lstStyle/>
          <a:p>
            <a:pPr lvl="0">
              <a:spcBef>
                <a:spcPts val="0"/>
              </a:spcBef>
              <a:buNone/>
            </a:pPr>
            <a:r>
              <a:rPr lang="en"/>
              <a:t>Background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134975" y="526350"/>
            <a:ext cx="4713000" cy="4090800"/>
          </a:xfrm>
          <a:prstGeom prst="rect">
            <a:avLst/>
          </a:prstGeom>
        </p:spPr>
        <p:txBody>
          <a:bodyPr lIns="91425" tIns="91425" rIns="91425" bIns="91425" anchor="ctr" anchorCtr="0">
            <a:noAutofit/>
          </a:bodyPr>
          <a:lstStyle/>
          <a:p>
            <a:pPr lvl="0" algn="ctr" rtl="0">
              <a:spcBef>
                <a:spcPts val="0"/>
              </a:spcBef>
              <a:buNone/>
            </a:pPr>
            <a:r>
              <a:rPr lang="en" sz="4800" dirty="0"/>
              <a:t>Autism Spectrum Disorder (ASD)</a:t>
            </a:r>
          </a:p>
          <a:p>
            <a:pPr lvl="0" rtl="0">
              <a:spcBef>
                <a:spcPts val="0"/>
              </a:spcBef>
              <a:buNone/>
            </a:pPr>
            <a:endParaRPr sz="1400" dirty="0"/>
          </a:p>
          <a:p>
            <a:pPr lvl="0">
              <a:spcBef>
                <a:spcPts val="0"/>
              </a:spcBef>
              <a:buNone/>
            </a:pPr>
            <a:r>
              <a:rPr lang="en" sz="2400" u="sng" dirty="0"/>
              <a:t>Two main features:</a:t>
            </a:r>
          </a:p>
          <a:p>
            <a:pPr marL="457200" lvl="0" indent="-381000" rtl="0">
              <a:spcBef>
                <a:spcPts val="0"/>
              </a:spcBef>
              <a:buSzPct val="100000"/>
              <a:buAutoNum type="arabicPeriod"/>
            </a:pPr>
            <a:r>
              <a:rPr lang="en" sz="2400" dirty="0"/>
              <a:t>Difficulty with social communication</a:t>
            </a:r>
          </a:p>
          <a:p>
            <a:pPr marL="457200" lvl="0" indent="-381000" rtl="0">
              <a:spcBef>
                <a:spcPts val="0"/>
              </a:spcBef>
              <a:buSzPct val="100000"/>
              <a:buAutoNum type="arabicPeriod"/>
            </a:pPr>
            <a:r>
              <a:rPr lang="en" sz="2400" dirty="0"/>
              <a:t>Restricted, repetitive behaviors or interests</a:t>
            </a:r>
          </a:p>
          <a:p>
            <a:pPr lvl="0" algn="r" rtl="0">
              <a:spcBef>
                <a:spcPts val="0"/>
              </a:spcBef>
              <a:buNone/>
            </a:pPr>
            <a:endParaRPr sz="1800" dirty="0"/>
          </a:p>
          <a:p>
            <a:pPr lvl="0" algn="r" rtl="0">
              <a:spcBef>
                <a:spcPts val="0"/>
              </a:spcBef>
              <a:buNone/>
            </a:pPr>
            <a:r>
              <a:rPr lang="en" sz="1400" dirty="0"/>
              <a:t>Diagnostic and Statistical Manual of Mental Disorders;	DSM-V, 2013</a:t>
            </a:r>
          </a:p>
        </p:txBody>
      </p:sp>
      <p:pic>
        <p:nvPicPr>
          <p:cNvPr id="88" name="Shape 88"/>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304800" y="400487"/>
            <a:ext cx="3124200" cy="434251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265500" y="1253250"/>
            <a:ext cx="4045200" cy="2637000"/>
          </a:xfrm>
          <a:prstGeom prst="rect">
            <a:avLst/>
          </a:prstGeom>
        </p:spPr>
        <p:txBody>
          <a:bodyPr lIns="91425" tIns="91425" rIns="91425" bIns="91425" anchor="b" anchorCtr="0">
            <a:noAutofit/>
          </a:bodyPr>
          <a:lstStyle/>
          <a:p>
            <a:pPr lvl="0">
              <a:spcBef>
                <a:spcPts val="0"/>
              </a:spcBef>
              <a:buNone/>
            </a:pPr>
            <a:r>
              <a:rPr lang="en"/>
              <a:t>What are common characteristics of ASD?</a:t>
            </a:r>
          </a:p>
        </p:txBody>
      </p:sp>
      <p:sp>
        <p:nvSpPr>
          <p:cNvPr id="94" name="Shape 94"/>
          <p:cNvSpPr txBox="1">
            <a:spLocks noGrp="1"/>
          </p:cNvSpPr>
          <p:nvPr>
            <p:ph type="body" idx="2"/>
          </p:nvPr>
        </p:nvSpPr>
        <p:spPr>
          <a:xfrm>
            <a:off x="4775200" y="372534"/>
            <a:ext cx="4210756" cy="4315716"/>
          </a:xfrm>
          <a:prstGeom prst="rect">
            <a:avLst/>
          </a:prstGeom>
        </p:spPr>
        <p:txBody>
          <a:bodyPr lIns="91425" tIns="91425" rIns="91425" bIns="91425" anchor="ctr" anchorCtr="0">
            <a:noAutofit/>
          </a:bodyPr>
          <a:lstStyle/>
          <a:p>
            <a:pPr marL="514350" lvl="0" indent="-285750" rtl="0">
              <a:lnSpc>
                <a:spcPct val="100000"/>
              </a:lnSpc>
              <a:spcBef>
                <a:spcPts val="0"/>
              </a:spcBef>
              <a:spcAft>
                <a:spcPts val="0"/>
              </a:spcAft>
              <a:buFont typeface="Arial" panose="020B0604020202020204" pitchFamily="34" charset="0"/>
              <a:buChar char="•"/>
            </a:pPr>
            <a:r>
              <a:rPr lang="en" sz="1800" dirty="0"/>
              <a:t>Reliance on rigid routines</a:t>
            </a:r>
          </a:p>
          <a:p>
            <a:pPr marL="514350" lvl="0" indent="-285750" rtl="0">
              <a:lnSpc>
                <a:spcPct val="100000"/>
              </a:lnSpc>
              <a:spcBef>
                <a:spcPts val="0"/>
              </a:spcBef>
              <a:spcAft>
                <a:spcPts val="0"/>
              </a:spcAft>
              <a:buFont typeface="Arial" panose="020B0604020202020204" pitchFamily="34" charset="0"/>
              <a:buChar char="•"/>
            </a:pPr>
            <a:r>
              <a:rPr lang="en" sz="1800" dirty="0"/>
              <a:t>Heightened sensitivity to sensory stimuli</a:t>
            </a:r>
          </a:p>
          <a:p>
            <a:pPr marL="514350" lvl="0" indent="-285750" rtl="0">
              <a:lnSpc>
                <a:spcPct val="100000"/>
              </a:lnSpc>
              <a:spcBef>
                <a:spcPts val="0"/>
              </a:spcBef>
              <a:spcAft>
                <a:spcPts val="0"/>
              </a:spcAft>
              <a:buFont typeface="Arial" panose="020B0604020202020204" pitchFamily="34" charset="0"/>
              <a:buChar char="•"/>
            </a:pPr>
            <a:r>
              <a:rPr lang="en" sz="1800" dirty="0"/>
              <a:t>Difficulty regulating and expressing emotions</a:t>
            </a:r>
          </a:p>
          <a:p>
            <a:pPr marL="514350" lvl="0" indent="-285750" rtl="0">
              <a:lnSpc>
                <a:spcPct val="100000"/>
              </a:lnSpc>
              <a:spcBef>
                <a:spcPts val="0"/>
              </a:spcBef>
              <a:spcAft>
                <a:spcPts val="0"/>
              </a:spcAft>
              <a:buFont typeface="Arial" panose="020B0604020202020204" pitchFamily="34" charset="0"/>
              <a:buChar char="•"/>
            </a:pPr>
            <a:r>
              <a:rPr lang="en" sz="1800" dirty="0"/>
              <a:t>Compulsive behavior</a:t>
            </a:r>
          </a:p>
          <a:p>
            <a:pPr marL="514350" lvl="0" indent="-285750" rtl="0">
              <a:lnSpc>
                <a:spcPct val="100000"/>
              </a:lnSpc>
              <a:spcBef>
                <a:spcPts val="0"/>
              </a:spcBef>
              <a:spcAft>
                <a:spcPts val="0"/>
              </a:spcAft>
              <a:buFont typeface="Arial" panose="020B0604020202020204" pitchFamily="34" charset="0"/>
              <a:buChar char="•"/>
            </a:pPr>
            <a:r>
              <a:rPr lang="en" sz="1800" dirty="0"/>
              <a:t>Difficulty with social interactions, unaware of others’ emotions</a:t>
            </a:r>
          </a:p>
          <a:p>
            <a:pPr marL="514350" lvl="0" indent="-285750" rtl="0">
              <a:lnSpc>
                <a:spcPct val="100000"/>
              </a:lnSpc>
              <a:spcBef>
                <a:spcPts val="0"/>
              </a:spcBef>
              <a:spcAft>
                <a:spcPts val="0"/>
              </a:spcAft>
              <a:buFont typeface="Arial" panose="020B0604020202020204" pitchFamily="34" charset="0"/>
              <a:buChar char="•"/>
            </a:pPr>
            <a:endParaRPr lang="en" dirty="0"/>
          </a:p>
          <a:p>
            <a:pPr marL="228600">
              <a:lnSpc>
                <a:spcPct val="100000"/>
              </a:lnSpc>
              <a:spcAft>
                <a:spcPts val="0"/>
              </a:spcAft>
            </a:pPr>
            <a:r>
              <a:rPr lang="en" dirty="0"/>
              <a:t>**Characteristics vary greatly in presentation and intensity**</a:t>
            </a:r>
          </a:p>
          <a:p>
            <a:pPr marL="514350" lvl="0" indent="-285750" rtl="0">
              <a:lnSpc>
                <a:spcPct val="100000"/>
              </a:lnSpc>
              <a:spcBef>
                <a:spcPts val="0"/>
              </a:spcBef>
              <a:spcAft>
                <a:spcPts val="0"/>
              </a:spcAft>
              <a:buFont typeface="Arial" panose="020B0604020202020204" pitchFamily="34" charset="0"/>
              <a:buChar char="•"/>
            </a:pPr>
            <a:endParaRPr lang="en" sz="1800" dirty="0"/>
          </a:p>
        </p:txBody>
      </p:sp>
      <p:sp>
        <p:nvSpPr>
          <p:cNvPr id="95" name="Shape 95"/>
          <p:cNvSpPr txBox="1"/>
          <p:nvPr/>
        </p:nvSpPr>
        <p:spPr>
          <a:xfrm>
            <a:off x="170250" y="4688250"/>
            <a:ext cx="4235700" cy="682500"/>
          </a:xfrm>
          <a:prstGeom prst="rect">
            <a:avLst/>
          </a:prstGeom>
          <a:noFill/>
          <a:ln>
            <a:noFill/>
          </a:ln>
        </p:spPr>
        <p:txBody>
          <a:bodyPr lIns="91425" tIns="91425" rIns="91425" bIns="91425" anchor="t" anchorCtr="0">
            <a:noAutofit/>
          </a:bodyPr>
          <a:lstStyle/>
          <a:p>
            <a:pPr lvl="0" rtl="0">
              <a:spcBef>
                <a:spcPts val="0"/>
              </a:spcBef>
              <a:buClr>
                <a:schemeClr val="dk1"/>
              </a:buClr>
              <a:buFont typeface="Arial"/>
              <a:buNone/>
            </a:pPr>
            <a:r>
              <a:rPr lang="en">
                <a:solidFill>
                  <a:schemeClr val="dk1"/>
                </a:solidFill>
                <a:latin typeface="Old Standard TT"/>
                <a:ea typeface="Old Standard TT"/>
                <a:cs typeface="Old Standard TT"/>
                <a:sym typeface="Old Standard TT"/>
              </a:rPr>
              <a:t>**ASD affects a little over 1% of the population**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173081"/>
            <a:ext cx="3999900" cy="613200"/>
          </a:xfrm>
          <a:prstGeom prst="rect">
            <a:avLst/>
          </a:prstGeom>
        </p:spPr>
        <p:txBody>
          <a:bodyPr lIns="91425" tIns="91425" rIns="91425" bIns="91425" anchor="t" anchorCtr="0">
            <a:noAutofit/>
          </a:bodyPr>
          <a:lstStyle/>
          <a:p>
            <a:pPr lvl="0" rtl="0">
              <a:spcBef>
                <a:spcPts val="0"/>
              </a:spcBef>
              <a:buNone/>
            </a:pPr>
            <a:r>
              <a:rPr lang="en" dirty="0"/>
              <a:t>Potential Strengths</a:t>
            </a:r>
          </a:p>
        </p:txBody>
      </p:sp>
      <p:sp>
        <p:nvSpPr>
          <p:cNvPr id="101" name="Shape 101"/>
          <p:cNvSpPr txBox="1">
            <a:spLocks noGrp="1"/>
          </p:cNvSpPr>
          <p:nvPr>
            <p:ph type="body" idx="1"/>
          </p:nvPr>
        </p:nvSpPr>
        <p:spPr>
          <a:xfrm>
            <a:off x="311700" y="808288"/>
            <a:ext cx="3999900" cy="3965330"/>
          </a:xfrm>
          <a:prstGeom prst="rect">
            <a:avLst/>
          </a:prstGeom>
        </p:spPr>
        <p:txBody>
          <a:bodyPr lIns="91425" tIns="91425" rIns="91425" bIns="91425" anchor="t" anchorCtr="0">
            <a:noAutofit/>
          </a:bodyPr>
          <a:lstStyle/>
          <a:p>
            <a:pPr marL="514350" lvl="0" indent="-285750" rtl="0">
              <a:lnSpc>
                <a:spcPct val="100000"/>
              </a:lnSpc>
              <a:spcBef>
                <a:spcPts val="0"/>
              </a:spcBef>
              <a:spcAft>
                <a:spcPts val="1200"/>
              </a:spcAft>
              <a:buFont typeface="Arial" panose="020B0604020202020204" pitchFamily="34" charset="0"/>
              <a:buChar char="•"/>
            </a:pPr>
            <a:r>
              <a:rPr lang="en" sz="1500" dirty="0"/>
              <a:t>High motivation to learn within focused areas of interest</a:t>
            </a:r>
          </a:p>
          <a:p>
            <a:pPr marL="514350" lvl="0" indent="-285750" rtl="0">
              <a:lnSpc>
                <a:spcPct val="100000"/>
              </a:lnSpc>
              <a:spcBef>
                <a:spcPts val="0"/>
              </a:spcBef>
              <a:spcAft>
                <a:spcPts val="1200"/>
              </a:spcAft>
              <a:buFont typeface="Arial" panose="020B0604020202020204" pitchFamily="34" charset="0"/>
              <a:buChar char="•"/>
            </a:pPr>
            <a:r>
              <a:rPr lang="en" sz="1500" dirty="0"/>
              <a:t>A propensity for visual learning </a:t>
            </a:r>
          </a:p>
          <a:p>
            <a:pPr marL="514350" lvl="0" indent="-285750" rtl="0">
              <a:lnSpc>
                <a:spcPct val="100000"/>
              </a:lnSpc>
              <a:spcBef>
                <a:spcPts val="0"/>
              </a:spcBef>
              <a:spcAft>
                <a:spcPts val="1200"/>
              </a:spcAft>
              <a:buFont typeface="Arial" panose="020B0604020202020204" pitchFamily="34" charset="0"/>
              <a:buChar char="•"/>
            </a:pPr>
            <a:r>
              <a:rPr lang="en" sz="1500" dirty="0"/>
              <a:t>Skilled rote memory </a:t>
            </a:r>
          </a:p>
          <a:p>
            <a:pPr marL="514350" lvl="0" indent="-285750" rtl="0">
              <a:lnSpc>
                <a:spcPct val="100000"/>
              </a:lnSpc>
              <a:spcBef>
                <a:spcPts val="0"/>
              </a:spcBef>
              <a:spcAft>
                <a:spcPts val="1200"/>
              </a:spcAft>
              <a:buFont typeface="Arial" panose="020B0604020202020204" pitchFamily="34" charset="0"/>
              <a:buChar char="•"/>
            </a:pPr>
            <a:r>
              <a:rPr lang="en" sz="1500" dirty="0"/>
              <a:t>Superior math skills</a:t>
            </a:r>
          </a:p>
          <a:p>
            <a:pPr marL="514350" lvl="0" indent="-285750" rtl="0">
              <a:lnSpc>
                <a:spcPct val="100000"/>
              </a:lnSpc>
              <a:spcBef>
                <a:spcPts val="0"/>
              </a:spcBef>
              <a:spcAft>
                <a:spcPts val="1200"/>
              </a:spcAft>
              <a:buFont typeface="Arial" panose="020B0604020202020204" pitchFamily="34" charset="0"/>
              <a:buChar char="•"/>
            </a:pPr>
            <a:r>
              <a:rPr lang="en" sz="1500" dirty="0"/>
              <a:t>A diverse perspective to problem-solving	</a:t>
            </a:r>
          </a:p>
          <a:p>
            <a:pPr marL="514350" lvl="0" indent="-285750" rtl="0">
              <a:lnSpc>
                <a:spcPct val="100000"/>
              </a:lnSpc>
              <a:spcBef>
                <a:spcPts val="0"/>
              </a:spcBef>
              <a:spcAft>
                <a:spcPts val="1200"/>
              </a:spcAft>
              <a:buFont typeface="Arial" panose="020B0604020202020204" pitchFamily="34" charset="0"/>
              <a:buChar char="•"/>
            </a:pPr>
            <a:r>
              <a:rPr lang="en" sz="1500" dirty="0"/>
              <a:t>Can be meticulous about perfecting their work</a:t>
            </a:r>
          </a:p>
          <a:p>
            <a:pPr marL="514350" lvl="0" indent="-285750" rtl="0">
              <a:lnSpc>
                <a:spcPct val="100000"/>
              </a:lnSpc>
              <a:spcBef>
                <a:spcPts val="0"/>
              </a:spcBef>
              <a:spcAft>
                <a:spcPts val="1200"/>
              </a:spcAft>
              <a:buFont typeface="Arial" panose="020B0604020202020204" pitchFamily="34" charset="0"/>
              <a:buChar char="•"/>
            </a:pPr>
            <a:r>
              <a:rPr lang="en" sz="1500" dirty="0"/>
              <a:t>Have an eye for detail</a:t>
            </a:r>
          </a:p>
          <a:p>
            <a:pPr marL="514350" lvl="0" indent="-285750" rtl="0">
              <a:lnSpc>
                <a:spcPct val="100000"/>
              </a:lnSpc>
              <a:spcBef>
                <a:spcPts val="0"/>
              </a:spcBef>
              <a:spcAft>
                <a:spcPts val="1200"/>
              </a:spcAft>
              <a:buFont typeface="Arial" panose="020B0604020202020204" pitchFamily="34" charset="0"/>
              <a:buChar char="•"/>
            </a:pPr>
            <a:r>
              <a:rPr lang="en" sz="1500" dirty="0"/>
              <a:t>Often have a uniquely logical way of thinking that affords them the ability to arrive at practical solutions</a:t>
            </a:r>
          </a:p>
        </p:txBody>
      </p:sp>
      <p:sp>
        <p:nvSpPr>
          <p:cNvPr id="102" name="Shape 102"/>
          <p:cNvSpPr txBox="1">
            <a:spLocks noGrp="1"/>
          </p:cNvSpPr>
          <p:nvPr>
            <p:ph type="body" idx="2"/>
          </p:nvPr>
        </p:nvSpPr>
        <p:spPr>
          <a:xfrm>
            <a:off x="4832400" y="808288"/>
            <a:ext cx="3999900" cy="3397200"/>
          </a:xfrm>
          <a:prstGeom prst="rect">
            <a:avLst/>
          </a:prstGeom>
        </p:spPr>
        <p:txBody>
          <a:bodyPr lIns="91425" tIns="91425" rIns="91425" bIns="91425" anchor="t" anchorCtr="0">
            <a:noAutofit/>
          </a:bodyPr>
          <a:lstStyle/>
          <a:p>
            <a:pPr marL="514350" lvl="0" indent="-285750" rtl="0">
              <a:lnSpc>
                <a:spcPct val="100000"/>
              </a:lnSpc>
              <a:spcBef>
                <a:spcPts val="0"/>
              </a:spcBef>
              <a:spcAft>
                <a:spcPts val="1200"/>
              </a:spcAft>
              <a:buFont typeface="Arial" panose="020B0604020202020204" pitchFamily="34" charset="0"/>
              <a:buChar char="•"/>
            </a:pPr>
            <a:r>
              <a:rPr lang="en" sz="1500" b="1" dirty="0"/>
              <a:t>Executive Functioning* </a:t>
            </a:r>
            <a:r>
              <a:rPr lang="en" sz="1500" dirty="0"/>
              <a:t>(planning, organization, and time management)</a:t>
            </a:r>
          </a:p>
          <a:p>
            <a:pPr marL="514350" lvl="0" indent="-285750" rtl="0">
              <a:lnSpc>
                <a:spcPct val="100000"/>
              </a:lnSpc>
              <a:spcBef>
                <a:spcPts val="0"/>
              </a:spcBef>
              <a:spcAft>
                <a:spcPts val="1200"/>
              </a:spcAft>
              <a:buFont typeface="Arial" panose="020B0604020202020204" pitchFamily="34" charset="0"/>
              <a:buChar char="•"/>
            </a:pPr>
            <a:r>
              <a:rPr lang="en" sz="1500" dirty="0"/>
              <a:t>Academic Skills</a:t>
            </a:r>
          </a:p>
          <a:p>
            <a:pPr marL="514350" lvl="0" indent="-285750" rtl="0">
              <a:lnSpc>
                <a:spcPct val="100000"/>
              </a:lnSpc>
              <a:spcBef>
                <a:spcPts val="0"/>
              </a:spcBef>
              <a:spcAft>
                <a:spcPts val="1200"/>
              </a:spcAft>
              <a:buFont typeface="Arial" panose="020B0604020202020204" pitchFamily="34" charset="0"/>
              <a:buChar char="•"/>
            </a:pPr>
            <a:r>
              <a:rPr lang="en" sz="1500" dirty="0"/>
              <a:t>Self-Care</a:t>
            </a:r>
          </a:p>
          <a:p>
            <a:pPr marL="514350" lvl="0" indent="-285750" rtl="0">
              <a:lnSpc>
                <a:spcPct val="100000"/>
              </a:lnSpc>
              <a:spcBef>
                <a:spcPts val="0"/>
              </a:spcBef>
              <a:spcAft>
                <a:spcPts val="1200"/>
              </a:spcAft>
              <a:buFont typeface="Arial" panose="020B0604020202020204" pitchFamily="34" charset="0"/>
              <a:buChar char="•"/>
            </a:pPr>
            <a:r>
              <a:rPr lang="en" sz="1500" b="1" dirty="0"/>
              <a:t>Social Competence* </a:t>
            </a:r>
            <a:r>
              <a:rPr lang="en" sz="1500" dirty="0"/>
              <a:t>(socio-emotional/relationships)</a:t>
            </a:r>
          </a:p>
          <a:p>
            <a:pPr marL="514350" lvl="0" indent="-285750" rtl="0">
              <a:lnSpc>
                <a:spcPct val="100000"/>
              </a:lnSpc>
              <a:spcBef>
                <a:spcPts val="0"/>
              </a:spcBef>
              <a:spcAft>
                <a:spcPts val="1200"/>
              </a:spcAft>
              <a:buFont typeface="Arial" panose="020B0604020202020204" pitchFamily="34" charset="0"/>
              <a:buChar char="•"/>
            </a:pPr>
            <a:r>
              <a:rPr lang="en" sz="1500" dirty="0"/>
              <a:t>Self-Advocacy</a:t>
            </a:r>
          </a:p>
          <a:p>
            <a:pPr marL="514350" lvl="0" indent="-285750" rtl="0">
              <a:lnSpc>
                <a:spcPct val="100000"/>
              </a:lnSpc>
              <a:spcBef>
                <a:spcPts val="0"/>
              </a:spcBef>
              <a:spcAft>
                <a:spcPts val="1200"/>
              </a:spcAft>
              <a:buFont typeface="Arial" panose="020B0604020202020204" pitchFamily="34" charset="0"/>
              <a:buChar char="•"/>
            </a:pPr>
            <a:r>
              <a:rPr lang="en" sz="1500" dirty="0"/>
              <a:t>Career Preparation</a:t>
            </a:r>
          </a:p>
          <a:p>
            <a:pPr marL="285750" lvl="0" indent="-285750" rtl="0">
              <a:lnSpc>
                <a:spcPct val="100000"/>
              </a:lnSpc>
              <a:spcBef>
                <a:spcPts val="0"/>
              </a:spcBef>
              <a:spcAft>
                <a:spcPts val="1200"/>
              </a:spcAft>
              <a:buFont typeface="Arial" panose="020B0604020202020204" pitchFamily="34" charset="0"/>
              <a:buChar char="•"/>
            </a:pPr>
            <a:r>
              <a:rPr lang="en" dirty="0"/>
              <a:t>- primary areas that support is needed in higher education, but may vary student to student.</a:t>
            </a:r>
            <a:endParaRPr lang="en" sz="1200" dirty="0">
              <a:solidFill>
                <a:schemeClr val="tx1"/>
              </a:solidFill>
            </a:endParaRPr>
          </a:p>
          <a:p>
            <a:pPr lvl="0">
              <a:lnSpc>
                <a:spcPct val="100000"/>
              </a:lnSpc>
              <a:spcAft>
                <a:spcPts val="1200"/>
              </a:spcAft>
            </a:pPr>
            <a:r>
              <a:rPr lang="en" sz="1200" dirty="0">
                <a:solidFill>
                  <a:schemeClr val="tx1"/>
                </a:solidFill>
              </a:rPr>
              <a:t>(Emerging practices for supporting students on the autism spectrum in higher education: A guide for higher education professionals, 2014)</a:t>
            </a:r>
            <a:endParaRPr lang="en" sz="1200" dirty="0"/>
          </a:p>
        </p:txBody>
      </p:sp>
      <p:sp>
        <p:nvSpPr>
          <p:cNvPr id="103" name="Shape 103"/>
          <p:cNvSpPr txBox="1">
            <a:spLocks noGrp="1"/>
          </p:cNvSpPr>
          <p:nvPr>
            <p:ph type="title"/>
          </p:nvPr>
        </p:nvSpPr>
        <p:spPr>
          <a:xfrm>
            <a:off x="4832400" y="173081"/>
            <a:ext cx="3999900" cy="613200"/>
          </a:xfrm>
          <a:prstGeom prst="rect">
            <a:avLst/>
          </a:prstGeom>
        </p:spPr>
        <p:txBody>
          <a:bodyPr lIns="91425" tIns="91425" rIns="91425" bIns="91425" anchor="t" anchorCtr="0">
            <a:noAutofit/>
          </a:bodyPr>
          <a:lstStyle/>
          <a:p>
            <a:pPr lvl="0" rtl="0">
              <a:spcBef>
                <a:spcPts val="0"/>
              </a:spcBef>
              <a:buNone/>
            </a:pPr>
            <a:r>
              <a:rPr lang="en" dirty="0"/>
              <a:t>Potential Challenges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599" cy="613200"/>
          </a:xfrm>
          <a:prstGeom prst="rect">
            <a:avLst/>
          </a:prstGeom>
        </p:spPr>
        <p:txBody>
          <a:bodyPr lIns="91425" tIns="91425" rIns="91425" bIns="91425" anchor="t" anchorCtr="0">
            <a:noAutofit/>
          </a:bodyPr>
          <a:lstStyle/>
          <a:p>
            <a:pPr lvl="0">
              <a:spcBef>
                <a:spcPts val="0"/>
              </a:spcBef>
              <a:buNone/>
            </a:pPr>
            <a:r>
              <a:rPr lang="en"/>
              <a:t>Student-campus-life includes:</a:t>
            </a:r>
          </a:p>
        </p:txBody>
      </p:sp>
      <p:sp>
        <p:nvSpPr>
          <p:cNvPr id="109" name="Shape 109"/>
          <p:cNvSpPr txBox="1">
            <a:spLocks noGrp="1"/>
          </p:cNvSpPr>
          <p:nvPr>
            <p:ph type="body" idx="1"/>
          </p:nvPr>
        </p:nvSpPr>
        <p:spPr>
          <a:xfrm>
            <a:off x="311700" y="1171675"/>
            <a:ext cx="3999899" cy="3397200"/>
          </a:xfrm>
          <a:prstGeom prst="rect">
            <a:avLst/>
          </a:prstGeom>
        </p:spPr>
        <p:txBody>
          <a:bodyPr lIns="91425" tIns="91425" rIns="91425" bIns="91425" anchor="t" anchorCtr="0">
            <a:noAutofit/>
          </a:bodyPr>
          <a:lstStyle/>
          <a:p>
            <a:pPr marL="457200" lvl="0" indent="-330200">
              <a:spcBef>
                <a:spcPts val="0"/>
              </a:spcBef>
              <a:buSzPct val="100000"/>
              <a:buFont typeface="Arial" panose="020B0604020202020204" pitchFamily="34" charset="0"/>
              <a:buChar char="•"/>
            </a:pPr>
            <a:r>
              <a:rPr lang="en" sz="1600" dirty="0"/>
              <a:t>On-campus residence hall living</a:t>
            </a:r>
          </a:p>
          <a:p>
            <a:pPr marL="457200" lvl="0" indent="-330200">
              <a:spcBef>
                <a:spcPts val="0"/>
              </a:spcBef>
              <a:buSzPct val="100000"/>
              <a:buFont typeface="Arial" panose="020B0604020202020204" pitchFamily="34" charset="0"/>
              <a:buChar char="•"/>
            </a:pPr>
            <a:r>
              <a:rPr lang="en" sz="1600" dirty="0"/>
              <a:t>Attending activities and events</a:t>
            </a:r>
          </a:p>
          <a:p>
            <a:pPr marL="457200" lvl="0" indent="-330200">
              <a:spcBef>
                <a:spcPts val="0"/>
              </a:spcBef>
              <a:buSzPct val="100000"/>
              <a:buFont typeface="Arial" panose="020B0604020202020204" pitchFamily="34" charset="0"/>
              <a:buChar char="•"/>
            </a:pPr>
            <a:r>
              <a:rPr lang="en" sz="1600" dirty="0"/>
              <a:t>Academic courses</a:t>
            </a:r>
          </a:p>
          <a:p>
            <a:pPr marL="457200" lvl="0" indent="-330200">
              <a:spcBef>
                <a:spcPts val="0"/>
              </a:spcBef>
              <a:buSzPct val="100000"/>
              <a:buFont typeface="Arial" panose="020B0604020202020204" pitchFamily="34" charset="0"/>
              <a:buChar char="•"/>
            </a:pPr>
            <a:r>
              <a:rPr lang="en" sz="1600" dirty="0"/>
              <a:t>Student work and leadership positions (i.e. on-campus jobs and student organization involvement)</a:t>
            </a:r>
          </a:p>
        </p:txBody>
      </p:sp>
      <p:pic>
        <p:nvPicPr>
          <p:cNvPr id="110" name="Shape 110"/>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4832400" y="2414191"/>
            <a:ext cx="3999900" cy="2449159"/>
          </a:xfrm>
          <a:prstGeom prst="rect">
            <a:avLst/>
          </a:prstGeom>
          <a:noFill/>
          <a:ln>
            <a:noFill/>
          </a:ln>
        </p:spPr>
      </p:pic>
      <p:pic>
        <p:nvPicPr>
          <p:cNvPr id="111" name="Shape 111"/>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6916100" y="276925"/>
            <a:ext cx="1916200" cy="1916200"/>
          </a:xfrm>
          <a:prstGeom prst="rect">
            <a:avLst/>
          </a:prstGeom>
          <a:noFill/>
          <a:ln>
            <a:noFill/>
          </a:ln>
        </p:spPr>
      </p:pic>
    </p:spTree>
  </p:cSld>
  <p:clrMapOvr>
    <a:masterClrMapping/>
  </p:clrMapOvr>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1133</Words>
  <Application>Microsoft Office PowerPoint</Application>
  <PresentationFormat>On-screen Show (16:9)</PresentationFormat>
  <Paragraphs>106</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Old Standard TT</vt:lpstr>
      <vt:lpstr>paperback</vt:lpstr>
      <vt:lpstr>Universal Design:  An Integrative Approach to Serving College Students with Autism Spectrum Disorder</vt:lpstr>
      <vt:lpstr>Assumptions</vt:lpstr>
      <vt:lpstr>Proposal Overview: We recommend representatives from Disability Services use this training powerpoint as a tool to present “in-services” to any/all departments on campus related to the 4 aspects of how students interact with the campus on a personal, social and academic level (on-campus living, activities and events, academic courses, and campus jobs/ student org. involvement) in order to develop integrative practices that incorporate universal design for students on the Autism Spectrum into these departments. </vt:lpstr>
      <vt:lpstr>Learning Outcomes of the Training</vt:lpstr>
      <vt:lpstr>Background</vt:lpstr>
      <vt:lpstr>Autism Spectrum Disorder (ASD)  Two main features: Difficulty with social communication Restricted, repetitive behaviors or interests  Diagnostic and Statistical Manual of Mental Disorders; DSM-V, 2013</vt:lpstr>
      <vt:lpstr>What are common characteristics of ASD?</vt:lpstr>
      <vt:lpstr>Potential Strengths</vt:lpstr>
      <vt:lpstr>Student-campus-life includes:</vt:lpstr>
      <vt:lpstr>What Can Each Department Do?</vt:lpstr>
      <vt:lpstr>Focus on... implementing programs and practices that minimize the frequency of students on the spectrum being separated from their peers who are not on the spectrum (inclusion/normalization) proposing policy and rule changes that promote integration practices across campus and ensure appropriate campus-life services are provided (collaboration) using our existing campus infrastructure to support these students (no need for expensive services) students receiving ongoing support with organization, routine, and negotiating the social world from multiple departments on campus addressing the 6 domains of underdeveloped skill sets that tend to be challenges for students on the Autism Spectrum (Executive Functioning, Academic Skills, Self-Care, Social Competence, Self-Advocacy, and Career Preparation. </vt:lpstr>
      <vt:lpstr>Guiding Principles...</vt:lpstr>
      <vt:lpstr>Examples of Integrative Practices for On-Campus Residence Hall Living </vt:lpstr>
      <vt:lpstr>2. Examples of Integrative Practices for Campus Event and Activities</vt:lpstr>
      <vt:lpstr>3. Examples of Integrative Practices for Academic Courses </vt:lpstr>
      <vt:lpstr>4. Examples of Integrative Practices for Student Work and Leadership</vt:lpstr>
      <vt:lpstr>Peer Connector Program</vt:lpstr>
      <vt:lpstr>Budget/Cost</vt:lpstr>
      <vt:lpstr>$</vt:lpstr>
      <vt:lpstr>Now what can your department do?</vt:lpstr>
      <vt:lpstr>Current departmental practices that are already inclusive for students w/ ASD...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Design: An Integrative Approach to Serving Students with Autism Spectrum Disorder</dc:title>
  <dc:creator>Candace Wilson</dc:creator>
  <cp:lastModifiedBy>Darrell</cp:lastModifiedBy>
  <cp:revision>19</cp:revision>
  <dcterms:modified xsi:type="dcterms:W3CDTF">2017-02-25T07:01:58Z</dcterms:modified>
</cp:coreProperties>
</file>