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411F221-9D0A-49F6-9C5B-F70AE6E181F4}">
  <a:tblStyle styleId="{2411F221-9D0A-49F6-9C5B-F70AE6E181F4}"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630"/>
  </p:normalViewPr>
  <p:slideViewPr>
    <p:cSldViewPr snapToGrid="0" snapToObjects="1" showGuides="1">
      <p:cViewPr varScale="1">
        <p:scale>
          <a:sx n="122" d="100"/>
          <a:sy n="122" d="100"/>
        </p:scale>
        <p:origin x="48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747694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8683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16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82671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52923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07681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48375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93877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17816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https://www.psychiatry.org/patients-families/autism/what-is-autism-spectrum-disorder</a:t>
            </a:r>
          </a:p>
        </p:txBody>
      </p:sp>
    </p:spTree>
    <p:extLst>
      <p:ext uri="{BB962C8B-B14F-4D97-AF65-F5344CB8AC3E}">
        <p14:creationId xmlns:p14="http://schemas.microsoft.com/office/powerpoint/2010/main" val="173729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http://www.autism-society.org/what-is/facts-and-statistics/</a:t>
            </a:r>
          </a:p>
        </p:txBody>
      </p:sp>
    </p:spTree>
    <p:extLst>
      <p:ext uri="{BB962C8B-B14F-4D97-AF65-F5344CB8AC3E}">
        <p14:creationId xmlns:p14="http://schemas.microsoft.com/office/powerpoint/2010/main" val="144477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Create focus groups comprised of students on the Autism Spectrum and their primary caretakers.</a:t>
            </a:r>
          </a:p>
          <a:p>
            <a:pPr lvl="0" rtl="0">
              <a:lnSpc>
                <a:spcPct val="115000"/>
              </a:lnSpc>
              <a:spcBef>
                <a:spcPts val="0"/>
              </a:spcBef>
              <a:spcAft>
                <a:spcPts val="1600"/>
              </a:spcAft>
              <a:buClr>
                <a:schemeClr val="dk1"/>
              </a:buClr>
              <a:buSzPct val="61111"/>
              <a:buFont typeface="Arial"/>
              <a:buNone/>
            </a:pPr>
            <a:r>
              <a:rPr lang="en" sz="1800">
                <a:solidFill>
                  <a:schemeClr val="dk2"/>
                </a:solidFill>
              </a:rPr>
              <a:t>	Primary caretakers may include family members or guardians</a:t>
            </a:r>
          </a:p>
        </p:txBody>
      </p:sp>
    </p:spTree>
    <p:extLst>
      <p:ext uri="{BB962C8B-B14F-4D97-AF65-F5344CB8AC3E}">
        <p14:creationId xmlns:p14="http://schemas.microsoft.com/office/powerpoint/2010/main" val="73280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03171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https://nyc4a.org/home</a:t>
            </a:r>
          </a:p>
        </p:txBody>
      </p:sp>
    </p:spTree>
    <p:extLst>
      <p:ext uri="{BB962C8B-B14F-4D97-AF65-F5344CB8AC3E}">
        <p14:creationId xmlns:p14="http://schemas.microsoft.com/office/powerpoint/2010/main" val="784628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02262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46893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www.heath.gwu.edu/students-autism-college-classroom" TargetMode="External"/><Relationship Id="rId4" Type="http://schemas.openxmlformats.org/officeDocument/2006/relationships/hyperlink" Target="http://www.drexel.edu/studentlife/student_family_resources/class/programs/autism-support/" TargetMode="External"/><Relationship Id="rId5" Type="http://schemas.openxmlformats.org/officeDocument/2006/relationships/hyperlink" Target="http://www.mercyhurst.edu/academics/autism-initiative-mercyhurst" TargetMode="External"/><Relationship Id="rId6" Type="http://schemas.openxmlformats.org/officeDocument/2006/relationships/hyperlink" Target="http://www.marshall.edu/atc/" TargetMode="External"/><Relationship Id="rId7"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bloomberg.com/news/2014-06-09/autism-costs-more-than-2-million-over-patient-s-life.html" TargetMode="External"/><Relationship Id="rId4" Type="http://schemas.openxmlformats.org/officeDocument/2006/relationships/hyperlink" Target="http://www.cdc.gov/ncbddd/autism/data.html" TargetMode="External"/><Relationship Id="rId5"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6857999" cy="5143499"/>
          </a:xfrm>
          <a:prstGeom prst="rect">
            <a:avLst/>
          </a:prstGeom>
          <a:noFill/>
          <a:ln>
            <a:noFill/>
          </a:ln>
        </p:spPr>
      </p:pic>
      <p:sp>
        <p:nvSpPr>
          <p:cNvPr id="55" name="Shape 55"/>
          <p:cNvSpPr txBox="1">
            <a:spLocks noGrp="1"/>
          </p:cNvSpPr>
          <p:nvPr>
            <p:ph type="ctrTitle"/>
          </p:nvPr>
        </p:nvSpPr>
        <p:spPr>
          <a:xfrm>
            <a:off x="1644899" y="804750"/>
            <a:ext cx="7455600" cy="2052600"/>
          </a:xfrm>
          <a:prstGeom prst="rect">
            <a:avLst/>
          </a:prstGeom>
        </p:spPr>
        <p:txBody>
          <a:bodyPr lIns="91425" tIns="91425" rIns="91425" bIns="91425" anchor="b" anchorCtr="0">
            <a:noAutofit/>
          </a:bodyPr>
          <a:lstStyle/>
          <a:p>
            <a:pPr lvl="0" rtl="0">
              <a:spcBef>
                <a:spcPts val="0"/>
              </a:spcBef>
              <a:buNone/>
            </a:pPr>
            <a:r>
              <a:rPr lang="en" sz="4800"/>
              <a:t>Starting at the Foundation </a:t>
            </a:r>
          </a:p>
          <a:p>
            <a:pPr lvl="0">
              <a:spcBef>
                <a:spcPts val="0"/>
              </a:spcBef>
              <a:buNone/>
            </a:pPr>
            <a:endParaRPr sz="600"/>
          </a:p>
          <a:p>
            <a:pPr lvl="0">
              <a:spcBef>
                <a:spcPts val="0"/>
              </a:spcBef>
              <a:buNone/>
            </a:pPr>
            <a:endParaRPr sz="600"/>
          </a:p>
          <a:p>
            <a:pPr lvl="0">
              <a:spcBef>
                <a:spcPts val="0"/>
              </a:spcBef>
              <a:buNone/>
            </a:pPr>
            <a:r>
              <a:rPr lang="en" sz="3000"/>
              <a:t>Creating a More Inclusive Environment</a:t>
            </a:r>
          </a:p>
        </p:txBody>
      </p:sp>
      <p:sp>
        <p:nvSpPr>
          <p:cNvPr id="56" name="Shape 56"/>
          <p:cNvSpPr txBox="1">
            <a:spLocks noGrp="1"/>
          </p:cNvSpPr>
          <p:nvPr>
            <p:ph type="subTitle" idx="1"/>
          </p:nvPr>
        </p:nvSpPr>
        <p:spPr>
          <a:xfrm>
            <a:off x="4447300" y="3693375"/>
            <a:ext cx="4268100" cy="792600"/>
          </a:xfrm>
          <a:prstGeom prst="rect">
            <a:avLst/>
          </a:prstGeom>
        </p:spPr>
        <p:txBody>
          <a:bodyPr lIns="91425" tIns="91425" rIns="91425" bIns="91425" anchor="t" anchorCtr="0">
            <a:noAutofit/>
          </a:bodyPr>
          <a:lstStyle/>
          <a:p>
            <a:pPr lvl="0" algn="r">
              <a:spcBef>
                <a:spcPts val="0"/>
              </a:spcBef>
              <a:buNone/>
            </a:pPr>
            <a:r>
              <a:rPr lang="en" sz="1800"/>
              <a:t>Western Illinois University</a:t>
            </a:r>
          </a:p>
          <a:p>
            <a:pPr lvl="0" algn="r" rtl="0">
              <a:spcBef>
                <a:spcPts val="0"/>
              </a:spcBef>
              <a:buNone/>
            </a:pPr>
            <a:r>
              <a:rPr lang="en" sz="1800"/>
              <a:t>Alyssa Biersack</a:t>
            </a:r>
            <a:br>
              <a:rPr lang="en" sz="1800"/>
            </a:br>
            <a:r>
              <a:rPr lang="en" sz="1800"/>
              <a:t>Dru Hepburn</a:t>
            </a:r>
            <a:br>
              <a:rPr lang="en" sz="1800"/>
            </a:br>
            <a:r>
              <a:rPr lang="en" sz="1800"/>
              <a:t>Jerome Scott</a:t>
            </a:r>
          </a:p>
        </p:txBody>
      </p:sp>
      <p:cxnSp>
        <p:nvCxnSpPr>
          <p:cNvPr id="57" name="Shape 57"/>
          <p:cNvCxnSpPr/>
          <p:nvPr/>
        </p:nvCxnSpPr>
        <p:spPr>
          <a:xfrm>
            <a:off x="2748950" y="2185400"/>
            <a:ext cx="5111100" cy="0"/>
          </a:xfrm>
          <a:prstGeom prst="straightConnector1">
            <a:avLst/>
          </a:prstGeom>
          <a:noFill/>
          <a:ln w="9525" cap="flat" cmpd="sng">
            <a:solidFill>
              <a:srgbClr val="000000"/>
            </a:solidFill>
            <a:prstDash val="solid"/>
            <a:round/>
            <a:headEnd type="none" w="lg" len="lg"/>
            <a:tailEnd type="none" w="lg" len="lg"/>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819200" y="445025"/>
            <a:ext cx="7013100" cy="572700"/>
          </a:xfrm>
          <a:prstGeom prst="rect">
            <a:avLst/>
          </a:prstGeom>
        </p:spPr>
        <p:txBody>
          <a:bodyPr lIns="91425" tIns="91425" rIns="91425" bIns="91425" anchor="t" anchorCtr="0">
            <a:noAutofit/>
          </a:bodyPr>
          <a:lstStyle/>
          <a:p>
            <a:pPr lvl="0" rtl="0">
              <a:spcBef>
                <a:spcPts val="0"/>
              </a:spcBef>
              <a:buClr>
                <a:srgbClr val="000000"/>
              </a:buClr>
              <a:buSzPct val="39285"/>
              <a:buFont typeface="Arial"/>
              <a:buNone/>
            </a:pPr>
            <a:r>
              <a:rPr lang="en"/>
              <a:t>Benchmarking to Create Our Own</a:t>
            </a:r>
          </a:p>
        </p:txBody>
      </p:sp>
      <p:sp>
        <p:nvSpPr>
          <p:cNvPr id="122" name="Shape 122"/>
          <p:cNvSpPr txBox="1">
            <a:spLocks noGrp="1"/>
          </p:cNvSpPr>
          <p:nvPr>
            <p:ph type="body" idx="1"/>
          </p:nvPr>
        </p:nvSpPr>
        <p:spPr>
          <a:xfrm>
            <a:off x="1819200" y="1152475"/>
            <a:ext cx="7013100" cy="3416400"/>
          </a:xfrm>
          <a:prstGeom prst="rect">
            <a:avLst/>
          </a:prstGeom>
        </p:spPr>
        <p:txBody>
          <a:bodyPr lIns="91425" tIns="91425" rIns="91425" bIns="91425" anchor="t" anchorCtr="0">
            <a:noAutofit/>
          </a:bodyPr>
          <a:lstStyle/>
          <a:p>
            <a:pPr lvl="0" rtl="0">
              <a:spcBef>
                <a:spcPts val="0"/>
              </a:spcBef>
              <a:buNone/>
            </a:pPr>
            <a:r>
              <a:rPr lang="en">
                <a:solidFill>
                  <a:srgbClr val="000000"/>
                </a:solidFill>
              </a:rPr>
              <a:t>Institutions have begun to identify methods for providing a better service to all students with a focus on those on the Spectrum. Our hope is to create a system tailored to our students which is engaging and incorporates the staff members’ previous experience working with different types of students. </a:t>
            </a:r>
          </a:p>
          <a:p>
            <a:pPr lvl="0" rtl="0">
              <a:spcBef>
                <a:spcPts val="0"/>
              </a:spcBef>
              <a:buClr>
                <a:schemeClr val="dk1"/>
              </a:buClr>
              <a:buSzPct val="91666"/>
              <a:buFont typeface="Arial"/>
              <a:buNone/>
            </a:pPr>
            <a:r>
              <a:rPr lang="en" sz="1200" u="sng">
                <a:solidFill>
                  <a:srgbClr val="000000"/>
                </a:solidFill>
                <a:latin typeface="Roboto"/>
                <a:ea typeface="Roboto"/>
                <a:cs typeface="Roboto"/>
                <a:sym typeface="Roboto"/>
                <a:hlinkClick r:id="rId3"/>
              </a:rPr>
              <a:t>https://www.heath.gwu.edu/students-autism-college-classroom</a:t>
            </a:r>
            <a:r>
              <a:rPr lang="en" sz="1200">
                <a:solidFill>
                  <a:srgbClr val="000000"/>
                </a:solidFill>
                <a:latin typeface="Roboto"/>
                <a:ea typeface="Roboto"/>
                <a:cs typeface="Roboto"/>
                <a:sym typeface="Roboto"/>
              </a:rPr>
              <a:t> </a:t>
            </a:r>
          </a:p>
          <a:p>
            <a:pPr lvl="0" rtl="0">
              <a:spcBef>
                <a:spcPts val="0"/>
              </a:spcBef>
              <a:buClr>
                <a:schemeClr val="dk1"/>
              </a:buClr>
              <a:buSzPct val="91666"/>
              <a:buFont typeface="Arial"/>
              <a:buNone/>
            </a:pPr>
            <a:r>
              <a:rPr lang="en" sz="1200" u="sng">
                <a:solidFill>
                  <a:srgbClr val="000000"/>
                </a:solidFill>
                <a:latin typeface="Roboto"/>
                <a:ea typeface="Roboto"/>
                <a:cs typeface="Roboto"/>
                <a:sym typeface="Roboto"/>
                <a:hlinkClick r:id="rId4"/>
              </a:rPr>
              <a:t>http://www.drexel.edu/studentlife/student_family_resources/class/programs/autism-support/</a:t>
            </a:r>
          </a:p>
          <a:p>
            <a:pPr lvl="0">
              <a:spcBef>
                <a:spcPts val="0"/>
              </a:spcBef>
              <a:buClr>
                <a:schemeClr val="dk1"/>
              </a:buClr>
              <a:buSzPct val="91666"/>
              <a:buFont typeface="Arial"/>
              <a:buNone/>
            </a:pPr>
            <a:r>
              <a:rPr lang="en" sz="1200" u="sng">
                <a:solidFill>
                  <a:srgbClr val="000000"/>
                </a:solidFill>
                <a:latin typeface="Roboto"/>
                <a:ea typeface="Roboto"/>
                <a:cs typeface="Roboto"/>
                <a:sym typeface="Roboto"/>
                <a:hlinkClick r:id="rId5"/>
              </a:rPr>
              <a:t>http://www.mercyhurst.edu/academics/autism-initiative-mercyhurst</a:t>
            </a:r>
          </a:p>
          <a:p>
            <a:pPr lvl="0" rtl="0">
              <a:spcBef>
                <a:spcPts val="0"/>
              </a:spcBef>
              <a:buClr>
                <a:schemeClr val="dk1"/>
              </a:buClr>
              <a:buSzPct val="91666"/>
              <a:buFont typeface="Arial"/>
              <a:buNone/>
            </a:pPr>
            <a:r>
              <a:rPr lang="en" sz="1200" u="sng">
                <a:solidFill>
                  <a:srgbClr val="000000"/>
                </a:solidFill>
                <a:latin typeface="Roboto"/>
                <a:ea typeface="Roboto"/>
                <a:cs typeface="Roboto"/>
                <a:sym typeface="Roboto"/>
                <a:hlinkClick r:id="rId6"/>
              </a:rPr>
              <a:t>http://www.marshall.edu/atc/</a:t>
            </a:r>
          </a:p>
        </p:txBody>
      </p:sp>
      <p:pic>
        <p:nvPicPr>
          <p:cNvPr id="123" name="Shape 123"/>
          <p:cNvPicPr preferRelativeResize="0"/>
          <p:nvPr/>
        </p:nvPicPr>
        <p:blipFill rotWithShape="1">
          <a:blip r:embed="rId7">
            <a:alphaModFix/>
          </a:blip>
          <a:srcRect l="3719" r="81318"/>
          <a:stretch/>
        </p:blipFill>
        <p:spPr>
          <a:xfrm>
            <a:off x="391474" y="0"/>
            <a:ext cx="1026099" cy="51434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1976250" y="445025"/>
            <a:ext cx="6855900" cy="572700"/>
          </a:xfrm>
          <a:prstGeom prst="rect">
            <a:avLst/>
          </a:prstGeom>
        </p:spPr>
        <p:txBody>
          <a:bodyPr lIns="91425" tIns="91425" rIns="91425" bIns="91425" anchor="t" anchorCtr="0">
            <a:noAutofit/>
          </a:bodyPr>
          <a:lstStyle/>
          <a:p>
            <a:pPr lvl="0" rtl="0">
              <a:spcBef>
                <a:spcPts val="0"/>
              </a:spcBef>
              <a:buNone/>
            </a:pPr>
            <a:r>
              <a:rPr lang="en"/>
              <a:t>Setting a time frame</a:t>
            </a:r>
          </a:p>
        </p:txBody>
      </p:sp>
      <p:sp>
        <p:nvSpPr>
          <p:cNvPr id="129" name="Shape 129"/>
          <p:cNvSpPr txBox="1">
            <a:spLocks noGrp="1"/>
          </p:cNvSpPr>
          <p:nvPr>
            <p:ph type="body" idx="1"/>
          </p:nvPr>
        </p:nvSpPr>
        <p:spPr>
          <a:xfrm>
            <a:off x="1836625" y="1117575"/>
            <a:ext cx="6768900" cy="3416400"/>
          </a:xfrm>
          <a:prstGeom prst="rect">
            <a:avLst/>
          </a:prstGeom>
        </p:spPr>
        <p:txBody>
          <a:bodyPr lIns="91425" tIns="91425" rIns="91425" bIns="91425" anchor="t" anchorCtr="0">
            <a:noAutofit/>
          </a:bodyPr>
          <a:lstStyle/>
          <a:p>
            <a:pPr marL="514350" lvl="0" indent="-285750">
              <a:spcBef>
                <a:spcPts val="0"/>
              </a:spcBef>
              <a:buClr>
                <a:srgbClr val="000000"/>
              </a:buClr>
              <a:buFont typeface="Arial" charset="0"/>
              <a:buChar char="•"/>
            </a:pPr>
            <a:r>
              <a:rPr lang="en" dirty="0">
                <a:solidFill>
                  <a:srgbClr val="000000"/>
                </a:solidFill>
              </a:rPr>
              <a:t>Trainings will occur at the beginning of each semester and </a:t>
            </a:r>
            <a:r>
              <a:rPr lang="en" dirty="0" smtClean="0">
                <a:solidFill>
                  <a:srgbClr val="000000"/>
                </a:solidFill>
              </a:rPr>
              <a:t>will</a:t>
            </a:r>
            <a:r>
              <a:rPr lang="en-US" dirty="0" smtClean="0">
                <a:solidFill>
                  <a:srgbClr val="000000"/>
                </a:solidFill>
              </a:rPr>
              <a:t> </a:t>
            </a:r>
            <a:r>
              <a:rPr lang="en" dirty="0" smtClean="0">
                <a:solidFill>
                  <a:srgbClr val="000000"/>
                </a:solidFill>
              </a:rPr>
              <a:t>include </a:t>
            </a:r>
            <a:r>
              <a:rPr lang="en" dirty="0">
                <a:solidFill>
                  <a:srgbClr val="000000"/>
                </a:solidFill>
              </a:rPr>
              <a:t>both online modules and in-person </a:t>
            </a:r>
            <a:r>
              <a:rPr lang="en" dirty="0" err="1">
                <a:solidFill>
                  <a:srgbClr val="000000"/>
                </a:solidFill>
              </a:rPr>
              <a:t>inservices</a:t>
            </a:r>
            <a:r>
              <a:rPr lang="en" dirty="0">
                <a:solidFill>
                  <a:srgbClr val="000000"/>
                </a:solidFill>
              </a:rPr>
              <a:t>.</a:t>
            </a:r>
            <a:br>
              <a:rPr lang="en" dirty="0">
                <a:solidFill>
                  <a:srgbClr val="000000"/>
                </a:solidFill>
              </a:rPr>
            </a:br>
            <a:r>
              <a:rPr lang="en" dirty="0">
                <a:solidFill>
                  <a:srgbClr val="000000"/>
                </a:solidFill>
              </a:rPr>
              <a:t> </a:t>
            </a:r>
          </a:p>
          <a:p>
            <a:pPr marL="514350" lvl="0" indent="-285750" rtl="0">
              <a:spcBef>
                <a:spcPts val="0"/>
              </a:spcBef>
              <a:buClr>
                <a:srgbClr val="000000"/>
              </a:buClr>
              <a:buFont typeface="Arial" charset="0"/>
              <a:buChar char="•"/>
            </a:pPr>
            <a:r>
              <a:rPr lang="en" dirty="0">
                <a:solidFill>
                  <a:srgbClr val="000000"/>
                </a:solidFill>
              </a:rPr>
              <a:t>The online modules will provide the educational content necessary for productive discussion during the </a:t>
            </a:r>
            <a:r>
              <a:rPr lang="en" dirty="0" err="1">
                <a:solidFill>
                  <a:srgbClr val="000000"/>
                </a:solidFill>
              </a:rPr>
              <a:t>inservices</a:t>
            </a:r>
            <a:r>
              <a:rPr lang="en" dirty="0">
                <a:solidFill>
                  <a:srgbClr val="000000"/>
                </a:solidFill>
              </a:rPr>
              <a:t> where each area will be charged with making changes to their current operations to be more inclusive of students on the spectrum.</a:t>
            </a:r>
          </a:p>
        </p:txBody>
      </p:sp>
      <p:pic>
        <p:nvPicPr>
          <p:cNvPr id="130" name="Shape 130"/>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611750" y="488650"/>
            <a:ext cx="8520600" cy="572700"/>
          </a:xfrm>
          <a:prstGeom prst="rect">
            <a:avLst/>
          </a:prstGeom>
        </p:spPr>
        <p:txBody>
          <a:bodyPr lIns="91425" tIns="91425" rIns="91425" bIns="91425" anchor="t" anchorCtr="0">
            <a:noAutofit/>
          </a:bodyPr>
          <a:lstStyle/>
          <a:p>
            <a:pPr lvl="0" rtl="0">
              <a:spcBef>
                <a:spcPts val="0"/>
              </a:spcBef>
              <a:buNone/>
            </a:pPr>
            <a:r>
              <a:rPr lang="en"/>
              <a:t>Cost Assessment</a:t>
            </a:r>
          </a:p>
        </p:txBody>
      </p:sp>
      <p:sp>
        <p:nvSpPr>
          <p:cNvPr id="136" name="Shape 136"/>
          <p:cNvSpPr txBox="1">
            <a:spLocks noGrp="1"/>
          </p:cNvSpPr>
          <p:nvPr>
            <p:ph type="body" idx="1"/>
          </p:nvPr>
        </p:nvSpPr>
        <p:spPr>
          <a:xfrm>
            <a:off x="1583625" y="1248450"/>
            <a:ext cx="7283700" cy="3416400"/>
          </a:xfrm>
          <a:prstGeom prst="rect">
            <a:avLst/>
          </a:prstGeom>
        </p:spPr>
        <p:txBody>
          <a:bodyPr lIns="91425" tIns="91425" rIns="91425" bIns="91425" anchor="t" anchorCtr="0">
            <a:noAutofit/>
          </a:bodyPr>
          <a:lstStyle/>
          <a:p>
            <a:pPr marL="514350" lvl="0" indent="-285750">
              <a:spcBef>
                <a:spcPts val="0"/>
              </a:spcBef>
              <a:buClr>
                <a:srgbClr val="000000"/>
              </a:buClr>
              <a:buFont typeface="Arial" charset="0"/>
              <a:buChar char="•"/>
            </a:pPr>
            <a:r>
              <a:rPr lang="en" dirty="0">
                <a:solidFill>
                  <a:srgbClr val="000000"/>
                </a:solidFill>
              </a:rPr>
              <a:t>While this solution is free to the institution, it will require time and dedication from the individual offices. </a:t>
            </a:r>
          </a:p>
          <a:p>
            <a:pPr marL="514350" lvl="0" indent="-285750">
              <a:spcBef>
                <a:spcPts val="0"/>
              </a:spcBef>
              <a:buFont typeface="Arial" charset="0"/>
              <a:buChar char="•"/>
            </a:pPr>
            <a:r>
              <a:rPr lang="en" dirty="0">
                <a:solidFill>
                  <a:srgbClr val="000000"/>
                </a:solidFill>
              </a:rPr>
              <a:t>Our mission states, “</a:t>
            </a:r>
            <a:r>
              <a:rPr lang="en" dirty="0">
                <a:solidFill>
                  <a:schemeClr val="dk1"/>
                </a:solidFill>
              </a:rPr>
              <a:t>Central New York University is committed to serving its campus and community by striving for excellence in teaching, </a:t>
            </a:r>
            <a:r>
              <a:rPr lang="en" u="sng" dirty="0">
                <a:solidFill>
                  <a:schemeClr val="dk1"/>
                </a:solidFill>
              </a:rPr>
              <a:t>accessibility</a:t>
            </a:r>
            <a:r>
              <a:rPr lang="en" dirty="0">
                <a:solidFill>
                  <a:schemeClr val="dk1"/>
                </a:solidFill>
              </a:rPr>
              <a:t>, service and focusing on the development of individuals as global citizens</a:t>
            </a:r>
            <a:r>
              <a:rPr lang="en" dirty="0" smtClean="0">
                <a:solidFill>
                  <a:schemeClr val="dk1"/>
                </a:solidFill>
              </a:rPr>
              <a:t>”</a:t>
            </a:r>
            <a:endParaRPr lang="en" dirty="0">
              <a:solidFill>
                <a:schemeClr val="dk1"/>
              </a:solidFill>
            </a:endParaRPr>
          </a:p>
          <a:p>
            <a:pPr marL="514350" lvl="0" indent="-285750">
              <a:spcBef>
                <a:spcPts val="0"/>
              </a:spcBef>
              <a:buClr>
                <a:schemeClr val="dk1"/>
              </a:buClr>
              <a:buFont typeface="Arial" charset="0"/>
              <a:buChar char="•"/>
            </a:pPr>
            <a:r>
              <a:rPr lang="en" dirty="0">
                <a:solidFill>
                  <a:schemeClr val="dk1"/>
                </a:solidFill>
              </a:rPr>
              <a:t>It is our job to insure we are providing ALL students with a quality experience inside and outside of the classroom! </a:t>
            </a:r>
          </a:p>
          <a:p>
            <a:pPr lvl="0">
              <a:spcBef>
                <a:spcPts val="0"/>
              </a:spcBef>
              <a:buClr>
                <a:schemeClr val="dk1"/>
              </a:buClr>
              <a:buSzPct val="61111"/>
              <a:buFont typeface="Arial"/>
              <a:buNone/>
            </a:pPr>
            <a:endParaRPr dirty="0">
              <a:solidFill>
                <a:srgbClr val="000000"/>
              </a:solidFill>
            </a:endParaRPr>
          </a:p>
          <a:p>
            <a:pPr lvl="0">
              <a:spcBef>
                <a:spcPts val="0"/>
              </a:spcBef>
              <a:buClr>
                <a:schemeClr val="dk1"/>
              </a:buClr>
              <a:buSzPct val="73333"/>
              <a:buFont typeface="Arial"/>
              <a:buNone/>
            </a:pPr>
            <a:r>
              <a:rPr lang="en" sz="1500" dirty="0">
                <a:solidFill>
                  <a:srgbClr val="000000"/>
                </a:solidFill>
                <a:latin typeface="Times New Roman"/>
                <a:ea typeface="Times New Roman"/>
                <a:cs typeface="Times New Roman"/>
                <a:sym typeface="Times New Roman"/>
              </a:rPr>
              <a:t>.</a:t>
            </a:r>
          </a:p>
          <a:p>
            <a:pPr lvl="0" rtl="0">
              <a:spcBef>
                <a:spcPts val="0"/>
              </a:spcBef>
              <a:buNone/>
            </a:pPr>
            <a:endParaRPr dirty="0">
              <a:solidFill>
                <a:srgbClr val="000000"/>
              </a:solidFill>
            </a:endParaRPr>
          </a:p>
        </p:txBody>
      </p:sp>
      <p:pic>
        <p:nvPicPr>
          <p:cNvPr id="137" name="Shape 137"/>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1611750" y="488650"/>
            <a:ext cx="8520600" cy="572700"/>
          </a:xfrm>
          <a:prstGeom prst="rect">
            <a:avLst/>
          </a:prstGeom>
        </p:spPr>
        <p:txBody>
          <a:bodyPr lIns="91425" tIns="91425" rIns="91425" bIns="91425" anchor="t" anchorCtr="0">
            <a:noAutofit/>
          </a:bodyPr>
          <a:lstStyle/>
          <a:p>
            <a:pPr lvl="0" rtl="0">
              <a:spcBef>
                <a:spcPts val="0"/>
              </a:spcBef>
              <a:buNone/>
            </a:pPr>
            <a:r>
              <a:rPr lang="en"/>
              <a:t>Possible Consequences</a:t>
            </a:r>
          </a:p>
        </p:txBody>
      </p:sp>
      <p:sp>
        <p:nvSpPr>
          <p:cNvPr id="143" name="Shape 143"/>
          <p:cNvSpPr txBox="1">
            <a:spLocks noGrp="1"/>
          </p:cNvSpPr>
          <p:nvPr>
            <p:ph type="body" idx="1"/>
          </p:nvPr>
        </p:nvSpPr>
        <p:spPr>
          <a:xfrm>
            <a:off x="1417573" y="1258960"/>
            <a:ext cx="7283700" cy="3416400"/>
          </a:xfrm>
          <a:prstGeom prst="rect">
            <a:avLst/>
          </a:prstGeom>
        </p:spPr>
        <p:txBody>
          <a:bodyPr lIns="91425" tIns="91425" rIns="91425" bIns="91425" anchor="t" anchorCtr="0">
            <a:noAutofit/>
          </a:bodyPr>
          <a:lstStyle/>
          <a:p>
            <a:pPr marL="514350" lvl="0" indent="-285750">
              <a:spcBef>
                <a:spcPts val="0"/>
              </a:spcBef>
              <a:buClr>
                <a:srgbClr val="000000"/>
              </a:buClr>
              <a:buFont typeface="Arial" charset="0"/>
              <a:buChar char="•"/>
            </a:pPr>
            <a:r>
              <a:rPr lang="en" dirty="0">
                <a:solidFill>
                  <a:srgbClr val="000000"/>
                </a:solidFill>
              </a:rPr>
              <a:t>University staff may not want to participate in the trainings. Ultimately, it is up to the individual to ensure they are providing a space conducive to all students’ engagement and learning. </a:t>
            </a:r>
          </a:p>
          <a:p>
            <a:pPr marL="514350" lvl="0" indent="-285750">
              <a:spcBef>
                <a:spcPts val="0"/>
              </a:spcBef>
              <a:buClr>
                <a:schemeClr val="dk1"/>
              </a:buClr>
              <a:buFont typeface="Arial" charset="0"/>
              <a:buChar char="•"/>
            </a:pPr>
            <a:r>
              <a:rPr lang="en" dirty="0">
                <a:solidFill>
                  <a:schemeClr val="dk1"/>
                </a:solidFill>
              </a:rPr>
              <a:t>Will this set the precedent that we need a staff training for each identity our students may hold</a:t>
            </a:r>
            <a:r>
              <a:rPr lang="en" dirty="0" smtClean="0">
                <a:solidFill>
                  <a:schemeClr val="dk1"/>
                </a:solidFill>
              </a:rPr>
              <a:t>?</a:t>
            </a:r>
            <a:endParaRPr lang="en" dirty="0">
              <a:solidFill>
                <a:schemeClr val="dk1"/>
              </a:solidFill>
            </a:endParaRPr>
          </a:p>
          <a:p>
            <a:pPr marL="514350" lvl="0" indent="-285750" rtl="0">
              <a:spcBef>
                <a:spcPts val="0"/>
              </a:spcBef>
              <a:buClr>
                <a:srgbClr val="000000"/>
              </a:buClr>
              <a:buFont typeface="Arial" charset="0"/>
              <a:buChar char="•"/>
            </a:pPr>
            <a:r>
              <a:rPr lang="en" u="sng" dirty="0">
                <a:solidFill>
                  <a:srgbClr val="000000"/>
                </a:solidFill>
              </a:rPr>
              <a:t>Legal Standard</a:t>
            </a:r>
            <a:r>
              <a:rPr lang="en" dirty="0">
                <a:solidFill>
                  <a:srgbClr val="000000"/>
                </a:solidFill>
              </a:rPr>
              <a:t/>
            </a:r>
            <a:br>
              <a:rPr lang="en" dirty="0">
                <a:solidFill>
                  <a:srgbClr val="000000"/>
                </a:solidFill>
              </a:rPr>
            </a:br>
            <a:r>
              <a:rPr lang="en" dirty="0">
                <a:solidFill>
                  <a:srgbClr val="000000"/>
                </a:solidFill>
              </a:rPr>
              <a:t>“</a:t>
            </a:r>
            <a:r>
              <a:rPr lang="en" sz="1500" dirty="0">
                <a:solidFill>
                  <a:srgbClr val="000000"/>
                </a:solidFill>
                <a:latin typeface="Times New Roman"/>
                <a:ea typeface="Times New Roman"/>
                <a:cs typeface="Times New Roman"/>
                <a:sym typeface="Times New Roman"/>
              </a:rPr>
              <a:t>Both Section 504 and Title II of the Rehabilitation Act require school systems to provide accommodations and make modifications to address students with disabilities” (</a:t>
            </a:r>
            <a:r>
              <a:rPr lang="en" sz="1150" dirty="0">
                <a:solidFill>
                  <a:srgbClr val="000000"/>
                </a:solidFill>
              </a:rPr>
              <a:t>Sutton-Young, 2015)</a:t>
            </a:r>
          </a:p>
          <a:p>
            <a:pPr lvl="0" rtl="0">
              <a:spcBef>
                <a:spcPts val="0"/>
              </a:spcBef>
              <a:buNone/>
            </a:pPr>
            <a:endParaRPr sz="1150" dirty="0">
              <a:solidFill>
                <a:srgbClr val="000000"/>
              </a:solidFill>
            </a:endParaRPr>
          </a:p>
          <a:p>
            <a:pPr lvl="0" rtl="0">
              <a:spcBef>
                <a:spcPts val="0"/>
              </a:spcBef>
              <a:buClr>
                <a:schemeClr val="dk1"/>
              </a:buClr>
              <a:buSzPct val="73333"/>
              <a:buFont typeface="Arial"/>
              <a:buNone/>
            </a:pPr>
            <a:r>
              <a:rPr lang="en" sz="1500" dirty="0">
                <a:solidFill>
                  <a:srgbClr val="000000"/>
                </a:solidFill>
                <a:latin typeface="Times New Roman"/>
                <a:ea typeface="Times New Roman"/>
                <a:cs typeface="Times New Roman"/>
                <a:sym typeface="Times New Roman"/>
              </a:rPr>
              <a:t>.</a:t>
            </a:r>
          </a:p>
          <a:p>
            <a:pPr lvl="0" rtl="0">
              <a:spcBef>
                <a:spcPts val="0"/>
              </a:spcBef>
              <a:buNone/>
            </a:pPr>
            <a:endParaRPr dirty="0">
              <a:solidFill>
                <a:srgbClr val="000000"/>
              </a:solidFill>
            </a:endParaRPr>
          </a:p>
        </p:txBody>
      </p:sp>
      <p:pic>
        <p:nvPicPr>
          <p:cNvPr id="144" name="Shape 144"/>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p:cNvPicPr preferRelativeResize="0"/>
          <p:nvPr/>
        </p:nvPicPr>
        <p:blipFill>
          <a:blip r:embed="rId3">
            <a:alphaModFix/>
          </a:blip>
          <a:stretch>
            <a:fillRect/>
          </a:stretch>
        </p:blipFill>
        <p:spPr>
          <a:xfrm>
            <a:off x="0" y="0"/>
            <a:ext cx="6857999" cy="5143499"/>
          </a:xfrm>
          <a:prstGeom prst="rect">
            <a:avLst/>
          </a:prstGeom>
          <a:noFill/>
          <a:ln>
            <a:noFill/>
          </a:ln>
        </p:spPr>
      </p:pic>
      <p:sp>
        <p:nvSpPr>
          <p:cNvPr id="150" name="Shape 150"/>
          <p:cNvSpPr txBox="1">
            <a:spLocks noGrp="1"/>
          </p:cNvSpPr>
          <p:nvPr>
            <p:ph type="title"/>
          </p:nvPr>
        </p:nvSpPr>
        <p:spPr>
          <a:xfrm>
            <a:off x="1871550" y="436300"/>
            <a:ext cx="7423200" cy="572700"/>
          </a:xfrm>
          <a:prstGeom prst="rect">
            <a:avLst/>
          </a:prstGeom>
        </p:spPr>
        <p:txBody>
          <a:bodyPr lIns="91425" tIns="91425" rIns="91425" bIns="91425" anchor="t" anchorCtr="0">
            <a:noAutofit/>
          </a:bodyPr>
          <a:lstStyle/>
          <a:p>
            <a:pPr lvl="0" rtl="0">
              <a:spcBef>
                <a:spcPts val="0"/>
              </a:spcBef>
              <a:buNone/>
            </a:pPr>
            <a:r>
              <a:rPr lang="en"/>
              <a:t>Sources </a:t>
            </a:r>
          </a:p>
        </p:txBody>
      </p:sp>
      <p:sp>
        <p:nvSpPr>
          <p:cNvPr id="151" name="Shape 151"/>
          <p:cNvSpPr txBox="1">
            <a:spLocks noGrp="1"/>
          </p:cNvSpPr>
          <p:nvPr>
            <p:ph type="body" idx="1"/>
          </p:nvPr>
        </p:nvSpPr>
        <p:spPr>
          <a:xfrm>
            <a:off x="1871550" y="1152475"/>
            <a:ext cx="6960600" cy="3416400"/>
          </a:xfrm>
          <a:prstGeom prst="rect">
            <a:avLst/>
          </a:prstGeom>
        </p:spPr>
        <p:txBody>
          <a:bodyPr lIns="91425" tIns="91425" rIns="91425" bIns="91425" anchor="t" anchorCtr="0">
            <a:noAutofit/>
          </a:bodyPr>
          <a:lstStyle/>
          <a:p>
            <a:pPr marL="171450" indent="-171450">
              <a:buClr>
                <a:schemeClr val="dk1"/>
              </a:buClr>
              <a:buSzPct val="122222"/>
              <a:buFont typeface="Arial" charset="0"/>
              <a:buChar char="•"/>
            </a:pPr>
            <a:r>
              <a:rPr lang="en" sz="900" dirty="0">
                <a:solidFill>
                  <a:srgbClr val="000000"/>
                </a:solidFill>
              </a:rPr>
              <a:t>Centers for Disease Control and Prevention. </a:t>
            </a:r>
            <a:r>
              <a:rPr lang="en" sz="900" dirty="0">
                <a:solidFill>
                  <a:srgbClr val="000000"/>
                </a:solidFill>
                <a:latin typeface="Helvetica"/>
                <a:ea typeface="Helvetica"/>
                <a:cs typeface="Helvetica"/>
                <a:sym typeface="Helvetica"/>
              </a:rPr>
              <a:t>Autism Spectrum Disorder (ASD): </a:t>
            </a:r>
            <a:r>
              <a:rPr lang="en" sz="900" dirty="0">
                <a:solidFill>
                  <a:srgbClr val="000000"/>
                </a:solidFill>
              </a:rPr>
              <a:t>Data &amp; Statistics. (2016, July 11). Retrieved February 24, 2017, from https://</a:t>
            </a:r>
            <a:r>
              <a:rPr lang="en" sz="900" dirty="0" err="1">
                <a:solidFill>
                  <a:srgbClr val="000000"/>
                </a:solidFill>
              </a:rPr>
              <a:t>www.cdc.gov</a:t>
            </a:r>
            <a:r>
              <a:rPr lang="en" sz="900" dirty="0">
                <a:solidFill>
                  <a:srgbClr val="000000"/>
                </a:solidFill>
              </a:rPr>
              <a:t>/</a:t>
            </a:r>
            <a:r>
              <a:rPr lang="en" sz="900" dirty="0" err="1">
                <a:solidFill>
                  <a:srgbClr val="000000"/>
                </a:solidFill>
              </a:rPr>
              <a:t>ncbddd</a:t>
            </a:r>
            <a:r>
              <a:rPr lang="en" sz="900" dirty="0">
                <a:solidFill>
                  <a:srgbClr val="000000"/>
                </a:solidFill>
              </a:rPr>
              <a:t>/autism/</a:t>
            </a:r>
            <a:r>
              <a:rPr lang="en" sz="900" dirty="0" err="1">
                <a:solidFill>
                  <a:srgbClr val="000000"/>
                </a:solidFill>
              </a:rPr>
              <a:t>data.html</a:t>
            </a:r>
            <a:endParaRPr lang="en" sz="900" dirty="0">
              <a:solidFill>
                <a:srgbClr val="000000"/>
              </a:solidFill>
            </a:endParaRPr>
          </a:p>
          <a:p>
            <a:pPr marL="171450" lvl="0" indent="-171450" rtl="0">
              <a:spcBef>
                <a:spcPts val="0"/>
              </a:spcBef>
              <a:buClr>
                <a:schemeClr val="dk1"/>
              </a:buClr>
              <a:buSzPct val="122222"/>
              <a:buFont typeface="Arial" charset="0"/>
              <a:buChar char="•"/>
            </a:pPr>
            <a:r>
              <a:rPr lang="en" sz="900" dirty="0" err="1" smtClean="0">
                <a:solidFill>
                  <a:schemeClr val="dk1"/>
                </a:solidFill>
              </a:rPr>
              <a:t>Papay</a:t>
            </a:r>
            <a:r>
              <a:rPr lang="en" sz="900" dirty="0">
                <a:solidFill>
                  <a:schemeClr val="dk1"/>
                </a:solidFill>
              </a:rPr>
              <a:t>, C. K., &amp; Bambara, L. M. (2011). Postsecondary education for transition-age students with intellectual and other developmental disabilities: A national survey. education and Training in Autism and Developmental Disabilities, 46, </a:t>
            </a:r>
            <a:r>
              <a:rPr lang="en" sz="900" dirty="0" smtClean="0">
                <a:solidFill>
                  <a:schemeClr val="dk1"/>
                </a:solidFill>
              </a:rPr>
              <a:t>78–93.</a:t>
            </a:r>
            <a:endParaRPr lang="en-US" sz="900" dirty="0">
              <a:solidFill>
                <a:schemeClr val="dk1"/>
              </a:solidFill>
            </a:endParaRPr>
          </a:p>
          <a:p>
            <a:pPr marL="171450" lvl="0" indent="-171450" rtl="0">
              <a:spcBef>
                <a:spcPts val="0"/>
              </a:spcBef>
              <a:buClr>
                <a:schemeClr val="dk1"/>
              </a:buClr>
              <a:buSzPct val="122222"/>
              <a:buFont typeface="Arial" charset="0"/>
              <a:buChar char="•"/>
            </a:pPr>
            <a:r>
              <a:rPr lang="en" sz="900" dirty="0" smtClean="0">
                <a:solidFill>
                  <a:srgbClr val="303030"/>
                </a:solidFill>
              </a:rPr>
              <a:t>Shattuck</a:t>
            </a:r>
            <a:r>
              <a:rPr lang="en" sz="900" dirty="0">
                <a:solidFill>
                  <a:srgbClr val="303030"/>
                </a:solidFill>
              </a:rPr>
              <a:t>, P. T. et al (2013). Postsecondary Employment Experiences Among Young Adults With an Autism Spectrum Disorder RH: Employment in Young Adults With Autism. </a:t>
            </a:r>
            <a:r>
              <a:rPr lang="en" sz="900" i="1" dirty="0">
                <a:solidFill>
                  <a:srgbClr val="303030"/>
                </a:solidFill>
              </a:rPr>
              <a:t>Journal of the American Academy of Child and Adolescent Psychiatry</a:t>
            </a:r>
            <a:r>
              <a:rPr lang="en" sz="900" dirty="0">
                <a:solidFill>
                  <a:srgbClr val="303030"/>
                </a:solidFill>
              </a:rPr>
              <a:t>, </a:t>
            </a:r>
            <a:r>
              <a:rPr lang="en" sz="900" i="1" dirty="0">
                <a:solidFill>
                  <a:srgbClr val="303030"/>
                </a:solidFill>
              </a:rPr>
              <a:t>52</a:t>
            </a:r>
            <a:r>
              <a:rPr lang="en" sz="900" dirty="0">
                <a:solidFill>
                  <a:srgbClr val="303030"/>
                </a:solidFill>
              </a:rPr>
              <a:t>(9), 931–939. </a:t>
            </a:r>
            <a:r>
              <a:rPr lang="en" sz="900" dirty="0">
                <a:solidFill>
                  <a:schemeClr val="tx1"/>
                </a:solidFill>
              </a:rPr>
              <a:t>http://</a:t>
            </a:r>
            <a:r>
              <a:rPr lang="en" sz="900" dirty="0" smtClean="0">
                <a:solidFill>
                  <a:schemeClr val="tx1"/>
                </a:solidFill>
              </a:rPr>
              <a:t>doi.org/10.1016/j.jaac.2013.05.019</a:t>
            </a:r>
            <a:endParaRPr lang="en-US" sz="900" dirty="0">
              <a:solidFill>
                <a:schemeClr val="tx1"/>
              </a:solidFill>
            </a:endParaRPr>
          </a:p>
          <a:p>
            <a:pPr marL="171450" lvl="0" indent="-171450" rtl="0">
              <a:spcBef>
                <a:spcPts val="0"/>
              </a:spcBef>
              <a:buClr>
                <a:schemeClr val="dk1"/>
              </a:buClr>
              <a:buSzPct val="122222"/>
              <a:buFont typeface="Arial" charset="0"/>
              <a:buChar char="•"/>
            </a:pPr>
            <a:r>
              <a:rPr lang="en" sz="900" dirty="0" smtClean="0">
                <a:solidFill>
                  <a:schemeClr val="dk1"/>
                </a:solidFill>
              </a:rPr>
              <a:t>Sutton-Young</a:t>
            </a:r>
            <a:r>
              <a:rPr lang="en" sz="900" dirty="0">
                <a:solidFill>
                  <a:schemeClr val="dk1"/>
                </a:solidFill>
              </a:rPr>
              <a:t>, </a:t>
            </a:r>
            <a:r>
              <a:rPr lang="en" sz="900" dirty="0" err="1">
                <a:solidFill>
                  <a:schemeClr val="dk1"/>
                </a:solidFill>
              </a:rPr>
              <a:t>Tasheka</a:t>
            </a:r>
            <a:r>
              <a:rPr lang="en" sz="900" dirty="0">
                <a:solidFill>
                  <a:schemeClr val="dk1"/>
                </a:solidFill>
              </a:rPr>
              <a:t>, "Supporting Autism Spectrum Disorder Students With Their Academic and Social Transition at Community Colleges" (2015).Education Doctoral. Paper </a:t>
            </a:r>
            <a:r>
              <a:rPr lang="en" sz="900" dirty="0" smtClean="0">
                <a:solidFill>
                  <a:schemeClr val="dk1"/>
                </a:solidFill>
              </a:rPr>
              <a:t>219.</a:t>
            </a:r>
            <a:endParaRPr lang="en-US" sz="900" dirty="0">
              <a:solidFill>
                <a:schemeClr val="dk1"/>
              </a:solidFill>
            </a:endParaRPr>
          </a:p>
          <a:p>
            <a:pPr marL="171450" lvl="0" indent="-171450" rtl="0">
              <a:spcBef>
                <a:spcPts val="0"/>
              </a:spcBef>
              <a:buClr>
                <a:schemeClr val="dk1"/>
              </a:buClr>
              <a:buSzPct val="122222"/>
              <a:buFont typeface="Arial" charset="0"/>
              <a:buChar char="•"/>
            </a:pPr>
            <a:r>
              <a:rPr lang="en" sz="900" dirty="0" err="1" smtClean="0">
                <a:solidFill>
                  <a:schemeClr val="dk1"/>
                </a:solidFill>
              </a:rPr>
              <a:t>VanderVeen</a:t>
            </a:r>
            <a:r>
              <a:rPr lang="en" sz="900" dirty="0">
                <a:solidFill>
                  <a:schemeClr val="dk1"/>
                </a:solidFill>
              </a:rPr>
              <a:t>, Kathleen M., "Psychosocial Development of Students with Autism Spectrum Disorder in Higher Education" (2013). Dissertations. Paper </a:t>
            </a:r>
            <a:r>
              <a:rPr lang="en" sz="900" dirty="0" smtClean="0">
                <a:solidFill>
                  <a:schemeClr val="dk1"/>
                </a:solidFill>
              </a:rPr>
              <a:t>223.</a:t>
            </a:r>
            <a:endParaRPr lang="en-US" sz="900" dirty="0" smtClean="0">
              <a:solidFill>
                <a:schemeClr val="dk1"/>
              </a:solidFill>
            </a:endParaRPr>
          </a:p>
          <a:p>
            <a:pPr marL="171450" lvl="0" indent="-171450" rtl="0">
              <a:spcBef>
                <a:spcPts val="0"/>
              </a:spcBef>
              <a:buClr>
                <a:schemeClr val="dk1"/>
              </a:buClr>
              <a:buSzPct val="122222"/>
              <a:buFont typeface="Arial" charset="0"/>
              <a:buChar char="•"/>
            </a:pPr>
            <a:r>
              <a:rPr lang="en" sz="900" dirty="0" smtClean="0">
                <a:solidFill>
                  <a:srgbClr val="111111"/>
                </a:solidFill>
                <a:highlight>
                  <a:srgbClr val="FEFEFE"/>
                </a:highlight>
              </a:rPr>
              <a:t>White</a:t>
            </a:r>
            <a:r>
              <a:rPr lang="en" sz="900" dirty="0">
                <a:solidFill>
                  <a:srgbClr val="111111"/>
                </a:solidFill>
                <a:highlight>
                  <a:srgbClr val="FEFEFE"/>
                </a:highlight>
              </a:rPr>
              <a:t>, </a:t>
            </a:r>
            <a:r>
              <a:rPr lang="en" sz="900" dirty="0" err="1">
                <a:solidFill>
                  <a:srgbClr val="111111"/>
                </a:solidFill>
                <a:highlight>
                  <a:srgbClr val="FEFEFE"/>
                </a:highlight>
              </a:rPr>
              <a:t>Ollendick</a:t>
            </a:r>
            <a:r>
              <a:rPr lang="en" sz="900" dirty="0">
                <a:solidFill>
                  <a:srgbClr val="111111"/>
                </a:solidFill>
                <a:highlight>
                  <a:srgbClr val="FEFEFE"/>
                </a:highlight>
              </a:rPr>
              <a:t>, &amp; Bray (2011). College students on the autism spectrum: Prevalence and associated problems. </a:t>
            </a:r>
            <a:r>
              <a:rPr lang="en" sz="900" i="1" dirty="0">
                <a:solidFill>
                  <a:srgbClr val="111111"/>
                </a:solidFill>
                <a:highlight>
                  <a:srgbClr val="FEFEFE"/>
                </a:highlight>
              </a:rPr>
              <a:t>Autism</a:t>
            </a:r>
            <a:r>
              <a:rPr lang="en" sz="900" dirty="0">
                <a:solidFill>
                  <a:srgbClr val="111111"/>
                </a:solidFill>
                <a:highlight>
                  <a:srgbClr val="FEFEFE"/>
                </a:highlight>
              </a:rPr>
              <a:t>. V 15, no 6, </a:t>
            </a:r>
            <a:r>
              <a:rPr lang="en" sz="900" dirty="0" smtClean="0">
                <a:solidFill>
                  <a:srgbClr val="111111"/>
                </a:solidFill>
                <a:highlight>
                  <a:srgbClr val="FEFEFE"/>
                </a:highlight>
              </a:rPr>
              <a:t>683-701.</a:t>
            </a:r>
            <a:r>
              <a:rPr lang="en-US" sz="900" dirty="0">
                <a:solidFill>
                  <a:srgbClr val="00406A"/>
                </a:solidFill>
                <a:highlight>
                  <a:srgbClr val="FEFEFE"/>
                </a:highlight>
              </a:rPr>
              <a:t> </a:t>
            </a:r>
            <a:r>
              <a:rPr lang="en" sz="900" dirty="0" smtClean="0">
                <a:solidFill>
                  <a:srgbClr val="00406A"/>
                </a:solidFill>
                <a:highlight>
                  <a:srgbClr val="FEFEFE"/>
                </a:highlight>
              </a:rPr>
              <a:t>http</a:t>
            </a:r>
            <a:r>
              <a:rPr lang="en" sz="900" dirty="0">
                <a:solidFill>
                  <a:srgbClr val="00406A"/>
                </a:solidFill>
                <a:highlight>
                  <a:srgbClr val="FEFEFE"/>
                </a:highlight>
              </a:rPr>
              <a:t>://</a:t>
            </a:r>
            <a:r>
              <a:rPr lang="en" sz="900" dirty="0" smtClean="0">
                <a:solidFill>
                  <a:srgbClr val="00406A"/>
                </a:solidFill>
                <a:highlight>
                  <a:srgbClr val="FEFEFE"/>
                </a:highlight>
              </a:rPr>
              <a:t>dx.doi.org/10.1177/1362361310393363</a:t>
            </a:r>
            <a:endParaRPr lang="en-US" sz="900" dirty="0">
              <a:solidFill>
                <a:srgbClr val="00406A"/>
              </a:solidFill>
              <a:highlight>
                <a:srgbClr val="FEFEFE"/>
              </a:highlight>
            </a:endParaRPr>
          </a:p>
          <a:p>
            <a:pPr lvl="0" rtl="0">
              <a:spcBef>
                <a:spcPts val="0"/>
              </a:spcBef>
              <a:buNone/>
            </a:pPr>
            <a:endParaRPr sz="1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Shape 156"/>
          <p:cNvPicPr preferRelativeResize="0"/>
          <p:nvPr/>
        </p:nvPicPr>
        <p:blipFill>
          <a:blip r:embed="rId3">
            <a:alphaModFix/>
          </a:blip>
          <a:stretch>
            <a:fillRect/>
          </a:stretch>
        </p:blipFill>
        <p:spPr>
          <a:xfrm>
            <a:off x="0" y="0"/>
            <a:ext cx="6857999" cy="5143499"/>
          </a:xfrm>
          <a:prstGeom prst="rect">
            <a:avLst/>
          </a:prstGeom>
          <a:noFill/>
          <a:ln>
            <a:noFill/>
          </a:ln>
        </p:spPr>
      </p:pic>
      <p:sp>
        <p:nvSpPr>
          <p:cNvPr id="157" name="Shape 157"/>
          <p:cNvSpPr txBox="1">
            <a:spLocks noGrp="1"/>
          </p:cNvSpPr>
          <p:nvPr>
            <p:ph type="ctrTitle"/>
          </p:nvPr>
        </p:nvSpPr>
        <p:spPr>
          <a:xfrm>
            <a:off x="1644899" y="804750"/>
            <a:ext cx="7455600" cy="2052600"/>
          </a:xfrm>
          <a:prstGeom prst="rect">
            <a:avLst/>
          </a:prstGeom>
        </p:spPr>
        <p:txBody>
          <a:bodyPr lIns="91425" tIns="91425" rIns="91425" bIns="91425" anchor="b" anchorCtr="0">
            <a:noAutofit/>
          </a:bodyPr>
          <a:lstStyle/>
          <a:p>
            <a:pPr lvl="0" rtl="0">
              <a:spcBef>
                <a:spcPts val="0"/>
              </a:spcBef>
              <a:buNone/>
            </a:pPr>
            <a:r>
              <a:rPr lang="en" sz="4800"/>
              <a:t>Starting at the Foundation </a:t>
            </a:r>
          </a:p>
          <a:p>
            <a:pPr lvl="0" rtl="0">
              <a:spcBef>
                <a:spcPts val="0"/>
              </a:spcBef>
              <a:buNone/>
            </a:pPr>
            <a:endParaRPr sz="600"/>
          </a:p>
          <a:p>
            <a:pPr lvl="0" rtl="0">
              <a:spcBef>
                <a:spcPts val="0"/>
              </a:spcBef>
              <a:buNone/>
            </a:pPr>
            <a:endParaRPr sz="600"/>
          </a:p>
          <a:p>
            <a:pPr lvl="0" rtl="0">
              <a:spcBef>
                <a:spcPts val="0"/>
              </a:spcBef>
              <a:buNone/>
            </a:pPr>
            <a:r>
              <a:rPr lang="en" sz="3000"/>
              <a:t>Creating a More Inclusive Environment</a:t>
            </a:r>
          </a:p>
        </p:txBody>
      </p:sp>
      <p:sp>
        <p:nvSpPr>
          <p:cNvPr id="158" name="Shape 158"/>
          <p:cNvSpPr txBox="1">
            <a:spLocks noGrp="1"/>
          </p:cNvSpPr>
          <p:nvPr>
            <p:ph type="subTitle" idx="1"/>
          </p:nvPr>
        </p:nvSpPr>
        <p:spPr>
          <a:xfrm>
            <a:off x="4447300" y="3693375"/>
            <a:ext cx="4268100" cy="792600"/>
          </a:xfrm>
          <a:prstGeom prst="rect">
            <a:avLst/>
          </a:prstGeom>
        </p:spPr>
        <p:txBody>
          <a:bodyPr lIns="91425" tIns="91425" rIns="91425" bIns="91425" anchor="t" anchorCtr="0">
            <a:noAutofit/>
          </a:bodyPr>
          <a:lstStyle/>
          <a:p>
            <a:pPr lvl="0" algn="r" rtl="0">
              <a:spcBef>
                <a:spcPts val="0"/>
              </a:spcBef>
              <a:buNone/>
            </a:pPr>
            <a:r>
              <a:rPr lang="en" sz="1800">
                <a:solidFill>
                  <a:srgbClr val="000000"/>
                </a:solidFill>
              </a:rPr>
              <a:t>Western Illinois University</a:t>
            </a:r>
          </a:p>
          <a:p>
            <a:pPr lvl="0" algn="r" rtl="0">
              <a:spcBef>
                <a:spcPts val="0"/>
              </a:spcBef>
              <a:buNone/>
            </a:pPr>
            <a:r>
              <a:rPr lang="en" sz="1800">
                <a:solidFill>
                  <a:srgbClr val="000000"/>
                </a:solidFill>
              </a:rPr>
              <a:t>Alyssa Biersack</a:t>
            </a:r>
            <a:br>
              <a:rPr lang="en" sz="1800">
                <a:solidFill>
                  <a:srgbClr val="000000"/>
                </a:solidFill>
              </a:rPr>
            </a:br>
            <a:r>
              <a:rPr lang="en" sz="1800">
                <a:solidFill>
                  <a:srgbClr val="000000"/>
                </a:solidFill>
              </a:rPr>
              <a:t>Dru Hepburn</a:t>
            </a:r>
            <a:br>
              <a:rPr lang="en" sz="1800">
                <a:solidFill>
                  <a:srgbClr val="000000"/>
                </a:solidFill>
              </a:rPr>
            </a:br>
            <a:r>
              <a:rPr lang="en" sz="1800">
                <a:solidFill>
                  <a:srgbClr val="000000"/>
                </a:solidFill>
              </a:rPr>
              <a:t>Jerome Scott</a:t>
            </a:r>
          </a:p>
        </p:txBody>
      </p:sp>
      <p:cxnSp>
        <p:nvCxnSpPr>
          <p:cNvPr id="159" name="Shape 159"/>
          <p:cNvCxnSpPr/>
          <p:nvPr/>
        </p:nvCxnSpPr>
        <p:spPr>
          <a:xfrm>
            <a:off x="2748950" y="2185400"/>
            <a:ext cx="5111100" cy="0"/>
          </a:xfrm>
          <a:prstGeom prst="straightConnector1">
            <a:avLst/>
          </a:prstGeom>
          <a:noFill/>
          <a:ln w="9525" cap="flat" cmpd="sng">
            <a:solidFill>
              <a:srgbClr val="000000"/>
            </a:solidFill>
            <a:prstDash val="solid"/>
            <a:round/>
            <a:headEnd type="none" w="lg" len="lg"/>
            <a:tailEnd type="none" w="lg" len="lg"/>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46950" y="406050"/>
            <a:ext cx="3417900" cy="572700"/>
          </a:xfrm>
          <a:prstGeom prst="rect">
            <a:avLst/>
          </a:prstGeom>
        </p:spPr>
        <p:txBody>
          <a:bodyPr lIns="91425" tIns="91425" rIns="91425" bIns="91425" anchor="t" anchorCtr="0">
            <a:noAutofit/>
          </a:bodyPr>
          <a:lstStyle/>
          <a:p>
            <a:pPr lvl="0">
              <a:spcBef>
                <a:spcPts val="0"/>
              </a:spcBef>
              <a:buNone/>
            </a:pPr>
            <a:r>
              <a:rPr lang="en"/>
              <a:t>Why Are We Here?</a:t>
            </a:r>
          </a:p>
        </p:txBody>
      </p:sp>
      <p:sp>
        <p:nvSpPr>
          <p:cNvPr id="63" name="Shape 63"/>
          <p:cNvSpPr txBox="1">
            <a:spLocks noGrp="1"/>
          </p:cNvSpPr>
          <p:nvPr>
            <p:ph type="body" idx="1"/>
          </p:nvPr>
        </p:nvSpPr>
        <p:spPr>
          <a:xfrm>
            <a:off x="1644900" y="1152475"/>
            <a:ext cx="7187400" cy="3416400"/>
          </a:xfrm>
          <a:prstGeom prst="rect">
            <a:avLst/>
          </a:prstGeom>
        </p:spPr>
        <p:txBody>
          <a:bodyPr lIns="91425" tIns="91425" rIns="91425" bIns="91425" anchor="t" anchorCtr="0">
            <a:noAutofit/>
          </a:bodyPr>
          <a:lstStyle/>
          <a:p>
            <a:pPr marL="457200" lvl="0" indent="-228600">
              <a:spcBef>
                <a:spcPts val="0"/>
              </a:spcBef>
            </a:pPr>
            <a:r>
              <a:rPr lang="en" dirty="0">
                <a:solidFill>
                  <a:schemeClr val="tx1"/>
                </a:solidFill>
              </a:rPr>
              <a:t>Significant increase of students on the Autism Spectrum attending the university yet, services for this population have not evolved</a:t>
            </a:r>
            <a:br>
              <a:rPr lang="en" dirty="0">
                <a:solidFill>
                  <a:schemeClr val="tx1"/>
                </a:solidFill>
              </a:rPr>
            </a:br>
            <a:endParaRPr lang="en" dirty="0">
              <a:solidFill>
                <a:schemeClr val="tx1"/>
              </a:solidFill>
            </a:endParaRPr>
          </a:p>
          <a:p>
            <a:pPr marL="457200" lvl="0" indent="-228600" rtl="0">
              <a:spcBef>
                <a:spcPts val="0"/>
              </a:spcBef>
            </a:pPr>
            <a:r>
              <a:rPr lang="en" dirty="0">
                <a:solidFill>
                  <a:schemeClr val="tx1"/>
                </a:solidFill>
              </a:rPr>
              <a:t>We will identify a strategy to promote student well-being to better serve our population</a:t>
            </a:r>
            <a:br>
              <a:rPr lang="en" dirty="0">
                <a:solidFill>
                  <a:schemeClr val="tx1"/>
                </a:solidFill>
              </a:rPr>
            </a:br>
            <a:endParaRPr lang="en" dirty="0">
              <a:solidFill>
                <a:schemeClr val="tx1"/>
              </a:solidFill>
            </a:endParaRPr>
          </a:p>
          <a:p>
            <a:pPr marL="457200" lvl="0" indent="-228600" rtl="0">
              <a:spcBef>
                <a:spcPts val="0"/>
              </a:spcBef>
            </a:pPr>
            <a:r>
              <a:rPr lang="en" dirty="0">
                <a:solidFill>
                  <a:schemeClr val="tx1"/>
                </a:solidFill>
              </a:rPr>
              <a:t>Remember: The problem is not the student, it is our ability to provide for these students. The institution must change, not the students. </a:t>
            </a:r>
          </a:p>
        </p:txBody>
      </p:sp>
      <p:pic>
        <p:nvPicPr>
          <p:cNvPr id="64" name="Shape 64"/>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552100" y="445025"/>
            <a:ext cx="8520600" cy="572700"/>
          </a:xfrm>
          <a:prstGeom prst="rect">
            <a:avLst/>
          </a:prstGeom>
        </p:spPr>
        <p:txBody>
          <a:bodyPr lIns="91425" tIns="91425" rIns="91425" bIns="91425" anchor="t" anchorCtr="0">
            <a:noAutofit/>
          </a:bodyPr>
          <a:lstStyle/>
          <a:p>
            <a:pPr lvl="0">
              <a:spcBef>
                <a:spcPts val="0"/>
              </a:spcBef>
              <a:buNone/>
            </a:pPr>
            <a:r>
              <a:rPr lang="en"/>
              <a:t>What is Autism Spectrum Disorder?</a:t>
            </a:r>
          </a:p>
        </p:txBody>
      </p:sp>
      <p:sp>
        <p:nvSpPr>
          <p:cNvPr id="70" name="Shape 70"/>
          <p:cNvSpPr txBox="1">
            <a:spLocks noGrp="1"/>
          </p:cNvSpPr>
          <p:nvPr>
            <p:ph type="body" idx="1"/>
          </p:nvPr>
        </p:nvSpPr>
        <p:spPr>
          <a:xfrm>
            <a:off x="1664350" y="1152475"/>
            <a:ext cx="7103100" cy="821400"/>
          </a:xfrm>
          <a:prstGeom prst="rect">
            <a:avLst/>
          </a:prstGeom>
        </p:spPr>
        <p:txBody>
          <a:bodyPr lIns="91425" tIns="91425" rIns="91425" bIns="91425" anchor="t" anchorCtr="0">
            <a:noAutofit/>
          </a:bodyPr>
          <a:lstStyle/>
          <a:p>
            <a:pPr lvl="0">
              <a:spcBef>
                <a:spcPts val="0"/>
              </a:spcBef>
              <a:buNone/>
            </a:pPr>
            <a:r>
              <a:rPr lang="en" sz="1200" dirty="0">
                <a:solidFill>
                  <a:srgbClr val="111111"/>
                </a:solidFill>
                <a:highlight>
                  <a:srgbClr val="FFFFFF"/>
                </a:highlight>
                <a:latin typeface="+mn-lt"/>
                <a:ea typeface="Roboto"/>
                <a:cs typeface="Roboto"/>
                <a:sym typeface="Roboto"/>
              </a:rPr>
              <a:t>A complex developmental disorder that can cause problems with thinking, feeling, language and the ability to relate to others. The effects of autism and the severity of symptoms are different in each person.</a:t>
            </a:r>
          </a:p>
          <a:p>
            <a:pPr lvl="0">
              <a:spcBef>
                <a:spcPts val="0"/>
              </a:spcBef>
              <a:buNone/>
            </a:pPr>
            <a:endParaRPr sz="1200" dirty="0">
              <a:solidFill>
                <a:srgbClr val="111111"/>
              </a:solidFill>
              <a:highlight>
                <a:srgbClr val="FFFFFF"/>
              </a:highlight>
              <a:latin typeface="Roboto"/>
              <a:ea typeface="Roboto"/>
              <a:cs typeface="Roboto"/>
              <a:sym typeface="Roboto"/>
            </a:endParaRPr>
          </a:p>
          <a:p>
            <a:pPr lvl="0">
              <a:spcBef>
                <a:spcPts val="0"/>
              </a:spcBef>
              <a:buNone/>
            </a:pPr>
            <a:endParaRPr sz="1200" dirty="0">
              <a:solidFill>
                <a:srgbClr val="111111"/>
              </a:solidFill>
              <a:highlight>
                <a:srgbClr val="FFFFFF"/>
              </a:highlight>
              <a:latin typeface="Roboto"/>
              <a:ea typeface="Roboto"/>
              <a:cs typeface="Roboto"/>
              <a:sym typeface="Roboto"/>
            </a:endParaRPr>
          </a:p>
        </p:txBody>
      </p:sp>
      <p:sp>
        <p:nvSpPr>
          <p:cNvPr id="71" name="Shape 71"/>
          <p:cNvSpPr txBox="1">
            <a:spLocks noGrp="1"/>
          </p:cNvSpPr>
          <p:nvPr>
            <p:ph type="title"/>
          </p:nvPr>
        </p:nvSpPr>
        <p:spPr>
          <a:xfrm>
            <a:off x="1506650" y="1986862"/>
            <a:ext cx="8520600" cy="572700"/>
          </a:xfrm>
          <a:prstGeom prst="rect">
            <a:avLst/>
          </a:prstGeom>
        </p:spPr>
        <p:txBody>
          <a:bodyPr lIns="91425" tIns="91425" rIns="91425" bIns="91425" anchor="t" anchorCtr="0">
            <a:noAutofit/>
          </a:bodyPr>
          <a:lstStyle/>
          <a:p>
            <a:pPr lvl="0" rtl="0">
              <a:spcBef>
                <a:spcPts val="0"/>
              </a:spcBef>
              <a:buNone/>
            </a:pPr>
            <a:r>
              <a:rPr lang="en"/>
              <a:t>Characteristics of Autism Spectrum Disorders</a:t>
            </a:r>
          </a:p>
        </p:txBody>
      </p:sp>
      <p:sp>
        <p:nvSpPr>
          <p:cNvPr id="72" name="Shape 72"/>
          <p:cNvSpPr txBox="1">
            <a:spLocks noGrp="1"/>
          </p:cNvSpPr>
          <p:nvPr>
            <p:ph type="body" idx="1"/>
          </p:nvPr>
        </p:nvSpPr>
        <p:spPr>
          <a:xfrm>
            <a:off x="1506650" y="2572550"/>
            <a:ext cx="6950700" cy="821400"/>
          </a:xfrm>
          <a:prstGeom prst="rect">
            <a:avLst/>
          </a:prstGeom>
        </p:spPr>
        <p:txBody>
          <a:bodyPr lIns="91425" tIns="91425" rIns="91425" bIns="91425" anchor="t" anchorCtr="0">
            <a:noAutofit/>
          </a:bodyPr>
          <a:lstStyle/>
          <a:p>
            <a:pPr marL="457200" lvl="0" indent="-304800" rtl="0">
              <a:spcBef>
                <a:spcPts val="0"/>
              </a:spcBef>
              <a:spcAft>
                <a:spcPts val="0"/>
              </a:spcAft>
              <a:buSzPct val="100000"/>
              <a:buFont typeface="Arial" charset="0"/>
              <a:buChar char="•"/>
            </a:pPr>
            <a:r>
              <a:rPr lang="en" sz="1200" dirty="0">
                <a:solidFill>
                  <a:srgbClr val="4A86E8"/>
                </a:solidFill>
                <a:latin typeface="+mn-lt"/>
                <a:ea typeface="Roboto"/>
                <a:cs typeface="Roboto"/>
                <a:sym typeface="Roboto"/>
              </a:rPr>
              <a:t>Communication problems:</a:t>
            </a:r>
            <a:r>
              <a:rPr lang="en" sz="1200" dirty="0">
                <a:solidFill>
                  <a:srgbClr val="111111"/>
                </a:solidFill>
                <a:latin typeface="+mn-lt"/>
                <a:ea typeface="Roboto"/>
                <a:cs typeface="Roboto"/>
                <a:sym typeface="Roboto"/>
              </a:rPr>
              <a:t> including difficulty using or understanding language. Some children with autism focus their attention and conversation on a few topic areas, some frequently repeat phrases and some have very limited speech.</a:t>
            </a:r>
          </a:p>
          <a:p>
            <a:pPr marL="171450" lvl="0" indent="-171450" rtl="0">
              <a:spcBef>
                <a:spcPts val="0"/>
              </a:spcBef>
              <a:spcAft>
                <a:spcPts val="0"/>
              </a:spcAft>
              <a:buFont typeface="Arial" charset="0"/>
              <a:buChar char="•"/>
            </a:pPr>
            <a:endParaRPr sz="1200" dirty="0">
              <a:solidFill>
                <a:srgbClr val="111111"/>
              </a:solidFill>
              <a:latin typeface="+mn-lt"/>
              <a:ea typeface="Roboto"/>
              <a:cs typeface="Roboto"/>
              <a:sym typeface="Roboto"/>
            </a:endParaRPr>
          </a:p>
          <a:p>
            <a:pPr marL="457200" lvl="0" indent="-304800" rtl="0">
              <a:spcBef>
                <a:spcPts val="0"/>
              </a:spcBef>
              <a:spcAft>
                <a:spcPts val="0"/>
              </a:spcAft>
              <a:buSzPct val="100000"/>
              <a:buFont typeface="Arial" charset="0"/>
              <a:buChar char="•"/>
            </a:pPr>
            <a:r>
              <a:rPr lang="en" sz="1200" dirty="0">
                <a:solidFill>
                  <a:srgbClr val="4A86E8"/>
                </a:solidFill>
                <a:latin typeface="+mn-lt"/>
                <a:ea typeface="Roboto"/>
                <a:cs typeface="Roboto"/>
                <a:sym typeface="Roboto"/>
              </a:rPr>
              <a:t>Difficulty relating to people, things and events: </a:t>
            </a:r>
            <a:r>
              <a:rPr lang="en" sz="1200" dirty="0">
                <a:solidFill>
                  <a:srgbClr val="111111"/>
                </a:solidFill>
                <a:latin typeface="+mn-lt"/>
                <a:ea typeface="Roboto"/>
                <a:cs typeface="Roboto"/>
                <a:sym typeface="Roboto"/>
              </a:rPr>
              <a:t>including trouble making friends and interacting with people, difficulty reading facial expressions and not making eye contact.</a:t>
            </a:r>
          </a:p>
          <a:p>
            <a:pPr marL="171450" lvl="0" indent="-171450" rtl="0">
              <a:spcBef>
                <a:spcPts val="0"/>
              </a:spcBef>
              <a:spcAft>
                <a:spcPts val="0"/>
              </a:spcAft>
              <a:buFont typeface="Arial" charset="0"/>
              <a:buChar char="•"/>
            </a:pPr>
            <a:endParaRPr sz="1200" dirty="0">
              <a:solidFill>
                <a:srgbClr val="111111"/>
              </a:solidFill>
              <a:latin typeface="+mn-lt"/>
              <a:ea typeface="Roboto"/>
              <a:cs typeface="Roboto"/>
              <a:sym typeface="Roboto"/>
            </a:endParaRPr>
          </a:p>
          <a:p>
            <a:pPr marL="457200" lvl="0" indent="-304800" rtl="0">
              <a:spcBef>
                <a:spcPts val="0"/>
              </a:spcBef>
              <a:spcAft>
                <a:spcPts val="0"/>
              </a:spcAft>
              <a:buSzPct val="100000"/>
              <a:buFont typeface="Arial" charset="0"/>
              <a:buChar char="•"/>
            </a:pPr>
            <a:r>
              <a:rPr lang="en" sz="1200" dirty="0">
                <a:solidFill>
                  <a:srgbClr val="4A86E8"/>
                </a:solidFill>
                <a:latin typeface="+mn-lt"/>
                <a:ea typeface="Roboto"/>
                <a:cs typeface="Roboto"/>
                <a:sym typeface="Roboto"/>
              </a:rPr>
              <a:t>Repetitive body movements or behaviors: </a:t>
            </a:r>
            <a:r>
              <a:rPr lang="en" sz="1200" dirty="0">
                <a:solidFill>
                  <a:srgbClr val="111111"/>
                </a:solidFill>
                <a:latin typeface="+mn-lt"/>
                <a:ea typeface="Roboto"/>
                <a:cs typeface="Roboto"/>
                <a:sym typeface="Roboto"/>
              </a:rPr>
              <a:t>such as hand flapping or repeating sounds or phrases</a:t>
            </a:r>
            <a:r>
              <a:rPr lang="en" sz="1200" dirty="0" smtClean="0">
                <a:solidFill>
                  <a:srgbClr val="111111"/>
                </a:solidFill>
                <a:latin typeface="+mn-lt"/>
                <a:ea typeface="Roboto"/>
                <a:cs typeface="Roboto"/>
                <a:sym typeface="Roboto"/>
              </a:rPr>
              <a:t>.</a:t>
            </a:r>
            <a:endParaRPr lang="en" sz="1200" dirty="0">
              <a:solidFill>
                <a:srgbClr val="111111"/>
              </a:solidFill>
              <a:latin typeface="+mn-lt"/>
              <a:ea typeface="Roboto"/>
              <a:cs typeface="Roboto"/>
              <a:sym typeface="Roboto"/>
            </a:endParaRPr>
          </a:p>
        </p:txBody>
      </p:sp>
      <p:pic>
        <p:nvPicPr>
          <p:cNvPr id="73" name="Shape 73"/>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1703050" y="269675"/>
            <a:ext cx="8520600" cy="572700"/>
          </a:xfrm>
          <a:prstGeom prst="rect">
            <a:avLst/>
          </a:prstGeom>
        </p:spPr>
        <p:txBody>
          <a:bodyPr lIns="91425" tIns="91425" rIns="91425" bIns="91425" anchor="t" anchorCtr="0">
            <a:noAutofit/>
          </a:bodyPr>
          <a:lstStyle/>
          <a:p>
            <a:pPr lvl="0" rtl="0">
              <a:spcBef>
                <a:spcPts val="0"/>
              </a:spcBef>
              <a:buNone/>
            </a:pPr>
            <a:r>
              <a:rPr lang="en"/>
              <a:t>Looking at the Facts</a:t>
            </a:r>
          </a:p>
        </p:txBody>
      </p:sp>
      <p:sp>
        <p:nvSpPr>
          <p:cNvPr id="79" name="Shape 79"/>
          <p:cNvSpPr txBox="1">
            <a:spLocks noGrp="1"/>
          </p:cNvSpPr>
          <p:nvPr>
            <p:ph type="body" idx="1"/>
          </p:nvPr>
        </p:nvSpPr>
        <p:spPr>
          <a:xfrm>
            <a:off x="1578475" y="1004100"/>
            <a:ext cx="6915000" cy="3416400"/>
          </a:xfrm>
          <a:prstGeom prst="rect">
            <a:avLst/>
          </a:prstGeom>
          <a:ln>
            <a:noFill/>
          </a:ln>
        </p:spPr>
        <p:txBody>
          <a:bodyPr lIns="91425" tIns="91425" rIns="91425" bIns="91425" anchor="t" anchorCtr="0">
            <a:noAutofit/>
          </a:bodyPr>
          <a:lstStyle/>
          <a:p>
            <a:pPr marL="457200" lvl="0" indent="-317500">
              <a:spcBef>
                <a:spcPts val="0"/>
              </a:spcBef>
              <a:buClr>
                <a:srgbClr val="000000"/>
              </a:buClr>
              <a:buSzPct val="100000"/>
              <a:buFont typeface="Arial" charset="0"/>
              <a:buChar char="•"/>
            </a:pPr>
            <a:r>
              <a:rPr lang="en" sz="1400" dirty="0">
                <a:solidFill>
                  <a:srgbClr val="000000"/>
                </a:solidFill>
              </a:rPr>
              <a:t>More than 3.5 Million Americans live with Autism Spectrum Disorder (</a:t>
            </a:r>
            <a:r>
              <a:rPr lang="en" sz="1400" dirty="0">
                <a:solidFill>
                  <a:srgbClr val="000000"/>
                </a:solidFill>
                <a:hlinkClick r:id="rId3"/>
              </a:rPr>
              <a:t>Buescher et al., 2014</a:t>
            </a:r>
            <a:r>
              <a:rPr lang="en" sz="1400" dirty="0" smtClean="0">
                <a:solidFill>
                  <a:srgbClr val="000000"/>
                </a:solidFill>
              </a:rPr>
              <a:t>)</a:t>
            </a:r>
            <a:endParaRPr lang="en" sz="1400" dirty="0">
              <a:solidFill>
                <a:srgbClr val="000000"/>
              </a:solidFill>
            </a:endParaRPr>
          </a:p>
          <a:p>
            <a:pPr marL="457200" lvl="0" indent="-317500" rtl="0">
              <a:spcBef>
                <a:spcPts val="0"/>
              </a:spcBef>
              <a:buClr>
                <a:srgbClr val="000000"/>
              </a:buClr>
              <a:buSzPct val="100000"/>
              <a:buFont typeface="Arial" charset="0"/>
              <a:buChar char="•"/>
            </a:pPr>
            <a:r>
              <a:rPr lang="en" sz="1400" dirty="0">
                <a:solidFill>
                  <a:srgbClr val="000000"/>
                </a:solidFill>
              </a:rPr>
              <a:t>An average of 1 in 68 births results in someone being born on the Spectrum(</a:t>
            </a:r>
            <a:r>
              <a:rPr lang="en" sz="1400" dirty="0">
                <a:solidFill>
                  <a:srgbClr val="000000"/>
                </a:solidFill>
                <a:hlinkClick r:id="rId4"/>
              </a:rPr>
              <a:t>CDC, 2014</a:t>
            </a:r>
            <a:r>
              <a:rPr lang="en" sz="1400" dirty="0">
                <a:solidFill>
                  <a:srgbClr val="000000"/>
                </a:solidFill>
              </a:rPr>
              <a:t>) </a:t>
            </a:r>
          </a:p>
          <a:p>
            <a:pPr marL="457200" lvl="0" indent="-317500" rtl="0">
              <a:spcBef>
                <a:spcPts val="0"/>
              </a:spcBef>
              <a:buClr>
                <a:srgbClr val="000000"/>
              </a:buClr>
              <a:buSzPct val="100000"/>
              <a:buFont typeface="Arial" charset="0"/>
              <a:buChar char="•"/>
            </a:pPr>
            <a:r>
              <a:rPr lang="en" sz="1400" dirty="0">
                <a:solidFill>
                  <a:srgbClr val="000000"/>
                </a:solidFill>
                <a:highlight>
                  <a:srgbClr val="FFFFFF"/>
                </a:highlight>
                <a:latin typeface="Helvetica"/>
                <a:ea typeface="Helvetica"/>
                <a:cs typeface="Helvetica"/>
                <a:sym typeface="Helvetica"/>
              </a:rPr>
              <a:t>Thirty-five percent of young adults (ages 19-23) with autism have not had a job or received postgraduate education after leaving high school. (Shattuck et al., 2012</a:t>
            </a:r>
            <a:r>
              <a:rPr lang="en" sz="1400" dirty="0" smtClean="0">
                <a:solidFill>
                  <a:srgbClr val="000000"/>
                </a:solidFill>
                <a:highlight>
                  <a:srgbClr val="FFFFFF"/>
                </a:highlight>
                <a:latin typeface="Helvetica"/>
                <a:ea typeface="Helvetica"/>
                <a:cs typeface="Helvetica"/>
                <a:sym typeface="Helvetica"/>
              </a:rPr>
              <a:t>)</a:t>
            </a:r>
            <a:endParaRPr lang="en" sz="1400" dirty="0">
              <a:solidFill>
                <a:srgbClr val="000000"/>
              </a:solidFill>
            </a:endParaRPr>
          </a:p>
          <a:p>
            <a:pPr marL="457200" lvl="0" indent="-317500" rtl="0">
              <a:spcBef>
                <a:spcPts val="0"/>
              </a:spcBef>
              <a:buClr>
                <a:srgbClr val="000000"/>
              </a:buClr>
              <a:buSzPct val="100000"/>
              <a:buFont typeface="Arial" charset="0"/>
              <a:buChar char="•"/>
            </a:pPr>
            <a:r>
              <a:rPr lang="en" sz="1400" dirty="0">
                <a:solidFill>
                  <a:srgbClr val="000000"/>
                </a:solidFill>
              </a:rPr>
              <a:t>Between .7 percent and 1.9 percent of college students could meet criteria for high-functioning autism spectrum disorder (White, </a:t>
            </a:r>
            <a:r>
              <a:rPr lang="en" sz="1400" dirty="0" err="1">
                <a:solidFill>
                  <a:srgbClr val="000000"/>
                </a:solidFill>
              </a:rPr>
              <a:t>Ollendick</a:t>
            </a:r>
            <a:r>
              <a:rPr lang="en" sz="1400" dirty="0">
                <a:solidFill>
                  <a:srgbClr val="000000"/>
                </a:solidFill>
              </a:rPr>
              <a:t> &amp; Bray, 2011</a:t>
            </a:r>
            <a:r>
              <a:rPr lang="en" sz="1400" dirty="0" smtClean="0">
                <a:solidFill>
                  <a:srgbClr val="000000"/>
                </a:solidFill>
              </a:rPr>
              <a:t>)</a:t>
            </a:r>
            <a:endParaRPr lang="en" sz="1400" dirty="0">
              <a:solidFill>
                <a:srgbClr val="000000"/>
              </a:solidFill>
            </a:endParaRPr>
          </a:p>
          <a:p>
            <a:pPr marL="457200" lvl="0" indent="-317500" rtl="0">
              <a:spcBef>
                <a:spcPts val="0"/>
              </a:spcBef>
              <a:buSzPct val="100000"/>
              <a:buFont typeface="Arial" charset="0"/>
              <a:buChar char="•"/>
            </a:pPr>
            <a:r>
              <a:rPr lang="en" sz="1400" dirty="0">
                <a:solidFill>
                  <a:srgbClr val="111111"/>
                </a:solidFill>
              </a:rPr>
              <a:t>1.4% or 312 students are on the Autism Spectrum at our university</a:t>
            </a:r>
          </a:p>
          <a:p>
            <a:pPr lvl="0">
              <a:spcBef>
                <a:spcPts val="0"/>
              </a:spcBef>
              <a:buClr>
                <a:schemeClr val="dk1"/>
              </a:buClr>
              <a:buSzPct val="91666"/>
              <a:buFont typeface="Arial"/>
              <a:buNone/>
            </a:pPr>
            <a:endParaRPr sz="1200" dirty="0">
              <a:solidFill>
                <a:schemeClr val="dk1"/>
              </a:solidFill>
            </a:endParaRPr>
          </a:p>
          <a:p>
            <a:pPr lvl="0">
              <a:spcBef>
                <a:spcPts val="0"/>
              </a:spcBef>
              <a:buNone/>
            </a:pPr>
            <a:endParaRPr sz="1200" dirty="0"/>
          </a:p>
          <a:p>
            <a:pPr lvl="0">
              <a:spcBef>
                <a:spcPts val="0"/>
              </a:spcBef>
              <a:buNone/>
            </a:pPr>
            <a:endParaRPr sz="1200" dirty="0"/>
          </a:p>
          <a:p>
            <a:pPr lvl="0">
              <a:spcBef>
                <a:spcPts val="0"/>
              </a:spcBef>
              <a:buNone/>
            </a:pPr>
            <a:endParaRPr sz="1200" dirty="0"/>
          </a:p>
          <a:p>
            <a:pPr lvl="0">
              <a:spcBef>
                <a:spcPts val="0"/>
              </a:spcBef>
              <a:buNone/>
            </a:pPr>
            <a:endParaRPr sz="1200" dirty="0"/>
          </a:p>
          <a:p>
            <a:pPr lvl="0">
              <a:spcBef>
                <a:spcPts val="0"/>
              </a:spcBef>
              <a:buNone/>
            </a:pPr>
            <a:endParaRPr sz="1200" dirty="0"/>
          </a:p>
          <a:p>
            <a:pPr lvl="0" rtl="0">
              <a:spcBef>
                <a:spcPts val="0"/>
              </a:spcBef>
              <a:buNone/>
            </a:pPr>
            <a:endParaRPr sz="1200" dirty="0"/>
          </a:p>
        </p:txBody>
      </p:sp>
      <p:pic>
        <p:nvPicPr>
          <p:cNvPr id="80" name="Shape 80"/>
          <p:cNvPicPr preferRelativeResize="0"/>
          <p:nvPr/>
        </p:nvPicPr>
        <p:blipFill rotWithShape="1">
          <a:blip r:embed="rId5">
            <a:alphaModFix/>
          </a:blip>
          <a:srcRect l="3719" r="81318"/>
          <a:stretch/>
        </p:blipFill>
        <p:spPr>
          <a:xfrm>
            <a:off x="391474" y="0"/>
            <a:ext cx="1026099" cy="51434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832500" y="222475"/>
            <a:ext cx="8520600" cy="572700"/>
          </a:xfrm>
          <a:prstGeom prst="rect">
            <a:avLst/>
          </a:prstGeom>
        </p:spPr>
        <p:txBody>
          <a:bodyPr lIns="91425" tIns="91425" rIns="91425" bIns="91425" anchor="t" anchorCtr="0">
            <a:noAutofit/>
          </a:bodyPr>
          <a:lstStyle/>
          <a:p>
            <a:pPr lvl="0">
              <a:spcBef>
                <a:spcPts val="0"/>
              </a:spcBef>
              <a:buNone/>
            </a:pPr>
            <a:r>
              <a:rPr lang="en"/>
              <a:t>Questions to Consider</a:t>
            </a:r>
          </a:p>
        </p:txBody>
      </p:sp>
      <p:sp>
        <p:nvSpPr>
          <p:cNvPr id="86" name="Shape 86"/>
          <p:cNvSpPr txBox="1">
            <a:spLocks noGrp="1"/>
          </p:cNvSpPr>
          <p:nvPr>
            <p:ph type="body" idx="1"/>
          </p:nvPr>
        </p:nvSpPr>
        <p:spPr>
          <a:xfrm>
            <a:off x="1918225" y="744450"/>
            <a:ext cx="6221700" cy="3416400"/>
          </a:xfrm>
          <a:prstGeom prst="rect">
            <a:avLst/>
          </a:prstGeom>
        </p:spPr>
        <p:txBody>
          <a:bodyPr lIns="91425" tIns="91425" rIns="91425" bIns="91425" anchor="t" anchorCtr="0">
            <a:noAutofit/>
          </a:bodyPr>
          <a:lstStyle/>
          <a:p>
            <a:pPr lvl="0">
              <a:lnSpc>
                <a:spcPct val="150000"/>
              </a:lnSpc>
              <a:spcBef>
                <a:spcPts val="0"/>
              </a:spcBef>
              <a:spcAft>
                <a:spcPts val="0"/>
              </a:spcAft>
              <a:buNone/>
            </a:pPr>
            <a:r>
              <a:rPr lang="en" sz="1400" dirty="0">
                <a:solidFill>
                  <a:srgbClr val="000000"/>
                </a:solidFill>
              </a:rPr>
              <a:t>History of our students on the spectrum, what are their prior experiences?</a:t>
            </a:r>
          </a:p>
          <a:p>
            <a:pPr lvl="0">
              <a:lnSpc>
                <a:spcPct val="150000"/>
              </a:lnSpc>
              <a:spcBef>
                <a:spcPts val="0"/>
              </a:spcBef>
              <a:spcAft>
                <a:spcPts val="0"/>
              </a:spcAft>
              <a:buNone/>
            </a:pPr>
            <a:r>
              <a:rPr lang="en" sz="1400" dirty="0">
                <a:solidFill>
                  <a:srgbClr val="000000"/>
                </a:solidFill>
              </a:rPr>
              <a:t>How students on the spectrum would like to be supported. What are their needs?</a:t>
            </a:r>
          </a:p>
          <a:p>
            <a:pPr lvl="0">
              <a:lnSpc>
                <a:spcPct val="150000"/>
              </a:lnSpc>
              <a:spcBef>
                <a:spcPts val="0"/>
              </a:spcBef>
              <a:spcAft>
                <a:spcPts val="0"/>
              </a:spcAft>
              <a:buNone/>
            </a:pPr>
            <a:r>
              <a:rPr lang="en" sz="1400" dirty="0">
                <a:solidFill>
                  <a:srgbClr val="000000"/>
                </a:solidFill>
              </a:rPr>
              <a:t>Where on the spectrum are our students?</a:t>
            </a:r>
            <a:br>
              <a:rPr lang="en" sz="1400" dirty="0">
                <a:solidFill>
                  <a:srgbClr val="000000"/>
                </a:solidFill>
              </a:rPr>
            </a:br>
            <a:r>
              <a:rPr lang="en-US" sz="1400" dirty="0" smtClean="0">
                <a:solidFill>
                  <a:srgbClr val="000000"/>
                </a:solidFill>
              </a:rPr>
              <a:t>        </a:t>
            </a:r>
            <a:r>
              <a:rPr lang="en" sz="1400" dirty="0" smtClean="0">
                <a:solidFill>
                  <a:srgbClr val="000000"/>
                </a:solidFill>
              </a:rPr>
              <a:t>-</a:t>
            </a:r>
            <a:r>
              <a:rPr lang="en" sz="1400" dirty="0">
                <a:solidFill>
                  <a:srgbClr val="000000"/>
                </a:solidFill>
              </a:rPr>
              <a:t>Highly functioning? Need round-the-clock care?</a:t>
            </a:r>
          </a:p>
          <a:p>
            <a:pPr lvl="0">
              <a:lnSpc>
                <a:spcPct val="150000"/>
              </a:lnSpc>
              <a:spcBef>
                <a:spcPts val="0"/>
              </a:spcBef>
              <a:spcAft>
                <a:spcPts val="0"/>
              </a:spcAft>
              <a:buNone/>
            </a:pPr>
            <a:r>
              <a:rPr lang="en" sz="1400" dirty="0">
                <a:solidFill>
                  <a:srgbClr val="000000"/>
                </a:solidFill>
              </a:rPr>
              <a:t>What services are available for students on the spectrum?</a:t>
            </a:r>
          </a:p>
          <a:p>
            <a:pPr lvl="0">
              <a:lnSpc>
                <a:spcPct val="150000"/>
              </a:lnSpc>
              <a:spcBef>
                <a:spcPts val="0"/>
              </a:spcBef>
              <a:spcAft>
                <a:spcPts val="0"/>
              </a:spcAft>
              <a:buNone/>
            </a:pPr>
            <a:r>
              <a:rPr lang="en" sz="1400" dirty="0">
                <a:solidFill>
                  <a:srgbClr val="000000"/>
                </a:solidFill>
              </a:rPr>
              <a:t>What services are students on the spectrum taking advantage of?</a:t>
            </a:r>
          </a:p>
          <a:p>
            <a:pPr lvl="0">
              <a:lnSpc>
                <a:spcPct val="150000"/>
              </a:lnSpc>
              <a:spcBef>
                <a:spcPts val="0"/>
              </a:spcBef>
              <a:spcAft>
                <a:spcPts val="0"/>
              </a:spcAft>
              <a:buNone/>
            </a:pPr>
            <a:r>
              <a:rPr lang="en" sz="1400" dirty="0">
                <a:solidFill>
                  <a:srgbClr val="000000"/>
                </a:solidFill>
              </a:rPr>
              <a:t>What services are available in the community?</a:t>
            </a:r>
          </a:p>
          <a:p>
            <a:pPr lvl="0">
              <a:lnSpc>
                <a:spcPct val="150000"/>
              </a:lnSpc>
              <a:spcBef>
                <a:spcPts val="0"/>
              </a:spcBef>
              <a:spcAft>
                <a:spcPts val="0"/>
              </a:spcAft>
              <a:buNone/>
            </a:pPr>
            <a:r>
              <a:rPr lang="en" sz="1400" dirty="0">
                <a:solidFill>
                  <a:srgbClr val="000000"/>
                </a:solidFill>
              </a:rPr>
              <a:t>How supported (financially) is disability services at the institution?</a:t>
            </a:r>
          </a:p>
          <a:p>
            <a:pPr lvl="0">
              <a:lnSpc>
                <a:spcPct val="150000"/>
              </a:lnSpc>
              <a:spcBef>
                <a:spcPts val="0"/>
              </a:spcBef>
              <a:spcAft>
                <a:spcPts val="0"/>
              </a:spcAft>
              <a:buNone/>
            </a:pPr>
            <a:r>
              <a:rPr lang="en" sz="1400" dirty="0">
                <a:solidFill>
                  <a:srgbClr val="000000"/>
                </a:solidFill>
              </a:rPr>
              <a:t>When is the appropriate time to implement program? Where are we at in the academic year?</a:t>
            </a:r>
          </a:p>
          <a:p>
            <a:pPr lvl="0">
              <a:lnSpc>
                <a:spcPct val="150000"/>
              </a:lnSpc>
              <a:spcBef>
                <a:spcPts val="0"/>
              </a:spcBef>
              <a:spcAft>
                <a:spcPts val="0"/>
              </a:spcAft>
              <a:buNone/>
            </a:pPr>
            <a:r>
              <a:rPr lang="en" sz="1400" dirty="0">
                <a:solidFill>
                  <a:srgbClr val="000000"/>
                </a:solidFill>
              </a:rPr>
              <a:t>Are we in compliance with current legal mandates?</a:t>
            </a:r>
          </a:p>
          <a:p>
            <a:pPr lvl="0">
              <a:lnSpc>
                <a:spcPct val="150000"/>
              </a:lnSpc>
              <a:spcBef>
                <a:spcPts val="0"/>
              </a:spcBef>
              <a:spcAft>
                <a:spcPts val="0"/>
              </a:spcAft>
              <a:buNone/>
            </a:pPr>
            <a:endParaRPr sz="1200" dirty="0"/>
          </a:p>
        </p:txBody>
      </p:sp>
      <p:pic>
        <p:nvPicPr>
          <p:cNvPr id="87" name="Shape 87"/>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1670875" y="436300"/>
            <a:ext cx="8007600" cy="572700"/>
          </a:xfrm>
          <a:prstGeom prst="rect">
            <a:avLst/>
          </a:prstGeom>
        </p:spPr>
        <p:txBody>
          <a:bodyPr lIns="91425" tIns="91425" rIns="91425" bIns="91425" anchor="t" anchorCtr="0">
            <a:noAutofit/>
          </a:bodyPr>
          <a:lstStyle/>
          <a:p>
            <a:pPr lvl="0" rtl="0">
              <a:spcBef>
                <a:spcPts val="0"/>
              </a:spcBef>
              <a:buNone/>
            </a:pPr>
            <a:r>
              <a:rPr lang="en"/>
              <a:t>Local Context and Climate</a:t>
            </a:r>
          </a:p>
        </p:txBody>
      </p:sp>
      <p:sp>
        <p:nvSpPr>
          <p:cNvPr id="93" name="Shape 93"/>
          <p:cNvSpPr txBox="1">
            <a:spLocks noGrp="1"/>
          </p:cNvSpPr>
          <p:nvPr>
            <p:ph type="body" idx="1"/>
          </p:nvPr>
        </p:nvSpPr>
        <p:spPr>
          <a:xfrm>
            <a:off x="1618550" y="1177450"/>
            <a:ext cx="7463100" cy="3416400"/>
          </a:xfrm>
          <a:prstGeom prst="rect">
            <a:avLst/>
          </a:prstGeom>
          <a:ln>
            <a:noFill/>
          </a:ln>
        </p:spPr>
        <p:txBody>
          <a:bodyPr lIns="91425" tIns="91425" rIns="91425" bIns="91425" anchor="t" anchorCtr="0">
            <a:noAutofit/>
          </a:bodyPr>
          <a:lstStyle/>
          <a:p>
            <a:pPr lvl="0">
              <a:spcBef>
                <a:spcPts val="0"/>
              </a:spcBef>
              <a:buNone/>
            </a:pPr>
            <a:r>
              <a:rPr lang="en" sz="1400">
                <a:solidFill>
                  <a:srgbClr val="000000"/>
                </a:solidFill>
              </a:rPr>
              <a:t>Central New York University</a:t>
            </a:r>
          </a:p>
          <a:p>
            <a:pPr lvl="0">
              <a:spcBef>
                <a:spcPts val="0"/>
              </a:spcBef>
              <a:buNone/>
            </a:pPr>
            <a:r>
              <a:rPr lang="en" sz="1400">
                <a:solidFill>
                  <a:srgbClr val="000000"/>
                </a:solidFill>
              </a:rPr>
              <a:t>Mission: As a land-grant institution, Central New York University is committed to serving its campus and community by striving for excellence in teaching, accessibility, service and focusing on the development of individuals as global citizens.</a:t>
            </a:r>
          </a:p>
          <a:p>
            <a:pPr lvl="0" rtl="0">
              <a:spcBef>
                <a:spcPts val="0"/>
              </a:spcBef>
              <a:buNone/>
            </a:pPr>
            <a:endParaRPr sz="1400"/>
          </a:p>
        </p:txBody>
      </p:sp>
      <p:graphicFrame>
        <p:nvGraphicFramePr>
          <p:cNvPr id="94" name="Shape 94"/>
          <p:cNvGraphicFramePr/>
          <p:nvPr/>
        </p:nvGraphicFramePr>
        <p:xfrm>
          <a:off x="1670875" y="2690825"/>
          <a:ext cx="7239000" cy="2103090"/>
        </p:xfrm>
        <a:graphic>
          <a:graphicData uri="http://schemas.openxmlformats.org/drawingml/2006/table">
            <a:tbl>
              <a:tblPr>
                <a:noFill/>
                <a:tableStyleId>{2411F221-9D0A-49F6-9C5B-F70AE6E181F4}</a:tableStyleId>
              </a:tblPr>
              <a:tblGrid>
                <a:gridCol w="3619500"/>
                <a:gridCol w="3619500"/>
              </a:tblGrid>
              <a:tr h="2077525">
                <a:tc>
                  <a:txBody>
                    <a:bodyPr/>
                    <a:lstStyle/>
                    <a:p>
                      <a:pPr lvl="0" rtl="0">
                        <a:lnSpc>
                          <a:spcPct val="115000"/>
                        </a:lnSpc>
                        <a:spcBef>
                          <a:spcPts val="0"/>
                        </a:spcBef>
                        <a:spcAft>
                          <a:spcPts val="1600"/>
                        </a:spcAft>
                        <a:buClr>
                          <a:schemeClr val="dk1"/>
                        </a:buClr>
                        <a:buSzPct val="78571"/>
                        <a:buFont typeface="Arial"/>
                        <a:buNone/>
                      </a:pPr>
                      <a:r>
                        <a:rPr lang="en" u="sng"/>
                        <a:t>Enrollment: 22,317 total students</a:t>
                      </a:r>
                      <a:r>
                        <a:rPr lang="en"/>
                        <a:t/>
                      </a:r>
                      <a:br>
                        <a:rPr lang="en"/>
                      </a:br>
                      <a:r>
                        <a:rPr lang="en"/>
                        <a:t>17,412 undergraduate students</a:t>
                      </a:r>
                      <a:br>
                        <a:rPr lang="en"/>
                      </a:br>
                      <a:r>
                        <a:rPr lang="en"/>
                        <a:t>4,905 graduate students</a:t>
                      </a:r>
                    </a:p>
                    <a:p>
                      <a:pPr lvl="0" rtl="0">
                        <a:lnSpc>
                          <a:spcPct val="115000"/>
                        </a:lnSpc>
                        <a:spcBef>
                          <a:spcPts val="0"/>
                        </a:spcBef>
                        <a:spcAft>
                          <a:spcPts val="1600"/>
                        </a:spcAft>
                        <a:buClr>
                          <a:schemeClr val="dk1"/>
                        </a:buClr>
                        <a:buSzPct val="78571"/>
                        <a:buFont typeface="Arial"/>
                        <a:buNone/>
                      </a:pPr>
                      <a:r>
                        <a:rPr lang="en"/>
                        <a:t>26.89% Residential Students</a:t>
                      </a:r>
                    </a:p>
                    <a:p>
                      <a:pPr lvl="0" rtl="0">
                        <a:lnSpc>
                          <a:spcPct val="115000"/>
                        </a:lnSpc>
                        <a:spcBef>
                          <a:spcPts val="0"/>
                        </a:spcBef>
                        <a:spcAft>
                          <a:spcPts val="1600"/>
                        </a:spcAft>
                        <a:buClr>
                          <a:schemeClr val="dk1"/>
                        </a:buClr>
                        <a:buSzPct val="78571"/>
                        <a:buFont typeface="Arial"/>
                        <a:buNone/>
                      </a:pPr>
                      <a:r>
                        <a:rPr lang="en"/>
                        <a:t>14.7% International Students</a:t>
                      </a:r>
                    </a:p>
                  </a:txBody>
                  <a:tcPr marL="91425" marR="91425" marT="91425" marB="91425"/>
                </a:tc>
                <a:tc>
                  <a:txBody>
                    <a:bodyPr/>
                    <a:lstStyle/>
                    <a:p>
                      <a:pPr lvl="0">
                        <a:spcBef>
                          <a:spcPts val="0"/>
                        </a:spcBef>
                        <a:buNone/>
                      </a:pPr>
                      <a:r>
                        <a:rPr lang="en"/>
                        <a:t>47% Male</a:t>
                      </a:r>
                    </a:p>
                    <a:p>
                      <a:pPr lvl="0">
                        <a:spcBef>
                          <a:spcPts val="0"/>
                        </a:spcBef>
                        <a:buNone/>
                      </a:pPr>
                      <a:r>
                        <a:rPr lang="en"/>
                        <a:t>53% Female</a:t>
                      </a:r>
                    </a:p>
                    <a:p>
                      <a:pPr lvl="0">
                        <a:spcBef>
                          <a:spcPts val="0"/>
                        </a:spcBef>
                        <a:buNone/>
                      </a:pPr>
                      <a:endParaRPr/>
                    </a:p>
                    <a:p>
                      <a:pPr lvl="0">
                        <a:spcBef>
                          <a:spcPts val="0"/>
                        </a:spcBef>
                        <a:buNone/>
                      </a:pPr>
                      <a:r>
                        <a:rPr lang="en"/>
                        <a:t>17.5% African American</a:t>
                      </a:r>
                    </a:p>
                    <a:p>
                      <a:pPr lvl="0">
                        <a:spcBef>
                          <a:spcPts val="0"/>
                        </a:spcBef>
                        <a:buNone/>
                      </a:pPr>
                      <a:r>
                        <a:rPr lang="en"/>
                        <a:t>5% Asian</a:t>
                      </a:r>
                    </a:p>
                    <a:p>
                      <a:pPr lvl="0">
                        <a:spcBef>
                          <a:spcPts val="0"/>
                        </a:spcBef>
                        <a:buNone/>
                      </a:pPr>
                      <a:r>
                        <a:rPr lang="en"/>
                        <a:t>12.76% Hispanic</a:t>
                      </a:r>
                    </a:p>
                    <a:p>
                      <a:pPr lvl="0">
                        <a:spcBef>
                          <a:spcPts val="0"/>
                        </a:spcBef>
                        <a:buNone/>
                      </a:pPr>
                      <a:r>
                        <a:rPr lang="en"/>
                        <a:t>0.1% Native American</a:t>
                      </a:r>
                    </a:p>
                    <a:p>
                      <a:pPr lvl="0">
                        <a:spcBef>
                          <a:spcPts val="0"/>
                        </a:spcBef>
                        <a:buNone/>
                      </a:pPr>
                      <a:r>
                        <a:rPr lang="en"/>
                        <a:t>1.25% Two or more ethnicities</a:t>
                      </a:r>
                    </a:p>
                    <a:p>
                      <a:pPr lvl="0">
                        <a:spcBef>
                          <a:spcPts val="0"/>
                        </a:spcBef>
                        <a:buNone/>
                      </a:pPr>
                      <a:endParaRPr/>
                    </a:p>
                  </a:txBody>
                  <a:tcPr marL="91425" marR="91425" marT="91425" marB="91425"/>
                </a:tc>
              </a:tr>
            </a:tbl>
          </a:graphicData>
        </a:graphic>
      </p:graphicFrame>
      <p:pic>
        <p:nvPicPr>
          <p:cNvPr id="95" name="Shape 95"/>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1768800" y="332780"/>
            <a:ext cx="8520600" cy="572700"/>
          </a:xfrm>
          <a:prstGeom prst="rect">
            <a:avLst/>
          </a:prstGeom>
        </p:spPr>
        <p:txBody>
          <a:bodyPr lIns="91425" tIns="91425" rIns="91425" bIns="91425" anchor="t" anchorCtr="0">
            <a:noAutofit/>
          </a:bodyPr>
          <a:lstStyle/>
          <a:p>
            <a:pPr lvl="0" rtl="0">
              <a:spcBef>
                <a:spcPts val="0"/>
              </a:spcBef>
              <a:buNone/>
            </a:pPr>
            <a:r>
              <a:rPr lang="en"/>
              <a:t>Invested Partners</a:t>
            </a:r>
          </a:p>
        </p:txBody>
      </p:sp>
      <p:sp>
        <p:nvSpPr>
          <p:cNvPr id="101" name="Shape 101"/>
          <p:cNvSpPr txBox="1">
            <a:spLocks noGrp="1"/>
          </p:cNvSpPr>
          <p:nvPr>
            <p:ph type="body" idx="1"/>
          </p:nvPr>
        </p:nvSpPr>
        <p:spPr>
          <a:xfrm>
            <a:off x="1768800" y="1094249"/>
            <a:ext cx="8520600" cy="2955000"/>
          </a:xfrm>
          <a:prstGeom prst="rect">
            <a:avLst/>
          </a:prstGeom>
        </p:spPr>
        <p:txBody>
          <a:bodyPr lIns="91425" tIns="91425" rIns="91425" bIns="91425" anchor="t" anchorCtr="0">
            <a:noAutofit/>
          </a:bodyPr>
          <a:lstStyle/>
          <a:p>
            <a:pPr marL="457200" lvl="0" indent="-381000" rtl="0">
              <a:spcBef>
                <a:spcPts val="0"/>
              </a:spcBef>
              <a:buClr>
                <a:srgbClr val="000000"/>
              </a:buClr>
              <a:buSzPct val="100000"/>
              <a:buFont typeface="Arial" charset="0"/>
              <a:buChar char="•"/>
            </a:pPr>
            <a:r>
              <a:rPr lang="en" sz="2400" dirty="0">
                <a:solidFill>
                  <a:srgbClr val="000000"/>
                </a:solidFill>
              </a:rPr>
              <a:t>Housing and Residence Life</a:t>
            </a:r>
          </a:p>
          <a:p>
            <a:pPr marL="457200" lvl="0" indent="-381000" rtl="0">
              <a:spcBef>
                <a:spcPts val="0"/>
              </a:spcBef>
              <a:buClr>
                <a:srgbClr val="000000"/>
              </a:buClr>
              <a:buSzPct val="100000"/>
              <a:buFont typeface="Arial" charset="0"/>
              <a:buChar char="•"/>
            </a:pPr>
            <a:r>
              <a:rPr lang="en" sz="2400" dirty="0">
                <a:solidFill>
                  <a:srgbClr val="000000"/>
                </a:solidFill>
              </a:rPr>
              <a:t>Office of Student Activities</a:t>
            </a:r>
          </a:p>
          <a:p>
            <a:pPr marL="457200" lvl="0" indent="-381000" rtl="0">
              <a:spcBef>
                <a:spcPts val="0"/>
              </a:spcBef>
              <a:buClr>
                <a:srgbClr val="000000"/>
              </a:buClr>
              <a:buSzPct val="100000"/>
              <a:buFont typeface="Arial" charset="0"/>
              <a:buChar char="•"/>
            </a:pPr>
            <a:r>
              <a:rPr lang="en" sz="2400" dirty="0">
                <a:solidFill>
                  <a:srgbClr val="000000"/>
                </a:solidFill>
              </a:rPr>
              <a:t>Faculty members</a:t>
            </a:r>
          </a:p>
          <a:p>
            <a:pPr marL="457200" lvl="0" indent="-381000" rtl="0">
              <a:spcBef>
                <a:spcPts val="0"/>
              </a:spcBef>
              <a:buClr>
                <a:srgbClr val="000000"/>
              </a:buClr>
              <a:buSzPct val="100000"/>
              <a:buFont typeface="Arial" charset="0"/>
              <a:buChar char="•"/>
            </a:pPr>
            <a:r>
              <a:rPr lang="en" sz="2400" dirty="0">
                <a:solidFill>
                  <a:srgbClr val="000000"/>
                </a:solidFill>
              </a:rPr>
              <a:t>Mental Health Services</a:t>
            </a:r>
          </a:p>
          <a:p>
            <a:pPr marL="457200" lvl="0" indent="-381000" rtl="0">
              <a:spcBef>
                <a:spcPts val="0"/>
              </a:spcBef>
              <a:buClr>
                <a:srgbClr val="000000"/>
              </a:buClr>
              <a:buSzPct val="100000"/>
              <a:buFont typeface="Arial" charset="0"/>
              <a:buChar char="•"/>
            </a:pPr>
            <a:r>
              <a:rPr lang="en" sz="2400" dirty="0">
                <a:solidFill>
                  <a:srgbClr val="000000"/>
                </a:solidFill>
              </a:rPr>
              <a:t>Academic Advisor</a:t>
            </a:r>
          </a:p>
          <a:p>
            <a:pPr marL="457200" lvl="0" indent="-381000">
              <a:spcBef>
                <a:spcPts val="0"/>
              </a:spcBef>
              <a:buClr>
                <a:srgbClr val="000000"/>
              </a:buClr>
              <a:buSzPct val="100000"/>
              <a:buFont typeface="Arial" charset="0"/>
              <a:buChar char="•"/>
            </a:pPr>
            <a:r>
              <a:rPr lang="en" sz="2400" dirty="0">
                <a:solidFill>
                  <a:srgbClr val="000000"/>
                </a:solidFill>
              </a:rPr>
              <a:t>Community Organizations</a:t>
            </a:r>
          </a:p>
          <a:p>
            <a:pPr lvl="0" rtl="0">
              <a:spcBef>
                <a:spcPts val="0"/>
              </a:spcBef>
              <a:buNone/>
            </a:pPr>
            <a:endParaRPr dirty="0"/>
          </a:p>
        </p:txBody>
      </p:sp>
      <p:pic>
        <p:nvPicPr>
          <p:cNvPr id="102" name="Shape 102"/>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786250" y="479925"/>
            <a:ext cx="8520600" cy="572700"/>
          </a:xfrm>
          <a:prstGeom prst="rect">
            <a:avLst/>
          </a:prstGeom>
        </p:spPr>
        <p:txBody>
          <a:bodyPr lIns="91425" tIns="91425" rIns="91425" bIns="91425" anchor="t" anchorCtr="0">
            <a:noAutofit/>
          </a:bodyPr>
          <a:lstStyle/>
          <a:p>
            <a:pPr lvl="0">
              <a:spcBef>
                <a:spcPts val="0"/>
              </a:spcBef>
              <a:buNone/>
            </a:pPr>
            <a:r>
              <a:rPr lang="en"/>
              <a:t>Relevant Research</a:t>
            </a:r>
          </a:p>
        </p:txBody>
      </p:sp>
      <p:sp>
        <p:nvSpPr>
          <p:cNvPr id="108" name="Shape 108"/>
          <p:cNvSpPr txBox="1">
            <a:spLocks noGrp="1"/>
          </p:cNvSpPr>
          <p:nvPr>
            <p:ph type="body" idx="1"/>
          </p:nvPr>
        </p:nvSpPr>
        <p:spPr>
          <a:xfrm>
            <a:off x="1786250" y="1152475"/>
            <a:ext cx="7179000" cy="3416400"/>
          </a:xfrm>
          <a:prstGeom prst="rect">
            <a:avLst/>
          </a:prstGeom>
        </p:spPr>
        <p:txBody>
          <a:bodyPr lIns="91425" tIns="91425" rIns="91425" bIns="91425" anchor="t" anchorCtr="0">
            <a:noAutofit/>
          </a:bodyPr>
          <a:lstStyle/>
          <a:p>
            <a:pPr lvl="0">
              <a:spcBef>
                <a:spcPts val="0"/>
              </a:spcBef>
              <a:buNone/>
            </a:pPr>
            <a:r>
              <a:rPr lang="en" sz="1200">
                <a:solidFill>
                  <a:schemeClr val="dk1"/>
                </a:solidFill>
              </a:rPr>
              <a:t>Psychosocial Development of Student with Autism Spectrum Disorder in Higher Education:</a:t>
            </a:r>
          </a:p>
          <a:p>
            <a:pPr lvl="0">
              <a:spcBef>
                <a:spcPts val="0"/>
              </a:spcBef>
              <a:buNone/>
            </a:pPr>
            <a:r>
              <a:rPr lang="en" sz="1200">
                <a:solidFill>
                  <a:schemeClr val="dk1"/>
                </a:solidFill>
              </a:rPr>
              <a:t>“The purpose of this study was to better understand how students with Autism Spectrum Disorder (ASD) experience college, focusing on factors that contributed to growth in three areas of their psychosocial development: developing competence, managing emotions, and moving through autonomy toward interdependence. It was also the purpose of this study to analyze how the participants make meaning of their experiences and growth in these developmental areas while in college by identifying themes in the meaning they make” (Vanderveen, 2013).</a:t>
            </a:r>
            <a:br>
              <a:rPr lang="en" sz="1200">
                <a:solidFill>
                  <a:schemeClr val="dk1"/>
                </a:solidFill>
              </a:rPr>
            </a:br>
            <a:endParaRPr lang="en" sz="1200">
              <a:solidFill>
                <a:schemeClr val="dk1"/>
              </a:solidFill>
            </a:endParaRPr>
          </a:p>
          <a:p>
            <a:pPr lvl="0">
              <a:spcBef>
                <a:spcPts val="0"/>
              </a:spcBef>
              <a:buNone/>
            </a:pPr>
            <a:r>
              <a:rPr lang="en" sz="1200">
                <a:solidFill>
                  <a:schemeClr val="dk1"/>
                </a:solidFill>
              </a:rPr>
              <a:t>“Five emergent themes describe the participants‟ experiences in college: a) coming to terms with an autism spectrum diagnosis; b) using the “campus compass” to find purpose; c) being aware of diversity; d) participating in purposeful social interactions; e) being aware of emotional growth” (Vanderveen, 2013).</a:t>
            </a:r>
          </a:p>
          <a:p>
            <a:pPr lvl="0">
              <a:spcBef>
                <a:spcPts val="0"/>
              </a:spcBef>
              <a:buNone/>
            </a:pPr>
            <a:endParaRPr sz="1200">
              <a:solidFill>
                <a:schemeClr val="dk1"/>
              </a:solidFill>
            </a:endParaRPr>
          </a:p>
        </p:txBody>
      </p:sp>
      <p:pic>
        <p:nvPicPr>
          <p:cNvPr id="109" name="Shape 109"/>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819200" y="445025"/>
            <a:ext cx="7013100" cy="572700"/>
          </a:xfrm>
          <a:prstGeom prst="rect">
            <a:avLst/>
          </a:prstGeom>
        </p:spPr>
        <p:txBody>
          <a:bodyPr lIns="91425" tIns="91425" rIns="91425" bIns="91425" anchor="t" anchorCtr="0">
            <a:noAutofit/>
          </a:bodyPr>
          <a:lstStyle/>
          <a:p>
            <a:pPr lvl="0" rtl="0">
              <a:spcBef>
                <a:spcPts val="0"/>
              </a:spcBef>
              <a:buClr>
                <a:srgbClr val="000000"/>
              </a:buClr>
              <a:buSzPct val="39285"/>
              <a:buFont typeface="Arial"/>
              <a:buNone/>
            </a:pPr>
            <a:r>
              <a:rPr lang="en"/>
              <a:t>Our Plan: Staff Trainings</a:t>
            </a:r>
          </a:p>
        </p:txBody>
      </p:sp>
      <p:sp>
        <p:nvSpPr>
          <p:cNvPr id="115" name="Shape 115"/>
          <p:cNvSpPr txBox="1">
            <a:spLocks noGrp="1"/>
          </p:cNvSpPr>
          <p:nvPr>
            <p:ph type="body" idx="1"/>
          </p:nvPr>
        </p:nvSpPr>
        <p:spPr>
          <a:xfrm>
            <a:off x="1819200" y="1152475"/>
            <a:ext cx="7013100" cy="3416400"/>
          </a:xfrm>
          <a:prstGeom prst="rect">
            <a:avLst/>
          </a:prstGeom>
        </p:spPr>
        <p:txBody>
          <a:bodyPr lIns="91425" tIns="91425" rIns="91425" bIns="91425" anchor="t" anchorCtr="0">
            <a:noAutofit/>
          </a:bodyPr>
          <a:lstStyle/>
          <a:p>
            <a:pPr lvl="0">
              <a:spcBef>
                <a:spcPts val="0"/>
              </a:spcBef>
              <a:buNone/>
            </a:pPr>
            <a:r>
              <a:rPr lang="en" sz="2400">
                <a:solidFill>
                  <a:srgbClr val="000000"/>
                </a:solidFill>
              </a:rPr>
              <a:t>Implement mandatory university-wide trainings that focus on creating a more inclusive environment for all students, with specific sessions focused on working with students on the the Autism Spectrum. </a:t>
            </a:r>
          </a:p>
          <a:p>
            <a:pPr lvl="0">
              <a:spcBef>
                <a:spcPts val="0"/>
              </a:spcBef>
              <a:buClr>
                <a:schemeClr val="dk1"/>
              </a:buClr>
              <a:buSzPct val="91666"/>
              <a:buFont typeface="Arial"/>
              <a:buNone/>
            </a:pPr>
            <a:endParaRPr sz="1200">
              <a:solidFill>
                <a:srgbClr val="000000"/>
              </a:solidFill>
              <a:latin typeface="Roboto"/>
              <a:ea typeface="Roboto"/>
              <a:cs typeface="Roboto"/>
              <a:sym typeface="Roboto"/>
            </a:endParaRPr>
          </a:p>
        </p:txBody>
      </p:sp>
      <p:pic>
        <p:nvPicPr>
          <p:cNvPr id="116" name="Shape 116"/>
          <p:cNvPicPr preferRelativeResize="0"/>
          <p:nvPr/>
        </p:nvPicPr>
        <p:blipFill rotWithShape="1">
          <a:blip r:embed="rId3">
            <a:alphaModFix/>
          </a:blip>
          <a:srcRect l="3719" r="81318"/>
          <a:stretch/>
        </p:blipFill>
        <p:spPr>
          <a:xfrm>
            <a:off x="391474" y="0"/>
            <a:ext cx="1026099" cy="5143499"/>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1048</Words>
  <Application>Microsoft Macintosh PowerPoint</Application>
  <PresentationFormat>On-screen Show (16:9)</PresentationFormat>
  <Paragraphs>105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Helvetica</vt:lpstr>
      <vt:lpstr>Roboto</vt:lpstr>
      <vt:lpstr>Times New Roman</vt:lpstr>
      <vt:lpstr>simple-light-2</vt:lpstr>
      <vt:lpstr>Starting at the Foundation    Creating a More Inclusive Environment</vt:lpstr>
      <vt:lpstr>Why Are We Here?</vt:lpstr>
      <vt:lpstr>What is Autism Spectrum Disorder?</vt:lpstr>
      <vt:lpstr>Looking at the Facts</vt:lpstr>
      <vt:lpstr>Questions to Consider</vt:lpstr>
      <vt:lpstr>Local Context and Climate</vt:lpstr>
      <vt:lpstr>Invested Partners</vt:lpstr>
      <vt:lpstr>Relevant Research</vt:lpstr>
      <vt:lpstr>Our Plan: Staff Trainings</vt:lpstr>
      <vt:lpstr>Benchmarking to Create Our Own</vt:lpstr>
      <vt:lpstr>Setting a time frame</vt:lpstr>
      <vt:lpstr>Cost Assessment</vt:lpstr>
      <vt:lpstr>Possible Consequences</vt:lpstr>
      <vt:lpstr>Sources </vt:lpstr>
      <vt:lpstr>Starting at the Foundation    Creating a More Inclusive Environment</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at the Foundation    Creating a More Inclusive Environment</dc:title>
  <cp:lastModifiedBy>Jerome Scott</cp:lastModifiedBy>
  <cp:revision>2</cp:revision>
  <dcterms:modified xsi:type="dcterms:W3CDTF">2017-02-24T23:38:13Z</dcterms:modified>
</cp:coreProperties>
</file>