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Old Standard TT" panose="020B0604020202020204" charset="0"/>
      <p:regular r:id="rId20"/>
      <p:bold r:id="rId21"/>
      <p: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1" d="100"/>
          <a:sy n="111" d="100"/>
        </p:scale>
        <p:origin x="63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567312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15552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5154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24031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53343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2587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25337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32573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95907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9780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9302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542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0686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9143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1192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467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6419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5157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" name="Shape 52"/>
          <p:cNvSpPr/>
          <p:nvPr/>
        </p:nvSpPr>
        <p:spPr>
          <a:xfrm>
            <a:off x="172350" y="3694325"/>
            <a:ext cx="8811900" cy="1296900"/>
          </a:xfrm>
          <a:prstGeom prst="rect">
            <a:avLst/>
          </a:prstGeom>
          <a:solidFill>
            <a:srgbClr val="E2E6D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/>
          <p:nvPr/>
        </p:nvSpPr>
        <p:spPr>
          <a:xfrm>
            <a:off x="172350" y="152100"/>
            <a:ext cx="6990600" cy="3416100"/>
          </a:xfrm>
          <a:prstGeom prst="rect">
            <a:avLst/>
          </a:prstGeom>
          <a:solidFill>
            <a:srgbClr val="E4EEE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7324600" y="152100"/>
            <a:ext cx="1659600" cy="3416100"/>
          </a:xfrm>
          <a:prstGeom prst="rect">
            <a:avLst/>
          </a:prstGeom>
          <a:solidFill>
            <a:srgbClr val="E4EEE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822425" y="529275"/>
            <a:ext cx="5788200" cy="2659800"/>
          </a:xfrm>
          <a:prstGeom prst="rect">
            <a:avLst/>
          </a:prstGeom>
          <a:noFill/>
        </p:spPr>
        <p:txBody>
          <a:bodyPr lIns="91425" tIns="91425" rIns="91425" bIns="91425" anchor="ctr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3600" b="1">
                <a:solidFill>
                  <a:srgbClr val="343C44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822425" y="3975600"/>
            <a:ext cx="4026600" cy="769800"/>
          </a:xfrm>
          <a:prstGeom prst="rect">
            <a:avLst/>
          </a:prstGeom>
          <a:noFill/>
        </p:spPr>
        <p:txBody>
          <a:bodyPr lIns="91425" tIns="91425" rIns="91425" bIns="91425" anchor="t" anchorCtr="0"/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43C44"/>
              </a:buClr>
              <a:buSzPct val="100000"/>
              <a:buNone/>
              <a:defRPr sz="1600" b="1">
                <a:solidFill>
                  <a:srgbClr val="343C44"/>
                </a:solidFill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z="1000">
                <a:solidFill>
                  <a:srgbClr val="434343"/>
                </a:solidFill>
              </a:rPr>
              <a:t>‹#›</a:t>
            </a:fld>
            <a:endParaRPr lang="en" sz="1000">
              <a:solidFill>
                <a:srgbClr val="43434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xtension.harvard.edu/accessibility-student-service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822425" y="529275"/>
            <a:ext cx="5788200" cy="2659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Inclusion Plan for the </a:t>
            </a:r>
            <a:r>
              <a:rPr lang="en" dirty="0">
                <a:latin typeface="Old Standard TT"/>
                <a:ea typeface="Old Standard TT"/>
                <a:cs typeface="Old Standard TT"/>
                <a:sym typeface="Old Standard TT"/>
              </a:rPr>
              <a:t>Integration</a:t>
            </a:r>
            <a:r>
              <a:rPr lang="en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of Students with Disabilities in the Overall Campus Community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822425" y="3899400"/>
            <a:ext cx="4026600" cy="769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Western Illinois University</a:t>
            </a:r>
            <a:br>
              <a:rPr lang="en">
                <a:latin typeface="Old Standard TT"/>
                <a:ea typeface="Old Standard TT"/>
                <a:cs typeface="Old Standard TT"/>
                <a:sym typeface="Old Standard TT"/>
              </a:rPr>
            </a:b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Lacy Christison, Staci Kohen, </a:t>
            </a:r>
            <a:br>
              <a:rPr lang="en">
                <a:latin typeface="Old Standard TT"/>
                <a:ea typeface="Old Standard TT"/>
                <a:cs typeface="Old Standard TT"/>
                <a:sym typeface="Old Standard TT"/>
              </a:rPr>
            </a:b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Adam McNeil, &amp; Fernando Monge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Personal Plan - Advantages and Disadvantages </a:t>
            </a: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u="sng" dirty="0">
                <a:solidFill>
                  <a:srgbClr val="343C44"/>
                </a:solidFill>
                <a:latin typeface="Old Standard TT" panose="020B0604020202020204" charset="0"/>
              </a:rPr>
              <a:t>Advantages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Service Animals: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Cover more than one disability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Create comfort in multiple ways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Extra companionship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Universal Accessibility: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Students with disabilities don’t have to worry about getting around campus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Benefits ALL students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Affirmative Action for on-campus employment: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Create income for students with disabilities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Helps them assimilate to the community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Helps get rid of stigmas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u="sng" dirty="0">
                <a:solidFill>
                  <a:srgbClr val="343C44"/>
                </a:solidFill>
                <a:latin typeface="Old Standard TT" panose="020B0604020202020204" charset="0"/>
              </a:rPr>
              <a:t>Disadvantages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Service Animals: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Animal waste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Allergies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Student discomfort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Universal Accessibility: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Extra construction costs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Affirmative Action for on-campus employment: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Backlash from other students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Backlash from employers</a:t>
            </a:r>
          </a:p>
          <a:p>
            <a:pPr lvl="0" algn="ctr" rtl="0">
              <a:spcBef>
                <a:spcPts val="0"/>
              </a:spcBef>
              <a:buNone/>
            </a:pPr>
            <a:endParaRPr lang="en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5029200" y="4523075"/>
            <a:ext cx="38031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1200">
                <a:solidFill>
                  <a:schemeClr val="dk1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Harvard Extension School</a:t>
            </a:r>
          </a:p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Accessibility and Student Services</a:t>
            </a: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822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Social Plan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650400"/>
            <a:ext cx="4242900" cy="2708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343C44"/>
                </a:solidFill>
                <a:latin typeface="Old Standard TT" panose="020B0604020202020204" charset="0"/>
              </a:rPr>
              <a:t>DRC Student Organization</a:t>
            </a:r>
            <a:endParaRPr lang="en-US" sz="1100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Action: Create a student organization through the DRC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Purpose: To serve as an organization for any and all students to come together and advocate for themselves and their peers on campus and support each other through programming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Execution: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Staff member within DRC will serve as primary advisor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Recruit students who frequent the DRC to join and serve as leadership for the organization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Recruit both within the DRC and campus-wide for students to join the organization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Will be funded via a combination of student fees and the general DRC budget  </a:t>
            </a:r>
          </a:p>
          <a:p>
            <a:pPr lvl="0" rtl="0">
              <a:spcBef>
                <a:spcPts val="0"/>
              </a:spcBef>
              <a:buNone/>
            </a:pPr>
            <a:endParaRPr sz="1100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745100" y="650400"/>
            <a:ext cx="4242900" cy="26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343C44"/>
                </a:solidFill>
                <a:latin typeface="Old Standard TT" panose="020B0604020202020204" charset="0"/>
              </a:rPr>
              <a:t>Required Training for All Student Organizations </a:t>
            </a:r>
            <a:endParaRPr lang="en-US" sz="1100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Action: Require one member from every current student organization to attend a disability training/ informational session on how to create accessible program for all students  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Purpose: To ensure at least one member of every organization is aware of the ways to create accessible programs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Execution: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Have students and staff at the DRC create a training program on inclusive programming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Require each student organization to attend this training annually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Tie participation in the training to the ability for student organization to receive campus funding </a:t>
            </a:r>
          </a:p>
          <a:p>
            <a:pPr lvl="0" rtl="0">
              <a:spcBef>
                <a:spcPts val="0"/>
              </a:spcBef>
              <a:buNone/>
            </a:pPr>
            <a:endParaRPr sz="1100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311700" y="3519025"/>
            <a:ext cx="8520600" cy="171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1050" b="1" dirty="0">
                <a:solidFill>
                  <a:srgbClr val="343C44"/>
                </a:solidFill>
                <a:latin typeface="Old Standard TT" panose="020B0604020202020204" charset="0"/>
              </a:rPr>
              <a:t>Campus Programming Checklist </a:t>
            </a:r>
            <a:endParaRPr lang="en-US" sz="1050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43C44"/>
                </a:solidFill>
                <a:latin typeface="Old Standard TT" panose="020B0604020202020204" charset="0"/>
              </a:rPr>
              <a:t>Action: Creation of a “Checklist” of things to keep in mind when programming for all campus resources and offices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43C44"/>
                </a:solidFill>
                <a:latin typeface="Old Standard TT" panose="020B0604020202020204" charset="0"/>
              </a:rPr>
              <a:t>Purpose: To help campus offices asses and create programs that are accessible for all students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43C44"/>
                </a:solidFill>
                <a:latin typeface="Old Standard TT" panose="020B0604020202020204" charset="0"/>
              </a:rPr>
              <a:t>Execution: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43C44"/>
                </a:solidFill>
                <a:latin typeface="Old Standard TT" panose="020B0604020202020204" charset="0"/>
              </a:rPr>
              <a:t>Have students and staff from the DRC create a “Best Practices Checklist” for accessible programming. </a:t>
            </a:r>
            <a:endParaRPr lang="en-US" sz="1050" dirty="0" smtClean="0">
              <a:solidFill>
                <a:srgbClr val="343C44"/>
              </a:solidFill>
              <a:latin typeface="Old Standard TT" panose="020B060402020202020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050" dirty="0" smtClean="0">
                <a:solidFill>
                  <a:srgbClr val="343C44"/>
                </a:solidFill>
                <a:latin typeface="Old Standard TT" panose="020B0604020202020204" charset="0"/>
              </a:rPr>
              <a:t>Email </a:t>
            </a:r>
            <a:r>
              <a:rPr lang="en-US" sz="1050" dirty="0">
                <a:solidFill>
                  <a:srgbClr val="343C44"/>
                </a:solidFill>
                <a:latin typeface="Old Standard TT" panose="020B0604020202020204" charset="0"/>
              </a:rPr>
              <a:t>to all staff and faculty and make available through the DRC website </a:t>
            </a:r>
          </a:p>
          <a:p>
            <a:pPr lvl="0" algn="ctr" rtl="0">
              <a:spcBef>
                <a:spcPts val="0"/>
              </a:spcBef>
              <a:buNone/>
            </a:pPr>
            <a:endParaRPr lang="en" sz="1050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Social Plan - Advantages and Disadvantages 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u="sng" dirty="0">
                <a:solidFill>
                  <a:srgbClr val="343C44"/>
                </a:solidFill>
                <a:latin typeface="Old Standard TT" panose="020B0604020202020204" charset="0"/>
              </a:rPr>
              <a:t>Advantages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DRC Student Org: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Community for all students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 place for advocacy and support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Student Org training: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All student orgs will have someone who is at least aware of policies and best practices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Benefits all students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Campus accessibility checklist: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Resources for all faculty and staff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Simple guide 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u="sng" dirty="0">
                <a:solidFill>
                  <a:srgbClr val="343C44"/>
                </a:solidFill>
                <a:latin typeface="Old Standard TT" panose="020B0604020202020204" charset="0"/>
              </a:rPr>
              <a:t>Disadvantages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DRC Student Org: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Stigma of joining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Could potentially restrict the DRC budget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Student Org training: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Creation of training placed on DRC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Pushback from student organizations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Possible pushback from Office of Student Activities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Campus accessibility checklist: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Creation of checklist on DRC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No accountability still </a:t>
            </a:r>
          </a:p>
          <a:p>
            <a:pPr marL="914400" lvl="1" indent="-228600" rtl="0">
              <a:spcBef>
                <a:spcPts val="0"/>
              </a:spcBef>
              <a:buClr>
                <a:srgbClr val="343C44"/>
              </a:buClr>
              <a:buFont typeface="Old Standard TT"/>
            </a:pPr>
            <a:endParaRPr lang="en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5277350" y="4614050"/>
            <a:ext cx="3674700" cy="36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endParaRPr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Academic Plan</a:t>
            </a:r>
          </a:p>
        </p:txBody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2661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b="1" dirty="0">
                <a:solidFill>
                  <a:srgbClr val="343C44"/>
                </a:solidFill>
                <a:latin typeface="Old Standard TT" panose="020B0604020202020204" charset="0"/>
              </a:rPr>
              <a:t>Faculty Focus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Action: Provide virtual information to faculty on how to best serve students with disabilities in their classrooms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Purpose: To better inform faculty on how to best support students with disabilities through accommodations, conversation, and referrals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Execution: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Survey Faculty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DRC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Create, Market, and Inform </a:t>
            </a:r>
            <a:endParaRPr lang="en-US" dirty="0" smtClean="0">
              <a:solidFill>
                <a:srgbClr val="343C44"/>
              </a:solidFill>
              <a:latin typeface="Old Standard TT" panose="020B060402020202020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343C44"/>
                </a:solidFill>
                <a:latin typeface="Old Standard TT" panose="020B0604020202020204" charset="0"/>
              </a:rPr>
              <a:t>Although </a:t>
            </a: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not mandated, strongly encouraged through incentive program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sz="1200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2661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b="1" dirty="0">
                <a:solidFill>
                  <a:srgbClr val="343C44"/>
                </a:solidFill>
                <a:latin typeface="Old Standard TT" panose="020B0604020202020204" charset="0"/>
              </a:rPr>
              <a:t>Priority Registration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Action: Allow students with disabilities to have priority registration for courses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Purpose: To ensure student are able to create the best academic schedule to suit needs and accommodations associated with their disability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Execution: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Students - DRC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Academic Advising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Registrar</a:t>
            </a:r>
          </a:p>
          <a:p>
            <a:pPr lvl="0" algn="ctr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endParaRPr lang="en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Academic Plan - Advantages and Disadvantages 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u="sng" dirty="0">
                <a:solidFill>
                  <a:srgbClr val="343C44"/>
                </a:solidFill>
                <a:latin typeface="Old Standard TT" panose="020B0604020202020204" charset="0"/>
              </a:rPr>
              <a:t>Advantages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Faculty Focus: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Informative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Accessible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Incentive based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Further serves students with disabilities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Priority Registration: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Encourages more intentional academic advising conversations adhering to student’s disability needs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Shows we care about student’s academic success</a:t>
            </a:r>
          </a:p>
          <a:p>
            <a:pPr lvl="0" algn="ctr" rtl="0">
              <a:spcBef>
                <a:spcPts val="0"/>
              </a:spcBef>
              <a:buNone/>
            </a:pPr>
            <a:endParaRPr lang="en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u="sng" dirty="0">
                <a:solidFill>
                  <a:srgbClr val="343C44"/>
                </a:solidFill>
                <a:latin typeface="Old Standard TT" panose="020B0604020202020204" charset="0"/>
              </a:rPr>
              <a:t>Disadvantages</a:t>
            </a:r>
            <a:endParaRPr lang="en-US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Faculty Focus: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Engaging Academic Affairs from varying departments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Unable to ensure that it’s utilized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Priority Registration: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May be difficult to determine which disabilities are deemed feasible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Places more responsibility on student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43C44"/>
                </a:solidFill>
                <a:latin typeface="Old Standard TT" panose="020B0604020202020204" charset="0"/>
              </a:rPr>
              <a:t>May be seen as “unfair”</a:t>
            </a:r>
          </a:p>
          <a:p>
            <a:pPr lvl="0" algn="ctr" rtl="0">
              <a:spcBef>
                <a:spcPts val="0"/>
              </a:spcBef>
              <a:buNone/>
            </a:pPr>
            <a:endParaRPr lang="en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Old Standard TT"/>
                <a:ea typeface="Old Standard TT"/>
                <a:cs typeface="Old Standard TT"/>
                <a:sym typeface="Old Standard TT"/>
              </a:rPr>
              <a:t>Budget Lines</a:t>
            </a:r>
          </a:p>
        </p:txBody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2000" dirty="0">
                <a:solidFill>
                  <a:srgbClr val="222222"/>
                </a:solidFill>
                <a:latin typeface="Old Standard TT" panose="020B0604020202020204" charset="0"/>
              </a:rPr>
              <a:t>Additional lines added to the already existing DRC budget</a:t>
            </a:r>
            <a:r>
              <a:rPr lang="en-US" sz="2000" dirty="0" smtClean="0">
                <a:solidFill>
                  <a:srgbClr val="222222"/>
                </a:solidFill>
                <a:latin typeface="Old Standard TT" panose="020B0604020202020204" charset="0"/>
              </a:rPr>
              <a:t>:</a:t>
            </a:r>
            <a:endParaRPr lang="en-US" sz="2000" dirty="0" smtClean="0"/>
          </a:p>
          <a:p>
            <a:pPr>
              <a:spcAft>
                <a:spcPts val="0"/>
              </a:spcAft>
            </a:pP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solidFill>
                  <a:srgbClr val="000000"/>
                </a:solidFill>
                <a:latin typeface="Old Standard TT" panose="020B0604020202020204" charset="0"/>
              </a:rPr>
              <a:t>Cleaning of space for service/companion animals needed through facilities management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ld Standard TT" panose="020B0604020202020204" charset="0"/>
              </a:rPr>
              <a:t>Creation of Braille signs as well as hanging of signs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ld Standard TT" panose="020B0604020202020204" charset="0"/>
              </a:rPr>
              <a:t>Building of ramps and lifts throughout campus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ld Standard TT" panose="020B0604020202020204" charset="0"/>
              </a:rPr>
              <a:t>Creation of technological system for accessible sign up for transportation </a:t>
            </a:r>
            <a:r>
              <a:rPr lang="en-US" sz="2000" dirty="0" smtClean="0">
                <a:solidFill>
                  <a:srgbClr val="000000"/>
                </a:solidFill>
                <a:latin typeface="Old Standard TT" panose="020B0604020202020204" charset="0"/>
              </a:rPr>
              <a:t>   services</a:t>
            </a:r>
            <a:endParaRPr lang="en-US" sz="2000" dirty="0">
              <a:solidFill>
                <a:srgbClr val="000000"/>
              </a:solidFill>
              <a:latin typeface="Old Standard TT" panose="020B0604020202020204" charset="0"/>
            </a:endParaRP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ld Standard TT" panose="020B0604020202020204" charset="0"/>
              </a:rPr>
              <a:t>Partial budget for DRC student organization (co-funded by student fees)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Old Standard TT" panose="020B0604020202020204" charset="0"/>
              </a:rPr>
              <a:t>Creation of advanced faculty focus system from the DRC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Questions?</a:t>
            </a:r>
            <a:r>
              <a:rPr lang="en"/>
              <a:t>	</a:t>
            </a:r>
          </a:p>
        </p:txBody>
      </p:sp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661500"/>
          </a:xfrm>
          <a:prstGeom prst="rect">
            <a:avLst/>
          </a:prstGeom>
          <a:solidFill>
            <a:srgbClr val="E2E6D0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Thank you for your time!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References 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85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Accessibility and Student Services</a:t>
            </a: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(2016-2017) Retrieved from </a:t>
            </a:r>
            <a:r>
              <a:rPr lang="en" sz="1200" u="sng">
                <a:solidFill>
                  <a:schemeClr val="hlink"/>
                </a:solidFill>
                <a:latin typeface="Old Standard TT"/>
                <a:ea typeface="Old Standard TT"/>
                <a:cs typeface="Old Standard TT"/>
                <a:sym typeface="Old Standard TT"/>
                <a:hlinkClick r:id="rId3"/>
              </a:rPr>
              <a:t>https://www.extension.harvard.edu/accessibility-student-services</a:t>
            </a: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Gibson, J.  (2006).  Disability and clinical competency: An introduction.</a:t>
            </a: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The California Psychologist.39. </a:t>
            </a: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6-10.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Harper, S. R., &amp; Quaye, S. J.  (2009).  </a:t>
            </a: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Student engagement in higher education: Theoretical perspectives and practical approaches for diverse populations.  </a:t>
            </a: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New York: Routledge.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Miller, T. E. &amp; Sorochty, R. W.  (2015).  </a:t>
            </a: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Risk management in student affairs: Foundations for safety and success.  </a:t>
            </a: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San Francisco, CA: Jossey-Bass.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Mollica, B. N. &amp; Keyes, J. B. (2004). </a:t>
            </a: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Wood ramp design: How to add a ramp that looks good and works too. </a:t>
            </a: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Retrieved from https://www.ncsu.edu/ncsu/design/cud/pubs_p/docs/rampbooklet296final.pdf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Overview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What We Already Know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Issues At-Hand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Current University practices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Goal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Key legal considerations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Relevant theories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Our action plan 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Budget</a:t>
            </a:r>
          </a:p>
          <a:p>
            <a:pPr marL="514350" lvl="0" indent="-28575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4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Q&amp;A</a:t>
            </a:r>
          </a:p>
          <a:p>
            <a:pPr lvl="0">
              <a:spcBef>
                <a:spcPts val="0"/>
              </a:spcBef>
              <a:buNone/>
            </a:pPr>
            <a:endParaRPr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What We Already Know...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41281"/>
            <a:ext cx="8520600" cy="378481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The autism spectrum population on campus has increased</a:t>
            </a:r>
          </a:p>
          <a:p>
            <a:pPr marL="457200" lvl="0" indent="-22860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The three areas of target integration are academic, social, and personal</a:t>
            </a:r>
          </a:p>
          <a:p>
            <a:pPr marL="457200" lvl="0" indent="-22860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Services for this population have not evolved </a:t>
            </a:r>
          </a:p>
          <a:p>
            <a:pPr marL="457200" lvl="0" indent="-228600" rtl="0">
              <a:spcBef>
                <a:spcPts val="0"/>
              </a:spcBef>
              <a:buClr>
                <a:srgbClr val="343C44"/>
              </a:buClr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Our committee is comprised </a:t>
            </a:r>
            <a:r>
              <a:rPr lang="en" sz="1200" dirty="0" smtClean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of:</a:t>
            </a:r>
          </a:p>
          <a:p>
            <a:pPr marL="914400" lvl="1" indent="-3429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The Director of Disability Resource Center (who is fully on board)</a:t>
            </a:r>
          </a:p>
          <a:p>
            <a:pPr marL="914400" lvl="1" indent="-3429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200" dirty="0" smtClean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Residence </a:t>
            </a: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Life Professional</a:t>
            </a:r>
          </a:p>
          <a:p>
            <a:pPr marL="914400" lvl="1" indent="-3429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Faculty Member</a:t>
            </a:r>
          </a:p>
          <a:p>
            <a:pPr marL="914400" lvl="1" indent="-3429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Office of Student Activities Professional</a:t>
            </a:r>
          </a:p>
          <a:p>
            <a:pPr marL="914400" lvl="1" indent="-3429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2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Mental Health Services Professional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Old Standard TT"/>
                <a:ea typeface="Old Standard TT"/>
                <a:cs typeface="Old Standard TT"/>
                <a:sym typeface="Old Standard TT"/>
              </a:rPr>
              <a:t>Issues At-Hand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42900" lvl="0" indent="-342900" rtl="0">
              <a:spcBef>
                <a:spcPts val="0"/>
              </a:spcBef>
              <a:buClr>
                <a:srgbClr val="22222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How do we meet the needs of the many different disabilities?</a:t>
            </a:r>
          </a:p>
          <a:p>
            <a:pPr marL="342900" lvl="0" indent="-342900" rtl="0">
              <a:spcBef>
                <a:spcPts val="0"/>
              </a:spcBef>
              <a:buClr>
                <a:srgbClr val="22222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400" dirty="0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How do we tackle invisible </a:t>
            </a:r>
            <a:r>
              <a:rPr lang="en" sz="2400" dirty="0" smtClean="0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disabilities?</a:t>
            </a:r>
            <a:endParaRPr lang="en" sz="2400" dirty="0">
              <a:solidFill>
                <a:srgbClr val="222222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marL="342900" lvl="0" indent="-342900" rtl="0">
              <a:spcBef>
                <a:spcPts val="0"/>
              </a:spcBef>
              <a:buClr>
                <a:srgbClr val="22222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400" dirty="0" smtClean="0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How </a:t>
            </a:r>
            <a:r>
              <a:rPr lang="en" sz="2400" dirty="0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do we evolve the services for the ever </a:t>
            </a:r>
            <a:r>
              <a:rPr lang="en" sz="2400" dirty="0" smtClean="0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growing population </a:t>
            </a:r>
            <a:r>
              <a:rPr lang="en" sz="2400" dirty="0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across all areas of the campus community?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Current University Practices of </a:t>
            </a:r>
            <a:br>
              <a:rPr lang="en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</a:br>
            <a:r>
              <a:rPr lang="en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The Disability Resource Center (DRC) 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6096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Working with students with disabilities such as: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• Learning Disabilities • Attention-Deficit/Hyperactivity Disorder • Mental Health Disabilities • Autism Spectrum Disorder • Brain Injuries • Physical/Mobility and Medical Disabilities • Vision and Hearing Impairments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• Test services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• Reasonable accommodations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222222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• Transporation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Old Standard TT"/>
                <a:ea typeface="Old Standard TT"/>
                <a:cs typeface="Old Standard TT"/>
                <a:sym typeface="Old Standard TT"/>
              </a:rPr>
              <a:t>Goal</a:t>
            </a:r>
            <a:r>
              <a:rPr lang="en" dirty="0"/>
              <a:t>	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solidFill>
            <a:srgbClr val="E2E6D0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To develop a disability services program aimed at providing personal, social, and academic integration of students with disabilities into the campus community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Key Legal Considerations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600" b="1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Affirmative Action </a:t>
            </a:r>
          </a:p>
          <a:p>
            <a:pPr marL="914400" lvl="1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600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The Rehabilitation Act of 1973</a:t>
            </a:r>
          </a:p>
          <a:p>
            <a:pPr marL="457200" lvl="0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600" b="1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The Americans with Disabilities Act (ADA)</a:t>
            </a:r>
          </a:p>
          <a:p>
            <a:pPr marL="914400" lvl="1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600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The ADA Amendment Act of 2008</a:t>
            </a:r>
          </a:p>
          <a:p>
            <a:pPr marL="914400" lvl="1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600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The Individuals with Disabilities Education Act (IDEA) does not transfer from </a:t>
            </a:r>
            <a:r>
              <a:rPr lang="en" sz="1600" dirty="0" smtClean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/>
            </a:r>
            <a:br>
              <a:rPr lang="en" sz="1600" dirty="0" smtClean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</a:br>
            <a:r>
              <a:rPr lang="en" sz="1600" dirty="0" smtClean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K-12 </a:t>
            </a:r>
            <a:r>
              <a:rPr lang="en" sz="1600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to higher education  </a:t>
            </a:r>
          </a:p>
          <a:p>
            <a:pPr marL="914400" lvl="1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600" dirty="0">
                <a:solidFill>
                  <a:srgbClr val="343C44"/>
                </a:solidFill>
                <a:latin typeface="Old Standard TT" panose="020B0604020202020204" charset="0"/>
                <a:ea typeface="Old Standard TT"/>
                <a:cs typeface="Times New Roman" panose="02020603050405020304" pitchFamily="18" charset="0"/>
                <a:sym typeface="Old Standard TT"/>
              </a:rPr>
              <a:t>Service vs. Companion Animals - US Department of Housing and Urban Development (HUD)</a:t>
            </a:r>
            <a:r>
              <a:rPr lang="en" sz="1600" dirty="0">
                <a:solidFill>
                  <a:srgbClr val="343C44"/>
                </a:solidFill>
                <a:latin typeface="Old Standard TT" panose="020B0604020202020204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0" name="Shape 100"/>
          <p:cNvSpPr txBox="1"/>
          <p:nvPr/>
        </p:nvSpPr>
        <p:spPr>
          <a:xfrm>
            <a:off x="0" y="4570800"/>
            <a:ext cx="9144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Miller, T. E. &amp; Sorochty, R. W. </a:t>
            </a:r>
            <a:b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</a:b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Risk management in student affairs: Foundations for safety and success.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>
                <a:latin typeface="Old Standard TT"/>
                <a:ea typeface="Old Standard TT"/>
                <a:cs typeface="Old Standard TT"/>
                <a:sym typeface="Old Standard TT"/>
              </a:rPr>
              <a:t>Relevant Theories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11700" y="1155032"/>
            <a:ext cx="8520600" cy="3413793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Gibson’s Disability Identity Development Model</a:t>
            </a:r>
          </a:p>
          <a:p>
            <a:pPr marL="914400" lvl="1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Passive Awareness</a:t>
            </a:r>
          </a:p>
          <a:p>
            <a:pPr marL="914400" lvl="1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Realization</a:t>
            </a:r>
          </a:p>
          <a:p>
            <a:pPr marL="914400" lvl="1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Acceptance</a:t>
            </a:r>
          </a:p>
          <a:p>
            <a:pPr marL="457200" lvl="0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Schlossberg’s Marginality and Mattering </a:t>
            </a:r>
          </a:p>
          <a:p>
            <a:pPr marL="457200" lvl="0" indent="-381000" rtl="0">
              <a:spcBef>
                <a:spcPts val="0"/>
              </a:spcBef>
              <a:buClr>
                <a:srgbClr val="343C44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20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Astin’s Theory of Involvement </a:t>
            </a:r>
            <a:r>
              <a:rPr lang="en" sz="16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/>
            </a:r>
            <a:br>
              <a:rPr lang="en" sz="1600" dirty="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</a:br>
            <a:endParaRPr lang="en" sz="1600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  <a:p>
            <a:pPr lvl="0">
              <a:spcBef>
                <a:spcPts val="0"/>
              </a:spcBef>
              <a:buNone/>
            </a:pPr>
            <a:endParaRPr sz="1600" dirty="0">
              <a:highlight>
                <a:srgbClr val="FFFF00"/>
              </a:highlight>
            </a:endParaRPr>
          </a:p>
        </p:txBody>
      </p:sp>
      <p:sp>
        <p:nvSpPr>
          <p:cNvPr id="107" name="Shape 107"/>
          <p:cNvSpPr txBox="1"/>
          <p:nvPr/>
        </p:nvSpPr>
        <p:spPr>
          <a:xfrm>
            <a:off x="0" y="4568825"/>
            <a:ext cx="4572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Gibson, J.  (2006).  Disability and clinical competency: An introduction.</a:t>
            </a: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 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4572000" y="4568825"/>
            <a:ext cx="45720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Harper, S. R., &amp; Quaye, S. J.  </a:t>
            </a:r>
            <a:br>
              <a:rPr lang="en" sz="1200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</a:br>
            <a:r>
              <a:rPr lang="en" sz="1200" i="1">
                <a:solidFill>
                  <a:srgbClr val="343C44"/>
                </a:solidFill>
                <a:latin typeface="Old Standard TT"/>
                <a:ea typeface="Old Standard TT"/>
                <a:cs typeface="Old Standard TT"/>
                <a:sym typeface="Old Standard TT"/>
              </a:rPr>
              <a:t>Student engagement in higher education: Theoretical perspectives and practical approaches for diverse populations.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EEE4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11700" y="822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Old Standard TT"/>
                <a:ea typeface="Old Standard TT"/>
                <a:cs typeface="Old Standard TT"/>
                <a:sym typeface="Old Standard TT"/>
              </a:rPr>
              <a:t>Personal Plan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311700" y="650400"/>
            <a:ext cx="4242900" cy="26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343C44"/>
                </a:solidFill>
                <a:latin typeface="Old Standard TT" panose="020B0604020202020204" charset="0"/>
              </a:rPr>
              <a:t>Service/Emotional Support Animals</a:t>
            </a:r>
            <a:endParaRPr lang="en-US" sz="1100" dirty="0">
              <a:latin typeface="Old Standard TT" panose="020B0604020202020204" charset="0"/>
            </a:endParaRP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Action: Provide students with service animals and/or the proper paperwork to register their own pets and understand their “dos” and “don’ts”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Purpose: To serve as companion for student with both visible and non-visible disabilities 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Execution: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43C44"/>
                </a:solidFill>
                <a:latin typeface="Old Standard TT" panose="020B0604020202020204" charset="0"/>
              </a:rPr>
              <a:t>Inform the University community of the presence of these animals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43C44"/>
                </a:solidFill>
                <a:latin typeface="Old Standard TT" panose="020B0604020202020204" charset="0"/>
              </a:rPr>
              <a:t>Partner up with local animal shelters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43C44"/>
                </a:solidFill>
                <a:latin typeface="Old Standard TT" panose="020B0604020202020204" charset="0"/>
              </a:rPr>
              <a:t>Educate the DRC staff of the legalities and forms necessary for service animals </a:t>
            </a:r>
          </a:p>
          <a:p>
            <a:pPr lvl="0" rtl="0">
              <a:spcBef>
                <a:spcPts val="0"/>
              </a:spcBef>
              <a:buNone/>
            </a:pPr>
            <a:endParaRPr sz="800" dirty="0">
              <a:solidFill>
                <a:srgbClr val="343C44"/>
              </a:solidFill>
              <a:latin typeface="Old Standard TT" panose="020B0604020202020204" charset="0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4745100" y="650400"/>
            <a:ext cx="4242900" cy="262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343C44"/>
                </a:solidFill>
                <a:latin typeface="Old Standard TT" panose="020B0604020202020204" charset="0"/>
              </a:rPr>
              <a:t>Universal Accessibility Across Campus</a:t>
            </a:r>
            <a:endParaRPr lang="en-US" sz="1100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Action: Improve accessibility by adding elements such as ramps, van transformation, braille translations, </a:t>
            </a:r>
            <a:r>
              <a:rPr lang="en-US" sz="1100" dirty="0" err="1">
                <a:solidFill>
                  <a:srgbClr val="343C44"/>
                </a:solidFill>
                <a:latin typeface="Old Standard TT" panose="020B0604020202020204" charset="0"/>
              </a:rPr>
              <a:t>etc</a:t>
            </a:r>
            <a:endParaRPr lang="en-US" sz="1100" dirty="0">
              <a:solidFill>
                <a:srgbClr val="343C44"/>
              </a:solidFill>
              <a:latin typeface="Old Standard TT" panose="020B0604020202020204" charset="0"/>
            </a:endParaRP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Purpose: To make it just as easy and comfortable for students to with disabilities to be on campus as the rest of the student body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Execution: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Create new contracts with Facilities Management that reflect these changes and audit the current state of campus accessibility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Make ramps easy to reach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Create an accessible sign up system for services such as van transportation</a:t>
            </a:r>
          </a:p>
          <a:p>
            <a:pPr lvl="0" rtl="0">
              <a:spcBef>
                <a:spcPts val="0"/>
              </a:spcBef>
              <a:buNone/>
            </a:pPr>
            <a:endParaRPr sz="1100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3501800"/>
            <a:ext cx="8520600" cy="1717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343C44"/>
                </a:solidFill>
                <a:latin typeface="Old Standard TT" panose="020B0604020202020204" charset="0"/>
              </a:rPr>
              <a:t>Affirmative Action for Student Employment for Students with Disabilities</a:t>
            </a:r>
            <a:endParaRPr lang="en-US" sz="1100" dirty="0"/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Action: Promote affirmative action on on-campus jobs for students with disabilities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Purpose: To help students with disabilities have the same opportunity at landing a job as the rest of the student body</a:t>
            </a:r>
          </a:p>
          <a:p>
            <a:pPr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Execution: </a:t>
            </a:r>
          </a:p>
          <a:p>
            <a:pPr marL="742950" lvl="1" indent="-285750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Have conversations with employers about the opportunities and advantages that come with this action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43C44"/>
                </a:solidFill>
                <a:latin typeface="Old Standard TT" panose="020B0604020202020204" charset="0"/>
              </a:rPr>
              <a:t>Create programs that create education and awareness about the disadvantages that students with disabilities face in the workforce </a:t>
            </a:r>
          </a:p>
          <a:p>
            <a:pPr lvl="0" algn="ctr" rtl="0">
              <a:spcBef>
                <a:spcPts val="0"/>
              </a:spcBef>
              <a:buNone/>
            </a:pPr>
            <a:endParaRPr lang="en" sz="1100" dirty="0">
              <a:solidFill>
                <a:srgbClr val="343C44"/>
              </a:solidFill>
              <a:latin typeface="Old Standard TT"/>
              <a:ea typeface="Old Standard TT"/>
              <a:cs typeface="Old Standard TT"/>
              <a:sym typeface="Old Standard T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1306</Words>
  <Application>Microsoft Office PowerPoint</Application>
  <PresentationFormat>On-screen Show (16:9)</PresentationFormat>
  <Paragraphs>191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Old Standard TT</vt:lpstr>
      <vt:lpstr>Times New Roman</vt:lpstr>
      <vt:lpstr>Arial</vt:lpstr>
      <vt:lpstr>simple-light-2</vt:lpstr>
      <vt:lpstr>Inclusion Plan for the Integration of Students with Disabilities in the Overall Campus Community</vt:lpstr>
      <vt:lpstr>Overview</vt:lpstr>
      <vt:lpstr>What We Already Know...</vt:lpstr>
      <vt:lpstr>Issues At-Hand</vt:lpstr>
      <vt:lpstr>Current University Practices of  The Disability Resource Center (DRC)  </vt:lpstr>
      <vt:lpstr>Goal </vt:lpstr>
      <vt:lpstr>Key Legal Considerations</vt:lpstr>
      <vt:lpstr>Relevant Theories</vt:lpstr>
      <vt:lpstr>Personal Plan</vt:lpstr>
      <vt:lpstr>Personal Plan - Advantages and Disadvantages </vt:lpstr>
      <vt:lpstr>Social Plan</vt:lpstr>
      <vt:lpstr>Social Plan - Advantages and Disadvantages </vt:lpstr>
      <vt:lpstr>Academic Plan</vt:lpstr>
      <vt:lpstr>Academic Plan - Advantages and Disadvantages </vt:lpstr>
      <vt:lpstr>Budget Lines</vt:lpstr>
      <vt:lpstr>Questions? </vt:lpstr>
      <vt:lpstr>References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Inclusion Plan for the Integration of Students with Disabilities in the Overall Campus Community</dc:title>
  <dc:creator>Fernando Monge</dc:creator>
  <cp:lastModifiedBy>Fernando Monge</cp:lastModifiedBy>
  <cp:revision>4</cp:revision>
  <dcterms:modified xsi:type="dcterms:W3CDTF">2017-02-22T03:34:59Z</dcterms:modified>
</cp:coreProperties>
</file>