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 id="2147483663"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7502E08-1E3F-4598-B539-E3282E90C106}">
  <a:tblStyle styleId="{47502E08-1E3F-4598-B539-E3282E90C106}"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p:spTree>
      <p:nvGrpSpPr>
        <p:cNvPr id="1" name="Shape 8"/>
        <p:cNvGrpSpPr/>
        <p:nvPr/>
      </p:nvGrpSpPr>
      <p:grpSpPr>
        <a:xfrm>
          <a:off x="0" y="0"/>
          <a:ext cx="0" cy="0"/>
          <a:chOff x="0" y="0"/>
          <a:chExt cx="0" cy="0"/>
        </a:xfrm>
      </p:grpSpPr>
      <p:sp>
        <p:nvSpPr>
          <p:cNvPr id="9" name="Shape 9"/>
          <p:cNvSpPr/>
          <p:nvPr/>
        </p:nvSpPr>
        <p:spPr>
          <a:xfrm>
            <a:off x="4302328" y="2860000"/>
            <a:ext cx="576292" cy="579728"/>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0" name="Shape 10"/>
          <p:cNvSpPr txBox="1">
            <a:spLocks noGrp="1"/>
          </p:cNvSpPr>
          <p:nvPr>
            <p:ph type="title"/>
          </p:nvPr>
        </p:nvSpPr>
        <p:spPr>
          <a:xfrm>
            <a:off x="457200" y="790435"/>
            <a:ext cx="8229600" cy="857250"/>
          </a:xfrm>
          <a:prstGeom prst="rect">
            <a:avLst/>
          </a:prstGeom>
          <a:noFill/>
          <a:ln>
            <a:noFill/>
          </a:ln>
        </p:spPr>
        <p:txBody>
          <a:bodyPr lIns="91425" tIns="91425" rIns="91425" bIns="91425" anchor="ctr" anchorCtr="0"/>
          <a:lstStyle>
            <a:lvl1pPr marL="0" marR="0" lvl="0" indent="0" algn="ctr" rtl="0">
              <a:spcBef>
                <a:spcPts val="0"/>
              </a:spcBef>
              <a:buClr>
                <a:srgbClr val="3B3C3E"/>
              </a:buClr>
              <a:buFont typeface="Arial"/>
              <a:buNone/>
              <a:defRPr sz="4400" b="0"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subTitle" idx="1"/>
          </p:nvPr>
        </p:nvSpPr>
        <p:spPr>
          <a:xfrm>
            <a:off x="1371600" y="1723725"/>
            <a:ext cx="6400799" cy="917755"/>
          </a:xfrm>
          <a:prstGeom prst="rect">
            <a:avLst/>
          </a:prstGeom>
          <a:noFill/>
          <a:ln>
            <a:noFill/>
          </a:ln>
        </p:spPr>
        <p:txBody>
          <a:bodyPr lIns="91425" tIns="91425" rIns="91425" bIns="91425" anchor="t" anchorCtr="0"/>
          <a:lstStyle>
            <a:lvl1pPr marL="0" marR="0" lvl="0" indent="0" algn="ctr" rtl="0">
              <a:spcBef>
                <a:spcPts val="640"/>
              </a:spcBef>
              <a:buClr>
                <a:srgbClr val="3B3C3E"/>
              </a:buClr>
              <a:buFont typeface="Arial"/>
              <a:buNone/>
              <a:defRPr sz="3200" b="0" i="0" u="none" strike="noStrike" cap="none">
                <a:solidFill>
                  <a:srgbClr val="3B3C3E"/>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2" name="Shape 12"/>
          <p:cNvSpPr/>
          <p:nvPr/>
        </p:nvSpPr>
        <p:spPr>
          <a:xfrm>
            <a:off x="0" y="4747653"/>
            <a:ext cx="9144000" cy="395845"/>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13" name="Shape 13" descr="UT_logo_RGB.eps"/>
          <p:cNvPicPr preferRelativeResize="0"/>
          <p:nvPr/>
        </p:nvPicPr>
        <p:blipFill rotWithShape="1">
          <a:blip r:embed="rId2">
            <a:alphaModFix/>
          </a:blip>
          <a:srcRect l="-1" t="-7062" r="-4562" b="-7765"/>
          <a:stretch/>
        </p:blipFill>
        <p:spPr>
          <a:xfrm>
            <a:off x="3615775" y="2834640"/>
            <a:ext cx="2039112" cy="141732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722312" y="3305176"/>
            <a:ext cx="7772400" cy="1021555"/>
          </a:xfrm>
          <a:prstGeom prst="rect">
            <a:avLst/>
          </a:prstGeom>
          <a:noFill/>
          <a:ln>
            <a:noFill/>
          </a:ln>
        </p:spPr>
        <p:txBody>
          <a:bodyPr lIns="91425" tIns="91425" rIns="91425" bIns="91425" anchor="t" anchorCtr="0"/>
          <a:lstStyle>
            <a:lvl1pPr marL="0" marR="0" lvl="0" indent="0" algn="l" rtl="0">
              <a:spcBef>
                <a:spcPts val="0"/>
              </a:spcBef>
              <a:buClr>
                <a:srgbClr val="3B3C3E"/>
              </a:buClr>
              <a:buFont typeface="Arial"/>
              <a:buNone/>
              <a:defRPr sz="2800" b="1"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4" name="Shape 64"/>
          <p:cNvSpPr txBox="1">
            <a:spLocks noGrp="1"/>
          </p:cNvSpPr>
          <p:nvPr>
            <p:ph type="body" idx="1"/>
          </p:nvPr>
        </p:nvSpPr>
        <p:spPr>
          <a:xfrm>
            <a:off x="722312" y="2180034"/>
            <a:ext cx="7772400" cy="1125140"/>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Arial"/>
                <a:ea typeface="Arial"/>
                <a:cs typeface="Arial"/>
                <a:sym typeface="Arial"/>
              </a:defRPr>
            </a:lvl1pPr>
            <a:lvl2pPr marL="457200" marR="0" lvl="1" indent="0" algn="l" rtl="0">
              <a:spcBef>
                <a:spcPts val="360"/>
              </a:spcBef>
              <a:buClr>
                <a:srgbClr val="888888"/>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rgbClr val="888888"/>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rgbClr val="888888"/>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rgbClr val="888888"/>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Orange Section Header">
    <p:bg>
      <p:bgPr>
        <a:solidFill>
          <a:srgbClr val="FD6D08"/>
        </a:solidFill>
        <a:effectLst/>
      </p:bgPr>
    </p:bg>
    <p:spTree>
      <p:nvGrpSpPr>
        <p:cNvPr id="1" name="Shape 68"/>
        <p:cNvGrpSpPr/>
        <p:nvPr/>
      </p:nvGrpSpPr>
      <p:grpSpPr>
        <a:xfrm>
          <a:off x="0" y="0"/>
          <a:ext cx="0" cy="0"/>
          <a:chOff x="0" y="0"/>
          <a:chExt cx="0" cy="0"/>
        </a:xfrm>
      </p:grpSpPr>
      <p:sp>
        <p:nvSpPr>
          <p:cNvPr id="69" name="Shape 69"/>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
        <p:nvSpPr>
          <p:cNvPr id="72" name="Shape 72"/>
          <p:cNvSpPr txBox="1">
            <a:spLocks noGrp="1"/>
          </p:cNvSpPr>
          <p:nvPr>
            <p:ph type="title"/>
          </p:nvPr>
        </p:nvSpPr>
        <p:spPr>
          <a:xfrm>
            <a:off x="722312" y="3305176"/>
            <a:ext cx="7772400" cy="1021555"/>
          </a:xfrm>
          <a:prstGeom prst="rect">
            <a:avLst/>
          </a:prstGeom>
          <a:noFill/>
          <a:ln>
            <a:noFill/>
          </a:ln>
        </p:spPr>
        <p:txBody>
          <a:bodyPr lIns="91425" tIns="91425" rIns="91425" bIns="91425" anchor="t" anchorCtr="0"/>
          <a:lstStyle>
            <a:lvl1pPr marL="0" marR="0" lvl="0" indent="0" algn="l" rtl="0">
              <a:spcBef>
                <a:spcPts val="0"/>
              </a:spcBef>
              <a:buClr>
                <a:schemeClr val="lt1"/>
              </a:buClr>
              <a:buFont typeface="Arial"/>
              <a:buNone/>
              <a:defRPr sz="2800" b="1"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3" name="Shape 73"/>
          <p:cNvSpPr txBox="1">
            <a:spLocks noGrp="1"/>
          </p:cNvSpPr>
          <p:nvPr>
            <p:ph type="body" idx="1"/>
          </p:nvPr>
        </p:nvSpPr>
        <p:spPr>
          <a:xfrm>
            <a:off x="722312" y="2180034"/>
            <a:ext cx="7772400" cy="1125140"/>
          </a:xfrm>
          <a:prstGeom prst="rect">
            <a:avLst/>
          </a:prstGeom>
          <a:noFill/>
          <a:ln>
            <a:noFill/>
          </a:ln>
        </p:spPr>
        <p:txBody>
          <a:bodyPr lIns="91425" tIns="91425" rIns="91425" bIns="91425" anchor="b" anchorCtr="0"/>
          <a:lstStyle>
            <a:lvl1pPr marL="0" marR="0" lvl="0" indent="0" algn="l" rtl="0">
              <a:spcBef>
                <a:spcPts val="400"/>
              </a:spcBef>
              <a:buClr>
                <a:schemeClr val="lt1"/>
              </a:buClr>
              <a:buFont typeface="Arial"/>
              <a:buNone/>
              <a:defRPr sz="2000" b="0" i="0" u="none" strike="noStrike" cap="none">
                <a:solidFill>
                  <a:schemeClr val="lt1"/>
                </a:solidFill>
                <a:latin typeface="Arial"/>
                <a:ea typeface="Arial"/>
                <a:cs typeface="Arial"/>
                <a:sym typeface="Arial"/>
              </a:defRPr>
            </a:lvl1pPr>
            <a:lvl2pPr marL="457200" marR="0" lvl="1" indent="0" algn="l" rtl="0">
              <a:spcBef>
                <a:spcPts val="360"/>
              </a:spcBef>
              <a:buClr>
                <a:srgbClr val="888888"/>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320"/>
              </a:spcBef>
              <a:buClr>
                <a:srgbClr val="888888"/>
              </a:buClr>
              <a:buFont typeface="Arial"/>
              <a:buNone/>
              <a:defRPr sz="1600" b="0" i="0" u="none" strike="noStrike" cap="none">
                <a:solidFill>
                  <a:srgbClr val="888888"/>
                </a:solidFill>
                <a:latin typeface="Arial"/>
                <a:ea typeface="Arial"/>
                <a:cs typeface="Arial"/>
                <a:sym typeface="Arial"/>
              </a:defRPr>
            </a:lvl3pPr>
            <a:lvl4pPr marL="1371600" marR="0" lvl="3" indent="0" algn="l" rtl="0">
              <a:spcBef>
                <a:spcPts val="280"/>
              </a:spcBef>
              <a:buClr>
                <a:srgbClr val="888888"/>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280"/>
              </a:spcBef>
              <a:buClr>
                <a:srgbClr val="888888"/>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l" rtl="0">
              <a:spcBef>
                <a:spcPts val="0"/>
              </a:spcBef>
              <a:buClr>
                <a:srgbClr val="3B3C3E"/>
              </a:buClr>
              <a:buFont typeface="Arial"/>
              <a:buNone/>
              <a:defRPr sz="4400" b="1"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a:off x="457200" y="1200150"/>
            <a:ext cx="4038599" cy="3394472"/>
          </a:xfrm>
          <a:prstGeom prst="rect">
            <a:avLst/>
          </a:prstGeom>
          <a:noFill/>
          <a:ln>
            <a:noFill/>
          </a:ln>
        </p:spPr>
        <p:txBody>
          <a:bodyPr lIns="91425" tIns="91425" rIns="91425" bIns="91425" anchor="t" anchorCtr="0"/>
          <a:lstStyle>
            <a:lvl1pPr marL="342900" marR="0" lvl="0" indent="-16510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1pPr>
            <a:lvl2pPr marL="742950" marR="0" lvl="1" indent="-13335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2pPr>
            <a:lvl3pPr marL="1143000" marR="0" lvl="2"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3pPr>
            <a:lvl4pPr marL="1600200" marR="0" lvl="3"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4pPr>
            <a:lvl5pPr marL="2057400" marR="0" lvl="4"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2"/>
          </p:nvPr>
        </p:nvSpPr>
        <p:spPr>
          <a:xfrm>
            <a:off x="4648200" y="1200150"/>
            <a:ext cx="4038599" cy="3394472"/>
          </a:xfrm>
          <a:prstGeom prst="rect">
            <a:avLst/>
          </a:prstGeom>
          <a:noFill/>
          <a:ln>
            <a:noFill/>
          </a:ln>
        </p:spPr>
        <p:txBody>
          <a:bodyPr lIns="91425" tIns="91425" rIns="91425" bIns="91425" anchor="t" anchorCtr="0"/>
          <a:lstStyle>
            <a:lvl1pPr marL="342900" marR="0" lvl="0" indent="-16510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1pPr>
            <a:lvl2pPr marL="742950" marR="0" lvl="1" indent="-13335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2pPr>
            <a:lvl3pPr marL="1143000" marR="0" lvl="2"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3pPr>
            <a:lvl4pPr marL="1600200" marR="0" lvl="3"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4pPr>
            <a:lvl5pPr marL="2057400" marR="0" lvl="4"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l" rtl="0">
              <a:spcBef>
                <a:spcPts val="0"/>
              </a:spcBef>
              <a:buClr>
                <a:srgbClr val="3B3C3E"/>
              </a:buClr>
              <a:buFont typeface="Arial"/>
              <a:buNone/>
              <a:defRPr sz="4400" b="1"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3" name="Shape 83"/>
          <p:cNvSpPr txBox="1">
            <a:spLocks noGrp="1"/>
          </p:cNvSpPr>
          <p:nvPr>
            <p:ph type="body" idx="1"/>
          </p:nvPr>
        </p:nvSpPr>
        <p:spPr>
          <a:xfrm>
            <a:off x="457200" y="1151334"/>
            <a:ext cx="4040187" cy="479821"/>
          </a:xfrm>
          <a:prstGeom prst="rect">
            <a:avLst/>
          </a:prstGeom>
          <a:noFill/>
          <a:ln>
            <a:noFill/>
          </a:ln>
        </p:spPr>
        <p:txBody>
          <a:bodyPr lIns="91425" tIns="91425" rIns="91425" bIns="91425" anchor="b" anchorCtr="0"/>
          <a:lstStyle>
            <a:lvl1pPr marL="0" marR="0" lvl="0" indent="0" algn="l" rtl="0">
              <a:spcBef>
                <a:spcPts val="480"/>
              </a:spcBef>
              <a:buClr>
                <a:srgbClr val="3B3C3E"/>
              </a:buClr>
              <a:buFont typeface="Arial"/>
              <a:buNone/>
              <a:defRPr sz="2400" b="1" i="0" u="none" strike="noStrike" cap="none">
                <a:solidFill>
                  <a:srgbClr val="3B3C3E"/>
                </a:solidFill>
                <a:latin typeface="Arial"/>
                <a:ea typeface="Arial"/>
                <a:cs typeface="Arial"/>
                <a:sym typeface="Arial"/>
              </a:defRPr>
            </a:lvl1pPr>
            <a:lvl2pPr marL="457200" marR="0" lvl="1" indent="0" algn="l" rtl="0">
              <a:spcBef>
                <a:spcPts val="400"/>
              </a:spcBef>
              <a:buClr>
                <a:srgbClr val="3B3C3E"/>
              </a:buClr>
              <a:buFont typeface="Arial"/>
              <a:buNone/>
              <a:defRPr sz="2000" b="1" i="0" u="none" strike="noStrike" cap="none">
                <a:solidFill>
                  <a:srgbClr val="3B3C3E"/>
                </a:solidFill>
                <a:latin typeface="Arial"/>
                <a:ea typeface="Arial"/>
                <a:cs typeface="Arial"/>
                <a:sym typeface="Arial"/>
              </a:defRPr>
            </a:lvl2pPr>
            <a:lvl3pPr marL="914400" marR="0" lvl="2" indent="0" algn="l" rtl="0">
              <a:spcBef>
                <a:spcPts val="360"/>
              </a:spcBef>
              <a:buClr>
                <a:srgbClr val="3B3C3E"/>
              </a:buClr>
              <a:buFont typeface="Arial"/>
              <a:buNone/>
              <a:defRPr sz="1800" b="1" i="0" u="none" strike="noStrike" cap="none">
                <a:solidFill>
                  <a:srgbClr val="3B3C3E"/>
                </a:solidFill>
                <a:latin typeface="Arial"/>
                <a:ea typeface="Arial"/>
                <a:cs typeface="Arial"/>
                <a:sym typeface="Arial"/>
              </a:defRPr>
            </a:lvl3pPr>
            <a:lvl4pPr marL="1371600" marR="0" lvl="3" indent="0" algn="l" rtl="0">
              <a:spcBef>
                <a:spcPts val="320"/>
              </a:spcBef>
              <a:buClr>
                <a:srgbClr val="3B3C3E"/>
              </a:buClr>
              <a:buFont typeface="Arial"/>
              <a:buNone/>
              <a:defRPr sz="1600" b="1" i="0" u="none" strike="noStrike" cap="none">
                <a:solidFill>
                  <a:srgbClr val="3B3C3E"/>
                </a:solidFill>
                <a:latin typeface="Arial"/>
                <a:ea typeface="Arial"/>
                <a:cs typeface="Arial"/>
                <a:sym typeface="Arial"/>
              </a:defRPr>
            </a:lvl4pPr>
            <a:lvl5pPr marL="1828800" marR="0" lvl="4" indent="0" algn="l" rtl="0">
              <a:spcBef>
                <a:spcPts val="320"/>
              </a:spcBef>
              <a:buClr>
                <a:srgbClr val="3B3C3E"/>
              </a:buClr>
              <a:buFont typeface="Arial"/>
              <a:buNone/>
              <a:defRPr sz="1600" b="1" i="0" u="none" strike="noStrike" cap="none">
                <a:solidFill>
                  <a:srgbClr val="3B3C3E"/>
                </a:solidFill>
                <a:latin typeface="Arial"/>
                <a:ea typeface="Arial"/>
                <a:cs typeface="Arial"/>
                <a:sym typeface="Arial"/>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body" idx="2"/>
          </p:nvPr>
        </p:nvSpPr>
        <p:spPr>
          <a:xfrm>
            <a:off x="457200" y="1631155"/>
            <a:ext cx="4040187" cy="2963465"/>
          </a:xfrm>
          <a:prstGeom prst="rect">
            <a:avLst/>
          </a:prstGeom>
          <a:noFill/>
          <a:ln>
            <a:noFill/>
          </a:ln>
        </p:spPr>
        <p:txBody>
          <a:bodyPr lIns="91425" tIns="91425" rIns="91425" bIns="91425" anchor="t" anchorCtr="0"/>
          <a:lstStyle>
            <a:lvl1pPr marL="342900" marR="0" lvl="0" indent="-1905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1pPr>
            <a:lvl2pPr marL="742950" marR="0" lvl="1" indent="-15875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2pPr>
            <a:lvl3pPr marL="1143000" marR="0" lvl="2"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3pPr>
            <a:lvl4pPr marL="1600200" marR="0" lvl="3" indent="-127000" algn="l" rtl="0">
              <a:spcBef>
                <a:spcPts val="320"/>
              </a:spcBef>
              <a:buClr>
                <a:srgbClr val="3B3C3E"/>
              </a:buClr>
              <a:buSzPct val="100000"/>
              <a:buFont typeface="Arial"/>
              <a:buChar char="•"/>
              <a:defRPr sz="1600" b="0" i="0" u="none" strike="noStrike" cap="none">
                <a:solidFill>
                  <a:srgbClr val="3B3C3E"/>
                </a:solidFill>
                <a:latin typeface="Arial"/>
                <a:ea typeface="Arial"/>
                <a:cs typeface="Arial"/>
                <a:sym typeface="Arial"/>
              </a:defRPr>
            </a:lvl4pPr>
            <a:lvl5pPr marL="2057400" marR="0" lvl="4" indent="-127000" algn="l" rtl="0">
              <a:spcBef>
                <a:spcPts val="320"/>
              </a:spcBef>
              <a:buClr>
                <a:srgbClr val="3B3C3E"/>
              </a:buClr>
              <a:buSzPct val="100000"/>
              <a:buFont typeface="Arial"/>
              <a:buChar char="•"/>
              <a:defRPr sz="1600" b="0" i="0" u="none" strike="noStrike" cap="none">
                <a:solidFill>
                  <a:srgbClr val="3B3C3E"/>
                </a:solidFill>
                <a:latin typeface="Arial"/>
                <a:ea typeface="Arial"/>
                <a:cs typeface="Arial"/>
                <a:sym typeface="Arial"/>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3"/>
          </p:nvPr>
        </p:nvSpPr>
        <p:spPr>
          <a:xfrm>
            <a:off x="4645028" y="1151334"/>
            <a:ext cx="4041774" cy="479821"/>
          </a:xfrm>
          <a:prstGeom prst="rect">
            <a:avLst/>
          </a:prstGeom>
          <a:noFill/>
          <a:ln>
            <a:noFill/>
          </a:ln>
        </p:spPr>
        <p:txBody>
          <a:bodyPr lIns="91425" tIns="91425" rIns="91425" bIns="91425" anchor="b" anchorCtr="0"/>
          <a:lstStyle>
            <a:lvl1pPr marL="0" marR="0" lvl="0" indent="0" algn="l" rtl="0">
              <a:spcBef>
                <a:spcPts val="480"/>
              </a:spcBef>
              <a:buClr>
                <a:srgbClr val="3B3C3E"/>
              </a:buClr>
              <a:buFont typeface="Arial"/>
              <a:buNone/>
              <a:defRPr sz="2400" b="1" i="0" u="none" strike="noStrike" cap="none">
                <a:solidFill>
                  <a:srgbClr val="3B3C3E"/>
                </a:solidFill>
                <a:latin typeface="Arial"/>
                <a:ea typeface="Arial"/>
                <a:cs typeface="Arial"/>
                <a:sym typeface="Arial"/>
              </a:defRPr>
            </a:lvl1pPr>
            <a:lvl2pPr marL="457200" marR="0" lvl="1" indent="0" algn="l" rtl="0">
              <a:spcBef>
                <a:spcPts val="400"/>
              </a:spcBef>
              <a:buClr>
                <a:srgbClr val="3B3C3E"/>
              </a:buClr>
              <a:buFont typeface="Arial"/>
              <a:buNone/>
              <a:defRPr sz="2000" b="1" i="0" u="none" strike="noStrike" cap="none">
                <a:solidFill>
                  <a:srgbClr val="3B3C3E"/>
                </a:solidFill>
                <a:latin typeface="Arial"/>
                <a:ea typeface="Arial"/>
                <a:cs typeface="Arial"/>
                <a:sym typeface="Arial"/>
              </a:defRPr>
            </a:lvl2pPr>
            <a:lvl3pPr marL="914400" marR="0" lvl="2" indent="0" algn="l" rtl="0">
              <a:spcBef>
                <a:spcPts val="360"/>
              </a:spcBef>
              <a:buClr>
                <a:srgbClr val="3B3C3E"/>
              </a:buClr>
              <a:buFont typeface="Arial"/>
              <a:buNone/>
              <a:defRPr sz="1800" b="1" i="0" u="none" strike="noStrike" cap="none">
                <a:solidFill>
                  <a:srgbClr val="3B3C3E"/>
                </a:solidFill>
                <a:latin typeface="Arial"/>
                <a:ea typeface="Arial"/>
                <a:cs typeface="Arial"/>
                <a:sym typeface="Arial"/>
              </a:defRPr>
            </a:lvl3pPr>
            <a:lvl4pPr marL="1371600" marR="0" lvl="3" indent="0" algn="l" rtl="0">
              <a:spcBef>
                <a:spcPts val="320"/>
              </a:spcBef>
              <a:buClr>
                <a:srgbClr val="3B3C3E"/>
              </a:buClr>
              <a:buFont typeface="Arial"/>
              <a:buNone/>
              <a:defRPr sz="1600" b="1" i="0" u="none" strike="noStrike" cap="none">
                <a:solidFill>
                  <a:srgbClr val="3B3C3E"/>
                </a:solidFill>
                <a:latin typeface="Arial"/>
                <a:ea typeface="Arial"/>
                <a:cs typeface="Arial"/>
                <a:sym typeface="Arial"/>
              </a:defRPr>
            </a:lvl4pPr>
            <a:lvl5pPr marL="1828800" marR="0" lvl="4" indent="0" algn="l" rtl="0">
              <a:spcBef>
                <a:spcPts val="320"/>
              </a:spcBef>
              <a:buClr>
                <a:srgbClr val="3B3C3E"/>
              </a:buClr>
              <a:buFont typeface="Arial"/>
              <a:buNone/>
              <a:defRPr sz="1600" b="1" i="0" u="none" strike="noStrike" cap="none">
                <a:solidFill>
                  <a:srgbClr val="3B3C3E"/>
                </a:solidFill>
                <a:latin typeface="Arial"/>
                <a:ea typeface="Arial"/>
                <a:cs typeface="Arial"/>
                <a:sym typeface="Arial"/>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body" idx="4"/>
          </p:nvPr>
        </p:nvSpPr>
        <p:spPr>
          <a:xfrm>
            <a:off x="4645028" y="1631155"/>
            <a:ext cx="4041774" cy="2963465"/>
          </a:xfrm>
          <a:prstGeom prst="rect">
            <a:avLst/>
          </a:prstGeom>
          <a:noFill/>
          <a:ln>
            <a:noFill/>
          </a:ln>
        </p:spPr>
        <p:txBody>
          <a:bodyPr lIns="91425" tIns="91425" rIns="91425" bIns="91425" anchor="t" anchorCtr="0"/>
          <a:lstStyle>
            <a:lvl1pPr marL="342900" marR="0" lvl="0" indent="-1905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1pPr>
            <a:lvl2pPr marL="742950" marR="0" lvl="1" indent="-15875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2pPr>
            <a:lvl3pPr marL="1143000" marR="0" lvl="2" indent="-114300" algn="l" rtl="0">
              <a:spcBef>
                <a:spcPts val="360"/>
              </a:spcBef>
              <a:buClr>
                <a:srgbClr val="3B3C3E"/>
              </a:buClr>
              <a:buSzPct val="100000"/>
              <a:buFont typeface="Arial"/>
              <a:buChar char="•"/>
              <a:defRPr sz="1800" b="0" i="0" u="none" strike="noStrike" cap="none">
                <a:solidFill>
                  <a:srgbClr val="3B3C3E"/>
                </a:solidFill>
                <a:latin typeface="Arial"/>
                <a:ea typeface="Arial"/>
                <a:cs typeface="Arial"/>
                <a:sym typeface="Arial"/>
              </a:defRPr>
            </a:lvl3pPr>
            <a:lvl4pPr marL="1600200" marR="0" lvl="3" indent="-127000" algn="l" rtl="0">
              <a:spcBef>
                <a:spcPts val="320"/>
              </a:spcBef>
              <a:buClr>
                <a:srgbClr val="3B3C3E"/>
              </a:buClr>
              <a:buSzPct val="100000"/>
              <a:buFont typeface="Arial"/>
              <a:buChar char="•"/>
              <a:defRPr sz="1600" b="0" i="0" u="none" strike="noStrike" cap="none">
                <a:solidFill>
                  <a:srgbClr val="3B3C3E"/>
                </a:solidFill>
                <a:latin typeface="Arial"/>
                <a:ea typeface="Arial"/>
                <a:cs typeface="Arial"/>
                <a:sym typeface="Arial"/>
              </a:defRPr>
            </a:lvl4pPr>
            <a:lvl5pPr marL="2057400" marR="0" lvl="4" indent="-127000" algn="l" rtl="0">
              <a:spcBef>
                <a:spcPts val="320"/>
              </a:spcBef>
              <a:buClr>
                <a:srgbClr val="3B3C3E"/>
              </a:buClr>
              <a:buSzPct val="100000"/>
              <a:buFont typeface="Arial"/>
              <a:buChar char="•"/>
              <a:defRPr sz="1600" b="0" i="0" u="none" strike="noStrike" cap="none">
                <a:solidFill>
                  <a:srgbClr val="3B3C3E"/>
                </a:solidFill>
                <a:latin typeface="Arial"/>
                <a:ea typeface="Arial"/>
                <a:cs typeface="Arial"/>
                <a:sym typeface="Arial"/>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0"/>
        <p:cNvGrpSpPr/>
        <p:nvPr/>
      </p:nvGrpSpPr>
      <p:grpSpPr>
        <a:xfrm>
          <a:off x="0" y="0"/>
          <a:ext cx="0" cy="0"/>
          <a:chOff x="0" y="0"/>
          <a:chExt cx="0" cy="0"/>
        </a:xfrm>
      </p:grpSpPr>
      <p:sp>
        <p:nvSpPr>
          <p:cNvPr id="91" name="Shape 91"/>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Big Orange">
    <p:bg>
      <p:bgPr>
        <a:solidFill>
          <a:srgbClr val="FD6D08"/>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457200" y="108741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lt1"/>
              </a:buClr>
              <a:buFont typeface="Arial"/>
              <a:buNone/>
              <a:defRPr sz="4400" b="0"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6" name="Shape 16"/>
          <p:cNvSpPr txBox="1">
            <a:spLocks noGrp="1"/>
          </p:cNvSpPr>
          <p:nvPr>
            <p:ph type="subTitle" idx="1"/>
          </p:nvPr>
        </p:nvSpPr>
        <p:spPr>
          <a:xfrm>
            <a:off x="1371600" y="2020708"/>
            <a:ext cx="6400799" cy="917755"/>
          </a:xfrm>
          <a:prstGeom prst="rect">
            <a:avLst/>
          </a:prstGeom>
          <a:noFill/>
          <a:ln>
            <a:noFill/>
          </a:ln>
        </p:spPr>
        <p:txBody>
          <a:bodyPr lIns="91425" tIns="91425" rIns="91425" bIns="91425" anchor="t" anchorCtr="0"/>
          <a:lstStyle>
            <a:lvl1pPr marL="0" marR="0" lvl="0" indent="0" algn="ctr" rtl="0">
              <a:spcBef>
                <a:spcPts val="640"/>
              </a:spcBef>
              <a:buClr>
                <a:schemeClr val="lt1"/>
              </a:buClr>
              <a:buFont typeface="Arial"/>
              <a:buNone/>
              <a:defRPr sz="3200" b="0" i="0" u="none" strike="noStrike" cap="none">
                <a:solidFill>
                  <a:schemeClr val="lt1"/>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pic>
        <p:nvPicPr>
          <p:cNvPr id="17" name="Shape 17" descr="UT_logo_KNOCKOUT.eps"/>
          <p:cNvPicPr preferRelativeResize="0"/>
          <p:nvPr/>
        </p:nvPicPr>
        <p:blipFill rotWithShape="1">
          <a:blip r:embed="rId2">
            <a:alphaModFix/>
          </a:blip>
          <a:srcRect/>
          <a:stretch/>
        </p:blipFill>
        <p:spPr>
          <a:xfrm>
            <a:off x="3589178" y="3015969"/>
            <a:ext cx="1965642" cy="131872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Big Logo">
    <p:spTree>
      <p:nvGrpSpPr>
        <p:cNvPr id="1" name="Shape 18"/>
        <p:cNvGrpSpPr/>
        <p:nvPr/>
      </p:nvGrpSpPr>
      <p:grpSpPr>
        <a:xfrm>
          <a:off x="0" y="0"/>
          <a:ext cx="0" cy="0"/>
          <a:chOff x="0" y="0"/>
          <a:chExt cx="0" cy="0"/>
        </a:xfrm>
      </p:grpSpPr>
      <p:sp>
        <p:nvSpPr>
          <p:cNvPr id="19" name="Shape 19"/>
          <p:cNvSpPr/>
          <p:nvPr/>
        </p:nvSpPr>
        <p:spPr>
          <a:xfrm>
            <a:off x="0" y="3495910"/>
            <a:ext cx="9144000" cy="1647591"/>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20" name="Shape 20"/>
          <p:cNvSpPr txBox="1">
            <a:spLocks noGrp="1"/>
          </p:cNvSpPr>
          <p:nvPr>
            <p:ph type="subTitle" idx="1"/>
          </p:nvPr>
        </p:nvSpPr>
        <p:spPr>
          <a:xfrm>
            <a:off x="1371600" y="1618020"/>
            <a:ext cx="6400799" cy="1314449"/>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1" name="Shape 21"/>
          <p:cNvSpPr txBox="1">
            <a:spLocks noGrp="1"/>
          </p:cNvSpPr>
          <p:nvPr>
            <p:ph type="ctrTitle"/>
          </p:nvPr>
        </p:nvSpPr>
        <p:spPr>
          <a:xfrm>
            <a:off x="685800" y="297534"/>
            <a:ext cx="7772400" cy="1102518"/>
          </a:xfrm>
          <a:prstGeom prst="rect">
            <a:avLst/>
          </a:prstGeom>
          <a:noFill/>
          <a:ln>
            <a:noFill/>
          </a:ln>
        </p:spPr>
        <p:txBody>
          <a:bodyPr lIns="91425" tIns="91425" rIns="91425" bIns="91425" anchor="ctr" anchorCtr="0"/>
          <a:lstStyle>
            <a:lvl1pPr marL="0" marR="0" lvl="0" indent="0" algn="ctr" rtl="0">
              <a:spcBef>
                <a:spcPts val="0"/>
              </a:spcBef>
              <a:buClr>
                <a:srgbClr val="3B3C3E"/>
              </a:buClr>
              <a:buFont typeface="Arial"/>
              <a:buNone/>
              <a:defRPr sz="4400" b="0"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pic>
        <p:nvPicPr>
          <p:cNvPr id="22" name="Shape 22" descr="UT_logo_KNOCKOUT.eps"/>
          <p:cNvPicPr preferRelativeResize="0"/>
          <p:nvPr/>
        </p:nvPicPr>
        <p:blipFill rotWithShape="1">
          <a:blip r:embed="rId2">
            <a:alphaModFix/>
          </a:blip>
          <a:srcRect/>
          <a:stretch/>
        </p:blipFill>
        <p:spPr>
          <a:xfrm>
            <a:off x="3778723" y="3742519"/>
            <a:ext cx="1598054" cy="107211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Minimal Identity">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685800" y="994388"/>
            <a:ext cx="7772400" cy="1102518"/>
          </a:xfrm>
          <a:prstGeom prst="rect">
            <a:avLst/>
          </a:prstGeom>
          <a:noFill/>
          <a:ln>
            <a:noFill/>
          </a:ln>
        </p:spPr>
        <p:txBody>
          <a:bodyPr lIns="91425" tIns="91425" rIns="91425" bIns="91425" anchor="ctr" anchorCtr="0"/>
          <a:lstStyle>
            <a:lvl1pPr marL="0" marR="0" lvl="0" indent="0" algn="ctr" rtl="0">
              <a:spcBef>
                <a:spcPts val="0"/>
              </a:spcBef>
              <a:buClr>
                <a:srgbClr val="3B3C3E"/>
              </a:buClr>
              <a:buFont typeface="Arial"/>
              <a:buNone/>
              <a:defRPr sz="4400" b="0"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5" name="Shape 25"/>
          <p:cNvSpPr txBox="1">
            <a:spLocks noGrp="1"/>
          </p:cNvSpPr>
          <p:nvPr>
            <p:ph type="subTitle" idx="1"/>
          </p:nvPr>
        </p:nvSpPr>
        <p:spPr>
          <a:xfrm>
            <a:off x="1371600" y="2311218"/>
            <a:ext cx="6400799" cy="1314449"/>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6" name="Shape 26"/>
          <p:cNvSpPr/>
          <p:nvPr/>
        </p:nvSpPr>
        <p:spPr>
          <a:xfrm>
            <a:off x="0" y="4637996"/>
            <a:ext cx="9144000" cy="505503"/>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pic>
        <p:nvPicPr>
          <p:cNvPr id="27" name="Shape 27" descr="UT_logo_RIGHT_KNOCKOUT.eps"/>
          <p:cNvPicPr preferRelativeResize="0"/>
          <p:nvPr/>
        </p:nvPicPr>
        <p:blipFill rotWithShape="1">
          <a:blip r:embed="rId2">
            <a:alphaModFix/>
          </a:blip>
          <a:srcRect/>
          <a:stretch/>
        </p:blipFill>
        <p:spPr>
          <a:xfrm>
            <a:off x="7588146" y="4728769"/>
            <a:ext cx="1461426" cy="32610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Your Custom Photo">
    <p:spTree>
      <p:nvGrpSpPr>
        <p:cNvPr id="1" name="Shape 28"/>
        <p:cNvGrpSpPr/>
        <p:nvPr/>
      </p:nvGrpSpPr>
      <p:grpSpPr>
        <a:xfrm>
          <a:off x="0" y="0"/>
          <a:ext cx="0" cy="0"/>
          <a:chOff x="0" y="0"/>
          <a:chExt cx="0" cy="0"/>
        </a:xfrm>
      </p:grpSpPr>
      <p:sp>
        <p:nvSpPr>
          <p:cNvPr id="29" name="Shape 29"/>
          <p:cNvSpPr>
            <a:spLocks noGrp="1"/>
          </p:cNvSpPr>
          <p:nvPr>
            <p:ph type="pic" idx="2"/>
          </p:nvPr>
        </p:nvSpPr>
        <p:spPr>
          <a:xfrm>
            <a:off x="0" y="0"/>
            <a:ext cx="4950346" cy="5143499"/>
          </a:xfrm>
          <a:prstGeom prst="rect">
            <a:avLst/>
          </a:prstGeom>
          <a:noFill/>
          <a:ln>
            <a:noFill/>
          </a:ln>
        </p:spPr>
        <p:txBody>
          <a:bodyPr lIns="91425" tIns="91425" rIns="91425" bIns="91425" anchor="t" anchorCtr="0"/>
          <a:lstStyle>
            <a:lvl1pPr marL="0" marR="0" lvl="0" indent="0" algn="ctr" rtl="0">
              <a:spcBef>
                <a:spcPts val="640"/>
              </a:spcBef>
              <a:buClr>
                <a:srgbClr val="77797C"/>
              </a:buClr>
              <a:buFont typeface="Arial"/>
              <a:buNone/>
              <a:defRPr sz="3200" b="0" i="0" u="none" strike="noStrike" cap="none">
                <a:solidFill>
                  <a:srgbClr val="77797C"/>
                </a:solidFill>
                <a:latin typeface="Arial"/>
                <a:ea typeface="Arial"/>
                <a:cs typeface="Arial"/>
                <a:sym typeface="Arial"/>
              </a:defRPr>
            </a:lvl1pPr>
            <a:lvl2pPr marL="457200" marR="0" lvl="1" indent="0" algn="l" rtl="0">
              <a:spcBef>
                <a:spcPts val="560"/>
              </a:spcBef>
              <a:buClr>
                <a:srgbClr val="3B3C3E"/>
              </a:buClr>
              <a:buFont typeface="Arial"/>
              <a:buNone/>
              <a:defRPr sz="2800" b="0" i="0" u="none" strike="noStrike" cap="none">
                <a:solidFill>
                  <a:srgbClr val="3B3C3E"/>
                </a:solidFill>
                <a:latin typeface="Arial"/>
                <a:ea typeface="Arial"/>
                <a:cs typeface="Arial"/>
                <a:sym typeface="Arial"/>
              </a:defRPr>
            </a:lvl2pPr>
            <a:lvl3pPr marL="914400" marR="0" lvl="2" indent="0" algn="l" rtl="0">
              <a:spcBef>
                <a:spcPts val="480"/>
              </a:spcBef>
              <a:buClr>
                <a:srgbClr val="3B3C3E"/>
              </a:buClr>
              <a:buFont typeface="Arial"/>
              <a:buNone/>
              <a:defRPr sz="2400" b="0" i="0" u="none" strike="noStrike" cap="none">
                <a:solidFill>
                  <a:srgbClr val="3B3C3E"/>
                </a:solidFill>
                <a:latin typeface="Arial"/>
                <a:ea typeface="Arial"/>
                <a:cs typeface="Arial"/>
                <a:sym typeface="Arial"/>
              </a:defRPr>
            </a:lvl3pPr>
            <a:lvl4pPr marL="1371600" marR="0" lvl="3" indent="0" algn="l" rtl="0">
              <a:spcBef>
                <a:spcPts val="400"/>
              </a:spcBef>
              <a:buClr>
                <a:srgbClr val="3B3C3E"/>
              </a:buClr>
              <a:buFont typeface="Arial"/>
              <a:buNone/>
              <a:defRPr sz="2000" b="0" i="0" u="none" strike="noStrike" cap="none">
                <a:solidFill>
                  <a:srgbClr val="3B3C3E"/>
                </a:solidFill>
                <a:latin typeface="Arial"/>
                <a:ea typeface="Arial"/>
                <a:cs typeface="Arial"/>
                <a:sym typeface="Arial"/>
              </a:defRPr>
            </a:lvl4pPr>
            <a:lvl5pPr marL="1828800" marR="0" lvl="4" indent="0" algn="l" rtl="0">
              <a:spcBef>
                <a:spcPts val="400"/>
              </a:spcBef>
              <a:buClr>
                <a:srgbClr val="3B3C3E"/>
              </a:buClr>
              <a:buFont typeface="Arial"/>
              <a:buNone/>
              <a:defRPr sz="2000" b="0" i="0" u="none" strike="noStrike" cap="none">
                <a:solidFill>
                  <a:srgbClr val="3B3C3E"/>
                </a:solidFill>
                <a:latin typeface="Arial"/>
                <a:ea typeface="Arial"/>
                <a:cs typeface="Arial"/>
                <a:sym typeface="Arial"/>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30" name="Shape 30"/>
          <p:cNvSpPr/>
          <p:nvPr/>
        </p:nvSpPr>
        <p:spPr>
          <a:xfrm>
            <a:off x="4950346" y="0"/>
            <a:ext cx="4193653" cy="5143499"/>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31" name="Shape 31"/>
          <p:cNvSpPr txBox="1">
            <a:spLocks noGrp="1"/>
          </p:cNvSpPr>
          <p:nvPr>
            <p:ph type="title"/>
          </p:nvPr>
        </p:nvSpPr>
        <p:spPr>
          <a:xfrm>
            <a:off x="4950346" y="205979"/>
            <a:ext cx="4193653" cy="2659847"/>
          </a:xfrm>
          <a:prstGeom prst="rect">
            <a:avLst/>
          </a:prstGeom>
          <a:noFill/>
          <a:ln>
            <a:noFill/>
          </a:ln>
        </p:spPr>
        <p:txBody>
          <a:bodyPr lIns="91425" tIns="91425" rIns="91425" bIns="91425" anchor="ctr" anchorCtr="0"/>
          <a:lstStyle>
            <a:lvl1pPr marL="0" marR="0" lvl="0" indent="0" algn="ctr" rtl="0">
              <a:spcBef>
                <a:spcPts val="0"/>
              </a:spcBef>
              <a:buClr>
                <a:schemeClr val="lt1"/>
              </a:buClr>
              <a:buFont typeface="Arial"/>
              <a:buNone/>
              <a:defRPr sz="4000" b="0"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pic>
        <p:nvPicPr>
          <p:cNvPr id="32" name="Shape 32" descr="UT_logo_KNOCKOUT.eps"/>
          <p:cNvPicPr preferRelativeResize="0"/>
          <p:nvPr/>
        </p:nvPicPr>
        <p:blipFill rotWithShape="1">
          <a:blip r:embed="rId2">
            <a:alphaModFix/>
          </a:blip>
          <a:srcRect/>
          <a:stretch/>
        </p:blipFill>
        <p:spPr>
          <a:xfrm>
            <a:off x="6131258" y="3235296"/>
            <a:ext cx="1831828" cy="12289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Photo 1">
    <p:spTree>
      <p:nvGrpSpPr>
        <p:cNvPr id="1" name="Shape 33"/>
        <p:cNvGrpSpPr/>
        <p:nvPr/>
      </p:nvGrpSpPr>
      <p:grpSpPr>
        <a:xfrm>
          <a:off x="0" y="0"/>
          <a:ext cx="0" cy="0"/>
          <a:chOff x="0" y="0"/>
          <a:chExt cx="0" cy="0"/>
        </a:xfrm>
      </p:grpSpPr>
      <p:pic>
        <p:nvPicPr>
          <p:cNvPr id="34" name="Shape 34" descr="AyresJosh.jpg"/>
          <p:cNvPicPr preferRelativeResize="0"/>
          <p:nvPr/>
        </p:nvPicPr>
        <p:blipFill rotWithShape="1">
          <a:blip r:embed="rId2">
            <a:alphaModFix/>
          </a:blip>
          <a:srcRect/>
          <a:stretch/>
        </p:blipFill>
        <p:spPr>
          <a:xfrm>
            <a:off x="-1218487" y="0"/>
            <a:ext cx="10370676" cy="5151309"/>
          </a:xfrm>
          <a:prstGeom prst="rect">
            <a:avLst/>
          </a:prstGeom>
          <a:noFill/>
          <a:ln>
            <a:noFill/>
          </a:ln>
        </p:spPr>
      </p:pic>
      <p:sp>
        <p:nvSpPr>
          <p:cNvPr id="35" name="Shape 35"/>
          <p:cNvSpPr/>
          <p:nvPr/>
        </p:nvSpPr>
        <p:spPr>
          <a:xfrm>
            <a:off x="4564442" y="0"/>
            <a:ext cx="4193653" cy="5143499"/>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36" name="Shape 36"/>
          <p:cNvSpPr txBox="1">
            <a:spLocks noGrp="1"/>
          </p:cNvSpPr>
          <p:nvPr>
            <p:ph type="title"/>
          </p:nvPr>
        </p:nvSpPr>
        <p:spPr>
          <a:xfrm>
            <a:off x="4564442" y="205979"/>
            <a:ext cx="4193653" cy="2659847"/>
          </a:xfrm>
          <a:prstGeom prst="rect">
            <a:avLst/>
          </a:prstGeom>
          <a:noFill/>
          <a:ln>
            <a:noFill/>
          </a:ln>
        </p:spPr>
        <p:txBody>
          <a:bodyPr lIns="91425" tIns="91425" rIns="91425" bIns="91425" anchor="ctr" anchorCtr="0"/>
          <a:lstStyle>
            <a:lvl1pPr marL="0" marR="0" lvl="0" indent="0" algn="ctr" rtl="0">
              <a:spcBef>
                <a:spcPts val="0"/>
              </a:spcBef>
              <a:buClr>
                <a:schemeClr val="lt1"/>
              </a:buClr>
              <a:buFont typeface="Arial"/>
              <a:buNone/>
              <a:defRPr sz="4000" b="0" i="0" u="none" strike="noStrike" cap="none">
                <a:solidFill>
                  <a:schemeClr val="lt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pic>
        <p:nvPicPr>
          <p:cNvPr id="37" name="Shape 37" descr="UT_logo_KNOCKOUT.eps"/>
          <p:cNvPicPr preferRelativeResize="0"/>
          <p:nvPr/>
        </p:nvPicPr>
        <p:blipFill rotWithShape="1">
          <a:blip r:embed="rId3">
            <a:alphaModFix/>
          </a:blip>
          <a:srcRect/>
          <a:stretch/>
        </p:blipFill>
        <p:spPr>
          <a:xfrm>
            <a:off x="5770626" y="3235296"/>
            <a:ext cx="1781283" cy="119503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Photo 2">
    <p:spTree>
      <p:nvGrpSpPr>
        <p:cNvPr id="1" name="Shape 38"/>
        <p:cNvGrpSpPr/>
        <p:nvPr/>
      </p:nvGrpSpPr>
      <p:grpSpPr>
        <a:xfrm>
          <a:off x="0" y="0"/>
          <a:ext cx="0" cy="0"/>
          <a:chOff x="0" y="0"/>
          <a:chExt cx="0" cy="0"/>
        </a:xfrm>
      </p:grpSpPr>
      <p:pic>
        <p:nvPicPr>
          <p:cNvPr id="39" name="Shape 39" descr="flag2.jpg"/>
          <p:cNvPicPr preferRelativeResize="0"/>
          <p:nvPr/>
        </p:nvPicPr>
        <p:blipFill rotWithShape="1">
          <a:blip r:embed="rId2">
            <a:alphaModFix/>
          </a:blip>
          <a:srcRect/>
          <a:stretch/>
        </p:blipFill>
        <p:spPr>
          <a:xfrm>
            <a:off x="0" y="1"/>
            <a:ext cx="9144000" cy="5159530"/>
          </a:xfrm>
          <a:prstGeom prst="rect">
            <a:avLst/>
          </a:prstGeom>
          <a:noFill/>
          <a:ln>
            <a:noFill/>
          </a:ln>
        </p:spPr>
      </p:pic>
      <p:sp>
        <p:nvSpPr>
          <p:cNvPr id="40" name="Shape 40"/>
          <p:cNvSpPr/>
          <p:nvPr/>
        </p:nvSpPr>
        <p:spPr>
          <a:xfrm>
            <a:off x="4564442" y="0"/>
            <a:ext cx="4193653" cy="5143499"/>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41" name="Shape 41"/>
          <p:cNvSpPr txBox="1">
            <a:spLocks noGrp="1"/>
          </p:cNvSpPr>
          <p:nvPr>
            <p:ph type="body" idx="1"/>
          </p:nvPr>
        </p:nvSpPr>
        <p:spPr>
          <a:xfrm>
            <a:off x="4564442" y="486966"/>
            <a:ext cx="4193653" cy="2370534"/>
          </a:xfrm>
          <a:prstGeom prst="rect">
            <a:avLst/>
          </a:prstGeom>
          <a:noFill/>
          <a:ln>
            <a:noFill/>
          </a:ln>
        </p:spPr>
        <p:txBody>
          <a:bodyPr lIns="91425" tIns="91425" rIns="91425" bIns="91425" anchor="ctr" anchorCtr="0"/>
          <a:lstStyle>
            <a:lvl1pPr marL="0" marR="0" lvl="0" indent="0" algn="ctr" rtl="0">
              <a:spcBef>
                <a:spcPts val="800"/>
              </a:spcBef>
              <a:buClr>
                <a:schemeClr val="lt1"/>
              </a:buClr>
              <a:buFont typeface="Arial"/>
              <a:buNone/>
              <a:defRPr sz="4000" b="0" i="0" u="none" strike="noStrike" cap="none">
                <a:solidFill>
                  <a:schemeClr val="lt1"/>
                </a:solidFill>
                <a:latin typeface="Arial"/>
                <a:ea typeface="Arial"/>
                <a:cs typeface="Arial"/>
                <a:sym typeface="Arial"/>
              </a:defRPr>
            </a:lvl1pPr>
            <a:lvl2pPr marL="742950" marR="0" lvl="1" indent="-10795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2pPr>
            <a:lvl3pPr marL="1143000" marR="0" lvl="2" indent="-762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3pPr>
            <a:lvl4pPr marL="1600200" marR="0" lvl="3"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4pPr>
            <a:lvl5pPr marL="2057400" marR="0" lvl="4"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2" name="Shape 42" descr="UT_logo_KNOCKOUT.eps"/>
          <p:cNvPicPr preferRelativeResize="0"/>
          <p:nvPr/>
        </p:nvPicPr>
        <p:blipFill rotWithShape="1">
          <a:blip r:embed="rId3">
            <a:alphaModFix/>
          </a:blip>
          <a:srcRect/>
          <a:stretch/>
        </p:blipFill>
        <p:spPr>
          <a:xfrm>
            <a:off x="5772655" y="3235296"/>
            <a:ext cx="1777227" cy="119231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l" rtl="0">
              <a:spcBef>
                <a:spcPts val="0"/>
              </a:spcBef>
              <a:buClr>
                <a:srgbClr val="3B3C3E"/>
              </a:buClr>
              <a:buFont typeface="Arial"/>
              <a:buNone/>
              <a:defRPr sz="4400" b="1"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3" name="Shape 53"/>
          <p:cNvSpPr txBox="1">
            <a:spLocks noGrp="1"/>
          </p:cNvSpPr>
          <p:nvPr>
            <p:ph type="body" idx="1"/>
          </p:nvPr>
        </p:nvSpPr>
        <p:spPr>
          <a:xfrm>
            <a:off x="457200" y="1200150"/>
            <a:ext cx="8229600" cy="3394472"/>
          </a:xfrm>
          <a:prstGeom prst="rect">
            <a:avLst/>
          </a:prstGeom>
          <a:noFill/>
          <a:ln>
            <a:noFill/>
          </a:ln>
        </p:spPr>
        <p:txBody>
          <a:bodyPr lIns="91425" tIns="91425" rIns="91425" bIns="91425" anchor="t" anchorCtr="0"/>
          <a:lstStyle>
            <a:lvl1pPr marL="342900" marR="0" lvl="0" indent="-139700" algn="l" rtl="0">
              <a:spcBef>
                <a:spcPts val="640"/>
              </a:spcBef>
              <a:buClr>
                <a:srgbClr val="3B3C3E"/>
              </a:buClr>
              <a:buSzPct val="100000"/>
              <a:buFont typeface="Arial"/>
              <a:buChar char="•"/>
              <a:defRPr sz="3200" b="0" i="0" u="none" strike="noStrike" cap="none">
                <a:solidFill>
                  <a:srgbClr val="3B3C3E"/>
                </a:solidFill>
                <a:latin typeface="Arial"/>
                <a:ea typeface="Arial"/>
                <a:cs typeface="Arial"/>
                <a:sym typeface="Arial"/>
              </a:defRPr>
            </a:lvl1pPr>
            <a:lvl2pPr marL="742950" marR="0" lvl="1" indent="-10795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2pPr>
            <a:lvl3pPr marL="1143000" marR="0" lvl="2" indent="-762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3pPr>
            <a:lvl4pPr marL="1600200" marR="0" lvl="3"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4pPr>
            <a:lvl5pPr marL="2057400" marR="0" lvl="4"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dt" idx="10"/>
          </p:nvPr>
        </p:nvSpPr>
        <p:spPr>
          <a:xfrm>
            <a:off x="457202" y="4767264"/>
            <a:ext cx="1397863"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ftr" idx="11"/>
          </p:nvPr>
        </p:nvSpPr>
        <p:spPr>
          <a:xfrm>
            <a:off x="1855063"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sldNum" idx="12"/>
          </p:nvPr>
        </p:nvSpPr>
        <p:spPr>
          <a:xfrm>
            <a:off x="4750662"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Quote or Text Block">
    <p:bg>
      <p:bgPr>
        <a:solidFill>
          <a:srgbClr val="FD6D08"/>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1672166"/>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lt1"/>
              </a:buClr>
              <a:buFont typeface="Georgia"/>
              <a:buNone/>
              <a:defRPr sz="3600" b="0" i="0" u="none" strike="noStrike" cap="none">
                <a:solidFill>
                  <a:schemeClr val="lt1"/>
                </a:solidFill>
                <a:latin typeface="Georgia"/>
                <a:ea typeface="Georgia"/>
                <a:cs typeface="Georgia"/>
                <a:sym typeface="Georgia"/>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9" name="Shape 59"/>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rgbClr val="3B3C3E"/>
              </a:buClr>
              <a:buFont typeface="Arial"/>
              <a:buNone/>
              <a:defRPr sz="4400" b="0"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200150"/>
            <a:ext cx="8229600" cy="3394472"/>
          </a:xfrm>
          <a:prstGeom prst="rect">
            <a:avLst/>
          </a:prstGeom>
          <a:noFill/>
          <a:ln>
            <a:noFill/>
          </a:ln>
        </p:spPr>
        <p:txBody>
          <a:bodyPr lIns="91425" tIns="91425" rIns="91425" bIns="91425" anchor="t" anchorCtr="0"/>
          <a:lstStyle>
            <a:lvl1pPr marL="0" marR="0" lvl="0" indent="0" algn="ctr" rtl="0">
              <a:spcBef>
                <a:spcPts val="640"/>
              </a:spcBef>
              <a:buClr>
                <a:srgbClr val="77797C"/>
              </a:buClr>
              <a:buFont typeface="Arial"/>
              <a:buNone/>
              <a:defRPr sz="3200" b="0" i="0" u="none" strike="noStrike" cap="none">
                <a:solidFill>
                  <a:srgbClr val="77797C"/>
                </a:solidFill>
                <a:latin typeface="Arial"/>
                <a:ea typeface="Arial"/>
                <a:cs typeface="Arial"/>
                <a:sym typeface="Arial"/>
              </a:defRPr>
            </a:lvl1pPr>
            <a:lvl2pPr marL="742950" marR="0" lvl="1" indent="-10795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2pPr>
            <a:lvl3pPr marL="1143000" marR="0" lvl="2" indent="-762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3pPr>
            <a:lvl4pPr marL="1600200" marR="0" lvl="3"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4pPr>
            <a:lvl5pPr marL="2057400" marR="0" lvl="4"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Shape 44"/>
          <p:cNvSpPr/>
          <p:nvPr/>
        </p:nvSpPr>
        <p:spPr>
          <a:xfrm>
            <a:off x="0" y="4637996"/>
            <a:ext cx="9144000" cy="505503"/>
          </a:xfrm>
          <a:prstGeom prst="rect">
            <a:avLst/>
          </a:prstGeom>
          <a:solidFill>
            <a:srgbClr val="FD6D08"/>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pic>
        <p:nvPicPr>
          <p:cNvPr id="45" name="Shape 45" descr="UT_logo_RIGHT_KNOCKOUT.eps"/>
          <p:cNvPicPr preferRelativeResize="0"/>
          <p:nvPr/>
        </p:nvPicPr>
        <p:blipFill rotWithShape="1">
          <a:blip r:embed="rId9">
            <a:alphaModFix/>
          </a:blip>
          <a:srcRect/>
          <a:stretch/>
        </p:blipFill>
        <p:spPr>
          <a:xfrm>
            <a:off x="7588146" y="4728769"/>
            <a:ext cx="1461426" cy="326102"/>
          </a:xfrm>
          <a:prstGeom prst="rect">
            <a:avLst/>
          </a:prstGeom>
          <a:noFill/>
          <a:ln>
            <a:noFill/>
          </a:ln>
        </p:spPr>
      </p:pic>
      <p:sp>
        <p:nvSpPr>
          <p:cNvPr id="46" name="Shape 46"/>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l" rtl="0">
              <a:spcBef>
                <a:spcPts val="0"/>
              </a:spcBef>
              <a:buClr>
                <a:srgbClr val="3B3C3E"/>
              </a:buClr>
              <a:buFont typeface="Arial"/>
              <a:buNone/>
              <a:defRPr sz="4400" b="1" i="0" u="none" strike="noStrike" cap="none">
                <a:solidFill>
                  <a:srgbClr val="3B3C3E"/>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body" idx="1"/>
          </p:nvPr>
        </p:nvSpPr>
        <p:spPr>
          <a:xfrm>
            <a:off x="457200" y="1200150"/>
            <a:ext cx="8229600" cy="3394472"/>
          </a:xfrm>
          <a:prstGeom prst="rect">
            <a:avLst/>
          </a:prstGeom>
          <a:noFill/>
          <a:ln>
            <a:noFill/>
          </a:ln>
        </p:spPr>
        <p:txBody>
          <a:bodyPr lIns="91425" tIns="91425" rIns="91425" bIns="91425" anchor="t" anchorCtr="0"/>
          <a:lstStyle>
            <a:lvl1pPr marL="342900" marR="0" lvl="0" indent="-139700" algn="l" rtl="0">
              <a:spcBef>
                <a:spcPts val="640"/>
              </a:spcBef>
              <a:buClr>
                <a:srgbClr val="3B3C3E"/>
              </a:buClr>
              <a:buSzPct val="100000"/>
              <a:buFont typeface="Arial"/>
              <a:buChar char="•"/>
              <a:defRPr sz="3200" b="0" i="0" u="none" strike="noStrike" cap="none">
                <a:solidFill>
                  <a:srgbClr val="3B3C3E"/>
                </a:solidFill>
                <a:latin typeface="Arial"/>
                <a:ea typeface="Arial"/>
                <a:cs typeface="Arial"/>
                <a:sym typeface="Arial"/>
              </a:defRPr>
            </a:lvl1pPr>
            <a:lvl2pPr marL="742950" marR="0" lvl="1" indent="-107950" algn="l" rtl="0">
              <a:spcBef>
                <a:spcPts val="560"/>
              </a:spcBef>
              <a:buClr>
                <a:srgbClr val="3B3C3E"/>
              </a:buClr>
              <a:buSzPct val="100000"/>
              <a:buFont typeface="Arial"/>
              <a:buChar char="•"/>
              <a:defRPr sz="2800" b="0" i="0" u="none" strike="noStrike" cap="none">
                <a:solidFill>
                  <a:srgbClr val="3B3C3E"/>
                </a:solidFill>
                <a:latin typeface="Arial"/>
                <a:ea typeface="Arial"/>
                <a:cs typeface="Arial"/>
                <a:sym typeface="Arial"/>
              </a:defRPr>
            </a:lvl2pPr>
            <a:lvl3pPr marL="1143000" marR="0" lvl="2" indent="-76200" algn="l" rtl="0">
              <a:spcBef>
                <a:spcPts val="480"/>
              </a:spcBef>
              <a:buClr>
                <a:srgbClr val="3B3C3E"/>
              </a:buClr>
              <a:buSzPct val="100000"/>
              <a:buFont typeface="Arial"/>
              <a:buChar char="•"/>
              <a:defRPr sz="2400" b="0" i="0" u="none" strike="noStrike" cap="none">
                <a:solidFill>
                  <a:srgbClr val="3B3C3E"/>
                </a:solidFill>
                <a:latin typeface="Arial"/>
                <a:ea typeface="Arial"/>
                <a:cs typeface="Arial"/>
                <a:sym typeface="Arial"/>
              </a:defRPr>
            </a:lvl3pPr>
            <a:lvl4pPr marL="1600200" marR="0" lvl="3"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4pPr>
            <a:lvl5pPr marL="2057400" marR="0" lvl="4" indent="-101600" algn="l" rtl="0">
              <a:spcBef>
                <a:spcPts val="400"/>
              </a:spcBef>
              <a:buClr>
                <a:srgbClr val="3B3C3E"/>
              </a:buClr>
              <a:buSzPct val="100000"/>
              <a:buFont typeface="Arial"/>
              <a:buChar char="•"/>
              <a:defRPr sz="2000" b="0" i="0" u="none" strike="noStrike" cap="none">
                <a:solidFill>
                  <a:srgbClr val="3B3C3E"/>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dt" idx="10"/>
          </p:nvPr>
        </p:nvSpPr>
        <p:spPr>
          <a:xfrm>
            <a:off x="457202" y="4767264"/>
            <a:ext cx="1310609" cy="273843"/>
          </a:xfrm>
          <a:prstGeom prst="rect">
            <a:avLst/>
          </a:prstGeom>
          <a:noFill/>
          <a:ln>
            <a:noFill/>
          </a:ln>
        </p:spPr>
        <p:txBody>
          <a:bodyPr lIns="91425" tIns="91425" rIns="91425" bIns="91425" anchor="ctr" anchorCtr="0"/>
          <a:lstStyle>
            <a:lvl1pPr marL="0" marR="0" lvl="0" indent="0" algn="l"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1767808"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000">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4667371"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000">
                <a:solidFill>
                  <a:schemeClr val="lt1"/>
                </a:solidFill>
                <a:latin typeface="Arial"/>
                <a:ea typeface="Arial"/>
                <a:cs typeface="Arial"/>
                <a:sym typeface="Arial"/>
              </a:rPr>
              <a:t>‹#›</a:t>
            </a:fld>
            <a:endParaRPr lang="en-US" sz="100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200" y="790435"/>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rgbClr val="3B3C3E"/>
              </a:buClr>
              <a:buSzPct val="25000"/>
              <a:buFont typeface="Arial"/>
              <a:buNone/>
            </a:pPr>
            <a:r>
              <a:rPr lang="en-US"/>
              <a:t>Autism Services Case Study</a:t>
            </a:r>
          </a:p>
        </p:txBody>
      </p:sp>
      <p:sp>
        <p:nvSpPr>
          <p:cNvPr id="99" name="Shape 99"/>
          <p:cNvSpPr txBox="1">
            <a:spLocks noGrp="1"/>
          </p:cNvSpPr>
          <p:nvPr>
            <p:ph type="subTitle" idx="1"/>
          </p:nvPr>
        </p:nvSpPr>
        <p:spPr>
          <a:xfrm>
            <a:off x="1248250" y="1871750"/>
            <a:ext cx="7077600" cy="917700"/>
          </a:xfrm>
          <a:prstGeom prst="rect">
            <a:avLst/>
          </a:prstGeom>
          <a:noFill/>
          <a:ln>
            <a:noFill/>
          </a:ln>
        </p:spPr>
        <p:txBody>
          <a:bodyPr lIns="91425" tIns="45700" rIns="91425" bIns="45700" anchor="t" anchorCtr="0">
            <a:noAutofit/>
          </a:bodyPr>
          <a:lstStyle/>
          <a:p>
            <a:pPr marL="0" marR="0" lvl="0" indent="0" algn="ctr" rtl="0">
              <a:spcBef>
                <a:spcPts val="0"/>
              </a:spcBef>
              <a:buClr>
                <a:srgbClr val="3B3C3E"/>
              </a:buClr>
              <a:buSzPct val="25000"/>
              <a:buFont typeface="Arial"/>
              <a:buNone/>
            </a:pPr>
            <a:r>
              <a:rPr lang="en-US"/>
              <a:t>Ali Aust, Breé Shepard, William Teer</a:t>
            </a:r>
          </a:p>
        </p:txBody>
      </p:sp>
      <p:sp>
        <p:nvSpPr>
          <p:cNvPr id="100" name="Shape 100"/>
          <p:cNvSpPr txBox="1"/>
          <p:nvPr/>
        </p:nvSpPr>
        <p:spPr>
          <a:xfrm>
            <a:off x="345231" y="203429"/>
            <a:ext cx="184666" cy="369332"/>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Personal</a:t>
            </a:r>
          </a:p>
        </p:txBody>
      </p:sp>
      <p:sp>
        <p:nvSpPr>
          <p:cNvPr id="154" name="Shape 154"/>
          <p:cNvSpPr txBox="1">
            <a:spLocks noGrp="1"/>
          </p:cNvSpPr>
          <p:nvPr>
            <p:ph type="body" idx="1"/>
          </p:nvPr>
        </p:nvSpPr>
        <p:spPr>
          <a:xfrm>
            <a:off x="457200" y="1075458"/>
            <a:ext cx="8229600" cy="3394500"/>
          </a:xfrm>
          <a:prstGeom prst="rect">
            <a:avLst/>
          </a:prstGeom>
        </p:spPr>
        <p:txBody>
          <a:bodyPr lIns="91425" tIns="91425" rIns="91425" bIns="91425" anchor="t" anchorCtr="0">
            <a:noAutofit/>
          </a:bodyPr>
          <a:lstStyle/>
          <a:p>
            <a:pPr marL="0" lvl="0" indent="0" rtl="0">
              <a:spcBef>
                <a:spcPts val="0"/>
              </a:spcBef>
              <a:spcAft>
                <a:spcPts val="1100"/>
              </a:spcAft>
              <a:buNone/>
            </a:pPr>
            <a:r>
              <a:rPr lang="en-US" sz="1800" dirty="0">
                <a:solidFill>
                  <a:srgbClr val="333333"/>
                </a:solidFill>
                <a:highlight>
                  <a:srgbClr val="FFFFFF"/>
                </a:highlight>
              </a:rPr>
              <a:t>Personal Workshop series will include sessions on the following topics: </a:t>
            </a:r>
          </a:p>
          <a:p>
            <a:pPr marL="400050" indent="-285750">
              <a:spcBef>
                <a:spcPts val="0"/>
              </a:spcBef>
              <a:buClr>
                <a:srgbClr val="333333"/>
              </a:buClr>
            </a:pPr>
            <a:r>
              <a:rPr lang="en-US" sz="1800" dirty="0">
                <a:solidFill>
                  <a:srgbClr val="333333"/>
                </a:solidFill>
                <a:highlight>
                  <a:srgbClr val="FFFFFF"/>
                </a:highlight>
              </a:rPr>
              <a:t>How to socialize with peers and communicate with professors </a:t>
            </a:r>
            <a:endParaRPr lang="en-US" sz="1800" dirty="0">
              <a:solidFill>
                <a:srgbClr val="333333"/>
              </a:solidFill>
              <a:highlight>
                <a:srgbClr val="FFFFFF"/>
              </a:highlight>
            </a:endParaRPr>
          </a:p>
          <a:p>
            <a:pPr marL="400050" indent="-285750">
              <a:spcBef>
                <a:spcPts val="0"/>
              </a:spcBef>
              <a:buClr>
                <a:srgbClr val="333333"/>
              </a:buClr>
            </a:pPr>
            <a:r>
              <a:rPr lang="en-US" sz="1800" dirty="0" smtClean="0">
                <a:solidFill>
                  <a:srgbClr val="333333"/>
                </a:solidFill>
                <a:highlight>
                  <a:srgbClr val="FFFFFF"/>
                </a:highlight>
              </a:rPr>
              <a:t>Having </a:t>
            </a:r>
            <a:r>
              <a:rPr lang="en-US" sz="1800" dirty="0">
                <a:solidFill>
                  <a:srgbClr val="333333"/>
                </a:solidFill>
                <a:highlight>
                  <a:srgbClr val="FFFFFF"/>
                </a:highlight>
              </a:rPr>
              <a:t>meaningful conversations and listen to </a:t>
            </a:r>
            <a:r>
              <a:rPr lang="en-US" sz="1800" dirty="0" smtClean="0">
                <a:solidFill>
                  <a:srgbClr val="333333"/>
                </a:solidFill>
                <a:highlight>
                  <a:srgbClr val="FFFFFF"/>
                </a:highlight>
              </a:rPr>
              <a:t>others</a:t>
            </a:r>
          </a:p>
          <a:p>
            <a:pPr marL="400050" indent="-285750">
              <a:spcBef>
                <a:spcPts val="0"/>
              </a:spcBef>
              <a:buClr>
                <a:srgbClr val="333333"/>
              </a:buClr>
            </a:pPr>
            <a:r>
              <a:rPr lang="en-US" sz="1800" dirty="0" smtClean="0">
                <a:solidFill>
                  <a:srgbClr val="333333"/>
                </a:solidFill>
                <a:highlight>
                  <a:srgbClr val="FFFFFF"/>
                </a:highlight>
              </a:rPr>
              <a:t>Understanding </a:t>
            </a:r>
            <a:r>
              <a:rPr lang="en-US" sz="1800" dirty="0">
                <a:solidFill>
                  <a:srgbClr val="333333"/>
                </a:solidFill>
                <a:highlight>
                  <a:srgbClr val="FFFFFF"/>
                </a:highlight>
              </a:rPr>
              <a:t>the importance of how others </a:t>
            </a:r>
            <a:r>
              <a:rPr lang="en-US" sz="1800" dirty="0" smtClean="0">
                <a:solidFill>
                  <a:srgbClr val="333333"/>
                </a:solidFill>
                <a:highlight>
                  <a:srgbClr val="FFFFFF"/>
                </a:highlight>
              </a:rPr>
              <a:t>think</a:t>
            </a:r>
            <a:endParaRPr lang="en-US" sz="1800" dirty="0">
              <a:solidFill>
                <a:srgbClr val="333333"/>
              </a:solidFill>
              <a:highlight>
                <a:srgbClr val="FFFFFF"/>
              </a:highlight>
            </a:endParaRPr>
          </a:p>
          <a:p>
            <a:pPr marL="400050" indent="-285750">
              <a:spcBef>
                <a:spcPts val="0"/>
              </a:spcBef>
              <a:buClr>
                <a:srgbClr val="333333"/>
              </a:buClr>
            </a:pPr>
            <a:r>
              <a:rPr lang="en-US" sz="1800" dirty="0" smtClean="0">
                <a:solidFill>
                  <a:srgbClr val="333333"/>
                </a:solidFill>
                <a:highlight>
                  <a:srgbClr val="FFFFFF"/>
                </a:highlight>
              </a:rPr>
              <a:t>Learn </a:t>
            </a:r>
            <a:r>
              <a:rPr lang="en-US" sz="1800" dirty="0">
                <a:solidFill>
                  <a:srgbClr val="333333"/>
                </a:solidFill>
                <a:highlight>
                  <a:srgbClr val="FFFFFF"/>
                </a:highlight>
              </a:rPr>
              <a:t>how your behavior affects others </a:t>
            </a:r>
            <a:endParaRPr lang="en-US" sz="1800" dirty="0">
              <a:solidFill>
                <a:srgbClr val="333333"/>
              </a:solidFill>
              <a:highlight>
                <a:srgbClr val="FFFFFF"/>
              </a:highlight>
            </a:endParaRPr>
          </a:p>
          <a:p>
            <a:pPr marL="400050" indent="-285750">
              <a:spcBef>
                <a:spcPts val="0"/>
              </a:spcBef>
              <a:buClr>
                <a:srgbClr val="333333"/>
              </a:buClr>
            </a:pPr>
            <a:r>
              <a:rPr lang="en-US" sz="1800" dirty="0" smtClean="0">
                <a:solidFill>
                  <a:srgbClr val="333333"/>
                </a:solidFill>
                <a:highlight>
                  <a:srgbClr val="FFFFFF"/>
                </a:highlight>
              </a:rPr>
              <a:t>Dating</a:t>
            </a:r>
          </a:p>
          <a:p>
            <a:pPr marL="400050" indent="-285750">
              <a:spcBef>
                <a:spcPts val="0"/>
              </a:spcBef>
              <a:buClr>
                <a:srgbClr val="333333"/>
              </a:buClr>
            </a:pPr>
            <a:r>
              <a:rPr lang="en-US" sz="1800" dirty="0" smtClean="0">
                <a:solidFill>
                  <a:srgbClr val="333333"/>
                </a:solidFill>
                <a:highlight>
                  <a:srgbClr val="FFFFFF"/>
                </a:highlight>
              </a:rPr>
              <a:t>Grooming </a:t>
            </a:r>
            <a:r>
              <a:rPr lang="en-US" sz="1800" dirty="0">
                <a:solidFill>
                  <a:srgbClr val="333333"/>
                </a:solidFill>
                <a:highlight>
                  <a:srgbClr val="FFFFFF"/>
                </a:highlight>
              </a:rPr>
              <a:t>and </a:t>
            </a:r>
            <a:r>
              <a:rPr lang="en-US" sz="1800" dirty="0" smtClean="0">
                <a:solidFill>
                  <a:srgbClr val="333333"/>
                </a:solidFill>
                <a:highlight>
                  <a:srgbClr val="FFFFFF"/>
                </a:highlight>
              </a:rPr>
              <a:t>Hygiene</a:t>
            </a:r>
          </a:p>
          <a:p>
            <a:pPr marL="400050" indent="-285750">
              <a:spcBef>
                <a:spcPts val="0"/>
              </a:spcBef>
              <a:buClr>
                <a:srgbClr val="333333"/>
              </a:buClr>
            </a:pPr>
            <a:r>
              <a:rPr lang="en-US" sz="1800" dirty="0" smtClean="0">
                <a:solidFill>
                  <a:srgbClr val="333333"/>
                </a:solidFill>
                <a:highlight>
                  <a:srgbClr val="FFFFFF"/>
                </a:highlight>
              </a:rPr>
              <a:t>Job Skills</a:t>
            </a:r>
          </a:p>
          <a:p>
            <a:pPr marL="400050" indent="-285750">
              <a:spcBef>
                <a:spcPts val="0"/>
              </a:spcBef>
              <a:buClr>
                <a:srgbClr val="333333"/>
              </a:buClr>
            </a:pPr>
            <a:r>
              <a:rPr lang="en-US" sz="1800" dirty="0" smtClean="0">
                <a:solidFill>
                  <a:srgbClr val="333333"/>
                </a:solidFill>
                <a:highlight>
                  <a:srgbClr val="FFFFFF"/>
                </a:highlight>
              </a:rPr>
              <a:t>Cooking </a:t>
            </a:r>
            <a:r>
              <a:rPr lang="en-US" sz="1800" dirty="0">
                <a:solidFill>
                  <a:srgbClr val="333333"/>
                </a:solidFill>
                <a:highlight>
                  <a:srgbClr val="FFFFFF"/>
                </a:highlight>
              </a:rPr>
              <a:t>lessons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192904"/>
            <a:ext cx="8229600" cy="857400"/>
          </a:xfrm>
          <a:prstGeom prst="rect">
            <a:avLst/>
          </a:prstGeom>
        </p:spPr>
        <p:txBody>
          <a:bodyPr lIns="91425" tIns="91425" rIns="91425" bIns="91425" anchor="ctr" anchorCtr="0">
            <a:noAutofit/>
          </a:bodyPr>
          <a:lstStyle/>
          <a:p>
            <a:pPr lvl="0" algn="ctr">
              <a:spcBef>
                <a:spcPts val="0"/>
              </a:spcBef>
              <a:buNone/>
            </a:pPr>
            <a:r>
              <a:rPr lang="en-US"/>
              <a:t>Social</a:t>
            </a:r>
          </a:p>
        </p:txBody>
      </p:sp>
      <p:sp>
        <p:nvSpPr>
          <p:cNvPr id="160" name="Shape 160"/>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0" lvl="0" indent="0">
              <a:spcBef>
                <a:spcPts val="0"/>
              </a:spcBef>
              <a:buNone/>
            </a:pPr>
            <a:r>
              <a:rPr lang="en-US" sz="1800"/>
              <a:t>Through the Social Workshop series, we plan to work on relationship skills through the following topics:</a:t>
            </a:r>
          </a:p>
          <a:p>
            <a:pPr marL="457200" lvl="0" indent="-342900">
              <a:spcBef>
                <a:spcPts val="0"/>
              </a:spcBef>
              <a:buSzPct val="100000"/>
            </a:pPr>
            <a:r>
              <a:rPr lang="en-US" sz="1800"/>
              <a:t>How to navigate new friendships and maintain old ones</a:t>
            </a:r>
          </a:p>
          <a:p>
            <a:pPr marL="457200" lvl="0" indent="-342900">
              <a:spcBef>
                <a:spcPts val="0"/>
              </a:spcBef>
              <a:buSzPct val="100000"/>
            </a:pPr>
            <a:r>
              <a:rPr lang="en-US" sz="1800"/>
              <a:t>What it means to be at college</a:t>
            </a:r>
          </a:p>
          <a:p>
            <a:pPr marL="457200" lvl="0" indent="-342900">
              <a:spcBef>
                <a:spcPts val="0"/>
              </a:spcBef>
              <a:buSzPct val="100000"/>
            </a:pPr>
            <a:r>
              <a:rPr lang="en-US" sz="1800"/>
              <a:t>How to co-habitate a space with roommates </a:t>
            </a:r>
          </a:p>
          <a:p>
            <a:pPr marL="457200" lvl="0" indent="-342900">
              <a:spcBef>
                <a:spcPts val="0"/>
              </a:spcBef>
              <a:buSzPct val="100000"/>
            </a:pPr>
            <a:r>
              <a:rPr lang="en-US" sz="1800"/>
              <a:t>Work fundraisers for the program on campus to engage students and maintain the non-fee based structure. </a:t>
            </a:r>
          </a:p>
          <a:p>
            <a:pPr lvl="0">
              <a:spcBef>
                <a:spcPts val="0"/>
              </a:spcBef>
              <a:buNone/>
            </a:pP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Academic </a:t>
            </a:r>
          </a:p>
        </p:txBody>
      </p:sp>
      <p:sp>
        <p:nvSpPr>
          <p:cNvPr id="166" name="Shape 166"/>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lvl="0">
              <a:spcBef>
                <a:spcPts val="0"/>
              </a:spcBef>
              <a:buNone/>
            </a:pPr>
            <a:r>
              <a:rPr lang="en-US" sz="1800"/>
              <a:t>Academic Workshops held through the Johnson Center will include: </a:t>
            </a:r>
          </a:p>
          <a:p>
            <a:pPr marL="457200" lvl="0" indent="-342900">
              <a:spcBef>
                <a:spcPts val="0"/>
              </a:spcBef>
              <a:buSzPct val="100000"/>
            </a:pPr>
            <a:r>
              <a:rPr lang="en-US" sz="1800"/>
              <a:t>Individual tutoring and group tutoring with peer mentors </a:t>
            </a:r>
          </a:p>
          <a:p>
            <a:pPr marL="457200" lvl="0" indent="-342900">
              <a:spcBef>
                <a:spcPts val="0"/>
              </a:spcBef>
              <a:buSzPct val="100000"/>
            </a:pPr>
            <a:r>
              <a:rPr lang="en-US" sz="1800"/>
              <a:t>Early registration</a:t>
            </a:r>
          </a:p>
          <a:p>
            <a:pPr marL="457200" lvl="0" indent="-342900">
              <a:spcBef>
                <a:spcPts val="0"/>
              </a:spcBef>
              <a:buSzPct val="100000"/>
            </a:pPr>
            <a:r>
              <a:rPr lang="en-US" sz="1800"/>
              <a:t>Academic Advising </a:t>
            </a:r>
          </a:p>
          <a:p>
            <a:pPr marL="457200" lvl="0" indent="-342900">
              <a:spcBef>
                <a:spcPts val="0"/>
              </a:spcBef>
              <a:buSzPct val="100000"/>
            </a:pPr>
            <a:r>
              <a:rPr lang="en-US" sz="1800"/>
              <a:t>How to be successful in college </a:t>
            </a:r>
          </a:p>
          <a:p>
            <a:pPr marL="457200" lvl="0" indent="-342900">
              <a:spcBef>
                <a:spcPts val="0"/>
              </a:spcBef>
              <a:buSzPct val="100000"/>
            </a:pPr>
            <a:r>
              <a:rPr lang="en-US" sz="1800"/>
              <a:t>Time Management </a:t>
            </a:r>
          </a:p>
          <a:p>
            <a:pPr marL="457200" lvl="0" indent="-342900">
              <a:spcBef>
                <a:spcPts val="0"/>
              </a:spcBef>
              <a:buSzPct val="100000"/>
            </a:pPr>
            <a:r>
              <a:rPr lang="en-US" sz="1800"/>
              <a:t>Peer mentor to walk class route with students before classes begin each semester</a:t>
            </a:r>
          </a:p>
          <a:p>
            <a:pPr marL="0" lvl="0" indent="0">
              <a:spcBef>
                <a:spcPts val="0"/>
              </a:spcBef>
              <a:buNone/>
            </a:pPr>
            <a:endParaRPr sz="2400"/>
          </a:p>
          <a:p>
            <a:pPr marL="203200" lvl="0" indent="0" rtl="0">
              <a:spcBef>
                <a:spcPts val="0"/>
              </a:spcBef>
              <a:buNone/>
            </a:pP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Long-Term Goals</a:t>
            </a:r>
          </a:p>
        </p:txBody>
      </p:sp>
      <p:sp>
        <p:nvSpPr>
          <p:cNvPr id="172" name="Shape 172"/>
          <p:cNvSpPr txBox="1">
            <a:spLocks noGrp="1"/>
          </p:cNvSpPr>
          <p:nvPr>
            <p:ph type="body" idx="1"/>
          </p:nvPr>
        </p:nvSpPr>
        <p:spPr>
          <a:xfrm>
            <a:off x="457200" y="1177450"/>
            <a:ext cx="8229600" cy="3394500"/>
          </a:xfrm>
          <a:prstGeom prst="rect">
            <a:avLst/>
          </a:prstGeom>
        </p:spPr>
        <p:txBody>
          <a:bodyPr lIns="91425" tIns="91425" rIns="91425" bIns="91425" anchor="t" anchorCtr="0">
            <a:noAutofit/>
          </a:bodyPr>
          <a:lstStyle/>
          <a:p>
            <a:pPr marL="0" lvl="0" indent="-69850" rtl="0">
              <a:lnSpc>
                <a:spcPct val="115000"/>
              </a:lnSpc>
              <a:spcBef>
                <a:spcPts val="0"/>
              </a:spcBef>
              <a:buClr>
                <a:schemeClr val="dk1"/>
              </a:buClr>
              <a:buSzPct val="61111"/>
              <a:buFont typeface="Arial"/>
              <a:buNone/>
            </a:pPr>
            <a:r>
              <a:rPr lang="en-US" sz="1800" dirty="0">
                <a:solidFill>
                  <a:schemeClr val="dk1"/>
                </a:solidFill>
              </a:rPr>
              <a:t>Within five years, we hope that the Johnson Center will grow large enough to establish an entire office with staff members, full-time tutors and academic advisors in addition to the one staff member and our work-study student. We </a:t>
            </a:r>
            <a:r>
              <a:rPr lang="en-US" sz="1800" dirty="0" smtClean="0">
                <a:solidFill>
                  <a:schemeClr val="dk1"/>
                </a:solidFill>
              </a:rPr>
              <a:t>also hope to develop an alumni network in order to maintain communication with former students. </a:t>
            </a:r>
            <a:r>
              <a:rPr lang="en-US" sz="1800" dirty="0">
                <a:solidFill>
                  <a:schemeClr val="dk1"/>
                </a:solidFill>
              </a:rPr>
              <a:t>In this time, our staff will focus on grant applications to make this possible, finding what the needs of students on our campus are and working on programs to serve our students. </a:t>
            </a:r>
          </a:p>
          <a:p>
            <a:pPr lvl="0">
              <a:spcBef>
                <a:spcPts val="0"/>
              </a:spcBef>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sz="3600"/>
              <a:t>Budget </a:t>
            </a:r>
          </a:p>
        </p:txBody>
      </p:sp>
      <p:sp>
        <p:nvSpPr>
          <p:cNvPr id="178" name="Shape 178"/>
          <p:cNvSpPr txBox="1">
            <a:spLocks noGrp="1"/>
          </p:cNvSpPr>
          <p:nvPr>
            <p:ph type="body" idx="1"/>
          </p:nvPr>
        </p:nvSpPr>
        <p:spPr>
          <a:xfrm>
            <a:off x="457200" y="1146850"/>
            <a:ext cx="8229600" cy="3394500"/>
          </a:xfrm>
          <a:prstGeom prst="rect">
            <a:avLst/>
          </a:prstGeom>
        </p:spPr>
        <p:txBody>
          <a:bodyPr lIns="91425" tIns="91425" rIns="91425" bIns="91425" anchor="t" anchorCtr="0">
            <a:noAutofit/>
          </a:bodyPr>
          <a:lstStyle/>
          <a:p>
            <a:pPr marL="0" lvl="0" indent="-69850" rtl="0">
              <a:lnSpc>
                <a:spcPct val="115000"/>
              </a:lnSpc>
              <a:spcBef>
                <a:spcPts val="0"/>
              </a:spcBef>
              <a:buClr>
                <a:schemeClr val="dk1"/>
              </a:buClr>
              <a:buSzPct val="61111"/>
              <a:buFont typeface="Arial"/>
              <a:buNone/>
            </a:pPr>
            <a:r>
              <a:rPr lang="en-US" sz="1800"/>
              <a:t>The Johnson Center received a gift of $30,000.</a:t>
            </a:r>
          </a:p>
          <a:p>
            <a:pPr marL="0" lvl="0" indent="-69850" rtl="0">
              <a:lnSpc>
                <a:spcPct val="115000"/>
              </a:lnSpc>
              <a:spcBef>
                <a:spcPts val="0"/>
              </a:spcBef>
              <a:buClr>
                <a:schemeClr val="dk1"/>
              </a:buClr>
              <a:buSzPct val="61111"/>
              <a:buFont typeface="Arial"/>
              <a:buNone/>
            </a:pPr>
            <a:endParaRPr sz="1800"/>
          </a:p>
          <a:p>
            <a:pPr marL="0" lvl="0" indent="-69850" rtl="0">
              <a:lnSpc>
                <a:spcPct val="115000"/>
              </a:lnSpc>
              <a:spcBef>
                <a:spcPts val="0"/>
              </a:spcBef>
              <a:buClr>
                <a:schemeClr val="dk1"/>
              </a:buClr>
              <a:buSzPct val="61111"/>
              <a:buFont typeface="Arial"/>
              <a:buNone/>
            </a:pPr>
            <a:r>
              <a:rPr lang="en-US" sz="1800"/>
              <a:t>The first year’s expenses estimate to $8,170. Subsequent years expenses estimate to $5,500. </a:t>
            </a:r>
          </a:p>
          <a:p>
            <a:pPr marL="0" lvl="0" indent="-69850" rtl="0">
              <a:lnSpc>
                <a:spcPct val="115000"/>
              </a:lnSpc>
              <a:spcBef>
                <a:spcPts val="0"/>
              </a:spcBef>
              <a:buClr>
                <a:schemeClr val="dk1"/>
              </a:buClr>
              <a:buSzPct val="61111"/>
              <a:buFont typeface="Arial"/>
              <a:buNone/>
            </a:pPr>
            <a:endParaRPr sz="1800"/>
          </a:p>
          <a:p>
            <a:pPr marL="0" lvl="0" indent="-69850" rtl="0">
              <a:lnSpc>
                <a:spcPct val="115000"/>
              </a:lnSpc>
              <a:spcBef>
                <a:spcPts val="0"/>
              </a:spcBef>
              <a:buClr>
                <a:schemeClr val="dk1"/>
              </a:buClr>
              <a:buSzPct val="61111"/>
              <a:buFont typeface="Arial"/>
              <a:buNone/>
            </a:pPr>
            <a:r>
              <a:rPr lang="en-US" sz="1800"/>
              <a:t>We can sustain for 5 years on the gift, using the following recommendations: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sz="3600"/>
              <a:t>Budget - continued</a:t>
            </a:r>
          </a:p>
        </p:txBody>
      </p:sp>
      <p:graphicFrame>
        <p:nvGraphicFramePr>
          <p:cNvPr id="184" name="Shape 184"/>
          <p:cNvGraphicFramePr/>
          <p:nvPr>
            <p:extLst>
              <p:ext uri="{D42A27DB-BD31-4B8C-83A1-F6EECF244321}">
                <p14:modId xmlns:p14="http://schemas.microsoft.com/office/powerpoint/2010/main" val="3877196933"/>
              </p:ext>
            </p:extLst>
          </p:nvPr>
        </p:nvGraphicFramePr>
        <p:xfrm>
          <a:off x="642275" y="1063375"/>
          <a:ext cx="7312300" cy="3169680"/>
        </p:xfrm>
        <a:graphic>
          <a:graphicData uri="http://schemas.openxmlformats.org/drawingml/2006/table">
            <a:tbl>
              <a:tblPr>
                <a:noFill/>
                <a:tableStyleId>{47502E08-1E3F-4598-B539-E3282E90C106}</a:tableStyleId>
              </a:tblPr>
              <a:tblGrid>
                <a:gridCol w="3434700">
                  <a:extLst>
                    <a:ext uri="{9D8B030D-6E8A-4147-A177-3AD203B41FA5}">
                      <a16:colId xmlns:a16="http://schemas.microsoft.com/office/drawing/2014/main" val="20000"/>
                    </a:ext>
                  </a:extLst>
                </a:gridCol>
                <a:gridCol w="1743125">
                  <a:extLst>
                    <a:ext uri="{9D8B030D-6E8A-4147-A177-3AD203B41FA5}">
                      <a16:colId xmlns:a16="http://schemas.microsoft.com/office/drawing/2014/main" val="20001"/>
                    </a:ext>
                  </a:extLst>
                </a:gridCol>
                <a:gridCol w="2134475">
                  <a:extLst>
                    <a:ext uri="{9D8B030D-6E8A-4147-A177-3AD203B41FA5}">
                      <a16:colId xmlns:a16="http://schemas.microsoft.com/office/drawing/2014/main" val="20002"/>
                    </a:ext>
                  </a:extLst>
                </a:gridCol>
              </a:tblGrid>
              <a:tr h="386575">
                <a:tc>
                  <a:txBody>
                    <a:bodyPr/>
                    <a:lstStyle/>
                    <a:p>
                      <a:pPr lvl="0">
                        <a:spcBef>
                          <a:spcPts val="0"/>
                        </a:spcBef>
                        <a:buNone/>
                      </a:pPr>
                      <a:r>
                        <a:rPr lang="en-US" b="1" dirty="0"/>
                        <a:t>Expenses</a:t>
                      </a:r>
                    </a:p>
                  </a:txBody>
                  <a:tcPr marL="91425" marR="91425" marT="91425" marB="91425">
                    <a:solidFill>
                      <a:srgbClr val="FF8200"/>
                    </a:solidFill>
                  </a:tcPr>
                </a:tc>
                <a:tc>
                  <a:txBody>
                    <a:bodyPr/>
                    <a:lstStyle/>
                    <a:p>
                      <a:pPr lvl="0">
                        <a:spcBef>
                          <a:spcPts val="0"/>
                        </a:spcBef>
                        <a:buNone/>
                      </a:pPr>
                      <a:r>
                        <a:rPr lang="en-US" b="1" dirty="0"/>
                        <a:t>First Year</a:t>
                      </a:r>
                    </a:p>
                  </a:txBody>
                  <a:tcPr marL="91425" marR="91425" marT="91425" marB="91425">
                    <a:solidFill>
                      <a:srgbClr val="FF8200"/>
                    </a:solidFill>
                  </a:tcPr>
                </a:tc>
                <a:tc>
                  <a:txBody>
                    <a:bodyPr/>
                    <a:lstStyle/>
                    <a:p>
                      <a:pPr lvl="0" rtl="0">
                        <a:spcBef>
                          <a:spcPts val="0"/>
                        </a:spcBef>
                        <a:buNone/>
                      </a:pPr>
                      <a:r>
                        <a:rPr lang="en-US" b="1" dirty="0"/>
                        <a:t>Subsequent Years</a:t>
                      </a:r>
                    </a:p>
                  </a:txBody>
                  <a:tcPr marL="91425" marR="91425" marT="91425" marB="91425">
                    <a:solidFill>
                      <a:srgbClr val="FF8200"/>
                    </a:solidFill>
                  </a:tcPr>
                </a:tc>
                <a:extLst>
                  <a:ext uri="{0D108BD9-81ED-4DB2-BD59-A6C34878D82A}">
                    <a16:rowId xmlns:a16="http://schemas.microsoft.com/office/drawing/2014/main" val="10000"/>
                  </a:ext>
                </a:extLst>
              </a:tr>
              <a:tr h="386575">
                <a:tc>
                  <a:txBody>
                    <a:bodyPr/>
                    <a:lstStyle/>
                    <a:p>
                      <a:pPr lvl="0">
                        <a:spcBef>
                          <a:spcPts val="0"/>
                        </a:spcBef>
                        <a:buNone/>
                      </a:pPr>
                      <a:r>
                        <a:rPr lang="en-US"/>
                        <a:t>Associate Director</a:t>
                      </a:r>
                    </a:p>
                  </a:txBody>
                  <a:tcPr marL="91425" marR="91425" marT="91425" marB="91425"/>
                </a:tc>
                <a:tc>
                  <a:txBody>
                    <a:bodyPr/>
                    <a:lstStyle/>
                    <a:p>
                      <a:pPr lvl="0" rtl="0">
                        <a:spcBef>
                          <a:spcPts val="0"/>
                        </a:spcBef>
                        <a:buNone/>
                      </a:pPr>
                      <a:r>
                        <a:rPr lang="en-US"/>
                        <a:t>Included</a:t>
                      </a:r>
                    </a:p>
                  </a:txBody>
                  <a:tcPr marL="91425" marR="91425" marT="91425" marB="91425"/>
                </a:tc>
                <a:tc>
                  <a:txBody>
                    <a:bodyPr/>
                    <a:lstStyle/>
                    <a:p>
                      <a:pPr lvl="0">
                        <a:spcBef>
                          <a:spcPts val="0"/>
                        </a:spcBef>
                        <a:buNone/>
                      </a:pPr>
                      <a:r>
                        <a:rPr lang="en-US" dirty="0"/>
                        <a:t>Included</a:t>
                      </a:r>
                    </a:p>
                  </a:txBody>
                  <a:tcPr marL="91425" marR="91425" marT="91425" marB="91425"/>
                </a:tc>
                <a:extLst>
                  <a:ext uri="{0D108BD9-81ED-4DB2-BD59-A6C34878D82A}">
                    <a16:rowId xmlns:a16="http://schemas.microsoft.com/office/drawing/2014/main" val="10001"/>
                  </a:ext>
                </a:extLst>
              </a:tr>
              <a:tr h="386575">
                <a:tc>
                  <a:txBody>
                    <a:bodyPr/>
                    <a:lstStyle/>
                    <a:p>
                      <a:pPr lvl="0">
                        <a:spcBef>
                          <a:spcPts val="0"/>
                        </a:spcBef>
                        <a:buNone/>
                      </a:pPr>
                      <a:r>
                        <a:rPr lang="en-US"/>
                        <a:t>Work Study Student*</a:t>
                      </a:r>
                    </a:p>
                  </a:txBody>
                  <a:tcPr marL="91425" marR="91425" marT="91425" marB="91425"/>
                </a:tc>
                <a:tc>
                  <a:txBody>
                    <a:bodyPr/>
                    <a:lstStyle/>
                    <a:p>
                      <a:pPr lvl="0" rtl="0">
                        <a:spcBef>
                          <a:spcPts val="0"/>
                        </a:spcBef>
                        <a:buNone/>
                      </a:pPr>
                      <a:r>
                        <a:rPr lang="en-US"/>
                        <a:t>$4500</a:t>
                      </a:r>
                    </a:p>
                  </a:txBody>
                  <a:tcPr marL="91425" marR="91425" marT="91425" marB="91425"/>
                </a:tc>
                <a:tc>
                  <a:txBody>
                    <a:bodyPr/>
                    <a:lstStyle/>
                    <a:p>
                      <a:pPr lvl="0">
                        <a:spcBef>
                          <a:spcPts val="0"/>
                        </a:spcBef>
                        <a:buNone/>
                      </a:pPr>
                      <a:r>
                        <a:rPr lang="en-US"/>
                        <a:t>$4500</a:t>
                      </a:r>
                    </a:p>
                  </a:txBody>
                  <a:tcPr marL="91425" marR="91425" marT="91425" marB="91425"/>
                </a:tc>
                <a:extLst>
                  <a:ext uri="{0D108BD9-81ED-4DB2-BD59-A6C34878D82A}">
                    <a16:rowId xmlns:a16="http://schemas.microsoft.com/office/drawing/2014/main" val="10002"/>
                  </a:ext>
                </a:extLst>
              </a:tr>
              <a:tr h="386575">
                <a:tc>
                  <a:txBody>
                    <a:bodyPr/>
                    <a:lstStyle/>
                    <a:p>
                      <a:pPr lvl="0">
                        <a:spcBef>
                          <a:spcPts val="0"/>
                        </a:spcBef>
                        <a:buNone/>
                      </a:pPr>
                      <a:r>
                        <a:rPr lang="en-US"/>
                        <a:t>Practica Students</a:t>
                      </a:r>
                    </a:p>
                  </a:txBody>
                  <a:tcPr marL="91425" marR="91425" marT="91425" marB="91425"/>
                </a:tc>
                <a:tc>
                  <a:txBody>
                    <a:bodyPr/>
                    <a:lstStyle/>
                    <a:p>
                      <a:pPr lvl="0" rtl="0">
                        <a:spcBef>
                          <a:spcPts val="0"/>
                        </a:spcBef>
                        <a:buNone/>
                      </a:pPr>
                      <a:r>
                        <a:rPr lang="en-US"/>
                        <a:t>$0</a:t>
                      </a:r>
                    </a:p>
                  </a:txBody>
                  <a:tcPr marL="91425" marR="91425" marT="91425" marB="91425"/>
                </a:tc>
                <a:tc>
                  <a:txBody>
                    <a:bodyPr/>
                    <a:lstStyle/>
                    <a:p>
                      <a:pPr lvl="0">
                        <a:spcBef>
                          <a:spcPts val="0"/>
                        </a:spcBef>
                        <a:buNone/>
                      </a:pPr>
                      <a:r>
                        <a:rPr lang="en-US" dirty="0"/>
                        <a:t>$0</a:t>
                      </a:r>
                    </a:p>
                  </a:txBody>
                  <a:tcPr marL="91425" marR="91425" marT="91425" marB="91425"/>
                </a:tc>
                <a:extLst>
                  <a:ext uri="{0D108BD9-81ED-4DB2-BD59-A6C34878D82A}">
                    <a16:rowId xmlns:a16="http://schemas.microsoft.com/office/drawing/2014/main" val="10003"/>
                  </a:ext>
                </a:extLst>
              </a:tr>
              <a:tr h="386575">
                <a:tc>
                  <a:txBody>
                    <a:bodyPr/>
                    <a:lstStyle/>
                    <a:p>
                      <a:pPr lvl="0">
                        <a:spcBef>
                          <a:spcPts val="0"/>
                        </a:spcBef>
                        <a:buNone/>
                      </a:pPr>
                      <a:r>
                        <a:rPr lang="en-US"/>
                        <a:t>Marketing</a:t>
                      </a:r>
                    </a:p>
                  </a:txBody>
                  <a:tcPr marL="91425" marR="91425" marT="91425" marB="91425"/>
                </a:tc>
                <a:tc>
                  <a:txBody>
                    <a:bodyPr/>
                    <a:lstStyle/>
                    <a:p>
                      <a:pPr lvl="0" rtl="0">
                        <a:spcBef>
                          <a:spcPts val="0"/>
                        </a:spcBef>
                        <a:buNone/>
                      </a:pPr>
                      <a:r>
                        <a:rPr lang="en-US"/>
                        <a:t>$1000</a:t>
                      </a:r>
                    </a:p>
                  </a:txBody>
                  <a:tcPr marL="91425" marR="91425" marT="91425" marB="91425"/>
                </a:tc>
                <a:tc>
                  <a:txBody>
                    <a:bodyPr/>
                    <a:lstStyle/>
                    <a:p>
                      <a:pPr lvl="0">
                        <a:spcBef>
                          <a:spcPts val="0"/>
                        </a:spcBef>
                        <a:buNone/>
                      </a:pPr>
                      <a:r>
                        <a:rPr lang="en-US"/>
                        <a:t>$1000</a:t>
                      </a:r>
                    </a:p>
                  </a:txBody>
                  <a:tcPr marL="91425" marR="91425" marT="91425" marB="91425"/>
                </a:tc>
                <a:extLst>
                  <a:ext uri="{0D108BD9-81ED-4DB2-BD59-A6C34878D82A}">
                    <a16:rowId xmlns:a16="http://schemas.microsoft.com/office/drawing/2014/main" val="10004"/>
                  </a:ext>
                </a:extLst>
              </a:tr>
              <a:tr h="386575">
                <a:tc>
                  <a:txBody>
                    <a:bodyPr/>
                    <a:lstStyle/>
                    <a:p>
                      <a:pPr lvl="0">
                        <a:spcBef>
                          <a:spcPts val="0"/>
                        </a:spcBef>
                        <a:buNone/>
                      </a:pPr>
                      <a:r>
                        <a:rPr lang="en-US"/>
                        <a:t>Paper goods</a:t>
                      </a:r>
                    </a:p>
                  </a:txBody>
                  <a:tcPr marL="91425" marR="91425" marT="91425" marB="91425"/>
                </a:tc>
                <a:tc>
                  <a:txBody>
                    <a:bodyPr/>
                    <a:lstStyle/>
                    <a:p>
                      <a:pPr lvl="0" rtl="0">
                        <a:spcBef>
                          <a:spcPts val="0"/>
                        </a:spcBef>
                        <a:buNone/>
                      </a:pPr>
                      <a:r>
                        <a:rPr lang="en-US"/>
                        <a:t>Included</a:t>
                      </a:r>
                    </a:p>
                  </a:txBody>
                  <a:tcPr marL="91425" marR="91425" marT="91425" marB="91425"/>
                </a:tc>
                <a:tc>
                  <a:txBody>
                    <a:bodyPr/>
                    <a:lstStyle/>
                    <a:p>
                      <a:pPr lvl="0">
                        <a:spcBef>
                          <a:spcPts val="0"/>
                        </a:spcBef>
                        <a:buNone/>
                      </a:pPr>
                      <a:r>
                        <a:rPr lang="en-US"/>
                        <a:t>Included</a:t>
                      </a:r>
                    </a:p>
                  </a:txBody>
                  <a:tcPr marL="91425" marR="91425" marT="91425" marB="91425"/>
                </a:tc>
                <a:extLst>
                  <a:ext uri="{0D108BD9-81ED-4DB2-BD59-A6C34878D82A}">
                    <a16:rowId xmlns:a16="http://schemas.microsoft.com/office/drawing/2014/main" val="10005"/>
                  </a:ext>
                </a:extLst>
              </a:tr>
              <a:tr h="386575">
                <a:tc>
                  <a:txBody>
                    <a:bodyPr/>
                    <a:lstStyle/>
                    <a:p>
                      <a:pPr lvl="0">
                        <a:spcBef>
                          <a:spcPts val="0"/>
                        </a:spcBef>
                        <a:buNone/>
                      </a:pPr>
                      <a:r>
                        <a:rPr lang="en-US"/>
                        <a:t>Desk, Chair, Computer + Peripheries**</a:t>
                      </a:r>
                    </a:p>
                  </a:txBody>
                  <a:tcPr marL="91425" marR="91425" marT="91425" marB="91425"/>
                </a:tc>
                <a:tc>
                  <a:txBody>
                    <a:bodyPr/>
                    <a:lstStyle/>
                    <a:p>
                      <a:pPr lvl="0" rtl="0">
                        <a:spcBef>
                          <a:spcPts val="0"/>
                        </a:spcBef>
                        <a:buNone/>
                      </a:pPr>
                      <a:r>
                        <a:rPr lang="en-US"/>
                        <a:t>$1770</a:t>
                      </a:r>
                    </a:p>
                  </a:txBody>
                  <a:tcPr marL="91425" marR="91425" marT="91425" marB="91425"/>
                </a:tc>
                <a:tc>
                  <a:txBody>
                    <a:bodyPr/>
                    <a:lstStyle/>
                    <a:p>
                      <a:pPr lvl="0">
                        <a:spcBef>
                          <a:spcPts val="0"/>
                        </a:spcBef>
                        <a:buNone/>
                      </a:pPr>
                      <a:r>
                        <a:rPr lang="en-US"/>
                        <a:t>Included</a:t>
                      </a:r>
                    </a:p>
                  </a:txBody>
                  <a:tcPr marL="91425" marR="91425" marT="91425" marB="91425"/>
                </a:tc>
                <a:extLst>
                  <a:ext uri="{0D108BD9-81ED-4DB2-BD59-A6C34878D82A}">
                    <a16:rowId xmlns:a16="http://schemas.microsoft.com/office/drawing/2014/main" val="10006"/>
                  </a:ext>
                </a:extLst>
              </a:tr>
              <a:tr h="386575">
                <a:tc>
                  <a:txBody>
                    <a:bodyPr/>
                    <a:lstStyle/>
                    <a:p>
                      <a:pPr lvl="0">
                        <a:spcBef>
                          <a:spcPts val="0"/>
                        </a:spcBef>
                        <a:buNone/>
                      </a:pPr>
                      <a:r>
                        <a:rPr lang="en-US"/>
                        <a:t>Chairs**</a:t>
                      </a:r>
                    </a:p>
                  </a:txBody>
                  <a:tcPr marL="91425" marR="91425" marT="91425" marB="91425"/>
                </a:tc>
                <a:tc>
                  <a:txBody>
                    <a:bodyPr/>
                    <a:lstStyle/>
                    <a:p>
                      <a:pPr lvl="0" rtl="0">
                        <a:spcBef>
                          <a:spcPts val="0"/>
                        </a:spcBef>
                        <a:buNone/>
                      </a:pPr>
                      <a:r>
                        <a:rPr lang="en-US"/>
                        <a:t>$600</a:t>
                      </a:r>
                    </a:p>
                  </a:txBody>
                  <a:tcPr marL="91425" marR="91425" marT="91425" marB="91425"/>
                </a:tc>
                <a:tc>
                  <a:txBody>
                    <a:bodyPr/>
                    <a:lstStyle/>
                    <a:p>
                      <a:pPr lvl="0">
                        <a:spcBef>
                          <a:spcPts val="0"/>
                        </a:spcBef>
                        <a:buNone/>
                      </a:pPr>
                      <a:r>
                        <a:rPr lang="en-US" dirty="0"/>
                        <a:t>Included</a:t>
                      </a:r>
                    </a:p>
                  </a:txBody>
                  <a:tcPr marL="91425" marR="91425" marT="91425" marB="91425"/>
                </a:tc>
                <a:extLst>
                  <a:ext uri="{0D108BD9-81ED-4DB2-BD59-A6C34878D82A}">
                    <a16:rowId xmlns:a16="http://schemas.microsoft.com/office/drawing/2014/main" val="10007"/>
                  </a:ext>
                </a:extLst>
              </a:tr>
            </a:tbl>
          </a:graphicData>
        </a:graphic>
      </p:graphicFrame>
      <p:sp>
        <p:nvSpPr>
          <p:cNvPr id="185" name="Shape 185"/>
          <p:cNvSpPr txBox="1"/>
          <p:nvPr/>
        </p:nvSpPr>
        <p:spPr>
          <a:xfrm>
            <a:off x="652925" y="4330675"/>
            <a:ext cx="7312200" cy="319800"/>
          </a:xfrm>
          <a:prstGeom prst="rect">
            <a:avLst/>
          </a:prstGeom>
          <a:noFill/>
          <a:ln>
            <a:noFill/>
          </a:ln>
        </p:spPr>
        <p:txBody>
          <a:bodyPr lIns="91425" tIns="91425" rIns="91425" bIns="91425" anchor="t" anchorCtr="0">
            <a:noAutofit/>
          </a:bodyPr>
          <a:lstStyle/>
          <a:p>
            <a:pPr lvl="0">
              <a:spcBef>
                <a:spcPts val="0"/>
              </a:spcBef>
              <a:buNone/>
            </a:pPr>
            <a:r>
              <a:rPr lang="en-US" sz="900" dirty="0"/>
              <a:t>*=based on 15 hours a week, $10 per hour		</a:t>
            </a:r>
            <a:r>
              <a:rPr lang="en-US" sz="900" dirty="0" smtClean="0"/>
              <a:t>  </a:t>
            </a:r>
            <a:r>
              <a:rPr lang="en-US" sz="900" dirty="0"/>
              <a:t>**=estimates based on market value on Staples.com and Dell.com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sz="3600"/>
              <a:t>References</a:t>
            </a:r>
          </a:p>
        </p:txBody>
      </p:sp>
      <p:sp>
        <p:nvSpPr>
          <p:cNvPr id="191" name="Shape 191"/>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lvl="0">
              <a:spcBef>
                <a:spcPts val="0"/>
              </a:spcBef>
              <a:buNone/>
            </a:pPr>
            <a:r>
              <a:rPr lang="en-US" sz="1200">
                <a:solidFill>
                  <a:srgbClr val="000000"/>
                </a:solidFill>
              </a:rPr>
              <a:t>https://web.csulb.edu/divisions/students/dss/programs/autism_services/</a:t>
            </a:r>
            <a:r>
              <a:rPr lang="en-US" sz="1200"/>
              <a:t> </a:t>
            </a:r>
          </a:p>
          <a:p>
            <a:pPr lvl="0">
              <a:spcBef>
                <a:spcPts val="0"/>
              </a:spcBef>
              <a:buNone/>
            </a:pPr>
            <a:r>
              <a:rPr lang="en-US" sz="1200"/>
              <a:t>https://www.autismspeaks.org/what-autism/facts-about-autism</a:t>
            </a:r>
          </a:p>
          <a:p>
            <a:pPr lvl="0">
              <a:spcBef>
                <a:spcPts val="0"/>
              </a:spcBef>
              <a:buNone/>
            </a:pPr>
            <a:r>
              <a:rPr lang="en-US" sz="1200"/>
              <a:t>https://www.autismspeaks.org/sites/default/files/documents/family-services/improve_social.</a:t>
            </a:r>
            <a:r>
              <a:rPr lang="en-US" sz="1200">
                <a:solidFill>
                  <a:srgbClr val="000000"/>
                </a:solidFill>
              </a:rPr>
              <a:t>pdf</a:t>
            </a:r>
            <a:r>
              <a:rPr lang="en-US" sz="1200"/>
              <a:t>  </a:t>
            </a:r>
          </a:p>
          <a:p>
            <a:pPr lvl="0">
              <a:spcBef>
                <a:spcPts val="0"/>
              </a:spcBef>
              <a:buNone/>
            </a:pPr>
            <a:r>
              <a:rPr lang="en-US" sz="1200">
                <a:solidFill>
                  <a:srgbClr val="333333"/>
                </a:solidFill>
              </a:rPr>
              <a:t>https://web.csulb.edu/divisions/students/dss/programs/autism_services/</a:t>
            </a:r>
          </a:p>
          <a:p>
            <a:pPr lvl="0">
              <a:spcBef>
                <a:spcPts val="0"/>
              </a:spcBef>
              <a:buClr>
                <a:schemeClr val="dk1"/>
              </a:buClr>
              <a:buSzPct val="91666"/>
              <a:buFont typeface="Arial"/>
              <a:buNone/>
            </a:pPr>
            <a:r>
              <a:rPr lang="en-US" sz="1200">
                <a:solidFill>
                  <a:srgbClr val="333333"/>
                </a:solidFill>
              </a:rPr>
              <a:t>http://journals.sagepub.com/doi/abs/10.1177/10883576030180030301</a:t>
            </a:r>
          </a:p>
          <a:p>
            <a:pPr lvl="0">
              <a:spcBef>
                <a:spcPts val="0"/>
              </a:spcBef>
              <a:buClr>
                <a:schemeClr val="dk1"/>
              </a:buClr>
              <a:buSzPct val="91666"/>
              <a:buFont typeface="Arial"/>
              <a:buNone/>
            </a:pPr>
            <a:r>
              <a:rPr lang="en-US" sz="1200">
                <a:solidFill>
                  <a:srgbClr val="333333"/>
                </a:solidFill>
              </a:rPr>
              <a:t>http://www.bellevuecollege.edu/autismspectrumnavigators/</a:t>
            </a:r>
          </a:p>
          <a:p>
            <a:pPr lvl="0">
              <a:spcBef>
                <a:spcPts val="0"/>
              </a:spcBef>
              <a:buClr>
                <a:schemeClr val="dk1"/>
              </a:buClr>
              <a:buSzPct val="91666"/>
              <a:buFont typeface="Arial"/>
              <a:buNone/>
            </a:pPr>
            <a:r>
              <a:rPr lang="en-US" sz="1200">
                <a:solidFill>
                  <a:srgbClr val="333333"/>
                </a:solidFill>
              </a:rPr>
              <a:t>https://www.wku.edu/kellyautismprogram/</a:t>
            </a:r>
          </a:p>
          <a:p>
            <a:pPr lvl="0" rtl="0">
              <a:spcBef>
                <a:spcPts val="0"/>
              </a:spcBef>
              <a:buClr>
                <a:schemeClr val="dk1"/>
              </a:buClr>
              <a:buSzPct val="91666"/>
              <a:buFont typeface="Arial"/>
              <a:buNone/>
            </a:pPr>
            <a:r>
              <a:rPr lang="en-US" sz="1200"/>
              <a:t>https://mobile.nytimes.com/2016/11/20/health/autism-spectrum-college.html</a:t>
            </a:r>
          </a:p>
          <a:p>
            <a:pPr lvl="0">
              <a:spcBef>
                <a:spcPts val="0"/>
              </a:spcBef>
              <a:buClr>
                <a:schemeClr val="dk1"/>
              </a:buClr>
              <a:buSzPct val="91666"/>
              <a:buFont typeface="Arial"/>
              <a:buNone/>
            </a:pP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98079"/>
            <a:ext cx="8229600" cy="857400"/>
          </a:xfrm>
          <a:prstGeom prst="rect">
            <a:avLst/>
          </a:prstGeom>
          <a:noFill/>
          <a:ln>
            <a:noFill/>
          </a:ln>
        </p:spPr>
        <p:txBody>
          <a:bodyPr lIns="91425" tIns="45700" rIns="91425" bIns="45700" anchor="ctr" anchorCtr="0">
            <a:noAutofit/>
          </a:bodyPr>
          <a:lstStyle/>
          <a:p>
            <a:pPr marL="0" marR="0" lvl="0" indent="0" algn="ctr" rtl="0">
              <a:spcBef>
                <a:spcPts val="0"/>
              </a:spcBef>
              <a:buClr>
                <a:srgbClr val="3B3C3E"/>
              </a:buClr>
              <a:buSzPct val="25000"/>
              <a:buFont typeface="Arial"/>
              <a:buNone/>
            </a:pPr>
            <a:r>
              <a:rPr lang="en-US" sz="3600"/>
              <a:t>Call for Action</a:t>
            </a:r>
          </a:p>
        </p:txBody>
      </p:sp>
      <p:sp>
        <p:nvSpPr>
          <p:cNvPr id="106" name="Shape 106"/>
          <p:cNvSpPr txBox="1">
            <a:spLocks noGrp="1"/>
          </p:cNvSpPr>
          <p:nvPr>
            <p:ph type="body" idx="1"/>
          </p:nvPr>
        </p:nvSpPr>
        <p:spPr>
          <a:xfrm>
            <a:off x="231600" y="731375"/>
            <a:ext cx="8912400" cy="27336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600"/>
          </a:p>
          <a:p>
            <a:pPr marL="457200" marR="0" lvl="0" indent="-330200" algn="l" rtl="0">
              <a:spcBef>
                <a:spcPts val="0"/>
              </a:spcBef>
              <a:buSzPct val="100000"/>
            </a:pPr>
            <a:r>
              <a:rPr lang="en-US" sz="1600"/>
              <a:t>According to Autism Speaks, 1 in every 68 children are diagnosed with Autism Spectrum Disorder (ASD), the amount of those with ASD attending college is also increasing</a:t>
            </a:r>
          </a:p>
          <a:p>
            <a:pPr marL="0" marR="0" lvl="0" indent="0" algn="l" rtl="0">
              <a:spcBef>
                <a:spcPts val="0"/>
              </a:spcBef>
              <a:buNone/>
            </a:pPr>
            <a:endParaRPr sz="1600"/>
          </a:p>
          <a:p>
            <a:pPr marL="457200" marR="0" lvl="0" indent="-330200" algn="l" rtl="0">
              <a:spcBef>
                <a:spcPts val="0"/>
              </a:spcBef>
              <a:buSzPct val="100000"/>
            </a:pPr>
            <a:r>
              <a:rPr lang="en-US" sz="1600"/>
              <a:t>A 2012 study in the journal Pediatrics found that about 50,000 teenagers with ASD turn 18 each year and 34.7 percent attend college</a:t>
            </a:r>
          </a:p>
          <a:p>
            <a:pPr marL="0" marR="0" lvl="0" indent="0" algn="l" rtl="0">
              <a:spcBef>
                <a:spcPts val="0"/>
              </a:spcBef>
              <a:buNone/>
            </a:pPr>
            <a:endParaRPr sz="1600"/>
          </a:p>
          <a:p>
            <a:pPr marL="457200" marR="0" lvl="0" indent="-330200" algn="l" rtl="0">
              <a:spcBef>
                <a:spcPts val="0"/>
              </a:spcBef>
              <a:buSzPct val="100000"/>
            </a:pPr>
            <a:r>
              <a:rPr lang="en-US" sz="1600"/>
              <a:t>Even more so, some </a:t>
            </a:r>
            <a:r>
              <a:rPr lang="en-US" sz="1600">
                <a:solidFill>
                  <a:srgbClr val="333333"/>
                </a:solidFill>
                <a:highlight>
                  <a:srgbClr val="FFFFFF"/>
                </a:highlight>
              </a:rPr>
              <a:t>experts speculate that for every college student with ASD who identifies as someone with a diagnosis, there may be two more who are undisclosed</a:t>
            </a:r>
          </a:p>
          <a:p>
            <a:pPr marL="0" marR="0" lvl="0" indent="0" algn="l" rtl="0">
              <a:spcBef>
                <a:spcPts val="0"/>
              </a:spcBef>
              <a:buNone/>
            </a:pPr>
            <a:endParaRPr sz="1600"/>
          </a:p>
          <a:p>
            <a:pPr marL="457200" marR="0" lvl="0" indent="-330200" algn="l" rtl="0">
              <a:spcBef>
                <a:spcPts val="0"/>
              </a:spcBef>
              <a:buSzPct val="100000"/>
            </a:pPr>
            <a:r>
              <a:rPr lang="en-US" sz="1600"/>
              <a:t>Without intentional support, few of these students will actually graduate</a:t>
            </a:r>
          </a:p>
          <a:p>
            <a:pPr marL="0" lvl="0" indent="0" rtl="0">
              <a:spcBef>
                <a:spcPts val="0"/>
              </a:spcBef>
              <a:buNone/>
            </a:pPr>
            <a:endParaRPr sz="1600"/>
          </a:p>
          <a:p>
            <a:pPr marL="457200" lvl="0" indent="-330200" rtl="0">
              <a:spcBef>
                <a:spcPts val="0"/>
              </a:spcBef>
              <a:buSzPct val="100000"/>
            </a:pPr>
            <a:r>
              <a:rPr lang="en-US" sz="1600"/>
              <a:t>Current services provided on campus do not meet the needs of the ever growing population of students with ASD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284150" y="62075"/>
            <a:ext cx="8712900" cy="1149000"/>
          </a:xfrm>
          <a:prstGeom prst="rect">
            <a:avLst/>
          </a:prstGeom>
        </p:spPr>
        <p:txBody>
          <a:bodyPr lIns="91425" tIns="91425" rIns="91425" bIns="91425" anchor="ctr" anchorCtr="0">
            <a:noAutofit/>
          </a:bodyPr>
          <a:lstStyle/>
          <a:p>
            <a:pPr lvl="0" algn="ctr">
              <a:spcBef>
                <a:spcPts val="0"/>
              </a:spcBef>
              <a:buNone/>
            </a:pPr>
            <a:r>
              <a:rPr lang="en-US" sz="3600"/>
              <a:t>What are other institutions doing?</a:t>
            </a:r>
          </a:p>
        </p:txBody>
      </p:sp>
      <p:sp>
        <p:nvSpPr>
          <p:cNvPr id="112" name="Shape 112"/>
          <p:cNvSpPr txBox="1">
            <a:spLocks noGrp="1"/>
          </p:cNvSpPr>
          <p:nvPr>
            <p:ph type="body" idx="1"/>
          </p:nvPr>
        </p:nvSpPr>
        <p:spPr>
          <a:xfrm>
            <a:off x="215550" y="1068275"/>
            <a:ext cx="8712900" cy="3394500"/>
          </a:xfrm>
          <a:prstGeom prst="rect">
            <a:avLst/>
          </a:prstGeom>
        </p:spPr>
        <p:txBody>
          <a:bodyPr lIns="91425" tIns="91425" rIns="91425" bIns="91425" anchor="t" anchorCtr="0">
            <a:noAutofit/>
          </a:bodyPr>
          <a:lstStyle/>
          <a:p>
            <a:pPr marL="0" lvl="0" indent="0" rtl="0">
              <a:spcBef>
                <a:spcPts val="0"/>
              </a:spcBef>
              <a:buNone/>
            </a:pPr>
            <a:r>
              <a:rPr lang="en-US" sz="1800" b="1"/>
              <a:t>Common Themes</a:t>
            </a:r>
          </a:p>
          <a:p>
            <a:pPr marL="457200" lvl="0" indent="-317500" rtl="0">
              <a:spcBef>
                <a:spcPts val="0"/>
              </a:spcBef>
              <a:buSzPct val="100000"/>
            </a:pPr>
            <a:r>
              <a:rPr lang="en-US" sz="1400"/>
              <a:t>Personal attention is key</a:t>
            </a:r>
          </a:p>
          <a:p>
            <a:pPr marL="457200" lvl="0" indent="-317500" rtl="0">
              <a:spcBef>
                <a:spcPts val="0"/>
              </a:spcBef>
              <a:buSzPct val="100000"/>
            </a:pPr>
            <a:r>
              <a:rPr lang="en-US" sz="1400"/>
              <a:t>Peer mentor programs are commonplace </a:t>
            </a:r>
          </a:p>
          <a:p>
            <a:pPr marL="457200" lvl="0" indent="-317500" rtl="0">
              <a:spcBef>
                <a:spcPts val="0"/>
              </a:spcBef>
              <a:buSzPct val="100000"/>
            </a:pPr>
            <a:r>
              <a:rPr lang="en-US" sz="1400"/>
              <a:t>Interventions, progress reports, and follow-ups are all standard</a:t>
            </a:r>
          </a:p>
          <a:p>
            <a:pPr marL="457200" lvl="0" indent="-317500" rtl="0">
              <a:spcBef>
                <a:spcPts val="0"/>
              </a:spcBef>
              <a:buSzPct val="100000"/>
            </a:pPr>
            <a:r>
              <a:rPr lang="en-US" sz="1400"/>
              <a:t>Some put more of a focus on academic preparation</a:t>
            </a:r>
          </a:p>
          <a:p>
            <a:pPr marL="457200" lvl="0" indent="-317500" rtl="0">
              <a:spcBef>
                <a:spcPts val="0"/>
              </a:spcBef>
              <a:buSzPct val="100000"/>
            </a:pPr>
            <a:r>
              <a:rPr lang="en-US" sz="1400"/>
              <a:t>Others devote more time to professional job and skill training</a:t>
            </a:r>
          </a:p>
          <a:p>
            <a:pPr marL="457200" lvl="0" indent="-317500" rtl="0">
              <a:spcBef>
                <a:spcPts val="0"/>
              </a:spcBef>
              <a:buSzPct val="100000"/>
            </a:pPr>
            <a:r>
              <a:rPr lang="en-US" sz="1400"/>
              <a:t>All offer programs for social and personal development</a:t>
            </a:r>
          </a:p>
          <a:p>
            <a:pPr marL="0" lvl="0" indent="0" rtl="0">
              <a:spcBef>
                <a:spcPts val="0"/>
              </a:spcBef>
              <a:buNone/>
            </a:pPr>
            <a:endParaRPr sz="1400"/>
          </a:p>
          <a:p>
            <a:pPr marL="0" lvl="0" indent="0" rtl="0">
              <a:spcBef>
                <a:spcPts val="0"/>
              </a:spcBef>
              <a:buNone/>
            </a:pPr>
            <a:r>
              <a:rPr lang="en-US" sz="1600" b="1"/>
              <a:t>Notable Areas of Growth</a:t>
            </a:r>
          </a:p>
          <a:p>
            <a:pPr marL="457200" lvl="0" indent="-317500" rtl="0">
              <a:spcBef>
                <a:spcPts val="0"/>
              </a:spcBef>
              <a:buSzPct val="100000"/>
            </a:pPr>
            <a:r>
              <a:rPr lang="en-US" sz="1400"/>
              <a:t>Most are fee based; less-expensive options need to exist to provide access to more students</a:t>
            </a:r>
          </a:p>
          <a:p>
            <a:pPr marL="457200" lvl="0" indent="-317500" rtl="0">
              <a:spcBef>
                <a:spcPts val="0"/>
              </a:spcBef>
              <a:buSzPct val="100000"/>
            </a:pPr>
            <a:r>
              <a:rPr lang="en-US" sz="1400"/>
              <a:t>There are few systems in place that offer formal connections or programs to keep in touch with alumni</a:t>
            </a:r>
          </a:p>
          <a:p>
            <a:pPr marL="0" lvl="0" indent="0">
              <a:spcBef>
                <a:spcPts val="0"/>
              </a:spcBef>
              <a:buNone/>
            </a:pP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1292900" y="86075"/>
            <a:ext cx="6798000" cy="857400"/>
          </a:xfrm>
          <a:prstGeom prst="rect">
            <a:avLst/>
          </a:prstGeom>
        </p:spPr>
        <p:txBody>
          <a:bodyPr lIns="91425" tIns="91425" rIns="91425" bIns="91425" anchor="ctr" anchorCtr="0">
            <a:noAutofit/>
          </a:bodyPr>
          <a:lstStyle/>
          <a:p>
            <a:pPr lvl="0">
              <a:spcBef>
                <a:spcPts val="0"/>
              </a:spcBef>
              <a:buNone/>
            </a:pPr>
            <a:r>
              <a:rPr lang="en-US" sz="3600"/>
              <a:t>Western Kentucky University</a:t>
            </a:r>
          </a:p>
        </p:txBody>
      </p:sp>
      <p:sp>
        <p:nvSpPr>
          <p:cNvPr id="118" name="Shape 118"/>
          <p:cNvSpPr txBox="1">
            <a:spLocks noGrp="1"/>
          </p:cNvSpPr>
          <p:nvPr>
            <p:ph type="body" idx="1"/>
          </p:nvPr>
        </p:nvSpPr>
        <p:spPr>
          <a:xfrm>
            <a:off x="190500" y="874500"/>
            <a:ext cx="8763000" cy="3394500"/>
          </a:xfrm>
          <a:prstGeom prst="rect">
            <a:avLst/>
          </a:prstGeom>
        </p:spPr>
        <p:txBody>
          <a:bodyPr lIns="91425" tIns="91425" rIns="91425" bIns="91425" anchor="t" anchorCtr="0">
            <a:noAutofit/>
          </a:bodyPr>
          <a:lstStyle/>
          <a:p>
            <a:pPr marL="0" lvl="0" indent="0" algn="ctr" rtl="0">
              <a:spcBef>
                <a:spcPts val="0"/>
              </a:spcBef>
              <a:buNone/>
            </a:pPr>
            <a:r>
              <a:rPr lang="en-US" sz="2400" b="1"/>
              <a:t>Kelly Autism Program</a:t>
            </a:r>
          </a:p>
          <a:p>
            <a:pPr marL="0" lvl="0" indent="0">
              <a:spcBef>
                <a:spcPts val="0"/>
              </a:spcBef>
              <a:buNone/>
            </a:pPr>
            <a:r>
              <a:rPr lang="en-US" sz="1800" b="1"/>
              <a:t>Esteemed Recognition</a:t>
            </a:r>
          </a:p>
          <a:p>
            <a:pPr marL="457200" lvl="0" indent="-317500" rtl="0">
              <a:spcBef>
                <a:spcPts val="0"/>
              </a:spcBef>
              <a:buSzPct val="100000"/>
            </a:pPr>
            <a:r>
              <a:rPr lang="en-US" sz="1400"/>
              <a:t>Recognized program poised to become a national model</a:t>
            </a:r>
          </a:p>
          <a:p>
            <a:pPr marL="457200" lvl="0" indent="-317500" rtl="0">
              <a:spcBef>
                <a:spcPts val="0"/>
              </a:spcBef>
              <a:buSzPct val="100000"/>
            </a:pPr>
            <a:r>
              <a:rPr lang="en-US" sz="1400"/>
              <a:t>Received critical acclaim in November 19, 2016 New York Times article</a:t>
            </a:r>
          </a:p>
          <a:p>
            <a:pPr marL="457200" lvl="0" indent="-317500" rtl="0">
              <a:spcBef>
                <a:spcPts val="0"/>
              </a:spcBef>
              <a:buSzPct val="100000"/>
            </a:pPr>
            <a:r>
              <a:rPr lang="en-US" sz="1400"/>
              <a:t>Only program in its region that offers services for elementary, middle, high school, and college students</a:t>
            </a:r>
          </a:p>
          <a:p>
            <a:pPr marL="0" lvl="0" indent="0" rtl="0">
              <a:spcBef>
                <a:spcPts val="0"/>
              </a:spcBef>
              <a:buNone/>
            </a:pPr>
            <a:endParaRPr sz="1400"/>
          </a:p>
          <a:p>
            <a:pPr marL="0" lvl="0" indent="0" rtl="0">
              <a:spcBef>
                <a:spcPts val="0"/>
              </a:spcBef>
              <a:buNone/>
            </a:pPr>
            <a:r>
              <a:rPr lang="en-US" sz="1800" b="1"/>
              <a:t>Key Features</a:t>
            </a:r>
          </a:p>
          <a:p>
            <a:pPr marL="457200" lvl="0" indent="-317500" rtl="0">
              <a:spcBef>
                <a:spcPts val="0"/>
              </a:spcBef>
              <a:buClr>
                <a:srgbClr val="333333"/>
              </a:buClr>
              <a:buSzPct val="100000"/>
            </a:pPr>
            <a:r>
              <a:rPr lang="en-US" sz="1400">
                <a:solidFill>
                  <a:srgbClr val="333333"/>
                </a:solidFill>
                <a:highlight>
                  <a:srgbClr val="FFFFFF"/>
                </a:highlight>
              </a:rPr>
              <a:t>Provides an educational, social, and supportive environment so students can achieve their potential as independent, productive and active community citizens.</a:t>
            </a:r>
          </a:p>
          <a:p>
            <a:pPr marL="457200" lvl="0" indent="-317500" rtl="0">
              <a:spcBef>
                <a:spcPts val="0"/>
              </a:spcBef>
              <a:buClr>
                <a:srgbClr val="333333"/>
              </a:buClr>
              <a:buSzPct val="100000"/>
            </a:pPr>
            <a:r>
              <a:rPr lang="en-US" sz="1400">
                <a:solidFill>
                  <a:srgbClr val="333333"/>
                </a:solidFill>
                <a:highlight>
                  <a:srgbClr val="FFFFFF"/>
                </a:highlight>
              </a:rPr>
              <a:t>Offers educational and comprehensive support through individual education plan assistance, classroom adaptations and tutoring, community involvement through active participation in community activities, social and leisure activities, job coaching, and parent support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8525" y="265925"/>
            <a:ext cx="8686800" cy="857400"/>
          </a:xfrm>
          <a:prstGeom prst="rect">
            <a:avLst/>
          </a:prstGeom>
        </p:spPr>
        <p:txBody>
          <a:bodyPr lIns="91425" tIns="91425" rIns="91425" bIns="91425" anchor="ctr" anchorCtr="0">
            <a:noAutofit/>
          </a:bodyPr>
          <a:lstStyle/>
          <a:p>
            <a:pPr lvl="0" algn="ctr" rtl="0">
              <a:spcBef>
                <a:spcPts val="0"/>
              </a:spcBef>
              <a:buNone/>
            </a:pPr>
            <a:r>
              <a:rPr lang="en-US" sz="3600"/>
              <a:t>Western Kentucky University</a:t>
            </a:r>
            <a:r>
              <a:rPr lang="en-US" sz="3000"/>
              <a:t> </a:t>
            </a:r>
          </a:p>
          <a:p>
            <a:pPr lvl="0" algn="ctr">
              <a:spcBef>
                <a:spcPts val="0"/>
              </a:spcBef>
              <a:buNone/>
            </a:pPr>
            <a:endParaRPr sz="2400"/>
          </a:p>
        </p:txBody>
      </p:sp>
      <p:sp>
        <p:nvSpPr>
          <p:cNvPr id="124" name="Shape 124"/>
          <p:cNvSpPr txBox="1">
            <a:spLocks noGrp="1"/>
          </p:cNvSpPr>
          <p:nvPr>
            <p:ph type="body" idx="1"/>
          </p:nvPr>
        </p:nvSpPr>
        <p:spPr>
          <a:xfrm>
            <a:off x="251775" y="814550"/>
            <a:ext cx="8820300" cy="3394500"/>
          </a:xfrm>
          <a:prstGeom prst="rect">
            <a:avLst/>
          </a:prstGeom>
        </p:spPr>
        <p:txBody>
          <a:bodyPr lIns="91425" tIns="91425" rIns="91425" bIns="91425" anchor="t" anchorCtr="0">
            <a:noAutofit/>
          </a:bodyPr>
          <a:lstStyle/>
          <a:p>
            <a:pPr marL="0" lvl="0" indent="0" algn="ctr" rtl="0">
              <a:spcBef>
                <a:spcPts val="0"/>
              </a:spcBef>
              <a:buNone/>
            </a:pPr>
            <a:r>
              <a:rPr lang="en-US" sz="2400" b="1"/>
              <a:t>Kelly Autism Program</a:t>
            </a:r>
          </a:p>
          <a:p>
            <a:pPr marL="0" lvl="0" indent="0">
              <a:spcBef>
                <a:spcPts val="0"/>
              </a:spcBef>
              <a:buNone/>
            </a:pPr>
            <a:r>
              <a:rPr lang="en-US" sz="1800" b="1"/>
              <a:t>By the numbers</a:t>
            </a:r>
          </a:p>
          <a:p>
            <a:pPr marL="457200" lvl="0" indent="-317500" rtl="0">
              <a:spcBef>
                <a:spcPts val="0"/>
              </a:spcBef>
              <a:buSzPct val="100000"/>
            </a:pPr>
            <a:r>
              <a:rPr lang="en-US" sz="1400"/>
              <a:t>Humble beginnings: founded in 2006, serving three students</a:t>
            </a:r>
          </a:p>
          <a:p>
            <a:pPr marL="457200" lvl="0" indent="-317500" rtl="0">
              <a:spcBef>
                <a:spcPts val="0"/>
              </a:spcBef>
              <a:buSzPct val="100000"/>
            </a:pPr>
            <a:r>
              <a:rPr lang="en-US" sz="1400"/>
              <a:t>Present success: dozens of students served, with 15 affiliated faculty and staff</a:t>
            </a:r>
          </a:p>
          <a:p>
            <a:pPr marL="457200" lvl="0" indent="-317500" rtl="0">
              <a:spcBef>
                <a:spcPts val="0"/>
              </a:spcBef>
              <a:buSzPct val="100000"/>
            </a:pPr>
            <a:r>
              <a:rPr lang="en-US" sz="1400"/>
              <a:t>Future goals: 2019 predictions are preparing for an enrollment of over 70 students</a:t>
            </a:r>
          </a:p>
          <a:p>
            <a:pPr marL="0" lvl="0" indent="0" rtl="0">
              <a:spcBef>
                <a:spcPts val="0"/>
              </a:spcBef>
              <a:buNone/>
            </a:pPr>
            <a:endParaRPr sz="1400"/>
          </a:p>
          <a:p>
            <a:pPr marL="0" lvl="0" indent="0" rtl="0">
              <a:spcBef>
                <a:spcPts val="0"/>
              </a:spcBef>
              <a:buNone/>
            </a:pPr>
            <a:r>
              <a:rPr lang="en-US" sz="1800" b="1"/>
              <a:t>Notable Distinctions</a:t>
            </a:r>
          </a:p>
          <a:p>
            <a:pPr marL="457200" lvl="0" indent="-317500" rtl="0">
              <a:spcBef>
                <a:spcPts val="0"/>
              </a:spcBef>
              <a:buSzPct val="100000"/>
            </a:pPr>
            <a:r>
              <a:rPr lang="en-US" sz="1400"/>
              <a:t>Program maintains close ties with campus partners, such as residence hall directors and professors</a:t>
            </a:r>
          </a:p>
          <a:p>
            <a:pPr marL="457200" lvl="0" indent="-317500" rtl="0">
              <a:spcBef>
                <a:spcPts val="0"/>
              </a:spcBef>
              <a:buSzPct val="100000"/>
            </a:pPr>
            <a:r>
              <a:rPr lang="en-US" sz="1400"/>
              <a:t>Students receive individualized attention by staff, peer mentors, tutors, counselors, and psychologists</a:t>
            </a:r>
          </a:p>
          <a:p>
            <a:pPr marL="457200" lvl="0" indent="-317500" rtl="0">
              <a:spcBef>
                <a:spcPts val="0"/>
              </a:spcBef>
              <a:buSzPct val="100000"/>
            </a:pPr>
            <a:r>
              <a:rPr lang="en-US" sz="1400"/>
              <a:t>Supercenter Challenge: students are dropped off at local Wal-Mart every Friday to navigate store, ask for help, and complete purchases without any Kelly staff assistance</a:t>
            </a:r>
          </a:p>
          <a:p>
            <a:pPr marL="457200" lvl="0" indent="-317500" rtl="0">
              <a:spcBef>
                <a:spcPts val="0"/>
              </a:spcBef>
              <a:buSzPct val="100000"/>
            </a:pPr>
            <a:r>
              <a:rPr lang="en-US" sz="1400"/>
              <a:t>Excellent balance of academic, professional and personal development with small groups, required study tables, personal residence rooms, and monthly socials</a:t>
            </a:r>
          </a:p>
          <a:p>
            <a:pPr marL="0" lvl="0" indent="0" rtl="0">
              <a:spcBef>
                <a:spcPts val="0"/>
              </a:spcBef>
              <a:buNone/>
            </a:pPr>
            <a:endParaRPr sz="1400"/>
          </a:p>
          <a:p>
            <a:pPr marL="0" lvl="0" indent="0" rtl="0">
              <a:spcBef>
                <a:spcPts val="0"/>
              </a:spcBef>
              <a:buNone/>
            </a:pPr>
            <a:endParaRPr sz="1400"/>
          </a:p>
          <a:p>
            <a:pPr marL="0" lvl="0" indent="0" rtl="0">
              <a:spcBef>
                <a:spcPts val="0"/>
              </a:spcBef>
              <a:buNone/>
            </a:pPr>
            <a:endParaRPr sz="1400"/>
          </a:p>
          <a:p>
            <a:pPr marL="0" lvl="0" indent="0">
              <a:spcBef>
                <a:spcPts val="0"/>
              </a:spcBef>
              <a:buNone/>
            </a:pPr>
            <a:endParaRPr sz="1400"/>
          </a:p>
          <a:p>
            <a:pPr lvl="0">
              <a:spcBef>
                <a:spcPts val="0"/>
              </a:spcBef>
              <a:buNone/>
            </a:pP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California State- Long Beach </a:t>
            </a:r>
          </a:p>
        </p:txBody>
      </p:sp>
      <p:sp>
        <p:nvSpPr>
          <p:cNvPr id="130" name="Shape 130"/>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0" lvl="0" indent="0" algn="ctr">
              <a:spcBef>
                <a:spcPts val="0"/>
              </a:spcBef>
              <a:buNone/>
            </a:pPr>
            <a:r>
              <a:rPr lang="en-US" sz="2400" b="1">
                <a:solidFill>
                  <a:srgbClr val="333333"/>
                </a:solidFill>
                <a:highlight>
                  <a:srgbClr val="FFFFFF"/>
                </a:highlight>
              </a:rPr>
              <a:t>The LIFE Project </a:t>
            </a:r>
            <a:br>
              <a:rPr lang="en-US" sz="2400" b="1">
                <a:solidFill>
                  <a:srgbClr val="333333"/>
                </a:solidFill>
                <a:highlight>
                  <a:srgbClr val="FFFFFF"/>
                </a:highlight>
              </a:rPr>
            </a:br>
            <a:r>
              <a:rPr lang="en-US" sz="2400" b="1">
                <a:solidFill>
                  <a:srgbClr val="333333"/>
                </a:solidFill>
                <a:highlight>
                  <a:srgbClr val="FFFFFF"/>
                </a:highlight>
              </a:rPr>
              <a:t>(Learning Independence for Empowerment) </a:t>
            </a:r>
          </a:p>
          <a:p>
            <a:pPr marL="0" lvl="0" indent="0">
              <a:spcBef>
                <a:spcPts val="0"/>
              </a:spcBef>
              <a:buNone/>
            </a:pPr>
            <a:r>
              <a:rPr lang="en-US" sz="1800" b="1">
                <a:solidFill>
                  <a:srgbClr val="333333"/>
                </a:solidFill>
                <a:highlight>
                  <a:srgbClr val="FFFFFF"/>
                </a:highlight>
              </a:rPr>
              <a:t>Key Features:</a:t>
            </a:r>
            <a:r>
              <a:rPr lang="en-US" sz="1800">
                <a:solidFill>
                  <a:srgbClr val="333333"/>
                </a:solidFill>
                <a:highlight>
                  <a:srgbClr val="FFFFFF"/>
                </a:highlight>
              </a:rPr>
              <a:t> </a:t>
            </a:r>
          </a:p>
          <a:p>
            <a:pPr marL="457200" lvl="0" indent="-317500">
              <a:spcBef>
                <a:spcPts val="0"/>
              </a:spcBef>
              <a:buClr>
                <a:srgbClr val="333333"/>
              </a:buClr>
              <a:buSzPct val="100000"/>
            </a:pPr>
            <a:r>
              <a:rPr lang="en-US" sz="1400">
                <a:solidFill>
                  <a:srgbClr val="333333"/>
                </a:solidFill>
                <a:highlight>
                  <a:srgbClr val="FFFFFF"/>
                </a:highlight>
              </a:rPr>
              <a:t>Non-fee based </a:t>
            </a:r>
          </a:p>
          <a:p>
            <a:pPr marL="457200" lvl="0" indent="-317500">
              <a:spcBef>
                <a:spcPts val="0"/>
              </a:spcBef>
              <a:buClr>
                <a:srgbClr val="333333"/>
              </a:buClr>
              <a:buSzPct val="100000"/>
            </a:pPr>
            <a:r>
              <a:rPr lang="en-US" sz="1400">
                <a:solidFill>
                  <a:srgbClr val="333333"/>
                </a:solidFill>
                <a:highlight>
                  <a:srgbClr val="FFFFFF"/>
                </a:highlight>
              </a:rPr>
              <a:t>Hosts weekly skills-based workshops</a:t>
            </a:r>
          </a:p>
          <a:p>
            <a:pPr marL="457200" lvl="0" indent="-317500">
              <a:spcBef>
                <a:spcPts val="0"/>
              </a:spcBef>
              <a:buClr>
                <a:srgbClr val="333333"/>
              </a:buClr>
              <a:buSzPct val="100000"/>
            </a:pPr>
            <a:r>
              <a:rPr lang="en-US" sz="1400">
                <a:solidFill>
                  <a:srgbClr val="333333"/>
                </a:solidFill>
                <a:highlight>
                  <a:srgbClr val="FFFFFF"/>
                </a:highlight>
              </a:rPr>
              <a:t>Run through Disabled Student Services office </a:t>
            </a:r>
          </a:p>
          <a:p>
            <a:pPr marL="457200" lvl="0" indent="-317500">
              <a:spcBef>
                <a:spcPts val="0"/>
              </a:spcBef>
              <a:buClr>
                <a:srgbClr val="333333"/>
              </a:buClr>
              <a:buSzPct val="100000"/>
            </a:pPr>
            <a:r>
              <a:rPr lang="en-US" sz="1400">
                <a:solidFill>
                  <a:srgbClr val="333333"/>
                </a:solidFill>
                <a:highlight>
                  <a:srgbClr val="FFFFFF"/>
                </a:highlight>
              </a:rPr>
              <a:t>Mentor program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Bellevue College </a:t>
            </a:r>
          </a:p>
        </p:txBody>
      </p:sp>
      <p:sp>
        <p:nvSpPr>
          <p:cNvPr id="136" name="Shape 136"/>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0" lvl="0" indent="0" algn="ctr" rtl="0">
              <a:spcBef>
                <a:spcPts val="0"/>
              </a:spcBef>
              <a:buNone/>
            </a:pPr>
            <a:r>
              <a:rPr lang="en-US" sz="2400" b="1">
                <a:solidFill>
                  <a:srgbClr val="333333"/>
                </a:solidFill>
              </a:rPr>
              <a:t>Autism Spectrum Navigators </a:t>
            </a:r>
          </a:p>
          <a:p>
            <a:pPr marL="0" lvl="0" indent="-69850" rtl="0">
              <a:spcBef>
                <a:spcPts val="0"/>
              </a:spcBef>
              <a:buClr>
                <a:schemeClr val="dk1"/>
              </a:buClr>
              <a:buSzPct val="61111"/>
              <a:buFont typeface="Arial"/>
              <a:buNone/>
            </a:pPr>
            <a:r>
              <a:rPr lang="en-US" sz="1800" b="1"/>
              <a:t>Key Features</a:t>
            </a:r>
          </a:p>
          <a:p>
            <a:pPr marL="457200" lvl="0" indent="-317500" rtl="0">
              <a:spcBef>
                <a:spcPts val="0"/>
              </a:spcBef>
              <a:buClr>
                <a:srgbClr val="333333"/>
              </a:buClr>
              <a:buSzPct val="100000"/>
            </a:pPr>
            <a:r>
              <a:rPr lang="en-US" sz="1400">
                <a:solidFill>
                  <a:srgbClr val="333333"/>
                </a:solidFill>
              </a:rPr>
              <a:t>No-fee utilization for services (except for Career Course)</a:t>
            </a:r>
          </a:p>
          <a:p>
            <a:pPr marL="457200" lvl="0" indent="-317500" rtl="0">
              <a:spcBef>
                <a:spcPts val="0"/>
              </a:spcBef>
              <a:buClr>
                <a:srgbClr val="333333"/>
              </a:buClr>
              <a:buSzPct val="100000"/>
            </a:pPr>
            <a:r>
              <a:rPr lang="en-US" sz="1400">
                <a:solidFill>
                  <a:srgbClr val="333333"/>
                </a:solidFill>
              </a:rPr>
              <a:t>Meetings with peer mentors, who are undergraduate juniors and seniors with an interest in disability services, psychology, nursing, speech language pathology, occupational therapy, special education, or a related field. </a:t>
            </a:r>
          </a:p>
          <a:p>
            <a:pPr marL="457200" lvl="0" indent="-317500" rtl="0">
              <a:spcBef>
                <a:spcPts val="0"/>
              </a:spcBef>
              <a:buClr>
                <a:srgbClr val="333333"/>
              </a:buClr>
              <a:buSzPct val="100000"/>
            </a:pPr>
            <a:r>
              <a:rPr lang="en-US" sz="1400">
                <a:solidFill>
                  <a:srgbClr val="333333"/>
                </a:solidFill>
              </a:rPr>
              <a:t>Liaison/Assistance with instructors</a:t>
            </a:r>
          </a:p>
          <a:p>
            <a:pPr marL="457200" lvl="0" indent="-317500" rtl="0">
              <a:spcBef>
                <a:spcPts val="0"/>
              </a:spcBef>
              <a:buClr>
                <a:srgbClr val="333333"/>
              </a:buClr>
              <a:buSzPct val="100000"/>
            </a:pPr>
            <a:r>
              <a:rPr lang="en-US" sz="1400">
                <a:solidFill>
                  <a:srgbClr val="333333"/>
                </a:solidFill>
              </a:rPr>
              <a:t>Focus on career and independence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What we would like to do</a:t>
            </a:r>
          </a:p>
        </p:txBody>
      </p:sp>
      <p:sp>
        <p:nvSpPr>
          <p:cNvPr id="142" name="Shape 142"/>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lvl="0">
              <a:spcBef>
                <a:spcPts val="0"/>
              </a:spcBef>
              <a:buNone/>
            </a:pPr>
            <a:r>
              <a:rPr lang="en-US" sz="1800"/>
              <a:t>Our charge is to create a non-fee dependant program through Disability Services that provides weekly workshops highlighting practical skills and adjustment to college life. This program will serve students on our campus on the Autism Spectrum, Asperger's, and other social-cognitive disorders. Thanks to the generous endowment from the Johnson family, the Johnson Center will provide all services without fees.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lgn="ctr">
              <a:spcBef>
                <a:spcPts val="0"/>
              </a:spcBef>
              <a:buNone/>
            </a:pPr>
            <a:r>
              <a:rPr lang="en-US"/>
              <a:t>Short-Term Goals- 1st year</a:t>
            </a:r>
          </a:p>
        </p:txBody>
      </p:sp>
      <p:sp>
        <p:nvSpPr>
          <p:cNvPr id="148" name="Shape 148"/>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42900">
              <a:spcBef>
                <a:spcPts val="0"/>
              </a:spcBef>
              <a:buSzPct val="100000"/>
            </a:pPr>
            <a:r>
              <a:rPr lang="en-US" sz="1800"/>
              <a:t>Host weekly workshops with monthly series focusing on Personal, Social, and Academic success</a:t>
            </a:r>
          </a:p>
          <a:p>
            <a:pPr marL="457200" lvl="0" indent="-342900">
              <a:spcBef>
                <a:spcPts val="0"/>
              </a:spcBef>
              <a:buSzPct val="100000"/>
            </a:pPr>
            <a:r>
              <a:rPr lang="en-US" sz="1800"/>
              <a:t>Fund one work study student who will split time between coordinating reception area and grant writing   </a:t>
            </a:r>
          </a:p>
          <a:p>
            <a:pPr marL="457200" lvl="0" indent="-342900">
              <a:spcBef>
                <a:spcPts val="0"/>
              </a:spcBef>
              <a:buSzPct val="100000"/>
            </a:pPr>
            <a:r>
              <a:rPr lang="en-US" sz="1800"/>
              <a:t>Renovate a small existing space to serve as a meeting area, office, and lounge for participants</a:t>
            </a:r>
          </a:p>
          <a:p>
            <a:pPr marL="457200" lvl="0" indent="-342900" rtl="0">
              <a:spcBef>
                <a:spcPts val="0"/>
              </a:spcBef>
              <a:buSzPct val="100000"/>
            </a:pPr>
            <a:r>
              <a:rPr lang="en-US" sz="1800"/>
              <a:t>Recruit three Peer Mentors for the program who will help lead weekly workshops</a:t>
            </a:r>
          </a:p>
          <a:p>
            <a:pPr marL="457200" lvl="0" indent="-342900" rtl="0">
              <a:spcBef>
                <a:spcPts val="0"/>
              </a:spcBef>
              <a:buSzPct val="100000"/>
            </a:pPr>
            <a:r>
              <a:rPr lang="en-US" sz="1800"/>
              <a:t>Canvas campus for interest to more accurately gauge numbers needed for staff and peer mentor program </a:t>
            </a:r>
          </a:p>
          <a:p>
            <a:pPr lvl="0">
              <a:spcBef>
                <a:spcPts val="0"/>
              </a:spcBef>
              <a:buNone/>
            </a:pPr>
            <a:endParaRPr/>
          </a:p>
        </p:txBody>
      </p:sp>
    </p:spTree>
  </p:cSld>
  <p:clrMapOvr>
    <a:masterClrMapping/>
  </p:clrMapOvr>
</p:sld>
</file>

<file path=ppt/theme/theme1.xml><?xml version="1.0" encoding="utf-8"?>
<a:theme xmlns:a="http://schemas.openxmlformats.org/drawingml/2006/main" name="Title Screen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Meta Info">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1064</Words>
  <Application>Microsoft Office PowerPoint</Application>
  <PresentationFormat>On-screen Show (16:9)</PresentationFormat>
  <Paragraphs>139</Paragraphs>
  <Slides>16</Slides>
  <Notes>16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Georgia</vt:lpstr>
      <vt:lpstr>Title Screens</vt:lpstr>
      <vt:lpstr>Content: Meta Info</vt:lpstr>
      <vt:lpstr>Autism Services Case Study</vt:lpstr>
      <vt:lpstr>Call for Action</vt:lpstr>
      <vt:lpstr>What are other institutions doing?</vt:lpstr>
      <vt:lpstr>Western Kentucky University</vt:lpstr>
      <vt:lpstr>Western Kentucky University  </vt:lpstr>
      <vt:lpstr>California State- Long Beach </vt:lpstr>
      <vt:lpstr>Bellevue College </vt:lpstr>
      <vt:lpstr>What we would like to do</vt:lpstr>
      <vt:lpstr>Short-Term Goals- 1st year</vt:lpstr>
      <vt:lpstr>Personal</vt:lpstr>
      <vt:lpstr>Social</vt:lpstr>
      <vt:lpstr>Academic </vt:lpstr>
      <vt:lpstr>Long-Term Goals</vt:lpstr>
      <vt:lpstr>Budget </vt:lpstr>
      <vt:lpstr>Budget - continued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Services Case Study</dc:title>
  <dc:creator>Shepard, Victoria Bree</dc:creator>
  <cp:lastModifiedBy>Windows User</cp:lastModifiedBy>
  <cp:revision>2</cp:revision>
  <dcterms:modified xsi:type="dcterms:W3CDTF">2017-02-23T00:47:33Z</dcterms:modified>
</cp:coreProperties>
</file>