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fntdata" ContentType="application/x-fontdata"/>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7" r:id="rId1"/>
  </p:sldMasterIdLst>
  <p:notesMasterIdLst>
    <p:notesMasterId r:id="rId24"/>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8" r:id="rId17"/>
    <p:sldId id="272" r:id="rId18"/>
    <p:sldId id="273" r:id="rId19"/>
    <p:sldId id="274" r:id="rId20"/>
    <p:sldId id="275" r:id="rId21"/>
    <p:sldId id="276" r:id="rId22"/>
    <p:sldId id="277" r:id="rId23"/>
  </p:sldIdLst>
  <p:sldSz cx="9144000" cy="5143500" type="screen16x9"/>
  <p:notesSz cx="6858000" cy="9144000"/>
  <p:embeddedFontLst>
    <p:embeddedFont>
      <p:font typeface="Karla" panose="020B0604020202020204" charset="0"/>
      <p:regular r:id="rId25"/>
      <p:bold r:id="rId26"/>
      <p:italic r:id="rId27"/>
      <p:boldItalic r:id="rId28"/>
    </p:embeddedFont>
    <p:embeddedFont>
      <p:font typeface="Raleway" panose="020B0604020202020204" charset="0"/>
      <p:regular r:id="rId29"/>
      <p:bold r:id="rId30"/>
      <p:italic r:id="rId31"/>
      <p:boldItalic r:id="rId32"/>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43" d="100"/>
          <a:sy n="143" d="100"/>
        </p:scale>
        <p:origin x="684"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font" Target="fonts/font2.fntdata"/><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font" Target="fonts/font1.fntdata"/><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font" Target="fonts/font5.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32" Type="http://schemas.openxmlformats.org/officeDocument/2006/relationships/font" Target="fonts/font8.fntdata"/><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font" Target="fonts/font4.fntdata"/><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font" Target="fonts/font7.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font" Target="fonts/font3.fntdata"/><Relationship Id="rId30" Type="http://schemas.openxmlformats.org/officeDocument/2006/relationships/font" Target="fonts/font6.fntdata"/><Relationship Id="rId35"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Shape 3"/>
          <p:cNvSpPr>
            <a:spLocks noGrp="1" noRot="1" noChangeAspect="1"/>
          </p:cNvSpPr>
          <p:nvPr>
            <p:ph type="sldImg" idx="2"/>
          </p:nvPr>
        </p:nvSpPr>
        <p:spPr>
          <a:xfrm>
            <a:off x="381175" y="685800"/>
            <a:ext cx="6096299"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4" name="Shape 4"/>
          <p:cNvSpPr txBox="1">
            <a:spLocks noGrp="1"/>
          </p:cNvSpPr>
          <p:nvPr>
            <p:ph type="body" idx="1"/>
          </p:nvPr>
        </p:nvSpPr>
        <p:spPr>
          <a:xfrm>
            <a:off x="685800" y="4343400"/>
            <a:ext cx="5486399" cy="4114800"/>
          </a:xfrm>
          <a:prstGeom prst="rect">
            <a:avLst/>
          </a:prstGeom>
          <a:noFill/>
          <a:ln>
            <a:noFill/>
          </a:ln>
        </p:spPr>
        <p:txBody>
          <a:bodyPr lIns="91425" tIns="91425" rIns="91425" bIns="91425" anchor="t" anchorCtr="0"/>
          <a:lstStyle>
            <a:lvl1pPr lvl="0">
              <a:spcBef>
                <a:spcPts val="0"/>
              </a:spcBef>
              <a:defRPr sz="1100"/>
            </a:lvl1pPr>
            <a:lvl2pPr lvl="1">
              <a:spcBef>
                <a:spcPts val="0"/>
              </a:spcBef>
              <a:defRPr sz="1100"/>
            </a:lvl2pPr>
            <a:lvl3pPr lvl="2">
              <a:spcBef>
                <a:spcPts val="0"/>
              </a:spcBef>
              <a:defRPr sz="1100"/>
            </a:lvl3pPr>
            <a:lvl4pPr lvl="3">
              <a:spcBef>
                <a:spcPts val="0"/>
              </a:spcBef>
              <a:defRPr sz="1100"/>
            </a:lvl4pPr>
            <a:lvl5pPr lvl="4">
              <a:spcBef>
                <a:spcPts val="0"/>
              </a:spcBef>
              <a:defRPr sz="1100"/>
            </a:lvl5pPr>
            <a:lvl6pPr lvl="5">
              <a:spcBef>
                <a:spcPts val="0"/>
              </a:spcBef>
              <a:defRPr sz="1100"/>
            </a:lvl6pPr>
            <a:lvl7pPr lvl="6">
              <a:spcBef>
                <a:spcPts val="0"/>
              </a:spcBef>
              <a:defRPr sz="1100"/>
            </a:lvl7pPr>
            <a:lvl8pPr lvl="7">
              <a:spcBef>
                <a:spcPts val="0"/>
              </a:spcBef>
              <a:defRPr sz="1100"/>
            </a:lvl8pPr>
            <a:lvl9pPr lvl="8">
              <a:spcBef>
                <a:spcPts val="0"/>
              </a:spcBef>
              <a:defRPr sz="1100"/>
            </a:lvl9pPr>
          </a:lstStyle>
          <a:p>
            <a:endParaRPr/>
          </a:p>
        </p:txBody>
      </p:sp>
    </p:spTree>
  </p:cSld>
  <p:clrMap bg1="lt1" tx1="dk1" bg2="dk2" tx2="lt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3"/>
        <p:cNvGrpSpPr/>
        <p:nvPr/>
      </p:nvGrpSpPr>
      <p:grpSpPr>
        <a:xfrm>
          <a:off x="0" y="0"/>
          <a:ext cx="0" cy="0"/>
          <a:chOff x="0" y="0"/>
          <a:chExt cx="0" cy="0"/>
        </a:xfrm>
      </p:grpSpPr>
      <p:sp>
        <p:nvSpPr>
          <p:cNvPr id="84" name="Shape 84"/>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5" name="Shape 85"/>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9"/>
        <p:cNvGrpSpPr/>
        <p:nvPr/>
      </p:nvGrpSpPr>
      <p:grpSpPr>
        <a:xfrm>
          <a:off x="0" y="0"/>
          <a:ext cx="0" cy="0"/>
          <a:chOff x="0" y="0"/>
          <a:chExt cx="0" cy="0"/>
        </a:xfrm>
      </p:grpSpPr>
      <p:sp>
        <p:nvSpPr>
          <p:cNvPr id="140" name="Shape 140"/>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41" name="Shape 141"/>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5"/>
        <p:cNvGrpSpPr/>
        <p:nvPr/>
      </p:nvGrpSpPr>
      <p:grpSpPr>
        <a:xfrm>
          <a:off x="0" y="0"/>
          <a:ext cx="0" cy="0"/>
          <a:chOff x="0" y="0"/>
          <a:chExt cx="0" cy="0"/>
        </a:xfrm>
      </p:grpSpPr>
      <p:sp>
        <p:nvSpPr>
          <p:cNvPr id="146" name="Shape 146"/>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47" name="Shape 147"/>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1"/>
        <p:cNvGrpSpPr/>
        <p:nvPr/>
      </p:nvGrpSpPr>
      <p:grpSpPr>
        <a:xfrm>
          <a:off x="0" y="0"/>
          <a:ext cx="0" cy="0"/>
          <a:chOff x="0" y="0"/>
          <a:chExt cx="0" cy="0"/>
        </a:xfrm>
      </p:grpSpPr>
      <p:sp>
        <p:nvSpPr>
          <p:cNvPr id="152" name="Shape 152"/>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53" name="Shape 153"/>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7"/>
        <p:cNvGrpSpPr/>
        <p:nvPr/>
      </p:nvGrpSpPr>
      <p:grpSpPr>
        <a:xfrm>
          <a:off x="0" y="0"/>
          <a:ext cx="0" cy="0"/>
          <a:chOff x="0" y="0"/>
          <a:chExt cx="0" cy="0"/>
        </a:xfrm>
      </p:grpSpPr>
      <p:sp>
        <p:nvSpPr>
          <p:cNvPr id="158" name="Shape 158"/>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59" name="Shape 159"/>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5"/>
        <p:cNvGrpSpPr/>
        <p:nvPr/>
      </p:nvGrpSpPr>
      <p:grpSpPr>
        <a:xfrm>
          <a:off x="0" y="0"/>
          <a:ext cx="0" cy="0"/>
          <a:chOff x="0" y="0"/>
          <a:chExt cx="0" cy="0"/>
        </a:xfrm>
      </p:grpSpPr>
      <p:sp>
        <p:nvSpPr>
          <p:cNvPr id="166" name="Shape 166"/>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67" name="Shape 167"/>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2"/>
        <p:cNvGrpSpPr/>
        <p:nvPr/>
      </p:nvGrpSpPr>
      <p:grpSpPr>
        <a:xfrm>
          <a:off x="0" y="0"/>
          <a:ext cx="0" cy="0"/>
          <a:chOff x="0" y="0"/>
          <a:chExt cx="0" cy="0"/>
        </a:xfrm>
      </p:grpSpPr>
      <p:sp>
        <p:nvSpPr>
          <p:cNvPr id="173" name="Shape 17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74" name="Shape 174"/>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5"/>
        <p:cNvGrpSpPr/>
        <p:nvPr/>
      </p:nvGrpSpPr>
      <p:grpSpPr>
        <a:xfrm>
          <a:off x="0" y="0"/>
          <a:ext cx="0" cy="0"/>
          <a:chOff x="0" y="0"/>
          <a:chExt cx="0" cy="0"/>
        </a:xfrm>
      </p:grpSpPr>
      <p:sp>
        <p:nvSpPr>
          <p:cNvPr id="186" name="Shape 186"/>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87" name="Shape 187"/>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1"/>
        <p:cNvGrpSpPr/>
        <p:nvPr/>
      </p:nvGrpSpPr>
      <p:grpSpPr>
        <a:xfrm>
          <a:off x="0" y="0"/>
          <a:ext cx="0" cy="0"/>
          <a:chOff x="0" y="0"/>
          <a:chExt cx="0" cy="0"/>
        </a:xfrm>
      </p:grpSpPr>
      <p:sp>
        <p:nvSpPr>
          <p:cNvPr id="192" name="Shape 192"/>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93" name="Shape 193"/>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9"/>
        <p:cNvGrpSpPr/>
        <p:nvPr/>
      </p:nvGrpSpPr>
      <p:grpSpPr>
        <a:xfrm>
          <a:off x="0" y="0"/>
          <a:ext cx="0" cy="0"/>
          <a:chOff x="0" y="0"/>
          <a:chExt cx="0" cy="0"/>
        </a:xfrm>
      </p:grpSpPr>
      <p:sp>
        <p:nvSpPr>
          <p:cNvPr id="200" name="Shape 200"/>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01" name="Shape 201"/>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5"/>
        <p:cNvGrpSpPr/>
        <p:nvPr/>
      </p:nvGrpSpPr>
      <p:grpSpPr>
        <a:xfrm>
          <a:off x="0" y="0"/>
          <a:ext cx="0" cy="0"/>
          <a:chOff x="0" y="0"/>
          <a:chExt cx="0" cy="0"/>
        </a:xfrm>
      </p:grpSpPr>
      <p:sp>
        <p:nvSpPr>
          <p:cNvPr id="206" name="Shape 206"/>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07" name="Shape 207"/>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9"/>
        <p:cNvGrpSpPr/>
        <p:nvPr/>
      </p:nvGrpSpPr>
      <p:grpSpPr>
        <a:xfrm>
          <a:off x="0" y="0"/>
          <a:ext cx="0" cy="0"/>
          <a:chOff x="0" y="0"/>
          <a:chExt cx="0" cy="0"/>
        </a:xfrm>
      </p:grpSpPr>
      <p:sp>
        <p:nvSpPr>
          <p:cNvPr id="90" name="Shape 90"/>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91" name="Shape 91"/>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3"/>
        <p:cNvGrpSpPr/>
        <p:nvPr/>
      </p:nvGrpSpPr>
      <p:grpSpPr>
        <a:xfrm>
          <a:off x="0" y="0"/>
          <a:ext cx="0" cy="0"/>
          <a:chOff x="0" y="0"/>
          <a:chExt cx="0" cy="0"/>
        </a:xfrm>
      </p:grpSpPr>
      <p:sp>
        <p:nvSpPr>
          <p:cNvPr id="214" name="Shape 214"/>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15" name="Shape 215"/>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9"/>
        <p:cNvGrpSpPr/>
        <p:nvPr/>
      </p:nvGrpSpPr>
      <p:grpSpPr>
        <a:xfrm>
          <a:off x="0" y="0"/>
          <a:ext cx="0" cy="0"/>
          <a:chOff x="0" y="0"/>
          <a:chExt cx="0" cy="0"/>
        </a:xfrm>
      </p:grpSpPr>
      <p:sp>
        <p:nvSpPr>
          <p:cNvPr id="220" name="Shape 220"/>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21" name="Shape 221"/>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5"/>
        <p:cNvGrpSpPr/>
        <p:nvPr/>
      </p:nvGrpSpPr>
      <p:grpSpPr>
        <a:xfrm>
          <a:off x="0" y="0"/>
          <a:ext cx="0" cy="0"/>
          <a:chOff x="0" y="0"/>
          <a:chExt cx="0" cy="0"/>
        </a:xfrm>
      </p:grpSpPr>
      <p:sp>
        <p:nvSpPr>
          <p:cNvPr id="96" name="Shape 96"/>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97" name="Shape 97"/>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1"/>
        <p:cNvGrpSpPr/>
        <p:nvPr/>
      </p:nvGrpSpPr>
      <p:grpSpPr>
        <a:xfrm>
          <a:off x="0" y="0"/>
          <a:ext cx="0" cy="0"/>
          <a:chOff x="0" y="0"/>
          <a:chExt cx="0" cy="0"/>
        </a:xfrm>
      </p:grpSpPr>
      <p:sp>
        <p:nvSpPr>
          <p:cNvPr id="102" name="Shape 102"/>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03" name="Shape 103"/>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8"/>
        <p:cNvGrpSpPr/>
        <p:nvPr/>
      </p:nvGrpSpPr>
      <p:grpSpPr>
        <a:xfrm>
          <a:off x="0" y="0"/>
          <a:ext cx="0" cy="0"/>
          <a:chOff x="0" y="0"/>
          <a:chExt cx="0" cy="0"/>
        </a:xfrm>
      </p:grpSpPr>
      <p:sp>
        <p:nvSpPr>
          <p:cNvPr id="109" name="Shape 109"/>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10" name="Shape 110"/>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4"/>
        <p:cNvGrpSpPr/>
        <p:nvPr/>
      </p:nvGrpSpPr>
      <p:grpSpPr>
        <a:xfrm>
          <a:off x="0" y="0"/>
          <a:ext cx="0" cy="0"/>
          <a:chOff x="0" y="0"/>
          <a:chExt cx="0" cy="0"/>
        </a:xfrm>
      </p:grpSpPr>
      <p:sp>
        <p:nvSpPr>
          <p:cNvPr id="115" name="Shape 115"/>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16" name="Shape 116"/>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0"/>
        <p:cNvGrpSpPr/>
        <p:nvPr/>
      </p:nvGrpSpPr>
      <p:grpSpPr>
        <a:xfrm>
          <a:off x="0" y="0"/>
          <a:ext cx="0" cy="0"/>
          <a:chOff x="0" y="0"/>
          <a:chExt cx="0" cy="0"/>
        </a:xfrm>
      </p:grpSpPr>
      <p:sp>
        <p:nvSpPr>
          <p:cNvPr id="121" name="Shape 121"/>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22" name="Shape 122"/>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7"/>
        <p:cNvGrpSpPr/>
        <p:nvPr/>
      </p:nvGrpSpPr>
      <p:grpSpPr>
        <a:xfrm>
          <a:off x="0" y="0"/>
          <a:ext cx="0" cy="0"/>
          <a:chOff x="0" y="0"/>
          <a:chExt cx="0" cy="0"/>
        </a:xfrm>
      </p:grpSpPr>
      <p:sp>
        <p:nvSpPr>
          <p:cNvPr id="128" name="Shape 128"/>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29" name="Shape 129"/>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3"/>
        <p:cNvGrpSpPr/>
        <p:nvPr/>
      </p:nvGrpSpPr>
      <p:grpSpPr>
        <a:xfrm>
          <a:off x="0" y="0"/>
          <a:ext cx="0" cy="0"/>
          <a:chOff x="0" y="0"/>
          <a:chExt cx="0" cy="0"/>
        </a:xfrm>
      </p:grpSpPr>
      <p:sp>
        <p:nvSpPr>
          <p:cNvPr id="134" name="Shape 134"/>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35" name="Shape 135"/>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p:bg>
      <p:bgPr>
        <a:solidFill>
          <a:srgbClr val="004C52"/>
        </a:solidFill>
        <a:effectLst/>
      </p:bgPr>
    </p:bg>
    <p:spTree>
      <p:nvGrpSpPr>
        <p:cNvPr id="1" name="Shape 8"/>
        <p:cNvGrpSpPr/>
        <p:nvPr/>
      </p:nvGrpSpPr>
      <p:grpSpPr>
        <a:xfrm>
          <a:off x="0" y="0"/>
          <a:ext cx="0" cy="0"/>
          <a:chOff x="0" y="0"/>
          <a:chExt cx="0" cy="0"/>
        </a:xfrm>
      </p:grpSpPr>
      <p:sp>
        <p:nvSpPr>
          <p:cNvPr id="9" name="Shape 9"/>
          <p:cNvSpPr/>
          <p:nvPr/>
        </p:nvSpPr>
        <p:spPr>
          <a:xfrm flipH="1">
            <a:off x="6025" y="301575"/>
            <a:ext cx="9150050" cy="4496747"/>
          </a:xfrm>
          <a:custGeom>
            <a:avLst/>
            <a:gdLst/>
            <a:ahLst/>
            <a:cxnLst/>
            <a:rect l="0" t="0" r="0" b="0"/>
            <a:pathLst>
              <a:path w="366002" h="149344" extrusionOk="0">
                <a:moveTo>
                  <a:pt x="0" y="55491"/>
                </a:moveTo>
                <a:lnTo>
                  <a:pt x="0" y="107122"/>
                </a:lnTo>
                <a:lnTo>
                  <a:pt x="96507" y="149344"/>
                </a:lnTo>
                <a:lnTo>
                  <a:pt x="366002" y="116290"/>
                </a:lnTo>
                <a:lnTo>
                  <a:pt x="366002" y="40050"/>
                </a:lnTo>
                <a:lnTo>
                  <a:pt x="274079" y="0"/>
                </a:lnTo>
                <a:close/>
              </a:path>
            </a:pathLst>
          </a:custGeom>
          <a:solidFill>
            <a:srgbClr val="00AE9D">
              <a:alpha val="83460"/>
            </a:srgbClr>
          </a:solidFill>
          <a:ln>
            <a:noFill/>
          </a:ln>
        </p:spPr>
      </p:sp>
      <p:sp>
        <p:nvSpPr>
          <p:cNvPr id="10" name="Shape 10"/>
          <p:cNvSpPr/>
          <p:nvPr/>
        </p:nvSpPr>
        <p:spPr>
          <a:xfrm>
            <a:off x="-5900" y="759981"/>
            <a:ext cx="9144150" cy="3769800"/>
          </a:xfrm>
          <a:custGeom>
            <a:avLst/>
            <a:gdLst/>
            <a:ahLst/>
            <a:cxnLst/>
            <a:rect l="0" t="0" r="0" b="0"/>
            <a:pathLst>
              <a:path w="365766" h="150792" extrusionOk="0">
                <a:moveTo>
                  <a:pt x="365766" y="12416"/>
                </a:moveTo>
                <a:lnTo>
                  <a:pt x="289997" y="0"/>
                </a:lnTo>
                <a:lnTo>
                  <a:pt x="0" y="55421"/>
                </a:lnTo>
                <a:lnTo>
                  <a:pt x="0" y="127486"/>
                </a:lnTo>
                <a:lnTo>
                  <a:pt x="70927" y="150792"/>
                </a:lnTo>
                <a:lnTo>
                  <a:pt x="365766" y="122256"/>
                </a:lnTo>
                <a:close/>
              </a:path>
            </a:pathLst>
          </a:custGeom>
          <a:solidFill>
            <a:srgbClr val="00AE9D">
              <a:alpha val="26540"/>
            </a:srgbClr>
          </a:solidFill>
          <a:ln>
            <a:noFill/>
          </a:ln>
        </p:spPr>
      </p:sp>
      <p:sp>
        <p:nvSpPr>
          <p:cNvPr id="11" name="Shape 11"/>
          <p:cNvSpPr/>
          <p:nvPr/>
        </p:nvSpPr>
        <p:spPr>
          <a:xfrm>
            <a:off x="0" y="1351100"/>
            <a:ext cx="9156075" cy="2889062"/>
          </a:xfrm>
          <a:custGeom>
            <a:avLst/>
            <a:gdLst/>
            <a:ahLst/>
            <a:cxnLst/>
            <a:rect l="0" t="0" r="0" b="0"/>
            <a:pathLst>
              <a:path w="366243" h="106157" extrusionOk="0">
                <a:moveTo>
                  <a:pt x="241" y="0"/>
                </a:moveTo>
                <a:lnTo>
                  <a:pt x="0" y="77929"/>
                </a:lnTo>
                <a:lnTo>
                  <a:pt x="366243" y="106157"/>
                </a:lnTo>
                <a:lnTo>
                  <a:pt x="366243" y="4102"/>
                </a:lnTo>
                <a:close/>
              </a:path>
            </a:pathLst>
          </a:custGeom>
          <a:solidFill>
            <a:srgbClr val="ABE33F">
              <a:alpha val="81150"/>
            </a:srgbClr>
          </a:solidFill>
          <a:ln>
            <a:noFill/>
          </a:ln>
        </p:spPr>
      </p:sp>
      <p:sp>
        <p:nvSpPr>
          <p:cNvPr id="12" name="Shape 12"/>
          <p:cNvSpPr txBox="1">
            <a:spLocks noGrp="1"/>
          </p:cNvSpPr>
          <p:nvPr>
            <p:ph type="ctrTitle"/>
          </p:nvPr>
        </p:nvSpPr>
        <p:spPr>
          <a:xfrm>
            <a:off x="1719025" y="1991825"/>
            <a:ext cx="5705999" cy="1159799"/>
          </a:xfrm>
          <a:prstGeom prst="rect">
            <a:avLst/>
          </a:prstGeom>
        </p:spPr>
        <p:txBody>
          <a:bodyPr lIns="91425" tIns="91425" rIns="91425" bIns="91425" anchor="ctr" anchorCtr="0"/>
          <a:lstStyle>
            <a:lvl1pPr lvl="0" algn="ctr">
              <a:spcBef>
                <a:spcPts val="0"/>
              </a:spcBef>
              <a:buSzPct val="100000"/>
              <a:defRPr sz="4800"/>
            </a:lvl1pPr>
            <a:lvl2pPr lvl="1" algn="ctr">
              <a:spcBef>
                <a:spcPts val="0"/>
              </a:spcBef>
              <a:buSzPct val="100000"/>
              <a:defRPr sz="4800"/>
            </a:lvl2pPr>
            <a:lvl3pPr lvl="2" algn="ctr">
              <a:spcBef>
                <a:spcPts val="0"/>
              </a:spcBef>
              <a:buSzPct val="100000"/>
              <a:defRPr sz="4800"/>
            </a:lvl3pPr>
            <a:lvl4pPr lvl="3" algn="ctr">
              <a:spcBef>
                <a:spcPts val="0"/>
              </a:spcBef>
              <a:buSzPct val="100000"/>
              <a:defRPr sz="4800"/>
            </a:lvl4pPr>
            <a:lvl5pPr lvl="4" algn="ctr">
              <a:spcBef>
                <a:spcPts val="0"/>
              </a:spcBef>
              <a:buSzPct val="100000"/>
              <a:defRPr sz="4800"/>
            </a:lvl5pPr>
            <a:lvl6pPr lvl="5" algn="ctr">
              <a:spcBef>
                <a:spcPts val="0"/>
              </a:spcBef>
              <a:buSzPct val="100000"/>
              <a:defRPr sz="4800"/>
            </a:lvl6pPr>
            <a:lvl7pPr lvl="6" algn="ctr">
              <a:spcBef>
                <a:spcPts val="0"/>
              </a:spcBef>
              <a:buSzPct val="100000"/>
              <a:defRPr sz="4800"/>
            </a:lvl7pPr>
            <a:lvl8pPr lvl="7" algn="ctr">
              <a:spcBef>
                <a:spcPts val="0"/>
              </a:spcBef>
              <a:buSzPct val="100000"/>
              <a:defRPr sz="4800"/>
            </a:lvl8pPr>
            <a:lvl9pPr lvl="8" algn="ctr">
              <a:spcBef>
                <a:spcPts val="0"/>
              </a:spcBef>
              <a:buSzPct val="100000"/>
              <a:defRPr sz="4800"/>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cSld name="Subtitle">
    <p:bg>
      <p:bgPr>
        <a:solidFill>
          <a:srgbClr val="ABE33F"/>
        </a:solidFill>
        <a:effectLst/>
      </p:bgPr>
    </p:bg>
    <p:spTree>
      <p:nvGrpSpPr>
        <p:cNvPr id="1" name="Shape 13"/>
        <p:cNvGrpSpPr/>
        <p:nvPr/>
      </p:nvGrpSpPr>
      <p:grpSpPr>
        <a:xfrm>
          <a:off x="0" y="0"/>
          <a:ext cx="0" cy="0"/>
          <a:chOff x="0" y="0"/>
          <a:chExt cx="0" cy="0"/>
        </a:xfrm>
      </p:grpSpPr>
      <p:sp>
        <p:nvSpPr>
          <p:cNvPr id="14" name="Shape 14"/>
          <p:cNvSpPr/>
          <p:nvPr/>
        </p:nvSpPr>
        <p:spPr>
          <a:xfrm flipH="1">
            <a:off x="6025" y="301575"/>
            <a:ext cx="9150050" cy="4496747"/>
          </a:xfrm>
          <a:custGeom>
            <a:avLst/>
            <a:gdLst/>
            <a:ahLst/>
            <a:cxnLst/>
            <a:rect l="0" t="0" r="0" b="0"/>
            <a:pathLst>
              <a:path w="366002" h="149344" extrusionOk="0">
                <a:moveTo>
                  <a:pt x="0" y="55491"/>
                </a:moveTo>
                <a:lnTo>
                  <a:pt x="0" y="107122"/>
                </a:lnTo>
                <a:lnTo>
                  <a:pt x="96507" y="149344"/>
                </a:lnTo>
                <a:lnTo>
                  <a:pt x="366002" y="116290"/>
                </a:lnTo>
                <a:lnTo>
                  <a:pt x="366002" y="40050"/>
                </a:lnTo>
                <a:lnTo>
                  <a:pt x="274079" y="0"/>
                </a:lnTo>
                <a:close/>
              </a:path>
            </a:pathLst>
          </a:custGeom>
          <a:solidFill>
            <a:srgbClr val="004C52"/>
          </a:solidFill>
          <a:ln>
            <a:noFill/>
          </a:ln>
        </p:spPr>
      </p:sp>
      <p:sp>
        <p:nvSpPr>
          <p:cNvPr id="15" name="Shape 15"/>
          <p:cNvSpPr/>
          <p:nvPr/>
        </p:nvSpPr>
        <p:spPr>
          <a:xfrm>
            <a:off x="-5900" y="753950"/>
            <a:ext cx="9144150" cy="3769800"/>
          </a:xfrm>
          <a:custGeom>
            <a:avLst/>
            <a:gdLst/>
            <a:ahLst/>
            <a:cxnLst/>
            <a:rect l="0" t="0" r="0" b="0"/>
            <a:pathLst>
              <a:path w="365766" h="150792" extrusionOk="0">
                <a:moveTo>
                  <a:pt x="365766" y="12416"/>
                </a:moveTo>
                <a:lnTo>
                  <a:pt x="289997" y="0"/>
                </a:lnTo>
                <a:lnTo>
                  <a:pt x="0" y="55421"/>
                </a:lnTo>
                <a:lnTo>
                  <a:pt x="0" y="127486"/>
                </a:lnTo>
                <a:lnTo>
                  <a:pt x="70927" y="150792"/>
                </a:lnTo>
                <a:lnTo>
                  <a:pt x="365766" y="122256"/>
                </a:lnTo>
                <a:close/>
              </a:path>
            </a:pathLst>
          </a:custGeom>
          <a:solidFill>
            <a:srgbClr val="00AE9D">
              <a:alpha val="26540"/>
            </a:srgbClr>
          </a:solidFill>
          <a:ln>
            <a:noFill/>
          </a:ln>
        </p:spPr>
      </p:sp>
      <p:sp>
        <p:nvSpPr>
          <p:cNvPr id="16" name="Shape 16"/>
          <p:cNvSpPr/>
          <p:nvPr/>
        </p:nvSpPr>
        <p:spPr>
          <a:xfrm>
            <a:off x="0" y="1351100"/>
            <a:ext cx="9156075" cy="2889062"/>
          </a:xfrm>
          <a:custGeom>
            <a:avLst/>
            <a:gdLst/>
            <a:ahLst/>
            <a:cxnLst/>
            <a:rect l="0" t="0" r="0" b="0"/>
            <a:pathLst>
              <a:path w="366243" h="106157" extrusionOk="0">
                <a:moveTo>
                  <a:pt x="241" y="0"/>
                </a:moveTo>
                <a:lnTo>
                  <a:pt x="0" y="77929"/>
                </a:lnTo>
                <a:lnTo>
                  <a:pt x="366243" y="106157"/>
                </a:lnTo>
                <a:lnTo>
                  <a:pt x="366243" y="4102"/>
                </a:lnTo>
                <a:close/>
              </a:path>
            </a:pathLst>
          </a:custGeom>
          <a:solidFill>
            <a:srgbClr val="00AE9D">
              <a:alpha val="83460"/>
            </a:srgbClr>
          </a:solidFill>
          <a:ln>
            <a:noFill/>
          </a:ln>
        </p:spPr>
      </p:sp>
      <p:sp>
        <p:nvSpPr>
          <p:cNvPr id="17" name="Shape 17"/>
          <p:cNvSpPr txBox="1">
            <a:spLocks noGrp="1"/>
          </p:cNvSpPr>
          <p:nvPr>
            <p:ph type="ctrTitle"/>
          </p:nvPr>
        </p:nvSpPr>
        <p:spPr>
          <a:xfrm>
            <a:off x="1815525" y="2040550"/>
            <a:ext cx="5513100" cy="1159799"/>
          </a:xfrm>
          <a:prstGeom prst="rect">
            <a:avLst/>
          </a:prstGeom>
        </p:spPr>
        <p:txBody>
          <a:bodyPr lIns="91425" tIns="91425" rIns="91425" bIns="91425" anchor="b" anchorCtr="0"/>
          <a:lstStyle>
            <a:lvl1pPr lvl="0" algn="ctr" rtl="0">
              <a:spcBef>
                <a:spcPts val="0"/>
              </a:spcBef>
              <a:buSzPct val="100000"/>
              <a:defRPr sz="3600"/>
            </a:lvl1pPr>
            <a:lvl2pPr lvl="1" algn="ctr" rtl="0">
              <a:spcBef>
                <a:spcPts val="0"/>
              </a:spcBef>
              <a:buSzPct val="100000"/>
              <a:defRPr sz="3600"/>
            </a:lvl2pPr>
            <a:lvl3pPr lvl="2" algn="ctr" rtl="0">
              <a:spcBef>
                <a:spcPts val="0"/>
              </a:spcBef>
              <a:buSzPct val="100000"/>
              <a:defRPr sz="3600"/>
            </a:lvl3pPr>
            <a:lvl4pPr lvl="3" algn="ctr" rtl="0">
              <a:spcBef>
                <a:spcPts val="0"/>
              </a:spcBef>
              <a:buSzPct val="100000"/>
              <a:defRPr sz="3600"/>
            </a:lvl4pPr>
            <a:lvl5pPr lvl="4" algn="ctr" rtl="0">
              <a:spcBef>
                <a:spcPts val="0"/>
              </a:spcBef>
              <a:buSzPct val="100000"/>
              <a:defRPr sz="3600"/>
            </a:lvl5pPr>
            <a:lvl6pPr lvl="5" algn="ctr" rtl="0">
              <a:spcBef>
                <a:spcPts val="0"/>
              </a:spcBef>
              <a:buSzPct val="100000"/>
              <a:defRPr sz="3600"/>
            </a:lvl6pPr>
            <a:lvl7pPr lvl="6" algn="ctr" rtl="0">
              <a:spcBef>
                <a:spcPts val="0"/>
              </a:spcBef>
              <a:buSzPct val="100000"/>
              <a:defRPr sz="3600"/>
            </a:lvl7pPr>
            <a:lvl8pPr lvl="7" algn="ctr" rtl="0">
              <a:spcBef>
                <a:spcPts val="0"/>
              </a:spcBef>
              <a:buSzPct val="100000"/>
              <a:defRPr sz="3600"/>
            </a:lvl8pPr>
            <a:lvl9pPr lvl="8" algn="ctr" rtl="0">
              <a:spcBef>
                <a:spcPts val="0"/>
              </a:spcBef>
              <a:buSzPct val="100000"/>
              <a:defRPr sz="3600"/>
            </a:lvl9pPr>
          </a:lstStyle>
          <a:p>
            <a:endParaRPr/>
          </a:p>
        </p:txBody>
      </p:sp>
      <p:sp>
        <p:nvSpPr>
          <p:cNvPr id="18" name="Shape 18"/>
          <p:cNvSpPr txBox="1">
            <a:spLocks noGrp="1"/>
          </p:cNvSpPr>
          <p:nvPr>
            <p:ph type="subTitle" idx="1"/>
          </p:nvPr>
        </p:nvSpPr>
        <p:spPr>
          <a:xfrm>
            <a:off x="1815375" y="3068650"/>
            <a:ext cx="5513100" cy="784799"/>
          </a:xfrm>
          <a:prstGeom prst="rect">
            <a:avLst/>
          </a:prstGeom>
        </p:spPr>
        <p:txBody>
          <a:bodyPr lIns="91425" tIns="91425" rIns="91425" bIns="91425" anchor="t" anchorCtr="0"/>
          <a:lstStyle>
            <a:lvl1pPr lvl="0" algn="ctr" rtl="0">
              <a:spcBef>
                <a:spcPts val="0"/>
              </a:spcBef>
              <a:buClr>
                <a:srgbClr val="004C52"/>
              </a:buClr>
              <a:buSzPct val="100000"/>
              <a:buNone/>
              <a:defRPr sz="1800" b="1"/>
            </a:lvl1pPr>
            <a:lvl2pPr lvl="1" algn="ctr" rtl="0">
              <a:spcBef>
                <a:spcPts val="0"/>
              </a:spcBef>
              <a:buClr>
                <a:srgbClr val="004C52"/>
              </a:buClr>
              <a:buSzPct val="100000"/>
              <a:buNone/>
              <a:defRPr sz="1800" b="1"/>
            </a:lvl2pPr>
            <a:lvl3pPr lvl="2" algn="ctr" rtl="0">
              <a:spcBef>
                <a:spcPts val="0"/>
              </a:spcBef>
              <a:buClr>
                <a:srgbClr val="004C52"/>
              </a:buClr>
              <a:buSzPct val="100000"/>
              <a:buNone/>
              <a:defRPr sz="1800" b="1"/>
            </a:lvl3pPr>
            <a:lvl4pPr lvl="3" algn="ctr" rtl="0">
              <a:spcBef>
                <a:spcPts val="0"/>
              </a:spcBef>
              <a:buSzPct val="100000"/>
              <a:buNone/>
              <a:defRPr sz="1800" b="1"/>
            </a:lvl4pPr>
            <a:lvl5pPr lvl="4" algn="ctr" rtl="0">
              <a:spcBef>
                <a:spcPts val="0"/>
              </a:spcBef>
              <a:buSzPct val="100000"/>
              <a:buNone/>
              <a:defRPr sz="1800" b="1"/>
            </a:lvl5pPr>
            <a:lvl6pPr lvl="5" algn="ctr" rtl="0">
              <a:spcBef>
                <a:spcPts val="0"/>
              </a:spcBef>
              <a:buSzPct val="100000"/>
              <a:buNone/>
              <a:defRPr sz="1800" b="1"/>
            </a:lvl6pPr>
            <a:lvl7pPr lvl="6" algn="ctr" rtl="0">
              <a:spcBef>
                <a:spcPts val="0"/>
              </a:spcBef>
              <a:buSzPct val="100000"/>
              <a:buNone/>
              <a:defRPr sz="1800" b="1"/>
            </a:lvl7pPr>
            <a:lvl8pPr lvl="7" algn="ctr" rtl="0">
              <a:spcBef>
                <a:spcPts val="0"/>
              </a:spcBef>
              <a:buSzPct val="100000"/>
              <a:buNone/>
              <a:defRPr sz="1800" b="1"/>
            </a:lvl8pPr>
            <a:lvl9pPr lvl="8" algn="ctr" rtl="0">
              <a:spcBef>
                <a:spcPts val="0"/>
              </a:spcBef>
              <a:buSzPct val="100000"/>
              <a:buNone/>
              <a:defRPr sz="1800" b="1"/>
            </a:lvl9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cSld name="Quote">
    <p:spTree>
      <p:nvGrpSpPr>
        <p:cNvPr id="1" name="Shape 19"/>
        <p:cNvGrpSpPr/>
        <p:nvPr/>
      </p:nvGrpSpPr>
      <p:grpSpPr>
        <a:xfrm>
          <a:off x="0" y="0"/>
          <a:ext cx="0" cy="0"/>
          <a:chOff x="0" y="0"/>
          <a:chExt cx="0" cy="0"/>
        </a:xfrm>
      </p:grpSpPr>
      <p:sp>
        <p:nvSpPr>
          <p:cNvPr id="20" name="Shape 20"/>
          <p:cNvSpPr/>
          <p:nvPr/>
        </p:nvSpPr>
        <p:spPr>
          <a:xfrm>
            <a:off x="6024" y="301575"/>
            <a:ext cx="9150050" cy="4496747"/>
          </a:xfrm>
          <a:custGeom>
            <a:avLst/>
            <a:gdLst/>
            <a:ahLst/>
            <a:cxnLst/>
            <a:rect l="0" t="0" r="0" b="0"/>
            <a:pathLst>
              <a:path w="366002" h="149344" extrusionOk="0">
                <a:moveTo>
                  <a:pt x="0" y="55491"/>
                </a:moveTo>
                <a:lnTo>
                  <a:pt x="0" y="107122"/>
                </a:lnTo>
                <a:lnTo>
                  <a:pt x="96507" y="149344"/>
                </a:lnTo>
                <a:lnTo>
                  <a:pt x="366002" y="116290"/>
                </a:lnTo>
                <a:lnTo>
                  <a:pt x="366002" y="40050"/>
                </a:lnTo>
                <a:lnTo>
                  <a:pt x="274079" y="0"/>
                </a:lnTo>
                <a:close/>
              </a:path>
            </a:pathLst>
          </a:custGeom>
          <a:solidFill>
            <a:srgbClr val="004C52"/>
          </a:solidFill>
          <a:ln>
            <a:noFill/>
          </a:ln>
        </p:spPr>
      </p:sp>
      <p:sp>
        <p:nvSpPr>
          <p:cNvPr id="21" name="Shape 21"/>
          <p:cNvSpPr/>
          <p:nvPr/>
        </p:nvSpPr>
        <p:spPr>
          <a:xfrm>
            <a:off x="0" y="1580112"/>
            <a:ext cx="9144000" cy="3341667"/>
          </a:xfrm>
          <a:custGeom>
            <a:avLst/>
            <a:gdLst/>
            <a:ahLst/>
            <a:cxnLst/>
            <a:rect l="0" t="0" r="0" b="0"/>
            <a:pathLst>
              <a:path w="365760" h="110982" extrusionOk="0">
                <a:moveTo>
                  <a:pt x="0" y="0"/>
                </a:moveTo>
                <a:lnTo>
                  <a:pt x="0" y="54526"/>
                </a:lnTo>
                <a:lnTo>
                  <a:pt x="317748" y="110982"/>
                </a:lnTo>
                <a:lnTo>
                  <a:pt x="365760" y="84202"/>
                </a:lnTo>
                <a:lnTo>
                  <a:pt x="365760" y="26780"/>
                </a:lnTo>
                <a:close/>
              </a:path>
            </a:pathLst>
          </a:custGeom>
          <a:solidFill>
            <a:srgbClr val="00AE9D">
              <a:alpha val="83460"/>
            </a:srgbClr>
          </a:solidFill>
          <a:ln>
            <a:noFill/>
          </a:ln>
        </p:spPr>
      </p:sp>
      <p:sp>
        <p:nvSpPr>
          <p:cNvPr id="22" name="Shape 22"/>
          <p:cNvSpPr/>
          <p:nvPr/>
        </p:nvSpPr>
        <p:spPr>
          <a:xfrm>
            <a:off x="-5900" y="410541"/>
            <a:ext cx="9144151" cy="4453148"/>
          </a:xfrm>
          <a:custGeom>
            <a:avLst/>
            <a:gdLst/>
            <a:ahLst/>
            <a:cxnLst/>
            <a:rect l="0" t="0" r="0" b="0"/>
            <a:pathLst>
              <a:path w="365036" h="147896" extrusionOk="0">
                <a:moveTo>
                  <a:pt x="365036" y="21714"/>
                </a:moveTo>
                <a:lnTo>
                  <a:pt x="87097" y="0"/>
                </a:lnTo>
                <a:lnTo>
                  <a:pt x="0" y="57421"/>
                </a:lnTo>
                <a:lnTo>
                  <a:pt x="0" y="117255"/>
                </a:lnTo>
                <a:lnTo>
                  <a:pt x="241266" y="147896"/>
                </a:lnTo>
                <a:lnTo>
                  <a:pt x="365036" y="112913"/>
                </a:lnTo>
                <a:close/>
              </a:path>
            </a:pathLst>
          </a:custGeom>
          <a:solidFill>
            <a:srgbClr val="ABE33F">
              <a:alpha val="81150"/>
            </a:srgbClr>
          </a:solidFill>
          <a:ln>
            <a:noFill/>
          </a:ln>
        </p:spPr>
      </p:sp>
      <p:sp>
        <p:nvSpPr>
          <p:cNvPr id="23" name="Shape 23"/>
          <p:cNvSpPr txBox="1">
            <a:spLocks noGrp="1"/>
          </p:cNvSpPr>
          <p:nvPr>
            <p:ph type="body" idx="1"/>
          </p:nvPr>
        </p:nvSpPr>
        <p:spPr>
          <a:xfrm>
            <a:off x="1833775" y="2314200"/>
            <a:ext cx="5476500" cy="819899"/>
          </a:xfrm>
          <a:prstGeom prst="rect">
            <a:avLst/>
          </a:prstGeom>
        </p:spPr>
        <p:txBody>
          <a:bodyPr lIns="91425" tIns="91425" rIns="91425" bIns="91425" anchor="ctr" anchorCtr="0"/>
          <a:lstStyle>
            <a:lvl1pPr lvl="0" algn="ctr" rtl="0">
              <a:spcBef>
                <a:spcPts val="0"/>
              </a:spcBef>
              <a:buClr>
                <a:srgbClr val="FFFFFF"/>
              </a:buClr>
              <a:defRPr b="1" i="1">
                <a:solidFill>
                  <a:srgbClr val="FFFFFF"/>
                </a:solidFill>
              </a:defRPr>
            </a:lvl1pPr>
            <a:lvl2pPr lvl="1" algn="ctr" rtl="0">
              <a:spcBef>
                <a:spcPts val="0"/>
              </a:spcBef>
              <a:buClr>
                <a:srgbClr val="FFFFFF"/>
              </a:buClr>
              <a:defRPr b="1" i="1">
                <a:solidFill>
                  <a:srgbClr val="FFFFFF"/>
                </a:solidFill>
              </a:defRPr>
            </a:lvl2pPr>
            <a:lvl3pPr lvl="2" algn="ctr" rtl="0">
              <a:spcBef>
                <a:spcPts val="0"/>
              </a:spcBef>
              <a:buClr>
                <a:srgbClr val="FFFFFF"/>
              </a:buClr>
              <a:defRPr b="1" i="1">
                <a:solidFill>
                  <a:srgbClr val="FFFFFF"/>
                </a:solidFill>
              </a:defRPr>
            </a:lvl3pPr>
            <a:lvl4pPr lvl="3" algn="ctr" rtl="0">
              <a:spcBef>
                <a:spcPts val="0"/>
              </a:spcBef>
              <a:buClr>
                <a:srgbClr val="FFFFFF"/>
              </a:buClr>
              <a:defRPr b="1" i="1">
                <a:solidFill>
                  <a:srgbClr val="FFFFFF"/>
                </a:solidFill>
              </a:defRPr>
            </a:lvl4pPr>
            <a:lvl5pPr lvl="4" algn="ctr" rtl="0">
              <a:spcBef>
                <a:spcPts val="0"/>
              </a:spcBef>
              <a:buClr>
                <a:srgbClr val="FFFFFF"/>
              </a:buClr>
              <a:defRPr b="1" i="1">
                <a:solidFill>
                  <a:srgbClr val="FFFFFF"/>
                </a:solidFill>
              </a:defRPr>
            </a:lvl5pPr>
            <a:lvl6pPr lvl="5" algn="ctr" rtl="0">
              <a:spcBef>
                <a:spcPts val="0"/>
              </a:spcBef>
              <a:buClr>
                <a:srgbClr val="FFFFFF"/>
              </a:buClr>
              <a:defRPr b="1" i="1">
                <a:solidFill>
                  <a:srgbClr val="FFFFFF"/>
                </a:solidFill>
              </a:defRPr>
            </a:lvl6pPr>
            <a:lvl7pPr lvl="6" algn="ctr" rtl="0">
              <a:spcBef>
                <a:spcPts val="0"/>
              </a:spcBef>
              <a:buClr>
                <a:srgbClr val="FFFFFF"/>
              </a:buClr>
              <a:defRPr b="1" i="1">
                <a:solidFill>
                  <a:srgbClr val="FFFFFF"/>
                </a:solidFill>
              </a:defRPr>
            </a:lvl7pPr>
            <a:lvl8pPr lvl="7" algn="ctr" rtl="0">
              <a:spcBef>
                <a:spcPts val="0"/>
              </a:spcBef>
              <a:buClr>
                <a:srgbClr val="FFFFFF"/>
              </a:buClr>
              <a:defRPr b="1" i="1">
                <a:solidFill>
                  <a:srgbClr val="FFFFFF"/>
                </a:solidFill>
              </a:defRPr>
            </a:lvl8pPr>
            <a:lvl9pPr lvl="8" algn="ctr">
              <a:spcBef>
                <a:spcPts val="0"/>
              </a:spcBef>
              <a:buClr>
                <a:srgbClr val="FFFFFF"/>
              </a:buClr>
              <a:defRPr b="1" i="1">
                <a:solidFill>
                  <a:srgbClr val="FFFFFF"/>
                </a:solidFill>
              </a:defRPr>
            </a:lvl9pPr>
          </a:lstStyle>
          <a:p>
            <a:endParaRPr/>
          </a:p>
        </p:txBody>
      </p:sp>
      <p:sp>
        <p:nvSpPr>
          <p:cNvPr id="24" name="Shape 24"/>
          <p:cNvSpPr txBox="1"/>
          <p:nvPr/>
        </p:nvSpPr>
        <p:spPr>
          <a:xfrm>
            <a:off x="3593400" y="1086168"/>
            <a:ext cx="1957200" cy="653699"/>
          </a:xfrm>
          <a:prstGeom prst="rect">
            <a:avLst/>
          </a:prstGeom>
          <a:noFill/>
          <a:ln>
            <a:noFill/>
          </a:ln>
        </p:spPr>
        <p:txBody>
          <a:bodyPr lIns="91425" tIns="91425" rIns="91425" bIns="91425" anchor="t" anchorCtr="0">
            <a:noAutofit/>
          </a:bodyPr>
          <a:lstStyle/>
          <a:p>
            <a:pPr lvl="0" algn="ctr">
              <a:spcBef>
                <a:spcPts val="0"/>
              </a:spcBef>
              <a:buNone/>
            </a:pPr>
            <a:r>
              <a:rPr lang="en" sz="6000" b="1">
                <a:solidFill>
                  <a:srgbClr val="FFFFFF"/>
                </a:solidFill>
                <a:latin typeface="Raleway"/>
                <a:ea typeface="Raleway"/>
                <a:cs typeface="Raleway"/>
                <a:sym typeface="Raleway"/>
              </a:rPr>
              <a:t>“</a:t>
            </a:r>
          </a:p>
        </p:txBody>
      </p:sp>
      <p:sp>
        <p:nvSpPr>
          <p:cNvPr id="25" name="Shape 25"/>
          <p:cNvSpPr/>
          <p:nvPr/>
        </p:nvSpPr>
        <p:spPr>
          <a:xfrm>
            <a:off x="4179900" y="1041875"/>
            <a:ext cx="784200" cy="784200"/>
          </a:xfrm>
          <a:prstGeom prst="diamond">
            <a:avLst/>
          </a:prstGeom>
          <a:noFill/>
          <a:ln w="28575" cap="flat" cmpd="sng">
            <a:solidFill>
              <a:srgbClr val="FFFFFF"/>
            </a:solidFill>
            <a:prstDash val="solid"/>
            <a:miter/>
            <a:headEnd type="none" w="med" len="med"/>
            <a:tailEnd type="none" w="med" len="med"/>
          </a:ln>
        </p:spPr>
        <p:txBody>
          <a:bodyPr lIns="91425" tIns="91425" rIns="91425" bIns="91425" anchor="ctr" anchorCtr="0">
            <a:noAutofit/>
          </a:bodyPr>
          <a:lstStyle/>
          <a:p>
            <a:pPr lvl="0">
              <a:spcBef>
                <a:spcPts val="0"/>
              </a:spcBef>
              <a:buNone/>
            </a:pP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Title + 1 column">
    <p:spTree>
      <p:nvGrpSpPr>
        <p:cNvPr id="1" name="Shape 26"/>
        <p:cNvGrpSpPr/>
        <p:nvPr/>
      </p:nvGrpSpPr>
      <p:grpSpPr>
        <a:xfrm>
          <a:off x="0" y="0"/>
          <a:ext cx="0" cy="0"/>
          <a:chOff x="0" y="0"/>
          <a:chExt cx="0" cy="0"/>
        </a:xfrm>
      </p:grpSpPr>
      <p:grpSp>
        <p:nvGrpSpPr>
          <p:cNvPr id="27" name="Shape 27"/>
          <p:cNvGrpSpPr/>
          <p:nvPr/>
        </p:nvGrpSpPr>
        <p:grpSpPr>
          <a:xfrm>
            <a:off x="-6025" y="0"/>
            <a:ext cx="9168125" cy="5163100"/>
            <a:chOff x="-6025" y="0"/>
            <a:chExt cx="9168125" cy="5163100"/>
          </a:xfrm>
        </p:grpSpPr>
        <p:sp>
          <p:nvSpPr>
            <p:cNvPr id="28" name="Shape 28"/>
            <p:cNvSpPr/>
            <p:nvPr/>
          </p:nvSpPr>
          <p:spPr>
            <a:xfrm>
              <a:off x="0" y="0"/>
              <a:ext cx="8552900" cy="1333000"/>
            </a:xfrm>
            <a:custGeom>
              <a:avLst/>
              <a:gdLst/>
              <a:ahLst/>
              <a:cxnLst/>
              <a:rect l="0" t="0" r="0" b="0"/>
              <a:pathLst>
                <a:path w="342116" h="53320" extrusionOk="0">
                  <a:moveTo>
                    <a:pt x="0" y="0"/>
                  </a:moveTo>
                  <a:lnTo>
                    <a:pt x="0" y="53320"/>
                  </a:lnTo>
                  <a:lnTo>
                    <a:pt x="342116" y="0"/>
                  </a:lnTo>
                  <a:close/>
                </a:path>
              </a:pathLst>
            </a:custGeom>
            <a:solidFill>
              <a:srgbClr val="004C52"/>
            </a:solidFill>
            <a:ln>
              <a:noFill/>
            </a:ln>
          </p:spPr>
        </p:sp>
        <p:sp>
          <p:nvSpPr>
            <p:cNvPr id="29" name="Shape 29"/>
            <p:cNvSpPr/>
            <p:nvPr/>
          </p:nvSpPr>
          <p:spPr>
            <a:xfrm>
              <a:off x="2563450" y="0"/>
              <a:ext cx="6580550" cy="1272675"/>
            </a:xfrm>
            <a:custGeom>
              <a:avLst/>
              <a:gdLst/>
              <a:ahLst/>
              <a:cxnLst/>
              <a:rect l="0" t="0" r="0" b="0"/>
              <a:pathLst>
                <a:path w="263222" h="50907" extrusionOk="0">
                  <a:moveTo>
                    <a:pt x="0" y="0"/>
                  </a:moveTo>
                  <a:lnTo>
                    <a:pt x="217381" y="50907"/>
                  </a:lnTo>
                  <a:lnTo>
                    <a:pt x="263222" y="10133"/>
                  </a:lnTo>
                  <a:lnTo>
                    <a:pt x="263222" y="0"/>
                  </a:lnTo>
                  <a:close/>
                </a:path>
              </a:pathLst>
            </a:custGeom>
            <a:solidFill>
              <a:srgbClr val="00AE9D">
                <a:alpha val="83460"/>
              </a:srgbClr>
            </a:solidFill>
            <a:ln>
              <a:noFill/>
            </a:ln>
          </p:spPr>
        </p:sp>
        <p:sp>
          <p:nvSpPr>
            <p:cNvPr id="30" name="Shape 30"/>
            <p:cNvSpPr/>
            <p:nvPr/>
          </p:nvSpPr>
          <p:spPr>
            <a:xfrm>
              <a:off x="-6025" y="2"/>
              <a:ext cx="7298300" cy="1471709"/>
            </a:xfrm>
            <a:custGeom>
              <a:avLst/>
              <a:gdLst/>
              <a:ahLst/>
              <a:cxnLst/>
              <a:rect l="0" t="0" r="0" b="0"/>
              <a:pathLst>
                <a:path w="291932" h="58628" extrusionOk="0">
                  <a:moveTo>
                    <a:pt x="0" y="18578"/>
                  </a:moveTo>
                  <a:lnTo>
                    <a:pt x="241" y="34019"/>
                  </a:lnTo>
                  <a:lnTo>
                    <a:pt x="221482" y="58628"/>
                  </a:lnTo>
                  <a:lnTo>
                    <a:pt x="291932" y="0"/>
                  </a:lnTo>
                  <a:close/>
                </a:path>
              </a:pathLst>
            </a:custGeom>
            <a:solidFill>
              <a:srgbClr val="ABE33F">
                <a:alpha val="81150"/>
              </a:srgbClr>
            </a:solidFill>
            <a:ln>
              <a:noFill/>
            </a:ln>
          </p:spPr>
        </p:sp>
        <p:sp>
          <p:nvSpPr>
            <p:cNvPr id="31" name="Shape 31"/>
            <p:cNvSpPr/>
            <p:nvPr/>
          </p:nvSpPr>
          <p:spPr>
            <a:xfrm>
              <a:off x="3596100" y="4667000"/>
              <a:ext cx="5090700" cy="476500"/>
            </a:xfrm>
            <a:custGeom>
              <a:avLst/>
              <a:gdLst/>
              <a:ahLst/>
              <a:cxnLst/>
              <a:rect l="0" t="0" r="0" b="0"/>
              <a:pathLst>
                <a:path w="203628" h="19060" extrusionOk="0">
                  <a:moveTo>
                    <a:pt x="0" y="19060"/>
                  </a:moveTo>
                  <a:lnTo>
                    <a:pt x="203628" y="19060"/>
                  </a:lnTo>
                  <a:lnTo>
                    <a:pt x="157305" y="0"/>
                  </a:lnTo>
                  <a:close/>
                </a:path>
              </a:pathLst>
            </a:custGeom>
            <a:solidFill>
              <a:srgbClr val="004C52"/>
            </a:solidFill>
            <a:ln>
              <a:noFill/>
            </a:ln>
          </p:spPr>
        </p:sp>
        <p:sp>
          <p:nvSpPr>
            <p:cNvPr id="32" name="Shape 32"/>
            <p:cNvSpPr/>
            <p:nvPr/>
          </p:nvSpPr>
          <p:spPr>
            <a:xfrm>
              <a:off x="5525000" y="4692625"/>
              <a:ext cx="3637100" cy="470475"/>
            </a:xfrm>
            <a:custGeom>
              <a:avLst/>
              <a:gdLst/>
              <a:ahLst/>
              <a:cxnLst/>
              <a:rect l="0" t="0" r="0" b="0"/>
              <a:pathLst>
                <a:path w="145484" h="18819" extrusionOk="0">
                  <a:moveTo>
                    <a:pt x="145484" y="0"/>
                  </a:moveTo>
                  <a:lnTo>
                    <a:pt x="145484" y="18819"/>
                  </a:lnTo>
                  <a:lnTo>
                    <a:pt x="0" y="18819"/>
                  </a:lnTo>
                  <a:close/>
                </a:path>
              </a:pathLst>
            </a:custGeom>
            <a:solidFill>
              <a:srgbClr val="00AE9D">
                <a:alpha val="83460"/>
              </a:srgbClr>
            </a:solidFill>
            <a:ln>
              <a:noFill/>
            </a:ln>
          </p:spPr>
        </p:sp>
        <p:sp>
          <p:nvSpPr>
            <p:cNvPr id="33" name="Shape 33"/>
            <p:cNvSpPr/>
            <p:nvPr/>
          </p:nvSpPr>
          <p:spPr>
            <a:xfrm>
              <a:off x="7521475" y="4023125"/>
              <a:ext cx="1634600" cy="1139975"/>
            </a:xfrm>
            <a:custGeom>
              <a:avLst/>
              <a:gdLst/>
              <a:ahLst/>
              <a:cxnLst/>
              <a:rect l="0" t="0" r="0" b="0"/>
              <a:pathLst>
                <a:path w="65384" h="45599" extrusionOk="0">
                  <a:moveTo>
                    <a:pt x="65384" y="27022"/>
                  </a:moveTo>
                  <a:lnTo>
                    <a:pt x="65384" y="0"/>
                  </a:lnTo>
                  <a:lnTo>
                    <a:pt x="0" y="45599"/>
                  </a:lnTo>
                  <a:close/>
                </a:path>
              </a:pathLst>
            </a:custGeom>
            <a:solidFill>
              <a:srgbClr val="ABE33F">
                <a:alpha val="81150"/>
              </a:srgbClr>
            </a:solidFill>
            <a:ln>
              <a:noFill/>
            </a:ln>
          </p:spPr>
        </p:sp>
      </p:grpSp>
      <p:sp>
        <p:nvSpPr>
          <p:cNvPr id="34" name="Shape 34"/>
          <p:cNvSpPr txBox="1">
            <a:spLocks noGrp="1"/>
          </p:cNvSpPr>
          <p:nvPr>
            <p:ph type="title"/>
          </p:nvPr>
        </p:nvSpPr>
        <p:spPr>
          <a:xfrm>
            <a:off x="886650" y="398400"/>
            <a:ext cx="7370699" cy="857400"/>
          </a:xfrm>
          <a:prstGeom prst="rect">
            <a:avLst/>
          </a:prstGeom>
        </p:spPr>
        <p:txBody>
          <a:bodyPr lIns="91425" tIns="91425" rIns="91425" bIns="9142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35" name="Shape 35"/>
          <p:cNvSpPr txBox="1">
            <a:spLocks noGrp="1"/>
          </p:cNvSpPr>
          <p:nvPr>
            <p:ph type="body" idx="1"/>
          </p:nvPr>
        </p:nvSpPr>
        <p:spPr>
          <a:xfrm>
            <a:off x="886650" y="1598408"/>
            <a:ext cx="7370699" cy="3327299"/>
          </a:xfrm>
          <a:prstGeom prst="rect">
            <a:avLst/>
          </a:prstGeom>
        </p:spPr>
        <p:txBody>
          <a:bodyPr lIns="91425" tIns="91425" rIns="91425" bIns="9142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ColTx">
  <p:cSld name="Title + 2 columns">
    <p:spTree>
      <p:nvGrpSpPr>
        <p:cNvPr id="1" name="Shape 36"/>
        <p:cNvGrpSpPr/>
        <p:nvPr/>
      </p:nvGrpSpPr>
      <p:grpSpPr>
        <a:xfrm>
          <a:off x="0" y="0"/>
          <a:ext cx="0" cy="0"/>
          <a:chOff x="0" y="0"/>
          <a:chExt cx="0" cy="0"/>
        </a:xfrm>
      </p:grpSpPr>
      <p:grpSp>
        <p:nvGrpSpPr>
          <p:cNvPr id="37" name="Shape 37"/>
          <p:cNvGrpSpPr/>
          <p:nvPr/>
        </p:nvGrpSpPr>
        <p:grpSpPr>
          <a:xfrm>
            <a:off x="-6025" y="0"/>
            <a:ext cx="9168125" cy="5163100"/>
            <a:chOff x="-6025" y="0"/>
            <a:chExt cx="9168125" cy="5163100"/>
          </a:xfrm>
        </p:grpSpPr>
        <p:sp>
          <p:nvSpPr>
            <p:cNvPr id="38" name="Shape 38"/>
            <p:cNvSpPr/>
            <p:nvPr/>
          </p:nvSpPr>
          <p:spPr>
            <a:xfrm>
              <a:off x="0" y="0"/>
              <a:ext cx="8552900" cy="1333000"/>
            </a:xfrm>
            <a:custGeom>
              <a:avLst/>
              <a:gdLst/>
              <a:ahLst/>
              <a:cxnLst/>
              <a:rect l="0" t="0" r="0" b="0"/>
              <a:pathLst>
                <a:path w="342116" h="53320" extrusionOk="0">
                  <a:moveTo>
                    <a:pt x="0" y="0"/>
                  </a:moveTo>
                  <a:lnTo>
                    <a:pt x="0" y="53320"/>
                  </a:lnTo>
                  <a:lnTo>
                    <a:pt x="342116" y="0"/>
                  </a:lnTo>
                  <a:close/>
                </a:path>
              </a:pathLst>
            </a:custGeom>
            <a:solidFill>
              <a:srgbClr val="004C52"/>
            </a:solidFill>
            <a:ln>
              <a:noFill/>
            </a:ln>
          </p:spPr>
        </p:sp>
        <p:sp>
          <p:nvSpPr>
            <p:cNvPr id="39" name="Shape 39"/>
            <p:cNvSpPr/>
            <p:nvPr/>
          </p:nvSpPr>
          <p:spPr>
            <a:xfrm>
              <a:off x="2563450" y="0"/>
              <a:ext cx="6580550" cy="1272675"/>
            </a:xfrm>
            <a:custGeom>
              <a:avLst/>
              <a:gdLst/>
              <a:ahLst/>
              <a:cxnLst/>
              <a:rect l="0" t="0" r="0" b="0"/>
              <a:pathLst>
                <a:path w="263222" h="50907" extrusionOk="0">
                  <a:moveTo>
                    <a:pt x="0" y="0"/>
                  </a:moveTo>
                  <a:lnTo>
                    <a:pt x="217381" y="50907"/>
                  </a:lnTo>
                  <a:lnTo>
                    <a:pt x="263222" y="10133"/>
                  </a:lnTo>
                  <a:lnTo>
                    <a:pt x="263222" y="0"/>
                  </a:lnTo>
                  <a:close/>
                </a:path>
              </a:pathLst>
            </a:custGeom>
            <a:solidFill>
              <a:srgbClr val="00AE9D">
                <a:alpha val="83460"/>
              </a:srgbClr>
            </a:solidFill>
            <a:ln>
              <a:noFill/>
            </a:ln>
          </p:spPr>
        </p:sp>
        <p:sp>
          <p:nvSpPr>
            <p:cNvPr id="40" name="Shape 40"/>
            <p:cNvSpPr/>
            <p:nvPr/>
          </p:nvSpPr>
          <p:spPr>
            <a:xfrm>
              <a:off x="-6025" y="2"/>
              <a:ext cx="7298300" cy="1471709"/>
            </a:xfrm>
            <a:custGeom>
              <a:avLst/>
              <a:gdLst/>
              <a:ahLst/>
              <a:cxnLst/>
              <a:rect l="0" t="0" r="0" b="0"/>
              <a:pathLst>
                <a:path w="291932" h="58628" extrusionOk="0">
                  <a:moveTo>
                    <a:pt x="0" y="18578"/>
                  </a:moveTo>
                  <a:lnTo>
                    <a:pt x="241" y="34019"/>
                  </a:lnTo>
                  <a:lnTo>
                    <a:pt x="221482" y="58628"/>
                  </a:lnTo>
                  <a:lnTo>
                    <a:pt x="291932" y="0"/>
                  </a:lnTo>
                  <a:close/>
                </a:path>
              </a:pathLst>
            </a:custGeom>
            <a:solidFill>
              <a:srgbClr val="ABE33F">
                <a:alpha val="81150"/>
              </a:srgbClr>
            </a:solidFill>
            <a:ln>
              <a:noFill/>
            </a:ln>
          </p:spPr>
        </p:sp>
        <p:sp>
          <p:nvSpPr>
            <p:cNvPr id="41" name="Shape 41"/>
            <p:cNvSpPr/>
            <p:nvPr/>
          </p:nvSpPr>
          <p:spPr>
            <a:xfrm>
              <a:off x="3596100" y="4667000"/>
              <a:ext cx="5090700" cy="476500"/>
            </a:xfrm>
            <a:custGeom>
              <a:avLst/>
              <a:gdLst/>
              <a:ahLst/>
              <a:cxnLst/>
              <a:rect l="0" t="0" r="0" b="0"/>
              <a:pathLst>
                <a:path w="203628" h="19060" extrusionOk="0">
                  <a:moveTo>
                    <a:pt x="0" y="19060"/>
                  </a:moveTo>
                  <a:lnTo>
                    <a:pt x="203628" y="19060"/>
                  </a:lnTo>
                  <a:lnTo>
                    <a:pt x="157305" y="0"/>
                  </a:lnTo>
                  <a:close/>
                </a:path>
              </a:pathLst>
            </a:custGeom>
            <a:solidFill>
              <a:srgbClr val="004C52"/>
            </a:solidFill>
            <a:ln>
              <a:noFill/>
            </a:ln>
          </p:spPr>
        </p:sp>
        <p:sp>
          <p:nvSpPr>
            <p:cNvPr id="42" name="Shape 42"/>
            <p:cNvSpPr/>
            <p:nvPr/>
          </p:nvSpPr>
          <p:spPr>
            <a:xfrm>
              <a:off x="5525000" y="4692625"/>
              <a:ext cx="3637100" cy="470475"/>
            </a:xfrm>
            <a:custGeom>
              <a:avLst/>
              <a:gdLst/>
              <a:ahLst/>
              <a:cxnLst/>
              <a:rect l="0" t="0" r="0" b="0"/>
              <a:pathLst>
                <a:path w="145484" h="18819" extrusionOk="0">
                  <a:moveTo>
                    <a:pt x="145484" y="0"/>
                  </a:moveTo>
                  <a:lnTo>
                    <a:pt x="145484" y="18819"/>
                  </a:lnTo>
                  <a:lnTo>
                    <a:pt x="0" y="18819"/>
                  </a:lnTo>
                  <a:close/>
                </a:path>
              </a:pathLst>
            </a:custGeom>
            <a:solidFill>
              <a:srgbClr val="00AE9D">
                <a:alpha val="83460"/>
              </a:srgbClr>
            </a:solidFill>
            <a:ln>
              <a:noFill/>
            </a:ln>
          </p:spPr>
        </p:sp>
        <p:sp>
          <p:nvSpPr>
            <p:cNvPr id="43" name="Shape 43"/>
            <p:cNvSpPr/>
            <p:nvPr/>
          </p:nvSpPr>
          <p:spPr>
            <a:xfrm>
              <a:off x="7521475" y="4023125"/>
              <a:ext cx="1634600" cy="1139975"/>
            </a:xfrm>
            <a:custGeom>
              <a:avLst/>
              <a:gdLst/>
              <a:ahLst/>
              <a:cxnLst/>
              <a:rect l="0" t="0" r="0" b="0"/>
              <a:pathLst>
                <a:path w="65384" h="45599" extrusionOk="0">
                  <a:moveTo>
                    <a:pt x="65384" y="27022"/>
                  </a:moveTo>
                  <a:lnTo>
                    <a:pt x="65384" y="0"/>
                  </a:lnTo>
                  <a:lnTo>
                    <a:pt x="0" y="45599"/>
                  </a:lnTo>
                  <a:close/>
                </a:path>
              </a:pathLst>
            </a:custGeom>
            <a:solidFill>
              <a:srgbClr val="ABE33F">
                <a:alpha val="81150"/>
              </a:srgbClr>
            </a:solidFill>
            <a:ln>
              <a:noFill/>
            </a:ln>
          </p:spPr>
        </p:sp>
      </p:grpSp>
      <p:sp>
        <p:nvSpPr>
          <p:cNvPr id="44" name="Shape 44"/>
          <p:cNvSpPr txBox="1">
            <a:spLocks noGrp="1"/>
          </p:cNvSpPr>
          <p:nvPr>
            <p:ph type="title"/>
          </p:nvPr>
        </p:nvSpPr>
        <p:spPr>
          <a:xfrm>
            <a:off x="886650" y="398400"/>
            <a:ext cx="7370699" cy="857400"/>
          </a:xfrm>
          <a:prstGeom prst="rect">
            <a:avLst/>
          </a:prstGeom>
        </p:spPr>
        <p:txBody>
          <a:bodyPr lIns="91425" tIns="91425" rIns="91425" bIns="9142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45" name="Shape 45"/>
          <p:cNvSpPr txBox="1">
            <a:spLocks noGrp="1"/>
          </p:cNvSpPr>
          <p:nvPr>
            <p:ph type="body" idx="1"/>
          </p:nvPr>
        </p:nvSpPr>
        <p:spPr>
          <a:xfrm>
            <a:off x="904925" y="1495850"/>
            <a:ext cx="3560099" cy="3429900"/>
          </a:xfrm>
          <a:prstGeom prst="rect">
            <a:avLst/>
          </a:prstGeom>
        </p:spPr>
        <p:txBody>
          <a:bodyPr lIns="91425" tIns="91425" rIns="91425" bIns="91425" anchor="t" anchorCtr="0"/>
          <a:lstStyle>
            <a:lvl1pPr lvl="0">
              <a:spcBef>
                <a:spcPts val="0"/>
              </a:spcBef>
              <a:buSzPct val="100000"/>
              <a:defRPr sz="1800"/>
            </a:lvl1pPr>
            <a:lvl2pPr lvl="1">
              <a:spcBef>
                <a:spcPts val="0"/>
              </a:spcBef>
              <a:buSzPct val="100000"/>
              <a:defRPr sz="1800"/>
            </a:lvl2pPr>
            <a:lvl3pPr lvl="2">
              <a:spcBef>
                <a:spcPts val="0"/>
              </a:spcBef>
              <a:buSzPct val="100000"/>
              <a:defRPr sz="1800"/>
            </a:lvl3pPr>
            <a:lvl4pPr lvl="3">
              <a:spcBef>
                <a:spcPts val="0"/>
              </a:spcBef>
              <a:buSzPct val="100000"/>
              <a:defRPr sz="1800"/>
            </a:lvl4pPr>
            <a:lvl5pPr lvl="4">
              <a:spcBef>
                <a:spcPts val="0"/>
              </a:spcBef>
              <a:buSzPct val="100000"/>
              <a:defRPr sz="1800"/>
            </a:lvl5pPr>
            <a:lvl6pPr lvl="5">
              <a:spcBef>
                <a:spcPts val="0"/>
              </a:spcBef>
              <a:buSzPct val="100000"/>
              <a:defRPr sz="1800"/>
            </a:lvl6pPr>
            <a:lvl7pPr lvl="6">
              <a:spcBef>
                <a:spcPts val="0"/>
              </a:spcBef>
              <a:buSzPct val="100000"/>
              <a:defRPr sz="1800"/>
            </a:lvl7pPr>
            <a:lvl8pPr lvl="7">
              <a:spcBef>
                <a:spcPts val="0"/>
              </a:spcBef>
              <a:buSzPct val="100000"/>
              <a:defRPr sz="1800"/>
            </a:lvl8pPr>
            <a:lvl9pPr lvl="8">
              <a:spcBef>
                <a:spcPts val="0"/>
              </a:spcBef>
              <a:buSzPct val="100000"/>
              <a:defRPr sz="1800"/>
            </a:lvl9pPr>
          </a:lstStyle>
          <a:p>
            <a:endParaRPr/>
          </a:p>
        </p:txBody>
      </p:sp>
      <p:sp>
        <p:nvSpPr>
          <p:cNvPr id="46" name="Shape 46"/>
          <p:cNvSpPr txBox="1">
            <a:spLocks noGrp="1"/>
          </p:cNvSpPr>
          <p:nvPr>
            <p:ph type="body" idx="2"/>
          </p:nvPr>
        </p:nvSpPr>
        <p:spPr>
          <a:xfrm>
            <a:off x="4679179" y="1495850"/>
            <a:ext cx="3560099" cy="3429900"/>
          </a:xfrm>
          <a:prstGeom prst="rect">
            <a:avLst/>
          </a:prstGeom>
        </p:spPr>
        <p:txBody>
          <a:bodyPr lIns="91425" tIns="91425" rIns="91425" bIns="91425" anchor="t" anchorCtr="0"/>
          <a:lstStyle>
            <a:lvl1pPr lvl="0">
              <a:spcBef>
                <a:spcPts val="0"/>
              </a:spcBef>
              <a:buSzPct val="100000"/>
              <a:defRPr sz="1800"/>
            </a:lvl1pPr>
            <a:lvl2pPr lvl="1">
              <a:spcBef>
                <a:spcPts val="0"/>
              </a:spcBef>
              <a:buSzPct val="100000"/>
              <a:defRPr sz="1800"/>
            </a:lvl2pPr>
            <a:lvl3pPr lvl="2">
              <a:spcBef>
                <a:spcPts val="0"/>
              </a:spcBef>
              <a:buSzPct val="100000"/>
              <a:defRPr sz="1800"/>
            </a:lvl3pPr>
            <a:lvl4pPr lvl="3">
              <a:spcBef>
                <a:spcPts val="0"/>
              </a:spcBef>
              <a:buSzPct val="100000"/>
              <a:defRPr sz="1800"/>
            </a:lvl4pPr>
            <a:lvl5pPr lvl="4">
              <a:spcBef>
                <a:spcPts val="0"/>
              </a:spcBef>
              <a:buSzPct val="100000"/>
              <a:defRPr sz="1800"/>
            </a:lvl5pPr>
            <a:lvl6pPr lvl="5">
              <a:spcBef>
                <a:spcPts val="0"/>
              </a:spcBef>
              <a:buSzPct val="100000"/>
              <a:defRPr sz="1800"/>
            </a:lvl6pPr>
            <a:lvl7pPr lvl="6">
              <a:spcBef>
                <a:spcPts val="0"/>
              </a:spcBef>
              <a:buSzPct val="100000"/>
              <a:defRPr sz="1800"/>
            </a:lvl7pPr>
            <a:lvl8pPr lvl="7">
              <a:spcBef>
                <a:spcPts val="0"/>
              </a:spcBef>
              <a:buSzPct val="100000"/>
              <a:defRPr sz="1800"/>
            </a:lvl8pPr>
            <a:lvl9pPr lvl="8">
              <a:spcBef>
                <a:spcPts val="0"/>
              </a:spcBef>
              <a:buSzPct val="100000"/>
              <a:defRPr sz="1800"/>
            </a:lvl9pPr>
          </a:lstStyle>
          <a:p>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cSld name="Title + 3 columns">
    <p:spTree>
      <p:nvGrpSpPr>
        <p:cNvPr id="1" name="Shape 47"/>
        <p:cNvGrpSpPr/>
        <p:nvPr/>
      </p:nvGrpSpPr>
      <p:grpSpPr>
        <a:xfrm>
          <a:off x="0" y="0"/>
          <a:ext cx="0" cy="0"/>
          <a:chOff x="0" y="0"/>
          <a:chExt cx="0" cy="0"/>
        </a:xfrm>
      </p:grpSpPr>
      <p:grpSp>
        <p:nvGrpSpPr>
          <p:cNvPr id="48" name="Shape 48"/>
          <p:cNvGrpSpPr/>
          <p:nvPr/>
        </p:nvGrpSpPr>
        <p:grpSpPr>
          <a:xfrm>
            <a:off x="-6025" y="0"/>
            <a:ext cx="9168125" cy="5163100"/>
            <a:chOff x="-6025" y="0"/>
            <a:chExt cx="9168125" cy="5163100"/>
          </a:xfrm>
        </p:grpSpPr>
        <p:sp>
          <p:nvSpPr>
            <p:cNvPr id="49" name="Shape 49"/>
            <p:cNvSpPr/>
            <p:nvPr/>
          </p:nvSpPr>
          <p:spPr>
            <a:xfrm>
              <a:off x="0" y="0"/>
              <a:ext cx="8552900" cy="1333000"/>
            </a:xfrm>
            <a:custGeom>
              <a:avLst/>
              <a:gdLst/>
              <a:ahLst/>
              <a:cxnLst/>
              <a:rect l="0" t="0" r="0" b="0"/>
              <a:pathLst>
                <a:path w="342116" h="53320" extrusionOk="0">
                  <a:moveTo>
                    <a:pt x="0" y="0"/>
                  </a:moveTo>
                  <a:lnTo>
                    <a:pt x="0" y="53320"/>
                  </a:lnTo>
                  <a:lnTo>
                    <a:pt x="342116" y="0"/>
                  </a:lnTo>
                  <a:close/>
                </a:path>
              </a:pathLst>
            </a:custGeom>
            <a:solidFill>
              <a:srgbClr val="004C52"/>
            </a:solidFill>
            <a:ln>
              <a:noFill/>
            </a:ln>
          </p:spPr>
        </p:sp>
        <p:sp>
          <p:nvSpPr>
            <p:cNvPr id="50" name="Shape 50"/>
            <p:cNvSpPr/>
            <p:nvPr/>
          </p:nvSpPr>
          <p:spPr>
            <a:xfrm>
              <a:off x="2563450" y="0"/>
              <a:ext cx="6580550" cy="1272675"/>
            </a:xfrm>
            <a:custGeom>
              <a:avLst/>
              <a:gdLst/>
              <a:ahLst/>
              <a:cxnLst/>
              <a:rect l="0" t="0" r="0" b="0"/>
              <a:pathLst>
                <a:path w="263222" h="50907" extrusionOk="0">
                  <a:moveTo>
                    <a:pt x="0" y="0"/>
                  </a:moveTo>
                  <a:lnTo>
                    <a:pt x="217381" y="50907"/>
                  </a:lnTo>
                  <a:lnTo>
                    <a:pt x="263222" y="10133"/>
                  </a:lnTo>
                  <a:lnTo>
                    <a:pt x="263222" y="0"/>
                  </a:lnTo>
                  <a:close/>
                </a:path>
              </a:pathLst>
            </a:custGeom>
            <a:solidFill>
              <a:srgbClr val="00AE9D">
                <a:alpha val="83460"/>
              </a:srgbClr>
            </a:solidFill>
            <a:ln>
              <a:noFill/>
            </a:ln>
          </p:spPr>
        </p:sp>
        <p:sp>
          <p:nvSpPr>
            <p:cNvPr id="51" name="Shape 51"/>
            <p:cNvSpPr/>
            <p:nvPr/>
          </p:nvSpPr>
          <p:spPr>
            <a:xfrm>
              <a:off x="-6025" y="2"/>
              <a:ext cx="7298300" cy="1471709"/>
            </a:xfrm>
            <a:custGeom>
              <a:avLst/>
              <a:gdLst/>
              <a:ahLst/>
              <a:cxnLst/>
              <a:rect l="0" t="0" r="0" b="0"/>
              <a:pathLst>
                <a:path w="291932" h="58628" extrusionOk="0">
                  <a:moveTo>
                    <a:pt x="0" y="18578"/>
                  </a:moveTo>
                  <a:lnTo>
                    <a:pt x="241" y="34019"/>
                  </a:lnTo>
                  <a:lnTo>
                    <a:pt x="221482" y="58628"/>
                  </a:lnTo>
                  <a:lnTo>
                    <a:pt x="291932" y="0"/>
                  </a:lnTo>
                  <a:close/>
                </a:path>
              </a:pathLst>
            </a:custGeom>
            <a:solidFill>
              <a:srgbClr val="ABE33F">
                <a:alpha val="81150"/>
              </a:srgbClr>
            </a:solidFill>
            <a:ln>
              <a:noFill/>
            </a:ln>
          </p:spPr>
        </p:sp>
        <p:sp>
          <p:nvSpPr>
            <p:cNvPr id="52" name="Shape 52"/>
            <p:cNvSpPr/>
            <p:nvPr/>
          </p:nvSpPr>
          <p:spPr>
            <a:xfrm>
              <a:off x="3596100" y="4667000"/>
              <a:ext cx="5090700" cy="476500"/>
            </a:xfrm>
            <a:custGeom>
              <a:avLst/>
              <a:gdLst/>
              <a:ahLst/>
              <a:cxnLst/>
              <a:rect l="0" t="0" r="0" b="0"/>
              <a:pathLst>
                <a:path w="203628" h="19060" extrusionOk="0">
                  <a:moveTo>
                    <a:pt x="0" y="19060"/>
                  </a:moveTo>
                  <a:lnTo>
                    <a:pt x="203628" y="19060"/>
                  </a:lnTo>
                  <a:lnTo>
                    <a:pt x="157305" y="0"/>
                  </a:lnTo>
                  <a:close/>
                </a:path>
              </a:pathLst>
            </a:custGeom>
            <a:solidFill>
              <a:srgbClr val="004C52"/>
            </a:solidFill>
            <a:ln>
              <a:noFill/>
            </a:ln>
          </p:spPr>
        </p:sp>
        <p:sp>
          <p:nvSpPr>
            <p:cNvPr id="53" name="Shape 53"/>
            <p:cNvSpPr/>
            <p:nvPr/>
          </p:nvSpPr>
          <p:spPr>
            <a:xfrm>
              <a:off x="5525000" y="4692625"/>
              <a:ext cx="3637100" cy="470475"/>
            </a:xfrm>
            <a:custGeom>
              <a:avLst/>
              <a:gdLst/>
              <a:ahLst/>
              <a:cxnLst/>
              <a:rect l="0" t="0" r="0" b="0"/>
              <a:pathLst>
                <a:path w="145484" h="18819" extrusionOk="0">
                  <a:moveTo>
                    <a:pt x="145484" y="0"/>
                  </a:moveTo>
                  <a:lnTo>
                    <a:pt x="145484" y="18819"/>
                  </a:lnTo>
                  <a:lnTo>
                    <a:pt x="0" y="18819"/>
                  </a:lnTo>
                  <a:close/>
                </a:path>
              </a:pathLst>
            </a:custGeom>
            <a:solidFill>
              <a:srgbClr val="00AE9D">
                <a:alpha val="83460"/>
              </a:srgbClr>
            </a:solidFill>
            <a:ln>
              <a:noFill/>
            </a:ln>
          </p:spPr>
        </p:sp>
        <p:sp>
          <p:nvSpPr>
            <p:cNvPr id="54" name="Shape 54"/>
            <p:cNvSpPr/>
            <p:nvPr/>
          </p:nvSpPr>
          <p:spPr>
            <a:xfrm>
              <a:off x="7521475" y="4023125"/>
              <a:ext cx="1634600" cy="1139975"/>
            </a:xfrm>
            <a:custGeom>
              <a:avLst/>
              <a:gdLst/>
              <a:ahLst/>
              <a:cxnLst/>
              <a:rect l="0" t="0" r="0" b="0"/>
              <a:pathLst>
                <a:path w="65384" h="45599" extrusionOk="0">
                  <a:moveTo>
                    <a:pt x="65384" y="27022"/>
                  </a:moveTo>
                  <a:lnTo>
                    <a:pt x="65384" y="0"/>
                  </a:lnTo>
                  <a:lnTo>
                    <a:pt x="0" y="45599"/>
                  </a:lnTo>
                  <a:close/>
                </a:path>
              </a:pathLst>
            </a:custGeom>
            <a:solidFill>
              <a:srgbClr val="ABE33F">
                <a:alpha val="81150"/>
              </a:srgbClr>
            </a:solidFill>
            <a:ln>
              <a:noFill/>
            </a:ln>
          </p:spPr>
        </p:sp>
      </p:grpSp>
      <p:sp>
        <p:nvSpPr>
          <p:cNvPr id="55" name="Shape 55"/>
          <p:cNvSpPr txBox="1">
            <a:spLocks noGrp="1"/>
          </p:cNvSpPr>
          <p:nvPr>
            <p:ph type="title"/>
          </p:nvPr>
        </p:nvSpPr>
        <p:spPr>
          <a:xfrm>
            <a:off x="886650" y="398400"/>
            <a:ext cx="7370699" cy="857400"/>
          </a:xfrm>
          <a:prstGeom prst="rect">
            <a:avLst/>
          </a:prstGeom>
        </p:spPr>
        <p:txBody>
          <a:bodyPr lIns="91425" tIns="91425" rIns="91425" bIns="91425" anchor="t" anchorCtr="0"/>
          <a:lstStyle>
            <a:lvl1pPr lvl="0" rtl="0">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a:endParaRPr/>
          </a:p>
        </p:txBody>
      </p:sp>
      <p:sp>
        <p:nvSpPr>
          <p:cNvPr id="56" name="Shape 56"/>
          <p:cNvSpPr txBox="1">
            <a:spLocks noGrp="1"/>
          </p:cNvSpPr>
          <p:nvPr>
            <p:ph type="body" idx="1"/>
          </p:nvPr>
        </p:nvSpPr>
        <p:spPr>
          <a:xfrm>
            <a:off x="870750" y="1495850"/>
            <a:ext cx="2365199" cy="3429900"/>
          </a:xfrm>
          <a:prstGeom prst="rect">
            <a:avLst/>
          </a:prstGeom>
        </p:spPr>
        <p:txBody>
          <a:bodyPr lIns="91425" tIns="91425" rIns="91425" bIns="91425" anchor="t" anchorCtr="0"/>
          <a:lstStyle>
            <a:lvl1pPr lvl="0" rtl="0">
              <a:spcBef>
                <a:spcPts val="0"/>
              </a:spcBef>
              <a:buSzPct val="100000"/>
              <a:defRPr sz="1400"/>
            </a:lvl1pPr>
            <a:lvl2pPr lvl="1" rtl="0">
              <a:spcBef>
                <a:spcPts val="0"/>
              </a:spcBef>
              <a:buSzPct val="100000"/>
              <a:defRPr sz="1400"/>
            </a:lvl2pPr>
            <a:lvl3pPr lvl="2" rtl="0">
              <a:spcBef>
                <a:spcPts val="0"/>
              </a:spcBef>
              <a:buSzPct val="100000"/>
              <a:defRPr sz="1400"/>
            </a:lvl3pPr>
            <a:lvl4pPr lvl="3" rtl="0">
              <a:spcBef>
                <a:spcPts val="0"/>
              </a:spcBef>
              <a:buSzPct val="100000"/>
              <a:defRPr sz="1400"/>
            </a:lvl4pPr>
            <a:lvl5pPr lvl="4" rtl="0">
              <a:spcBef>
                <a:spcPts val="0"/>
              </a:spcBef>
              <a:buSzPct val="100000"/>
              <a:defRPr sz="1400"/>
            </a:lvl5pPr>
            <a:lvl6pPr lvl="5" rtl="0">
              <a:spcBef>
                <a:spcPts val="0"/>
              </a:spcBef>
              <a:buSzPct val="100000"/>
              <a:defRPr sz="1400"/>
            </a:lvl6pPr>
            <a:lvl7pPr lvl="6" rtl="0">
              <a:spcBef>
                <a:spcPts val="0"/>
              </a:spcBef>
              <a:buSzPct val="100000"/>
              <a:defRPr sz="1400"/>
            </a:lvl7pPr>
            <a:lvl8pPr lvl="7" rtl="0">
              <a:spcBef>
                <a:spcPts val="0"/>
              </a:spcBef>
              <a:buSzPct val="100000"/>
              <a:defRPr sz="1400"/>
            </a:lvl8pPr>
            <a:lvl9pPr lvl="8" rtl="0">
              <a:spcBef>
                <a:spcPts val="0"/>
              </a:spcBef>
              <a:buSzPct val="100000"/>
              <a:defRPr sz="1400"/>
            </a:lvl9pPr>
          </a:lstStyle>
          <a:p>
            <a:endParaRPr/>
          </a:p>
        </p:txBody>
      </p:sp>
      <p:sp>
        <p:nvSpPr>
          <p:cNvPr id="57" name="Shape 57"/>
          <p:cNvSpPr txBox="1">
            <a:spLocks noGrp="1"/>
          </p:cNvSpPr>
          <p:nvPr>
            <p:ph type="body" idx="2"/>
          </p:nvPr>
        </p:nvSpPr>
        <p:spPr>
          <a:xfrm>
            <a:off x="3357261" y="1495850"/>
            <a:ext cx="2365199" cy="3429900"/>
          </a:xfrm>
          <a:prstGeom prst="rect">
            <a:avLst/>
          </a:prstGeom>
        </p:spPr>
        <p:txBody>
          <a:bodyPr lIns="91425" tIns="91425" rIns="91425" bIns="91425" anchor="t" anchorCtr="0"/>
          <a:lstStyle>
            <a:lvl1pPr lvl="0" rtl="0">
              <a:spcBef>
                <a:spcPts val="0"/>
              </a:spcBef>
              <a:buSzPct val="100000"/>
              <a:defRPr sz="1400"/>
            </a:lvl1pPr>
            <a:lvl2pPr lvl="1" rtl="0">
              <a:spcBef>
                <a:spcPts val="0"/>
              </a:spcBef>
              <a:buSzPct val="100000"/>
              <a:defRPr sz="1400"/>
            </a:lvl2pPr>
            <a:lvl3pPr lvl="2" rtl="0">
              <a:spcBef>
                <a:spcPts val="0"/>
              </a:spcBef>
              <a:buSzPct val="100000"/>
              <a:defRPr sz="1400"/>
            </a:lvl3pPr>
            <a:lvl4pPr lvl="3" rtl="0">
              <a:spcBef>
                <a:spcPts val="0"/>
              </a:spcBef>
              <a:buSzPct val="100000"/>
              <a:defRPr sz="1400"/>
            </a:lvl4pPr>
            <a:lvl5pPr lvl="4" rtl="0">
              <a:spcBef>
                <a:spcPts val="0"/>
              </a:spcBef>
              <a:buSzPct val="100000"/>
              <a:defRPr sz="1400"/>
            </a:lvl5pPr>
            <a:lvl6pPr lvl="5" rtl="0">
              <a:spcBef>
                <a:spcPts val="0"/>
              </a:spcBef>
              <a:buSzPct val="100000"/>
              <a:defRPr sz="1400"/>
            </a:lvl6pPr>
            <a:lvl7pPr lvl="6" rtl="0">
              <a:spcBef>
                <a:spcPts val="0"/>
              </a:spcBef>
              <a:buSzPct val="100000"/>
              <a:defRPr sz="1400"/>
            </a:lvl7pPr>
            <a:lvl8pPr lvl="7" rtl="0">
              <a:spcBef>
                <a:spcPts val="0"/>
              </a:spcBef>
              <a:buSzPct val="100000"/>
              <a:defRPr sz="1400"/>
            </a:lvl8pPr>
            <a:lvl9pPr lvl="8" rtl="0">
              <a:spcBef>
                <a:spcPts val="0"/>
              </a:spcBef>
              <a:buSzPct val="100000"/>
              <a:defRPr sz="1400"/>
            </a:lvl9pPr>
          </a:lstStyle>
          <a:p>
            <a:endParaRPr/>
          </a:p>
        </p:txBody>
      </p:sp>
      <p:sp>
        <p:nvSpPr>
          <p:cNvPr id="58" name="Shape 58"/>
          <p:cNvSpPr txBox="1">
            <a:spLocks noGrp="1"/>
          </p:cNvSpPr>
          <p:nvPr>
            <p:ph type="body" idx="3"/>
          </p:nvPr>
        </p:nvSpPr>
        <p:spPr>
          <a:xfrm>
            <a:off x="5843773" y="1495850"/>
            <a:ext cx="2365199" cy="3429900"/>
          </a:xfrm>
          <a:prstGeom prst="rect">
            <a:avLst/>
          </a:prstGeom>
        </p:spPr>
        <p:txBody>
          <a:bodyPr lIns="91425" tIns="91425" rIns="91425" bIns="91425" anchor="t" anchorCtr="0"/>
          <a:lstStyle>
            <a:lvl1pPr lvl="0" rtl="0">
              <a:spcBef>
                <a:spcPts val="0"/>
              </a:spcBef>
              <a:buSzPct val="100000"/>
              <a:defRPr sz="1400"/>
            </a:lvl1pPr>
            <a:lvl2pPr lvl="1" rtl="0">
              <a:spcBef>
                <a:spcPts val="0"/>
              </a:spcBef>
              <a:buSzPct val="100000"/>
              <a:defRPr sz="1400"/>
            </a:lvl2pPr>
            <a:lvl3pPr lvl="2" rtl="0">
              <a:spcBef>
                <a:spcPts val="0"/>
              </a:spcBef>
              <a:buSzPct val="100000"/>
              <a:defRPr sz="1400"/>
            </a:lvl3pPr>
            <a:lvl4pPr lvl="3" rtl="0">
              <a:spcBef>
                <a:spcPts val="0"/>
              </a:spcBef>
              <a:buSzPct val="100000"/>
              <a:defRPr sz="1400"/>
            </a:lvl4pPr>
            <a:lvl5pPr lvl="4" rtl="0">
              <a:spcBef>
                <a:spcPts val="0"/>
              </a:spcBef>
              <a:buSzPct val="100000"/>
              <a:defRPr sz="1400"/>
            </a:lvl5pPr>
            <a:lvl6pPr lvl="5" rtl="0">
              <a:spcBef>
                <a:spcPts val="0"/>
              </a:spcBef>
              <a:buSzPct val="100000"/>
              <a:defRPr sz="1400"/>
            </a:lvl6pPr>
            <a:lvl7pPr lvl="6" rtl="0">
              <a:spcBef>
                <a:spcPts val="0"/>
              </a:spcBef>
              <a:buSzPct val="100000"/>
              <a:defRPr sz="1400"/>
            </a:lvl7pPr>
            <a:lvl8pPr lvl="7" rtl="0">
              <a:spcBef>
                <a:spcPts val="0"/>
              </a:spcBef>
              <a:buSzPct val="100000"/>
              <a:defRPr sz="1400"/>
            </a:lvl8pPr>
            <a:lvl9pPr lvl="8" rtl="0">
              <a:spcBef>
                <a:spcPts val="0"/>
              </a:spcBef>
              <a:buSzPct val="100000"/>
              <a:defRPr sz="1400"/>
            </a:lvl9pPr>
          </a:lstStyle>
          <a:p>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Shape 59"/>
        <p:cNvGrpSpPr/>
        <p:nvPr/>
      </p:nvGrpSpPr>
      <p:grpSpPr>
        <a:xfrm>
          <a:off x="0" y="0"/>
          <a:ext cx="0" cy="0"/>
          <a:chOff x="0" y="0"/>
          <a:chExt cx="0" cy="0"/>
        </a:xfrm>
      </p:grpSpPr>
      <p:grpSp>
        <p:nvGrpSpPr>
          <p:cNvPr id="60" name="Shape 60"/>
          <p:cNvGrpSpPr/>
          <p:nvPr/>
        </p:nvGrpSpPr>
        <p:grpSpPr>
          <a:xfrm>
            <a:off x="-6025" y="0"/>
            <a:ext cx="9168125" cy="5163100"/>
            <a:chOff x="-6025" y="0"/>
            <a:chExt cx="9168125" cy="5163100"/>
          </a:xfrm>
        </p:grpSpPr>
        <p:sp>
          <p:nvSpPr>
            <p:cNvPr id="61" name="Shape 61"/>
            <p:cNvSpPr/>
            <p:nvPr/>
          </p:nvSpPr>
          <p:spPr>
            <a:xfrm>
              <a:off x="0" y="0"/>
              <a:ext cx="8552900" cy="1333000"/>
            </a:xfrm>
            <a:custGeom>
              <a:avLst/>
              <a:gdLst/>
              <a:ahLst/>
              <a:cxnLst/>
              <a:rect l="0" t="0" r="0" b="0"/>
              <a:pathLst>
                <a:path w="342116" h="53320" extrusionOk="0">
                  <a:moveTo>
                    <a:pt x="0" y="0"/>
                  </a:moveTo>
                  <a:lnTo>
                    <a:pt x="0" y="53320"/>
                  </a:lnTo>
                  <a:lnTo>
                    <a:pt x="342116" y="0"/>
                  </a:lnTo>
                  <a:close/>
                </a:path>
              </a:pathLst>
            </a:custGeom>
            <a:solidFill>
              <a:srgbClr val="004C52"/>
            </a:solidFill>
            <a:ln>
              <a:noFill/>
            </a:ln>
          </p:spPr>
        </p:sp>
        <p:sp>
          <p:nvSpPr>
            <p:cNvPr id="62" name="Shape 62"/>
            <p:cNvSpPr/>
            <p:nvPr/>
          </p:nvSpPr>
          <p:spPr>
            <a:xfrm>
              <a:off x="2563450" y="0"/>
              <a:ext cx="6580550" cy="1272675"/>
            </a:xfrm>
            <a:custGeom>
              <a:avLst/>
              <a:gdLst/>
              <a:ahLst/>
              <a:cxnLst/>
              <a:rect l="0" t="0" r="0" b="0"/>
              <a:pathLst>
                <a:path w="263222" h="50907" extrusionOk="0">
                  <a:moveTo>
                    <a:pt x="0" y="0"/>
                  </a:moveTo>
                  <a:lnTo>
                    <a:pt x="217381" y="50907"/>
                  </a:lnTo>
                  <a:lnTo>
                    <a:pt x="263222" y="10133"/>
                  </a:lnTo>
                  <a:lnTo>
                    <a:pt x="263222" y="0"/>
                  </a:lnTo>
                  <a:close/>
                </a:path>
              </a:pathLst>
            </a:custGeom>
            <a:solidFill>
              <a:srgbClr val="00AE9D">
                <a:alpha val="83460"/>
              </a:srgbClr>
            </a:solidFill>
            <a:ln>
              <a:noFill/>
            </a:ln>
          </p:spPr>
        </p:sp>
        <p:sp>
          <p:nvSpPr>
            <p:cNvPr id="63" name="Shape 63"/>
            <p:cNvSpPr/>
            <p:nvPr/>
          </p:nvSpPr>
          <p:spPr>
            <a:xfrm>
              <a:off x="-6025" y="2"/>
              <a:ext cx="7298300" cy="1471709"/>
            </a:xfrm>
            <a:custGeom>
              <a:avLst/>
              <a:gdLst/>
              <a:ahLst/>
              <a:cxnLst/>
              <a:rect l="0" t="0" r="0" b="0"/>
              <a:pathLst>
                <a:path w="291932" h="58628" extrusionOk="0">
                  <a:moveTo>
                    <a:pt x="0" y="18578"/>
                  </a:moveTo>
                  <a:lnTo>
                    <a:pt x="241" y="34019"/>
                  </a:lnTo>
                  <a:lnTo>
                    <a:pt x="221482" y="58628"/>
                  </a:lnTo>
                  <a:lnTo>
                    <a:pt x="291932" y="0"/>
                  </a:lnTo>
                  <a:close/>
                </a:path>
              </a:pathLst>
            </a:custGeom>
            <a:solidFill>
              <a:srgbClr val="ABE33F">
                <a:alpha val="81150"/>
              </a:srgbClr>
            </a:solidFill>
            <a:ln>
              <a:noFill/>
            </a:ln>
          </p:spPr>
        </p:sp>
        <p:sp>
          <p:nvSpPr>
            <p:cNvPr id="64" name="Shape 64"/>
            <p:cNvSpPr/>
            <p:nvPr/>
          </p:nvSpPr>
          <p:spPr>
            <a:xfrm>
              <a:off x="3596100" y="4667000"/>
              <a:ext cx="5090700" cy="476500"/>
            </a:xfrm>
            <a:custGeom>
              <a:avLst/>
              <a:gdLst/>
              <a:ahLst/>
              <a:cxnLst/>
              <a:rect l="0" t="0" r="0" b="0"/>
              <a:pathLst>
                <a:path w="203628" h="19060" extrusionOk="0">
                  <a:moveTo>
                    <a:pt x="0" y="19060"/>
                  </a:moveTo>
                  <a:lnTo>
                    <a:pt x="203628" y="19060"/>
                  </a:lnTo>
                  <a:lnTo>
                    <a:pt x="157305" y="0"/>
                  </a:lnTo>
                  <a:close/>
                </a:path>
              </a:pathLst>
            </a:custGeom>
            <a:solidFill>
              <a:srgbClr val="004C52"/>
            </a:solidFill>
            <a:ln>
              <a:noFill/>
            </a:ln>
          </p:spPr>
        </p:sp>
        <p:sp>
          <p:nvSpPr>
            <p:cNvPr id="65" name="Shape 65"/>
            <p:cNvSpPr/>
            <p:nvPr/>
          </p:nvSpPr>
          <p:spPr>
            <a:xfrm>
              <a:off x="5525000" y="4692625"/>
              <a:ext cx="3637100" cy="470475"/>
            </a:xfrm>
            <a:custGeom>
              <a:avLst/>
              <a:gdLst/>
              <a:ahLst/>
              <a:cxnLst/>
              <a:rect l="0" t="0" r="0" b="0"/>
              <a:pathLst>
                <a:path w="145484" h="18819" extrusionOk="0">
                  <a:moveTo>
                    <a:pt x="145484" y="0"/>
                  </a:moveTo>
                  <a:lnTo>
                    <a:pt x="145484" y="18819"/>
                  </a:lnTo>
                  <a:lnTo>
                    <a:pt x="0" y="18819"/>
                  </a:lnTo>
                  <a:close/>
                </a:path>
              </a:pathLst>
            </a:custGeom>
            <a:solidFill>
              <a:srgbClr val="00AE9D">
                <a:alpha val="83460"/>
              </a:srgbClr>
            </a:solidFill>
            <a:ln>
              <a:noFill/>
            </a:ln>
          </p:spPr>
        </p:sp>
        <p:sp>
          <p:nvSpPr>
            <p:cNvPr id="66" name="Shape 66"/>
            <p:cNvSpPr/>
            <p:nvPr/>
          </p:nvSpPr>
          <p:spPr>
            <a:xfrm>
              <a:off x="7521475" y="4023125"/>
              <a:ext cx="1634600" cy="1139975"/>
            </a:xfrm>
            <a:custGeom>
              <a:avLst/>
              <a:gdLst/>
              <a:ahLst/>
              <a:cxnLst/>
              <a:rect l="0" t="0" r="0" b="0"/>
              <a:pathLst>
                <a:path w="65384" h="45599" extrusionOk="0">
                  <a:moveTo>
                    <a:pt x="65384" y="27022"/>
                  </a:moveTo>
                  <a:lnTo>
                    <a:pt x="65384" y="0"/>
                  </a:lnTo>
                  <a:lnTo>
                    <a:pt x="0" y="45599"/>
                  </a:lnTo>
                  <a:close/>
                </a:path>
              </a:pathLst>
            </a:custGeom>
            <a:solidFill>
              <a:srgbClr val="ABE33F">
                <a:alpha val="81150"/>
              </a:srgbClr>
            </a:solidFill>
            <a:ln>
              <a:noFill/>
            </a:ln>
          </p:spPr>
        </p:sp>
      </p:grpSp>
      <p:sp>
        <p:nvSpPr>
          <p:cNvPr id="67" name="Shape 67"/>
          <p:cNvSpPr txBox="1">
            <a:spLocks noGrp="1"/>
          </p:cNvSpPr>
          <p:nvPr>
            <p:ph type="title"/>
          </p:nvPr>
        </p:nvSpPr>
        <p:spPr>
          <a:xfrm>
            <a:off x="886650" y="398400"/>
            <a:ext cx="7370699" cy="857400"/>
          </a:xfrm>
          <a:prstGeom prst="rect">
            <a:avLst/>
          </a:prstGeom>
        </p:spPr>
        <p:txBody>
          <a:bodyPr lIns="91425" tIns="91425" rIns="91425" bIns="9142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cSld name="Caption">
    <p:spTree>
      <p:nvGrpSpPr>
        <p:cNvPr id="1" name="Shape 68"/>
        <p:cNvGrpSpPr/>
        <p:nvPr/>
      </p:nvGrpSpPr>
      <p:grpSpPr>
        <a:xfrm>
          <a:off x="0" y="0"/>
          <a:ext cx="0" cy="0"/>
          <a:chOff x="0" y="0"/>
          <a:chExt cx="0" cy="0"/>
        </a:xfrm>
      </p:grpSpPr>
      <p:sp>
        <p:nvSpPr>
          <p:cNvPr id="69" name="Shape 69"/>
          <p:cNvSpPr/>
          <p:nvPr/>
        </p:nvSpPr>
        <p:spPr>
          <a:xfrm>
            <a:off x="-2355" y="0"/>
            <a:ext cx="5209571" cy="983354"/>
          </a:xfrm>
          <a:custGeom>
            <a:avLst/>
            <a:gdLst/>
            <a:ahLst/>
            <a:cxnLst/>
            <a:rect l="0" t="0" r="0" b="0"/>
            <a:pathLst>
              <a:path w="342116" h="53320" extrusionOk="0">
                <a:moveTo>
                  <a:pt x="0" y="0"/>
                </a:moveTo>
                <a:lnTo>
                  <a:pt x="0" y="53320"/>
                </a:lnTo>
                <a:lnTo>
                  <a:pt x="342116" y="0"/>
                </a:lnTo>
                <a:close/>
              </a:path>
            </a:pathLst>
          </a:custGeom>
          <a:solidFill>
            <a:srgbClr val="004C52"/>
          </a:solidFill>
          <a:ln>
            <a:noFill/>
          </a:ln>
        </p:spPr>
      </p:sp>
      <p:sp>
        <p:nvSpPr>
          <p:cNvPr id="70" name="Shape 70"/>
          <p:cNvSpPr/>
          <p:nvPr/>
        </p:nvSpPr>
        <p:spPr>
          <a:xfrm>
            <a:off x="-6025" y="1"/>
            <a:ext cx="4445394" cy="1085643"/>
          </a:xfrm>
          <a:custGeom>
            <a:avLst/>
            <a:gdLst/>
            <a:ahLst/>
            <a:cxnLst/>
            <a:rect l="0" t="0" r="0" b="0"/>
            <a:pathLst>
              <a:path w="291932" h="58628" extrusionOk="0">
                <a:moveTo>
                  <a:pt x="0" y="18578"/>
                </a:moveTo>
                <a:lnTo>
                  <a:pt x="241" y="34019"/>
                </a:lnTo>
                <a:lnTo>
                  <a:pt x="221482" y="58628"/>
                </a:lnTo>
                <a:lnTo>
                  <a:pt x="291932" y="0"/>
                </a:lnTo>
                <a:close/>
              </a:path>
            </a:pathLst>
          </a:custGeom>
          <a:solidFill>
            <a:srgbClr val="ABE33F">
              <a:alpha val="81150"/>
            </a:srgbClr>
          </a:solidFill>
          <a:ln>
            <a:noFill/>
          </a:ln>
        </p:spPr>
      </p:sp>
      <p:sp>
        <p:nvSpPr>
          <p:cNvPr id="71" name="Shape 71"/>
          <p:cNvSpPr/>
          <p:nvPr/>
        </p:nvSpPr>
        <p:spPr>
          <a:xfrm>
            <a:off x="6375475" y="4745746"/>
            <a:ext cx="2548913" cy="400879"/>
          </a:xfrm>
          <a:custGeom>
            <a:avLst/>
            <a:gdLst/>
            <a:ahLst/>
            <a:cxnLst/>
            <a:rect l="0" t="0" r="0" b="0"/>
            <a:pathLst>
              <a:path w="203628" h="19060" extrusionOk="0">
                <a:moveTo>
                  <a:pt x="0" y="19060"/>
                </a:moveTo>
                <a:lnTo>
                  <a:pt x="203628" y="19060"/>
                </a:lnTo>
                <a:lnTo>
                  <a:pt x="157305" y="0"/>
                </a:lnTo>
                <a:close/>
              </a:path>
            </a:pathLst>
          </a:custGeom>
          <a:solidFill>
            <a:srgbClr val="004C52"/>
          </a:solidFill>
          <a:ln>
            <a:noFill/>
          </a:ln>
        </p:spPr>
      </p:sp>
      <p:sp>
        <p:nvSpPr>
          <p:cNvPr id="72" name="Shape 72"/>
          <p:cNvSpPr/>
          <p:nvPr/>
        </p:nvSpPr>
        <p:spPr>
          <a:xfrm>
            <a:off x="7341180" y="4767304"/>
            <a:ext cx="1821095" cy="395810"/>
          </a:xfrm>
          <a:custGeom>
            <a:avLst/>
            <a:gdLst/>
            <a:ahLst/>
            <a:cxnLst/>
            <a:rect l="0" t="0" r="0" b="0"/>
            <a:pathLst>
              <a:path w="145484" h="18819" extrusionOk="0">
                <a:moveTo>
                  <a:pt x="145484" y="0"/>
                </a:moveTo>
                <a:lnTo>
                  <a:pt x="145484" y="18819"/>
                </a:lnTo>
                <a:lnTo>
                  <a:pt x="0" y="18819"/>
                </a:lnTo>
                <a:close/>
              </a:path>
            </a:pathLst>
          </a:custGeom>
          <a:solidFill>
            <a:srgbClr val="00AE9D">
              <a:alpha val="83460"/>
            </a:srgbClr>
          </a:solidFill>
          <a:ln>
            <a:noFill/>
          </a:ln>
        </p:spPr>
      </p:sp>
      <p:sp>
        <p:nvSpPr>
          <p:cNvPr id="73" name="Shape 73"/>
          <p:cNvSpPr/>
          <p:nvPr/>
        </p:nvSpPr>
        <p:spPr>
          <a:xfrm>
            <a:off x="8340717" y="4204075"/>
            <a:ext cx="818444" cy="959060"/>
          </a:xfrm>
          <a:custGeom>
            <a:avLst/>
            <a:gdLst/>
            <a:ahLst/>
            <a:cxnLst/>
            <a:rect l="0" t="0" r="0" b="0"/>
            <a:pathLst>
              <a:path w="65384" h="45599" extrusionOk="0">
                <a:moveTo>
                  <a:pt x="65384" y="27022"/>
                </a:moveTo>
                <a:lnTo>
                  <a:pt x="65384" y="0"/>
                </a:lnTo>
                <a:lnTo>
                  <a:pt x="0" y="45599"/>
                </a:lnTo>
                <a:close/>
              </a:path>
            </a:pathLst>
          </a:custGeom>
          <a:solidFill>
            <a:srgbClr val="ABE33F">
              <a:alpha val="81150"/>
            </a:srgbClr>
          </a:solidFill>
          <a:ln>
            <a:noFill/>
          </a:ln>
        </p:spPr>
      </p:sp>
      <p:sp>
        <p:nvSpPr>
          <p:cNvPr id="74" name="Shape 74"/>
          <p:cNvSpPr/>
          <p:nvPr/>
        </p:nvSpPr>
        <p:spPr>
          <a:xfrm>
            <a:off x="1559025" y="-6025"/>
            <a:ext cx="4116775" cy="944875"/>
          </a:xfrm>
          <a:custGeom>
            <a:avLst/>
            <a:gdLst/>
            <a:ahLst/>
            <a:cxnLst/>
            <a:rect l="0" t="0" r="0" b="0"/>
            <a:pathLst>
              <a:path w="164671" h="37795" extrusionOk="0">
                <a:moveTo>
                  <a:pt x="0" y="241"/>
                </a:moveTo>
                <a:lnTo>
                  <a:pt x="132407" y="37795"/>
                </a:lnTo>
                <a:lnTo>
                  <a:pt x="164671" y="0"/>
                </a:lnTo>
                <a:lnTo>
                  <a:pt x="160329" y="241"/>
                </a:lnTo>
                <a:close/>
              </a:path>
            </a:pathLst>
          </a:custGeom>
          <a:solidFill>
            <a:srgbClr val="00AE9D">
              <a:alpha val="83460"/>
            </a:srgbClr>
          </a:solidFill>
          <a:ln>
            <a:noFill/>
          </a:ln>
        </p:spPr>
      </p:sp>
      <p:sp>
        <p:nvSpPr>
          <p:cNvPr id="75" name="Shape 75"/>
          <p:cNvSpPr txBox="1">
            <a:spLocks noGrp="1"/>
          </p:cNvSpPr>
          <p:nvPr>
            <p:ph type="body" idx="1"/>
          </p:nvPr>
        </p:nvSpPr>
        <p:spPr>
          <a:xfrm>
            <a:off x="457200" y="4406309"/>
            <a:ext cx="8229600" cy="519599"/>
          </a:xfrm>
          <a:prstGeom prst="rect">
            <a:avLst/>
          </a:prstGeom>
        </p:spPr>
        <p:txBody>
          <a:bodyPr lIns="91425" tIns="91425" rIns="91425" bIns="91425" anchor="t" anchorCtr="0"/>
          <a:lstStyle>
            <a:lvl1pPr lvl="0" algn="ctr">
              <a:spcBef>
                <a:spcPts val="360"/>
              </a:spcBef>
              <a:buSzPct val="100000"/>
              <a:buNone/>
              <a:defRPr sz="1400"/>
            </a:lvl1pPr>
          </a:lstStyle>
          <a:p>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cSld name="Blank">
    <p:spTree>
      <p:nvGrpSpPr>
        <p:cNvPr id="1" name="Shape 76"/>
        <p:cNvGrpSpPr/>
        <p:nvPr/>
      </p:nvGrpSpPr>
      <p:grpSpPr>
        <a:xfrm>
          <a:off x="0" y="0"/>
          <a:ext cx="0" cy="0"/>
          <a:chOff x="0" y="0"/>
          <a:chExt cx="0" cy="0"/>
        </a:xfrm>
      </p:grpSpPr>
      <p:sp>
        <p:nvSpPr>
          <p:cNvPr id="77" name="Shape 77"/>
          <p:cNvSpPr/>
          <p:nvPr/>
        </p:nvSpPr>
        <p:spPr>
          <a:xfrm>
            <a:off x="-2355" y="0"/>
            <a:ext cx="5209571" cy="983354"/>
          </a:xfrm>
          <a:custGeom>
            <a:avLst/>
            <a:gdLst/>
            <a:ahLst/>
            <a:cxnLst/>
            <a:rect l="0" t="0" r="0" b="0"/>
            <a:pathLst>
              <a:path w="342116" h="53320" extrusionOk="0">
                <a:moveTo>
                  <a:pt x="0" y="0"/>
                </a:moveTo>
                <a:lnTo>
                  <a:pt x="0" y="53320"/>
                </a:lnTo>
                <a:lnTo>
                  <a:pt x="342116" y="0"/>
                </a:lnTo>
                <a:close/>
              </a:path>
            </a:pathLst>
          </a:custGeom>
          <a:solidFill>
            <a:srgbClr val="004C52"/>
          </a:solidFill>
          <a:ln>
            <a:noFill/>
          </a:ln>
        </p:spPr>
      </p:sp>
      <p:sp>
        <p:nvSpPr>
          <p:cNvPr id="78" name="Shape 78"/>
          <p:cNvSpPr/>
          <p:nvPr/>
        </p:nvSpPr>
        <p:spPr>
          <a:xfrm>
            <a:off x="-6025" y="1"/>
            <a:ext cx="4445394" cy="1085643"/>
          </a:xfrm>
          <a:custGeom>
            <a:avLst/>
            <a:gdLst/>
            <a:ahLst/>
            <a:cxnLst/>
            <a:rect l="0" t="0" r="0" b="0"/>
            <a:pathLst>
              <a:path w="291932" h="58628" extrusionOk="0">
                <a:moveTo>
                  <a:pt x="0" y="18578"/>
                </a:moveTo>
                <a:lnTo>
                  <a:pt x="241" y="34019"/>
                </a:lnTo>
                <a:lnTo>
                  <a:pt x="221482" y="58628"/>
                </a:lnTo>
                <a:lnTo>
                  <a:pt x="291932" y="0"/>
                </a:lnTo>
                <a:close/>
              </a:path>
            </a:pathLst>
          </a:custGeom>
          <a:solidFill>
            <a:srgbClr val="ABE33F">
              <a:alpha val="81150"/>
            </a:srgbClr>
          </a:solidFill>
          <a:ln>
            <a:noFill/>
          </a:ln>
        </p:spPr>
      </p:sp>
      <p:sp>
        <p:nvSpPr>
          <p:cNvPr id="79" name="Shape 79"/>
          <p:cNvSpPr/>
          <p:nvPr/>
        </p:nvSpPr>
        <p:spPr>
          <a:xfrm>
            <a:off x="6375475" y="4745746"/>
            <a:ext cx="2548913" cy="400879"/>
          </a:xfrm>
          <a:custGeom>
            <a:avLst/>
            <a:gdLst/>
            <a:ahLst/>
            <a:cxnLst/>
            <a:rect l="0" t="0" r="0" b="0"/>
            <a:pathLst>
              <a:path w="203628" h="19060" extrusionOk="0">
                <a:moveTo>
                  <a:pt x="0" y="19060"/>
                </a:moveTo>
                <a:lnTo>
                  <a:pt x="203628" y="19060"/>
                </a:lnTo>
                <a:lnTo>
                  <a:pt x="157305" y="0"/>
                </a:lnTo>
                <a:close/>
              </a:path>
            </a:pathLst>
          </a:custGeom>
          <a:solidFill>
            <a:srgbClr val="004C52"/>
          </a:solidFill>
          <a:ln>
            <a:noFill/>
          </a:ln>
        </p:spPr>
      </p:sp>
      <p:sp>
        <p:nvSpPr>
          <p:cNvPr id="80" name="Shape 80"/>
          <p:cNvSpPr/>
          <p:nvPr/>
        </p:nvSpPr>
        <p:spPr>
          <a:xfrm>
            <a:off x="7341180" y="4767304"/>
            <a:ext cx="1821095" cy="395810"/>
          </a:xfrm>
          <a:custGeom>
            <a:avLst/>
            <a:gdLst/>
            <a:ahLst/>
            <a:cxnLst/>
            <a:rect l="0" t="0" r="0" b="0"/>
            <a:pathLst>
              <a:path w="145484" h="18819" extrusionOk="0">
                <a:moveTo>
                  <a:pt x="145484" y="0"/>
                </a:moveTo>
                <a:lnTo>
                  <a:pt x="145484" y="18819"/>
                </a:lnTo>
                <a:lnTo>
                  <a:pt x="0" y="18819"/>
                </a:lnTo>
                <a:close/>
              </a:path>
            </a:pathLst>
          </a:custGeom>
          <a:solidFill>
            <a:srgbClr val="00AE9D">
              <a:alpha val="83460"/>
            </a:srgbClr>
          </a:solidFill>
          <a:ln>
            <a:noFill/>
          </a:ln>
        </p:spPr>
      </p:sp>
      <p:sp>
        <p:nvSpPr>
          <p:cNvPr id="81" name="Shape 81"/>
          <p:cNvSpPr/>
          <p:nvPr/>
        </p:nvSpPr>
        <p:spPr>
          <a:xfrm>
            <a:off x="8340717" y="4204075"/>
            <a:ext cx="818444" cy="959060"/>
          </a:xfrm>
          <a:custGeom>
            <a:avLst/>
            <a:gdLst/>
            <a:ahLst/>
            <a:cxnLst/>
            <a:rect l="0" t="0" r="0" b="0"/>
            <a:pathLst>
              <a:path w="65384" h="45599" extrusionOk="0">
                <a:moveTo>
                  <a:pt x="65384" y="27022"/>
                </a:moveTo>
                <a:lnTo>
                  <a:pt x="65384" y="0"/>
                </a:lnTo>
                <a:lnTo>
                  <a:pt x="0" y="45599"/>
                </a:lnTo>
                <a:close/>
              </a:path>
            </a:pathLst>
          </a:custGeom>
          <a:solidFill>
            <a:srgbClr val="ABE33F">
              <a:alpha val="81150"/>
            </a:srgbClr>
          </a:solidFill>
          <a:ln>
            <a:noFill/>
          </a:ln>
        </p:spPr>
      </p:sp>
      <p:sp>
        <p:nvSpPr>
          <p:cNvPr id="82" name="Shape 82"/>
          <p:cNvSpPr/>
          <p:nvPr/>
        </p:nvSpPr>
        <p:spPr>
          <a:xfrm>
            <a:off x="1559025" y="-6025"/>
            <a:ext cx="4116775" cy="944875"/>
          </a:xfrm>
          <a:custGeom>
            <a:avLst/>
            <a:gdLst/>
            <a:ahLst/>
            <a:cxnLst/>
            <a:rect l="0" t="0" r="0" b="0"/>
            <a:pathLst>
              <a:path w="164671" h="37795" extrusionOk="0">
                <a:moveTo>
                  <a:pt x="0" y="241"/>
                </a:moveTo>
                <a:lnTo>
                  <a:pt x="132407" y="37795"/>
                </a:lnTo>
                <a:lnTo>
                  <a:pt x="164671" y="0"/>
                </a:lnTo>
                <a:lnTo>
                  <a:pt x="160329" y="241"/>
                </a:lnTo>
                <a:close/>
              </a:path>
            </a:pathLst>
          </a:custGeom>
          <a:solidFill>
            <a:srgbClr val="00AE9D">
              <a:alpha val="83460"/>
            </a:srgbClr>
          </a:solidFill>
          <a:ln>
            <a:noFill/>
          </a:ln>
        </p:spPr>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Shape 6"/>
          <p:cNvSpPr txBox="1">
            <a:spLocks noGrp="1"/>
          </p:cNvSpPr>
          <p:nvPr>
            <p:ph type="body" idx="1"/>
          </p:nvPr>
        </p:nvSpPr>
        <p:spPr>
          <a:xfrm>
            <a:off x="886650" y="1598408"/>
            <a:ext cx="7370699" cy="3327299"/>
          </a:xfrm>
          <a:prstGeom prst="rect">
            <a:avLst/>
          </a:prstGeom>
          <a:noFill/>
          <a:ln>
            <a:noFill/>
          </a:ln>
        </p:spPr>
        <p:txBody>
          <a:bodyPr lIns="91425" tIns="91425" rIns="91425" bIns="91425" anchor="t" anchorCtr="0"/>
          <a:lstStyle>
            <a:lvl1pPr lvl="0">
              <a:spcBef>
                <a:spcPts val="600"/>
              </a:spcBef>
              <a:buClr>
                <a:srgbClr val="ABE33F"/>
              </a:buClr>
              <a:buSzPct val="100000"/>
              <a:buFont typeface="Karla"/>
              <a:buChar char="🔸"/>
              <a:defRPr sz="2400">
                <a:solidFill>
                  <a:srgbClr val="004C52"/>
                </a:solidFill>
                <a:latin typeface="Karla"/>
                <a:ea typeface="Karla"/>
                <a:cs typeface="Karla"/>
                <a:sym typeface="Karla"/>
              </a:defRPr>
            </a:lvl1pPr>
            <a:lvl2pPr lvl="1">
              <a:spcBef>
                <a:spcPts val="480"/>
              </a:spcBef>
              <a:buClr>
                <a:srgbClr val="ABE33F"/>
              </a:buClr>
              <a:buSzPct val="100000"/>
              <a:buFont typeface="Karla"/>
              <a:buChar char="🔸"/>
              <a:defRPr sz="2400">
                <a:solidFill>
                  <a:srgbClr val="004C52"/>
                </a:solidFill>
                <a:latin typeface="Karla"/>
                <a:ea typeface="Karla"/>
                <a:cs typeface="Karla"/>
                <a:sym typeface="Karla"/>
              </a:defRPr>
            </a:lvl2pPr>
            <a:lvl3pPr lvl="2">
              <a:spcBef>
                <a:spcPts val="480"/>
              </a:spcBef>
              <a:buClr>
                <a:srgbClr val="ABE33F"/>
              </a:buClr>
              <a:buSzPct val="100000"/>
              <a:buFont typeface="Karla"/>
              <a:buChar char="◇"/>
              <a:defRPr sz="2400">
                <a:solidFill>
                  <a:srgbClr val="004C52"/>
                </a:solidFill>
                <a:latin typeface="Karla"/>
                <a:ea typeface="Karla"/>
                <a:cs typeface="Karla"/>
                <a:sym typeface="Karla"/>
              </a:defRPr>
            </a:lvl3pPr>
            <a:lvl4pPr lvl="3">
              <a:spcBef>
                <a:spcPts val="360"/>
              </a:spcBef>
              <a:buClr>
                <a:srgbClr val="004C52"/>
              </a:buClr>
              <a:buSzPct val="100000"/>
              <a:buFont typeface="Karla"/>
              <a:defRPr sz="2400">
                <a:solidFill>
                  <a:srgbClr val="004C52"/>
                </a:solidFill>
                <a:latin typeface="Karla"/>
                <a:ea typeface="Karla"/>
                <a:cs typeface="Karla"/>
                <a:sym typeface="Karla"/>
              </a:defRPr>
            </a:lvl4pPr>
            <a:lvl5pPr lvl="4">
              <a:spcBef>
                <a:spcPts val="360"/>
              </a:spcBef>
              <a:buClr>
                <a:srgbClr val="004C52"/>
              </a:buClr>
              <a:buSzPct val="100000"/>
              <a:buFont typeface="Karla"/>
              <a:defRPr sz="2400">
                <a:solidFill>
                  <a:srgbClr val="004C52"/>
                </a:solidFill>
                <a:latin typeface="Karla"/>
                <a:ea typeface="Karla"/>
                <a:cs typeface="Karla"/>
                <a:sym typeface="Karla"/>
              </a:defRPr>
            </a:lvl5pPr>
            <a:lvl6pPr lvl="5">
              <a:spcBef>
                <a:spcPts val="360"/>
              </a:spcBef>
              <a:buClr>
                <a:srgbClr val="004C52"/>
              </a:buClr>
              <a:buSzPct val="100000"/>
              <a:buFont typeface="Karla"/>
              <a:defRPr sz="2400">
                <a:solidFill>
                  <a:srgbClr val="004C52"/>
                </a:solidFill>
                <a:latin typeface="Karla"/>
                <a:ea typeface="Karla"/>
                <a:cs typeface="Karla"/>
                <a:sym typeface="Karla"/>
              </a:defRPr>
            </a:lvl6pPr>
            <a:lvl7pPr lvl="6">
              <a:spcBef>
                <a:spcPts val="360"/>
              </a:spcBef>
              <a:buClr>
                <a:srgbClr val="004C52"/>
              </a:buClr>
              <a:buSzPct val="100000"/>
              <a:buFont typeface="Karla"/>
              <a:defRPr sz="2400">
                <a:solidFill>
                  <a:srgbClr val="004C52"/>
                </a:solidFill>
                <a:latin typeface="Karla"/>
                <a:ea typeface="Karla"/>
                <a:cs typeface="Karla"/>
                <a:sym typeface="Karla"/>
              </a:defRPr>
            </a:lvl7pPr>
            <a:lvl8pPr lvl="7">
              <a:spcBef>
                <a:spcPts val="360"/>
              </a:spcBef>
              <a:buClr>
                <a:srgbClr val="004C52"/>
              </a:buClr>
              <a:buSzPct val="100000"/>
              <a:buFont typeface="Karla"/>
              <a:defRPr sz="2400">
                <a:solidFill>
                  <a:srgbClr val="004C52"/>
                </a:solidFill>
                <a:latin typeface="Karla"/>
                <a:ea typeface="Karla"/>
                <a:cs typeface="Karla"/>
                <a:sym typeface="Karla"/>
              </a:defRPr>
            </a:lvl8pPr>
            <a:lvl9pPr lvl="8">
              <a:spcBef>
                <a:spcPts val="360"/>
              </a:spcBef>
              <a:buClr>
                <a:srgbClr val="004C52"/>
              </a:buClr>
              <a:buSzPct val="100000"/>
              <a:buFont typeface="Karla"/>
              <a:defRPr sz="2400">
                <a:solidFill>
                  <a:srgbClr val="004C52"/>
                </a:solidFill>
                <a:latin typeface="Karla"/>
                <a:ea typeface="Karla"/>
                <a:cs typeface="Karla"/>
                <a:sym typeface="Karla"/>
              </a:defRPr>
            </a:lvl9pPr>
          </a:lstStyle>
          <a:p>
            <a:endParaRPr/>
          </a:p>
        </p:txBody>
      </p:sp>
      <p:sp>
        <p:nvSpPr>
          <p:cNvPr id="7" name="Shape 7"/>
          <p:cNvSpPr txBox="1">
            <a:spLocks noGrp="1"/>
          </p:cNvSpPr>
          <p:nvPr>
            <p:ph type="title"/>
          </p:nvPr>
        </p:nvSpPr>
        <p:spPr>
          <a:xfrm>
            <a:off x="886650" y="398400"/>
            <a:ext cx="7370699" cy="857400"/>
          </a:xfrm>
          <a:prstGeom prst="rect">
            <a:avLst/>
          </a:prstGeom>
          <a:noFill/>
          <a:ln>
            <a:noFill/>
          </a:ln>
        </p:spPr>
        <p:txBody>
          <a:bodyPr lIns="91425" tIns="91425" rIns="91425" bIns="91425" anchor="t" anchorCtr="0"/>
          <a:lstStyle>
            <a:lvl1pPr lvl="0">
              <a:spcBef>
                <a:spcPts val="0"/>
              </a:spcBef>
              <a:buClr>
                <a:srgbClr val="FFFFFF"/>
              </a:buClr>
              <a:buSzPct val="100000"/>
              <a:buFont typeface="Raleway"/>
              <a:buNone/>
              <a:defRPr sz="2400" b="1">
                <a:solidFill>
                  <a:srgbClr val="FFFFFF"/>
                </a:solidFill>
                <a:latin typeface="Raleway"/>
                <a:ea typeface="Raleway"/>
                <a:cs typeface="Raleway"/>
                <a:sym typeface="Raleway"/>
              </a:defRPr>
            </a:lvl1pPr>
            <a:lvl2pPr lvl="1">
              <a:spcBef>
                <a:spcPts val="0"/>
              </a:spcBef>
              <a:buClr>
                <a:srgbClr val="FFFFFF"/>
              </a:buClr>
              <a:buSzPct val="100000"/>
              <a:buFont typeface="Raleway"/>
              <a:buNone/>
              <a:defRPr sz="2400" b="1">
                <a:solidFill>
                  <a:srgbClr val="FFFFFF"/>
                </a:solidFill>
                <a:latin typeface="Raleway"/>
                <a:ea typeface="Raleway"/>
                <a:cs typeface="Raleway"/>
                <a:sym typeface="Raleway"/>
              </a:defRPr>
            </a:lvl2pPr>
            <a:lvl3pPr lvl="2">
              <a:spcBef>
                <a:spcPts val="0"/>
              </a:spcBef>
              <a:buClr>
                <a:srgbClr val="FFFFFF"/>
              </a:buClr>
              <a:buSzPct val="100000"/>
              <a:buFont typeface="Raleway"/>
              <a:buNone/>
              <a:defRPr sz="2400" b="1">
                <a:solidFill>
                  <a:srgbClr val="FFFFFF"/>
                </a:solidFill>
                <a:latin typeface="Raleway"/>
                <a:ea typeface="Raleway"/>
                <a:cs typeface="Raleway"/>
                <a:sym typeface="Raleway"/>
              </a:defRPr>
            </a:lvl3pPr>
            <a:lvl4pPr lvl="3">
              <a:spcBef>
                <a:spcPts val="0"/>
              </a:spcBef>
              <a:buClr>
                <a:srgbClr val="FFFFFF"/>
              </a:buClr>
              <a:buSzPct val="100000"/>
              <a:buFont typeface="Raleway"/>
              <a:buNone/>
              <a:defRPr sz="2400" b="1">
                <a:solidFill>
                  <a:srgbClr val="FFFFFF"/>
                </a:solidFill>
                <a:latin typeface="Raleway"/>
                <a:ea typeface="Raleway"/>
                <a:cs typeface="Raleway"/>
                <a:sym typeface="Raleway"/>
              </a:defRPr>
            </a:lvl4pPr>
            <a:lvl5pPr lvl="4">
              <a:spcBef>
                <a:spcPts val="0"/>
              </a:spcBef>
              <a:buClr>
                <a:srgbClr val="FFFFFF"/>
              </a:buClr>
              <a:buSzPct val="100000"/>
              <a:buFont typeface="Raleway"/>
              <a:buNone/>
              <a:defRPr sz="2400" b="1">
                <a:solidFill>
                  <a:srgbClr val="FFFFFF"/>
                </a:solidFill>
                <a:latin typeface="Raleway"/>
                <a:ea typeface="Raleway"/>
                <a:cs typeface="Raleway"/>
                <a:sym typeface="Raleway"/>
              </a:defRPr>
            </a:lvl5pPr>
            <a:lvl6pPr lvl="5">
              <a:spcBef>
                <a:spcPts val="0"/>
              </a:spcBef>
              <a:buClr>
                <a:srgbClr val="FFFFFF"/>
              </a:buClr>
              <a:buSzPct val="100000"/>
              <a:buFont typeface="Raleway"/>
              <a:buNone/>
              <a:defRPr sz="2400" b="1">
                <a:solidFill>
                  <a:srgbClr val="FFFFFF"/>
                </a:solidFill>
                <a:latin typeface="Raleway"/>
                <a:ea typeface="Raleway"/>
                <a:cs typeface="Raleway"/>
                <a:sym typeface="Raleway"/>
              </a:defRPr>
            </a:lvl6pPr>
            <a:lvl7pPr lvl="6">
              <a:spcBef>
                <a:spcPts val="0"/>
              </a:spcBef>
              <a:buClr>
                <a:srgbClr val="FFFFFF"/>
              </a:buClr>
              <a:buSzPct val="100000"/>
              <a:buFont typeface="Raleway"/>
              <a:buNone/>
              <a:defRPr sz="2400" b="1">
                <a:solidFill>
                  <a:srgbClr val="FFFFFF"/>
                </a:solidFill>
                <a:latin typeface="Raleway"/>
                <a:ea typeface="Raleway"/>
                <a:cs typeface="Raleway"/>
                <a:sym typeface="Raleway"/>
              </a:defRPr>
            </a:lvl7pPr>
            <a:lvl8pPr lvl="7">
              <a:spcBef>
                <a:spcPts val="0"/>
              </a:spcBef>
              <a:buClr>
                <a:srgbClr val="FFFFFF"/>
              </a:buClr>
              <a:buSzPct val="100000"/>
              <a:buFont typeface="Raleway"/>
              <a:buNone/>
              <a:defRPr sz="2400" b="1">
                <a:solidFill>
                  <a:srgbClr val="FFFFFF"/>
                </a:solidFill>
                <a:latin typeface="Raleway"/>
                <a:ea typeface="Raleway"/>
                <a:cs typeface="Raleway"/>
                <a:sym typeface="Raleway"/>
              </a:defRPr>
            </a:lvl8pPr>
            <a:lvl9pPr lvl="8">
              <a:spcBef>
                <a:spcPts val="0"/>
              </a:spcBef>
              <a:buClr>
                <a:srgbClr val="FFFFFF"/>
              </a:buClr>
              <a:buSzPct val="100000"/>
              <a:buFont typeface="Raleway"/>
              <a:buNone/>
              <a:defRPr sz="2400" b="1">
                <a:solidFill>
                  <a:srgbClr val="FFFFFF"/>
                </a:solidFill>
                <a:latin typeface="Raleway"/>
                <a:ea typeface="Raleway"/>
                <a:cs typeface="Raleway"/>
                <a:sym typeface="Raleway"/>
              </a:defRPr>
            </a:lvl9pPr>
          </a:lstStyle>
          <a:p>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7.xml"/><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3" Type="http://schemas.openxmlformats.org/officeDocument/2006/relationships/hyperlink" Target="http://journals.sagepub.com.ezproxy.stthomas.edu/doi/full/10.1177/1362361312474121" TargetMode="External"/><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6"/>
        <p:cNvGrpSpPr/>
        <p:nvPr/>
      </p:nvGrpSpPr>
      <p:grpSpPr>
        <a:xfrm>
          <a:off x="0" y="0"/>
          <a:ext cx="0" cy="0"/>
          <a:chOff x="0" y="0"/>
          <a:chExt cx="0" cy="0"/>
        </a:xfrm>
      </p:grpSpPr>
      <p:sp>
        <p:nvSpPr>
          <p:cNvPr id="87" name="Shape 87"/>
          <p:cNvSpPr txBox="1">
            <a:spLocks noGrp="1"/>
          </p:cNvSpPr>
          <p:nvPr>
            <p:ph type="ctrTitle"/>
          </p:nvPr>
        </p:nvSpPr>
        <p:spPr>
          <a:xfrm>
            <a:off x="114900" y="806100"/>
            <a:ext cx="8914200" cy="2247300"/>
          </a:xfrm>
          <a:prstGeom prst="rect">
            <a:avLst/>
          </a:prstGeom>
        </p:spPr>
        <p:txBody>
          <a:bodyPr lIns="91425" tIns="91425" rIns="91425" bIns="91425" anchor="ctr" anchorCtr="0">
            <a:noAutofit/>
          </a:bodyPr>
          <a:lstStyle/>
          <a:p>
            <a:pPr lvl="0">
              <a:spcBef>
                <a:spcPts val="0"/>
              </a:spcBef>
              <a:buNone/>
            </a:pPr>
            <a:r>
              <a:rPr lang="en" dirty="0"/>
              <a:t>SCALE Program</a:t>
            </a:r>
          </a:p>
        </p:txBody>
      </p:sp>
      <p:sp>
        <p:nvSpPr>
          <p:cNvPr id="88" name="Shape 88"/>
          <p:cNvSpPr txBox="1"/>
          <p:nvPr/>
        </p:nvSpPr>
        <p:spPr>
          <a:xfrm>
            <a:off x="2168849" y="2356284"/>
            <a:ext cx="5593540" cy="1207345"/>
          </a:xfrm>
          <a:prstGeom prst="rect">
            <a:avLst/>
          </a:prstGeom>
          <a:noFill/>
          <a:ln>
            <a:noFill/>
          </a:ln>
        </p:spPr>
        <p:txBody>
          <a:bodyPr lIns="91425" tIns="91425" rIns="91425" bIns="91425" anchor="t" anchorCtr="0">
            <a:noAutofit/>
          </a:bodyPr>
          <a:lstStyle/>
          <a:p>
            <a:pPr lvl="0">
              <a:spcBef>
                <a:spcPts val="0"/>
              </a:spcBef>
              <a:buNone/>
            </a:pPr>
            <a:r>
              <a:rPr lang="en" sz="2000" b="1" dirty="0">
                <a:solidFill>
                  <a:srgbClr val="674EA7"/>
                </a:solidFill>
                <a:latin typeface="Raleway"/>
                <a:ea typeface="Raleway"/>
                <a:cs typeface="Raleway"/>
                <a:sym typeface="Raleway"/>
              </a:rPr>
              <a:t>University of St. Thomas</a:t>
            </a:r>
          </a:p>
          <a:p>
            <a:pPr lvl="0">
              <a:spcBef>
                <a:spcPts val="0"/>
              </a:spcBef>
              <a:buNone/>
            </a:pPr>
            <a:r>
              <a:rPr lang="en" sz="1600" dirty="0">
                <a:latin typeface="Raleway"/>
                <a:ea typeface="Raleway"/>
                <a:cs typeface="Raleway"/>
                <a:sym typeface="Raleway"/>
              </a:rPr>
              <a:t>Team Lead: Renee Crume</a:t>
            </a:r>
          </a:p>
          <a:p>
            <a:pPr lvl="0">
              <a:spcBef>
                <a:spcPts val="0"/>
              </a:spcBef>
              <a:buNone/>
            </a:pPr>
            <a:r>
              <a:rPr lang="en" sz="1600" dirty="0">
                <a:latin typeface="Raleway"/>
                <a:ea typeface="Raleway"/>
                <a:cs typeface="Raleway"/>
                <a:sym typeface="Raleway"/>
              </a:rPr>
              <a:t>Allison Beardsley, Allison Stivland, Stephanie Shoenfelt</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42"/>
        <p:cNvGrpSpPr/>
        <p:nvPr/>
      </p:nvGrpSpPr>
      <p:grpSpPr>
        <a:xfrm>
          <a:off x="0" y="0"/>
          <a:ext cx="0" cy="0"/>
          <a:chOff x="0" y="0"/>
          <a:chExt cx="0" cy="0"/>
        </a:xfrm>
      </p:grpSpPr>
      <p:sp>
        <p:nvSpPr>
          <p:cNvPr id="143" name="Shape 143"/>
          <p:cNvSpPr txBox="1">
            <a:spLocks noGrp="1"/>
          </p:cNvSpPr>
          <p:nvPr>
            <p:ph type="title"/>
          </p:nvPr>
        </p:nvSpPr>
        <p:spPr>
          <a:xfrm>
            <a:off x="886650" y="398400"/>
            <a:ext cx="7370700" cy="857400"/>
          </a:xfrm>
          <a:prstGeom prst="rect">
            <a:avLst/>
          </a:prstGeom>
        </p:spPr>
        <p:txBody>
          <a:bodyPr lIns="91425" tIns="91425" rIns="91425" bIns="91425" anchor="t" anchorCtr="0">
            <a:noAutofit/>
          </a:bodyPr>
          <a:lstStyle/>
          <a:p>
            <a:pPr lvl="0">
              <a:spcBef>
                <a:spcPts val="0"/>
              </a:spcBef>
              <a:buNone/>
            </a:pPr>
            <a:r>
              <a:rPr lang="en" dirty="0"/>
              <a:t>Introduction to The SCALE Program</a:t>
            </a:r>
          </a:p>
        </p:txBody>
      </p:sp>
      <p:sp>
        <p:nvSpPr>
          <p:cNvPr id="144" name="Shape 144"/>
          <p:cNvSpPr txBox="1">
            <a:spLocks noGrp="1"/>
          </p:cNvSpPr>
          <p:nvPr>
            <p:ph type="body" idx="1"/>
          </p:nvPr>
        </p:nvSpPr>
        <p:spPr>
          <a:xfrm>
            <a:off x="452420" y="1486800"/>
            <a:ext cx="7603800" cy="3656700"/>
          </a:xfrm>
          <a:prstGeom prst="rect">
            <a:avLst/>
          </a:prstGeom>
        </p:spPr>
        <p:txBody>
          <a:bodyPr lIns="91425" tIns="91425" rIns="91425" bIns="91425" anchor="t" anchorCtr="0">
            <a:noAutofit/>
          </a:bodyPr>
          <a:lstStyle/>
          <a:p>
            <a:pPr marL="514350" lvl="0" indent="-285750" rtl="0">
              <a:spcBef>
                <a:spcPts val="0"/>
              </a:spcBef>
              <a:buFont typeface="Wingdings" panose="05000000000000000000" pitchFamily="2" charset="2"/>
              <a:buChar char="v"/>
            </a:pPr>
            <a:r>
              <a:rPr lang="en" dirty="0"/>
              <a:t>Upon acceptance into the institution; all students will receive a follow-up form with an optional area to self-identify any mental diagnoses such as depression, anxiety, and/or ASD.</a:t>
            </a:r>
          </a:p>
          <a:p>
            <a:pPr lvl="0" rtl="0">
              <a:spcBef>
                <a:spcPts val="0"/>
              </a:spcBef>
              <a:buNone/>
            </a:pPr>
            <a:r>
              <a:rPr lang="en" dirty="0"/>
              <a:t> </a:t>
            </a:r>
          </a:p>
          <a:p>
            <a:pPr marL="514350" lvl="0" indent="-285750" rtl="0">
              <a:spcBef>
                <a:spcPts val="0"/>
              </a:spcBef>
              <a:buFont typeface="Wingdings" panose="05000000000000000000" pitchFamily="2" charset="2"/>
              <a:buChar char="v"/>
            </a:pPr>
            <a:r>
              <a:rPr lang="en" dirty="0"/>
              <a:t>ASD self-identified students (with proven documentation) will be contacted by the institution, given support services brochures and invited to the SCALE Summer Bridge Program. </a:t>
            </a:r>
          </a:p>
          <a:p>
            <a:pPr marL="285750" lvl="0" indent="-285750" rtl="0">
              <a:spcBef>
                <a:spcPts val="0"/>
              </a:spcBef>
              <a:buFont typeface="Wingdings" panose="05000000000000000000" pitchFamily="2" charset="2"/>
              <a:buChar char="v"/>
            </a:pPr>
            <a:endParaRPr dirty="0"/>
          </a:p>
          <a:p>
            <a:pPr marL="514350" lvl="0" indent="-285750" rtl="0">
              <a:spcBef>
                <a:spcPts val="0"/>
              </a:spcBef>
              <a:buFont typeface="Wingdings" panose="05000000000000000000" pitchFamily="2" charset="2"/>
              <a:buChar char="v"/>
            </a:pPr>
            <a:r>
              <a:rPr lang="en" dirty="0"/>
              <a:t>At this summer retreat, students and their families will be introduced to the SCALE program and the support available to them. </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48"/>
        <p:cNvGrpSpPr/>
        <p:nvPr/>
      </p:nvGrpSpPr>
      <p:grpSpPr>
        <a:xfrm>
          <a:off x="0" y="0"/>
          <a:ext cx="0" cy="0"/>
          <a:chOff x="0" y="0"/>
          <a:chExt cx="0" cy="0"/>
        </a:xfrm>
      </p:grpSpPr>
      <p:sp>
        <p:nvSpPr>
          <p:cNvPr id="149" name="Shape 149"/>
          <p:cNvSpPr txBox="1">
            <a:spLocks noGrp="1"/>
          </p:cNvSpPr>
          <p:nvPr>
            <p:ph type="title"/>
          </p:nvPr>
        </p:nvSpPr>
        <p:spPr>
          <a:xfrm>
            <a:off x="-115109" y="-76200"/>
            <a:ext cx="9482667" cy="990600"/>
          </a:xfrm>
          <a:prstGeom prst="rect">
            <a:avLst/>
          </a:prstGeom>
        </p:spPr>
        <p:txBody>
          <a:bodyPr lIns="91425" tIns="91425" rIns="91425" bIns="91425" anchor="t" anchorCtr="0">
            <a:noAutofit/>
          </a:bodyPr>
          <a:lstStyle/>
          <a:p>
            <a:pPr algn="ctr"/>
            <a:r>
              <a:rPr lang="en-US" sz="3600" dirty="0">
                <a:latin typeface="Raleway" panose="020B0604020202020204" charset="0"/>
              </a:rPr>
              <a:t>SCALE</a:t>
            </a:r>
            <a:br>
              <a:rPr lang="en-US" b="0" dirty="0"/>
            </a:br>
            <a:r>
              <a:rPr lang="en-US" sz="2000" dirty="0">
                <a:latin typeface="Raleway" panose="020B0604020202020204" charset="0"/>
              </a:rPr>
              <a:t>Supportive College Autism Learning &amp; Engagement Program</a:t>
            </a:r>
            <a:endParaRPr lang="en" dirty="0"/>
          </a:p>
        </p:txBody>
      </p:sp>
      <p:sp>
        <p:nvSpPr>
          <p:cNvPr id="150" name="Shape 150"/>
          <p:cNvSpPr txBox="1">
            <a:spLocks noGrp="1"/>
          </p:cNvSpPr>
          <p:nvPr>
            <p:ph type="body" idx="1"/>
          </p:nvPr>
        </p:nvSpPr>
        <p:spPr>
          <a:xfrm>
            <a:off x="383324" y="1433700"/>
            <a:ext cx="8485800" cy="3709800"/>
          </a:xfrm>
          <a:prstGeom prst="rect">
            <a:avLst/>
          </a:prstGeom>
        </p:spPr>
        <p:txBody>
          <a:bodyPr lIns="91425" tIns="91425" rIns="91425" bIns="91425" anchor="t" anchorCtr="0">
            <a:noAutofit/>
          </a:bodyPr>
          <a:lstStyle/>
          <a:p>
            <a:pPr lvl="0">
              <a:spcBef>
                <a:spcPts val="0"/>
              </a:spcBef>
              <a:buNone/>
            </a:pPr>
            <a:r>
              <a:rPr lang="en" dirty="0"/>
              <a:t>Includes:</a:t>
            </a:r>
          </a:p>
          <a:p>
            <a:pPr marL="514350" lvl="0" indent="-285750" rtl="0">
              <a:spcBef>
                <a:spcPts val="0"/>
              </a:spcBef>
              <a:buFont typeface="Wingdings" panose="05000000000000000000" pitchFamily="2" charset="2"/>
              <a:buChar char="v"/>
            </a:pPr>
            <a:r>
              <a:rPr lang="en" dirty="0"/>
              <a:t>Summer Bridge Program</a:t>
            </a:r>
          </a:p>
          <a:p>
            <a:pPr marL="514350" lvl="0" indent="-285750" rtl="0">
              <a:spcBef>
                <a:spcPts val="0"/>
              </a:spcBef>
              <a:buFont typeface="Wingdings" panose="05000000000000000000" pitchFamily="2" charset="2"/>
              <a:buChar char="v"/>
            </a:pPr>
            <a:r>
              <a:rPr lang="en" dirty="0"/>
              <a:t>Students choose a Tier: Red or Blue</a:t>
            </a:r>
          </a:p>
          <a:p>
            <a:pPr marL="514350" lvl="0" indent="-285750" rtl="0">
              <a:spcBef>
                <a:spcPts val="0"/>
              </a:spcBef>
              <a:buFont typeface="Wingdings" panose="05000000000000000000" pitchFamily="2" charset="2"/>
              <a:buChar char="v"/>
            </a:pPr>
            <a:r>
              <a:rPr lang="en" dirty="0"/>
              <a:t>Decide level of family involvement</a:t>
            </a:r>
          </a:p>
          <a:p>
            <a:pPr marL="514350" lvl="0" indent="-285750" rtl="0">
              <a:spcBef>
                <a:spcPts val="0"/>
              </a:spcBef>
              <a:buFont typeface="Wingdings" panose="05000000000000000000" pitchFamily="2" charset="2"/>
              <a:buChar char="v"/>
            </a:pPr>
            <a:r>
              <a:rPr lang="en" dirty="0"/>
              <a:t>Assigned a peer mentor</a:t>
            </a:r>
          </a:p>
          <a:p>
            <a:pPr marL="514350" lvl="0" indent="-285750" rtl="0">
              <a:spcBef>
                <a:spcPts val="0"/>
              </a:spcBef>
              <a:buFont typeface="Wingdings" panose="05000000000000000000" pitchFamily="2" charset="2"/>
              <a:buChar char="v"/>
            </a:pPr>
            <a:r>
              <a:rPr lang="en" dirty="0"/>
              <a:t>Support courses</a:t>
            </a:r>
          </a:p>
          <a:p>
            <a:pPr marL="514350" lvl="0" indent="-285750" rtl="0">
              <a:spcBef>
                <a:spcPts val="0"/>
              </a:spcBef>
              <a:buFont typeface="Wingdings" panose="05000000000000000000" pitchFamily="2" charset="2"/>
              <a:buChar char="v"/>
            </a:pPr>
            <a:r>
              <a:rPr lang="en" dirty="0"/>
              <a:t>Optional discussion group monthly meetings</a:t>
            </a:r>
          </a:p>
          <a:p>
            <a:pPr marL="514350" lvl="0" indent="-285750" rtl="0">
              <a:spcBef>
                <a:spcPts val="0"/>
              </a:spcBef>
              <a:buFont typeface="Wingdings" panose="05000000000000000000" pitchFamily="2" charset="2"/>
              <a:buChar char="v"/>
            </a:pPr>
            <a:r>
              <a:rPr lang="en" dirty="0"/>
              <a:t>Assigned to ASD trained academic advisers</a:t>
            </a:r>
          </a:p>
          <a:p>
            <a:pPr marL="514350" lvl="0" indent="-285750" rtl="0">
              <a:spcBef>
                <a:spcPts val="0"/>
              </a:spcBef>
              <a:buFont typeface="Wingdings" panose="05000000000000000000" pitchFamily="2" charset="2"/>
              <a:buChar char="v"/>
            </a:pPr>
            <a:r>
              <a:rPr lang="en" dirty="0"/>
              <a:t>Optional positions in ASD Student Organization</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54"/>
        <p:cNvGrpSpPr/>
        <p:nvPr/>
      </p:nvGrpSpPr>
      <p:grpSpPr>
        <a:xfrm>
          <a:off x="0" y="0"/>
          <a:ext cx="0" cy="0"/>
          <a:chOff x="0" y="0"/>
          <a:chExt cx="0" cy="0"/>
        </a:xfrm>
      </p:grpSpPr>
      <p:sp>
        <p:nvSpPr>
          <p:cNvPr id="155" name="Shape 155"/>
          <p:cNvSpPr txBox="1">
            <a:spLocks noGrp="1"/>
          </p:cNvSpPr>
          <p:nvPr>
            <p:ph type="title"/>
          </p:nvPr>
        </p:nvSpPr>
        <p:spPr>
          <a:xfrm>
            <a:off x="886650" y="398400"/>
            <a:ext cx="7370700" cy="857400"/>
          </a:xfrm>
          <a:prstGeom prst="rect">
            <a:avLst/>
          </a:prstGeom>
        </p:spPr>
        <p:txBody>
          <a:bodyPr lIns="91425" tIns="91425" rIns="91425" bIns="91425" anchor="t" anchorCtr="0">
            <a:noAutofit/>
          </a:bodyPr>
          <a:lstStyle/>
          <a:p>
            <a:pPr lvl="0">
              <a:spcBef>
                <a:spcPts val="0"/>
              </a:spcBef>
              <a:buNone/>
            </a:pPr>
            <a:r>
              <a:rPr lang="en"/>
              <a:t>Summer Bridge Program &amp; Early Orientation </a:t>
            </a:r>
          </a:p>
        </p:txBody>
      </p:sp>
      <p:sp>
        <p:nvSpPr>
          <p:cNvPr id="156" name="Shape 156"/>
          <p:cNvSpPr txBox="1">
            <a:spLocks noGrp="1"/>
          </p:cNvSpPr>
          <p:nvPr>
            <p:ph type="body" idx="1"/>
          </p:nvPr>
        </p:nvSpPr>
        <p:spPr>
          <a:xfrm>
            <a:off x="91500" y="1393520"/>
            <a:ext cx="8961000" cy="3296100"/>
          </a:xfrm>
          <a:prstGeom prst="rect">
            <a:avLst/>
          </a:prstGeom>
        </p:spPr>
        <p:txBody>
          <a:bodyPr lIns="91425" tIns="91425" rIns="91425" bIns="91425" anchor="t" anchorCtr="0">
            <a:noAutofit/>
          </a:bodyPr>
          <a:lstStyle/>
          <a:p>
            <a:pPr marL="457200" lvl="0" indent="-330200" rtl="0">
              <a:spcBef>
                <a:spcPts val="0"/>
              </a:spcBef>
              <a:buSzPct val="100000"/>
              <a:buFont typeface="Wingdings" panose="05000000000000000000" pitchFamily="2" charset="2"/>
              <a:buChar char="v"/>
            </a:pPr>
            <a:r>
              <a:rPr lang="en" sz="1600" dirty="0"/>
              <a:t>Two-week program for admitted ASD students and their families to come stay on campus before classes start</a:t>
            </a:r>
          </a:p>
          <a:p>
            <a:pPr marL="457200" lvl="0" indent="-330200" rtl="0">
              <a:spcBef>
                <a:spcPts val="0"/>
              </a:spcBef>
              <a:buSzPct val="100000"/>
              <a:buFont typeface="Wingdings" panose="05000000000000000000" pitchFamily="2" charset="2"/>
              <a:buChar char="v"/>
            </a:pPr>
            <a:r>
              <a:rPr lang="en" sz="1600" dirty="0"/>
              <a:t>Includes a mini-class for students to get acclimated to classroom setting; topic revolving around what to expect in college</a:t>
            </a:r>
          </a:p>
          <a:p>
            <a:pPr marL="457200" lvl="0" indent="-330200" rtl="0">
              <a:spcBef>
                <a:spcPts val="0"/>
              </a:spcBef>
              <a:buSzPct val="100000"/>
              <a:buFont typeface="Wingdings" panose="05000000000000000000" pitchFamily="2" charset="2"/>
              <a:buChar char="v"/>
            </a:pPr>
            <a:r>
              <a:rPr lang="en" sz="1600" dirty="0"/>
              <a:t>Some ASD peer mentors will be welcome leaders so students can become familiar with them before the semester</a:t>
            </a:r>
          </a:p>
          <a:p>
            <a:pPr marL="457200" lvl="0" indent="-330200" rtl="0">
              <a:spcBef>
                <a:spcPts val="0"/>
              </a:spcBef>
              <a:buSzPct val="100000"/>
              <a:buFont typeface="Wingdings" panose="05000000000000000000" pitchFamily="2" charset="2"/>
              <a:buChar char="v"/>
            </a:pPr>
            <a:r>
              <a:rPr lang="en" sz="1600" dirty="0"/>
              <a:t>Family sessions with Advisors/Psychologists</a:t>
            </a:r>
          </a:p>
          <a:p>
            <a:pPr marL="914400" lvl="1" indent="-317500" rtl="0">
              <a:spcBef>
                <a:spcPts val="0"/>
              </a:spcBef>
              <a:buSzPct val="100000"/>
              <a:buFont typeface="Arial" panose="020B0604020202020204" pitchFamily="34" charset="0"/>
              <a:buChar char="•"/>
            </a:pPr>
            <a:r>
              <a:rPr lang="en" sz="1400" dirty="0"/>
              <a:t>Collect info/best practices for individual students</a:t>
            </a:r>
          </a:p>
          <a:p>
            <a:pPr marL="914400" lvl="1" indent="-317500" rtl="0">
              <a:spcBef>
                <a:spcPts val="0"/>
              </a:spcBef>
              <a:buSzPct val="100000"/>
              <a:buFont typeface="Arial" panose="020B0604020202020204" pitchFamily="34" charset="0"/>
              <a:buChar char="•"/>
            </a:pPr>
            <a:r>
              <a:rPr lang="en" sz="1400" dirty="0"/>
              <a:t>Introduce and build relationship with adviser</a:t>
            </a:r>
          </a:p>
          <a:p>
            <a:pPr marL="914400" lvl="1" indent="-317500" rtl="0">
              <a:spcBef>
                <a:spcPts val="600"/>
              </a:spcBef>
              <a:buSzPct val="100000"/>
              <a:buFont typeface="Arial" panose="020B0604020202020204" pitchFamily="34" charset="0"/>
              <a:buChar char="•"/>
            </a:pPr>
            <a:r>
              <a:rPr lang="en" sz="1400" dirty="0"/>
              <a:t>Work through class schedule &amp; registration</a:t>
            </a:r>
          </a:p>
          <a:p>
            <a:pPr marL="914400" lvl="1" indent="-317500" rtl="0">
              <a:spcBef>
                <a:spcPts val="600"/>
              </a:spcBef>
              <a:buSzPct val="100000"/>
              <a:buFont typeface="Arial" panose="020B0604020202020204" pitchFamily="34" charset="0"/>
              <a:buChar char="•"/>
            </a:pPr>
            <a:r>
              <a:rPr lang="en" sz="1400" dirty="0"/>
              <a:t>Practice getting to classes, navigating campus, orientation to campus services</a:t>
            </a:r>
          </a:p>
          <a:p>
            <a:pPr marL="457200" lvl="0" indent="-330200" rtl="0">
              <a:spcBef>
                <a:spcPts val="600"/>
              </a:spcBef>
              <a:buSzPct val="100000"/>
              <a:buFont typeface="Wingdings" panose="05000000000000000000" pitchFamily="2" charset="2"/>
              <a:buChar char="v"/>
            </a:pPr>
            <a:r>
              <a:rPr lang="en" sz="1600" dirty="0"/>
              <a:t>Students will select if they want to participate in SCALE and then will choose a tier</a:t>
            </a:r>
          </a:p>
          <a:p>
            <a:pPr marL="4286250" lvl="0" indent="-171450" rtl="0">
              <a:spcBef>
                <a:spcPts val="0"/>
              </a:spcBef>
              <a:buFont typeface="Wingdings" panose="05000000000000000000" pitchFamily="2" charset="2"/>
              <a:buChar char="v"/>
            </a:pPr>
            <a:r>
              <a:rPr lang="en" sz="1000" dirty="0"/>
              <a:t>                                                (Shmulsky, Gobbo, Donahue, 2015, p. 237)</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60"/>
        <p:cNvGrpSpPr/>
        <p:nvPr/>
      </p:nvGrpSpPr>
      <p:grpSpPr>
        <a:xfrm>
          <a:off x="0" y="0"/>
          <a:ext cx="0" cy="0"/>
          <a:chOff x="0" y="0"/>
          <a:chExt cx="0" cy="0"/>
        </a:xfrm>
      </p:grpSpPr>
      <p:sp>
        <p:nvSpPr>
          <p:cNvPr id="161" name="Shape 161"/>
          <p:cNvSpPr txBox="1">
            <a:spLocks noGrp="1"/>
          </p:cNvSpPr>
          <p:nvPr>
            <p:ph type="title"/>
          </p:nvPr>
        </p:nvSpPr>
        <p:spPr>
          <a:xfrm>
            <a:off x="886650" y="398400"/>
            <a:ext cx="7370700" cy="857400"/>
          </a:xfrm>
          <a:prstGeom prst="rect">
            <a:avLst/>
          </a:prstGeom>
        </p:spPr>
        <p:txBody>
          <a:bodyPr lIns="91425" tIns="91425" rIns="91425" bIns="91425" anchor="t" anchorCtr="0">
            <a:noAutofit/>
          </a:bodyPr>
          <a:lstStyle/>
          <a:p>
            <a:pPr lvl="0">
              <a:spcBef>
                <a:spcPts val="0"/>
              </a:spcBef>
              <a:buNone/>
            </a:pPr>
            <a:r>
              <a:rPr lang="en" dirty="0"/>
              <a:t>Tiers system </a:t>
            </a:r>
          </a:p>
        </p:txBody>
      </p:sp>
      <p:sp>
        <p:nvSpPr>
          <p:cNvPr id="162" name="Shape 162"/>
          <p:cNvSpPr txBox="1">
            <a:spLocks noGrp="1"/>
          </p:cNvSpPr>
          <p:nvPr>
            <p:ph type="body" idx="1"/>
          </p:nvPr>
        </p:nvSpPr>
        <p:spPr>
          <a:xfrm>
            <a:off x="886650" y="1402239"/>
            <a:ext cx="3560100" cy="3429900"/>
          </a:xfrm>
          <a:prstGeom prst="rect">
            <a:avLst/>
          </a:prstGeom>
        </p:spPr>
        <p:txBody>
          <a:bodyPr lIns="91425" tIns="91425" rIns="91425" bIns="91425" anchor="t" anchorCtr="0">
            <a:noAutofit/>
          </a:bodyPr>
          <a:lstStyle/>
          <a:p>
            <a:pPr marL="514350" lvl="0" indent="-285750" rtl="0">
              <a:spcBef>
                <a:spcPts val="0"/>
              </a:spcBef>
              <a:buClr>
                <a:srgbClr val="CC0000"/>
              </a:buClr>
              <a:buFont typeface="Wingdings" panose="05000000000000000000" pitchFamily="2" charset="2"/>
              <a:buChar char="v"/>
            </a:pPr>
            <a:r>
              <a:rPr lang="en" b="1" dirty="0">
                <a:solidFill>
                  <a:srgbClr val="CC0000"/>
                </a:solidFill>
              </a:rPr>
              <a:t>Red</a:t>
            </a:r>
          </a:p>
          <a:p>
            <a:pPr lvl="0">
              <a:spcBef>
                <a:spcPts val="0"/>
              </a:spcBef>
              <a:buNone/>
            </a:pPr>
            <a:r>
              <a:rPr lang="en" b="1" dirty="0">
                <a:solidFill>
                  <a:srgbClr val="CC0000"/>
                </a:solidFill>
              </a:rPr>
              <a:t>Participants in tier red elect to participate in the SCALE program and live on campus in the LLC. </a:t>
            </a:r>
          </a:p>
          <a:p>
            <a:pPr lvl="0">
              <a:spcBef>
                <a:spcPts val="0"/>
              </a:spcBef>
              <a:buNone/>
            </a:pPr>
            <a:r>
              <a:rPr lang="en" b="1" dirty="0">
                <a:solidFill>
                  <a:srgbClr val="CC0000"/>
                </a:solidFill>
              </a:rPr>
              <a:t>This option is best for students who want a fuller social-integration experience and potentially want to try living with a roommate (also optional). </a:t>
            </a:r>
          </a:p>
        </p:txBody>
      </p:sp>
      <p:sp>
        <p:nvSpPr>
          <p:cNvPr id="163" name="Shape 163"/>
          <p:cNvSpPr txBox="1">
            <a:spLocks noGrp="1"/>
          </p:cNvSpPr>
          <p:nvPr>
            <p:ph type="body" idx="2"/>
          </p:nvPr>
        </p:nvSpPr>
        <p:spPr>
          <a:xfrm>
            <a:off x="4637184" y="1398600"/>
            <a:ext cx="3560100" cy="3429900"/>
          </a:xfrm>
          <a:prstGeom prst="rect">
            <a:avLst/>
          </a:prstGeom>
        </p:spPr>
        <p:txBody>
          <a:bodyPr lIns="91425" tIns="91425" rIns="91425" bIns="91425" anchor="t" anchorCtr="0">
            <a:noAutofit/>
          </a:bodyPr>
          <a:lstStyle/>
          <a:p>
            <a:pPr marL="514350" lvl="0" indent="-285750" rtl="0">
              <a:spcBef>
                <a:spcPts val="0"/>
              </a:spcBef>
              <a:buClr>
                <a:srgbClr val="0B5394"/>
              </a:buClr>
              <a:buFont typeface="Wingdings" panose="05000000000000000000" pitchFamily="2" charset="2"/>
              <a:buChar char="v"/>
            </a:pPr>
            <a:r>
              <a:rPr lang="en" b="1" dirty="0">
                <a:solidFill>
                  <a:srgbClr val="0B5394"/>
                </a:solidFill>
              </a:rPr>
              <a:t>Blue</a:t>
            </a:r>
          </a:p>
          <a:p>
            <a:pPr lvl="0">
              <a:spcBef>
                <a:spcPts val="0"/>
              </a:spcBef>
              <a:buNone/>
            </a:pPr>
            <a:r>
              <a:rPr lang="en" b="1" dirty="0">
                <a:solidFill>
                  <a:srgbClr val="0B5394"/>
                </a:solidFill>
              </a:rPr>
              <a:t>Participants in tier blue elect to participate in the SCALE program, but live outside of residence halls.</a:t>
            </a:r>
            <a:r>
              <a:rPr lang="en" dirty="0"/>
              <a:t> </a:t>
            </a:r>
          </a:p>
          <a:p>
            <a:pPr lvl="0">
              <a:spcBef>
                <a:spcPts val="0"/>
              </a:spcBef>
              <a:buNone/>
            </a:pPr>
            <a:r>
              <a:rPr lang="en" b="1" dirty="0">
                <a:solidFill>
                  <a:srgbClr val="0B5394"/>
                </a:solidFill>
              </a:rPr>
              <a:t>This option is best for students who would rather take social-integration in stride, or would like to live at home or with people whom they are familiar with. </a:t>
            </a:r>
          </a:p>
        </p:txBody>
      </p:sp>
      <p:sp>
        <p:nvSpPr>
          <p:cNvPr id="164" name="Shape 164"/>
          <p:cNvSpPr txBox="1"/>
          <p:nvPr/>
        </p:nvSpPr>
        <p:spPr>
          <a:xfrm>
            <a:off x="107325" y="4828500"/>
            <a:ext cx="3560100" cy="363300"/>
          </a:xfrm>
          <a:prstGeom prst="rect">
            <a:avLst/>
          </a:prstGeom>
          <a:noFill/>
          <a:ln>
            <a:noFill/>
          </a:ln>
        </p:spPr>
        <p:txBody>
          <a:bodyPr lIns="91425" tIns="91425" rIns="91425" bIns="91425" anchor="t" anchorCtr="0">
            <a:noAutofit/>
          </a:bodyPr>
          <a:lstStyle/>
          <a:p>
            <a:pPr lvl="0" rtl="0">
              <a:lnSpc>
                <a:spcPct val="133333"/>
              </a:lnSpc>
              <a:spcBef>
                <a:spcPts val="0"/>
              </a:spcBef>
              <a:buClr>
                <a:schemeClr val="dk1"/>
              </a:buClr>
              <a:buSzPct val="110000"/>
              <a:buFont typeface="Arial"/>
              <a:buNone/>
            </a:pPr>
            <a:r>
              <a:rPr lang="en" sz="1000">
                <a:solidFill>
                  <a:srgbClr val="004C52"/>
                </a:solidFill>
                <a:latin typeface="Karla"/>
                <a:ea typeface="Karla"/>
                <a:cs typeface="Karla"/>
                <a:sym typeface="Karla"/>
              </a:rPr>
              <a:t>(Grand Valley State University, Campus Links Program)</a:t>
            </a:r>
          </a:p>
          <a:p>
            <a:pPr lvl="0">
              <a:spcBef>
                <a:spcPts val="0"/>
              </a:spcBef>
              <a:buNone/>
            </a:pPr>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68"/>
        <p:cNvGrpSpPr/>
        <p:nvPr/>
      </p:nvGrpSpPr>
      <p:grpSpPr>
        <a:xfrm>
          <a:off x="0" y="0"/>
          <a:ext cx="0" cy="0"/>
          <a:chOff x="0" y="0"/>
          <a:chExt cx="0" cy="0"/>
        </a:xfrm>
      </p:grpSpPr>
      <p:sp>
        <p:nvSpPr>
          <p:cNvPr id="169" name="Shape 169"/>
          <p:cNvSpPr txBox="1">
            <a:spLocks noGrp="1"/>
          </p:cNvSpPr>
          <p:nvPr>
            <p:ph type="title"/>
          </p:nvPr>
        </p:nvSpPr>
        <p:spPr>
          <a:xfrm>
            <a:off x="886650" y="398400"/>
            <a:ext cx="7370700" cy="857400"/>
          </a:xfrm>
          <a:prstGeom prst="rect">
            <a:avLst/>
          </a:prstGeom>
        </p:spPr>
        <p:txBody>
          <a:bodyPr lIns="91425" tIns="91425" rIns="91425" bIns="91425" anchor="t" anchorCtr="0">
            <a:noAutofit/>
          </a:bodyPr>
          <a:lstStyle/>
          <a:p>
            <a:pPr lvl="0">
              <a:spcBef>
                <a:spcPts val="0"/>
              </a:spcBef>
              <a:buNone/>
            </a:pPr>
            <a:r>
              <a:rPr lang="en" dirty="0"/>
              <a:t>Peer Mentoring </a:t>
            </a:r>
          </a:p>
        </p:txBody>
      </p:sp>
      <p:sp>
        <p:nvSpPr>
          <p:cNvPr id="170" name="Shape 170"/>
          <p:cNvSpPr txBox="1">
            <a:spLocks noGrp="1"/>
          </p:cNvSpPr>
          <p:nvPr>
            <p:ph type="body" idx="1"/>
          </p:nvPr>
        </p:nvSpPr>
        <p:spPr>
          <a:xfrm>
            <a:off x="904925" y="1495850"/>
            <a:ext cx="3560100" cy="3429900"/>
          </a:xfrm>
          <a:prstGeom prst="rect">
            <a:avLst/>
          </a:prstGeom>
        </p:spPr>
        <p:txBody>
          <a:bodyPr lIns="91425" tIns="91425" rIns="91425" bIns="91425" anchor="t" anchorCtr="0">
            <a:noAutofit/>
          </a:bodyPr>
          <a:lstStyle/>
          <a:p>
            <a:pPr marL="285750" lvl="0" indent="-285750">
              <a:spcBef>
                <a:spcPts val="0"/>
              </a:spcBef>
              <a:buFont typeface="Wingdings" panose="05000000000000000000" pitchFamily="2" charset="2"/>
              <a:buChar char="v"/>
            </a:pPr>
            <a:r>
              <a:rPr lang="en" dirty="0"/>
              <a:t>Minimum 1 year commitment; preferred 2 year commitment</a:t>
            </a:r>
          </a:p>
          <a:p>
            <a:pPr marL="285750" lvl="0" indent="-285750">
              <a:spcBef>
                <a:spcPts val="0"/>
              </a:spcBef>
              <a:buFont typeface="Wingdings" panose="05000000000000000000" pitchFamily="2" charset="2"/>
              <a:buChar char="v"/>
            </a:pPr>
            <a:r>
              <a:rPr lang="en" dirty="0"/>
              <a:t>Goal setting with peer mentors based on individual needs to provide accountability and support</a:t>
            </a:r>
          </a:p>
          <a:p>
            <a:pPr marL="285750" lvl="0" indent="-285750">
              <a:spcBef>
                <a:spcPts val="0"/>
              </a:spcBef>
              <a:buFont typeface="Wingdings" panose="05000000000000000000" pitchFamily="2" charset="2"/>
              <a:buChar char="v"/>
            </a:pPr>
            <a:r>
              <a:rPr lang="en" dirty="0"/>
              <a:t>Provides space for ASD students to learn &amp; practice social strategies </a:t>
            </a:r>
          </a:p>
        </p:txBody>
      </p:sp>
      <p:sp>
        <p:nvSpPr>
          <p:cNvPr id="171" name="Shape 171"/>
          <p:cNvSpPr txBox="1">
            <a:spLocks noGrp="1"/>
          </p:cNvSpPr>
          <p:nvPr>
            <p:ph type="body" idx="2"/>
          </p:nvPr>
        </p:nvSpPr>
        <p:spPr>
          <a:xfrm>
            <a:off x="4679179" y="1495850"/>
            <a:ext cx="3560100" cy="3429900"/>
          </a:xfrm>
          <a:prstGeom prst="rect">
            <a:avLst/>
          </a:prstGeom>
        </p:spPr>
        <p:txBody>
          <a:bodyPr lIns="91425" tIns="91425" rIns="91425" bIns="91425" anchor="t" anchorCtr="0">
            <a:noAutofit/>
          </a:bodyPr>
          <a:lstStyle/>
          <a:p>
            <a:pPr marL="285750" lvl="0" indent="-285750">
              <a:spcBef>
                <a:spcPts val="0"/>
              </a:spcBef>
              <a:buFont typeface="Wingdings" panose="05000000000000000000" pitchFamily="2" charset="2"/>
              <a:buChar char="v"/>
            </a:pPr>
            <a:r>
              <a:rPr lang="en" dirty="0"/>
              <a:t>Promote peer mentor opportunity at first to education and psychology majors because they are more likely to want to engage, and also STEM majors since many ASD students </a:t>
            </a:r>
          </a:p>
          <a:p>
            <a:pPr lvl="0">
              <a:spcBef>
                <a:spcPts val="0"/>
              </a:spcBef>
              <a:buNone/>
            </a:pPr>
            <a:endParaRP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75"/>
        <p:cNvGrpSpPr/>
        <p:nvPr/>
      </p:nvGrpSpPr>
      <p:grpSpPr>
        <a:xfrm>
          <a:off x="0" y="0"/>
          <a:ext cx="0" cy="0"/>
          <a:chOff x="0" y="0"/>
          <a:chExt cx="0" cy="0"/>
        </a:xfrm>
      </p:grpSpPr>
      <p:sp>
        <p:nvSpPr>
          <p:cNvPr id="176" name="Shape 176"/>
          <p:cNvSpPr txBox="1">
            <a:spLocks noGrp="1"/>
          </p:cNvSpPr>
          <p:nvPr>
            <p:ph type="title"/>
          </p:nvPr>
        </p:nvSpPr>
        <p:spPr>
          <a:xfrm>
            <a:off x="886650" y="398400"/>
            <a:ext cx="7370700" cy="857400"/>
          </a:xfrm>
          <a:prstGeom prst="rect">
            <a:avLst/>
          </a:prstGeom>
        </p:spPr>
        <p:txBody>
          <a:bodyPr lIns="91425" tIns="91425" rIns="91425" bIns="91425" anchor="t" anchorCtr="0">
            <a:noAutofit/>
          </a:bodyPr>
          <a:lstStyle/>
          <a:p>
            <a:pPr lvl="0">
              <a:spcBef>
                <a:spcPts val="0"/>
              </a:spcBef>
              <a:buNone/>
            </a:pPr>
            <a:r>
              <a:rPr lang="en" dirty="0"/>
              <a:t>Support in Courses &amp; Groups</a:t>
            </a:r>
          </a:p>
        </p:txBody>
      </p:sp>
      <p:sp>
        <p:nvSpPr>
          <p:cNvPr id="177" name="Shape 177"/>
          <p:cNvSpPr txBox="1">
            <a:spLocks noGrp="1"/>
          </p:cNvSpPr>
          <p:nvPr>
            <p:ph type="body" idx="1"/>
          </p:nvPr>
        </p:nvSpPr>
        <p:spPr>
          <a:xfrm>
            <a:off x="367350" y="1349243"/>
            <a:ext cx="8247600" cy="3507000"/>
          </a:xfrm>
          <a:prstGeom prst="rect">
            <a:avLst/>
          </a:prstGeom>
        </p:spPr>
        <p:txBody>
          <a:bodyPr lIns="91425" tIns="91425" rIns="91425" bIns="91425" anchor="t" anchorCtr="0">
            <a:noAutofit/>
          </a:bodyPr>
          <a:lstStyle/>
          <a:p>
            <a:pPr marL="514350" lvl="0" indent="-285750">
              <a:spcBef>
                <a:spcPts val="0"/>
              </a:spcBef>
              <a:buFont typeface="Wingdings" panose="05000000000000000000" pitchFamily="2" charset="2"/>
              <a:buChar char="v"/>
            </a:pPr>
            <a:r>
              <a:rPr lang="en" dirty="0"/>
              <a:t>All University Students required to take first-semester seminar course including topics such as time-management and study skills</a:t>
            </a:r>
          </a:p>
          <a:p>
            <a:pPr marL="514350" lvl="0" indent="-285750">
              <a:spcBef>
                <a:spcPts val="0"/>
              </a:spcBef>
              <a:buFont typeface="Wingdings" panose="05000000000000000000" pitchFamily="2" charset="2"/>
              <a:buChar char="v"/>
            </a:pPr>
            <a:r>
              <a:rPr lang="en" dirty="0"/>
              <a:t>Special Social Skills course for ASD students offered second-semester</a:t>
            </a:r>
          </a:p>
          <a:p>
            <a:pPr marL="514350" lvl="0" indent="-285750" rtl="0">
              <a:spcBef>
                <a:spcPts val="0"/>
              </a:spcBef>
              <a:buFont typeface="Wingdings" panose="05000000000000000000" pitchFamily="2" charset="2"/>
              <a:buChar char="v"/>
            </a:pPr>
            <a:r>
              <a:rPr lang="en" dirty="0"/>
              <a:t>Optional discussion group for ASD students twice a month</a:t>
            </a:r>
          </a:p>
          <a:p>
            <a:pPr lvl="0" rtl="0">
              <a:spcBef>
                <a:spcPts val="0"/>
              </a:spcBef>
              <a:buNone/>
            </a:pPr>
            <a:r>
              <a:rPr lang="en" u="sng" dirty="0"/>
              <a:t>Faculty will be trained to:</a:t>
            </a:r>
          </a:p>
          <a:p>
            <a:pPr marL="457200" lvl="0" indent="-304800" rtl="0">
              <a:lnSpc>
                <a:spcPct val="115000"/>
              </a:lnSpc>
              <a:spcBef>
                <a:spcPts val="0"/>
              </a:spcBef>
              <a:buClr>
                <a:srgbClr val="ABE33F"/>
              </a:buClr>
              <a:buSzPct val="100000"/>
              <a:buFont typeface="Arial" panose="020B0604020202020204" pitchFamily="34" charset="0"/>
              <a:buChar char="•"/>
            </a:pPr>
            <a:r>
              <a:rPr lang="en" sz="1200" dirty="0">
                <a:solidFill>
                  <a:srgbClr val="004C52"/>
                </a:solidFill>
              </a:rPr>
              <a:t>follow predictable routines in class when possible</a:t>
            </a:r>
          </a:p>
          <a:p>
            <a:pPr marL="457200" lvl="0" indent="-304800" rtl="0">
              <a:lnSpc>
                <a:spcPct val="115000"/>
              </a:lnSpc>
              <a:spcBef>
                <a:spcPts val="0"/>
              </a:spcBef>
              <a:buClr>
                <a:srgbClr val="ABE33F"/>
              </a:buClr>
              <a:buSzPct val="100000"/>
              <a:buFont typeface="Arial" panose="020B0604020202020204" pitchFamily="34" charset="0"/>
              <a:buChar char="•"/>
            </a:pPr>
            <a:r>
              <a:rPr lang="en" sz="1200" dirty="0">
                <a:solidFill>
                  <a:srgbClr val="004C52"/>
                </a:solidFill>
              </a:rPr>
              <a:t>remind students of upcoming class assignments</a:t>
            </a:r>
          </a:p>
          <a:p>
            <a:pPr marL="457200" lvl="0" indent="-304800" rtl="0">
              <a:lnSpc>
                <a:spcPct val="115000"/>
              </a:lnSpc>
              <a:spcBef>
                <a:spcPts val="0"/>
              </a:spcBef>
              <a:buClr>
                <a:srgbClr val="ABE33F"/>
              </a:buClr>
              <a:buSzPct val="100000"/>
              <a:buFont typeface="Arial" panose="020B0604020202020204" pitchFamily="34" charset="0"/>
              <a:buChar char="•"/>
            </a:pPr>
            <a:r>
              <a:rPr lang="en" sz="1200" dirty="0">
                <a:solidFill>
                  <a:srgbClr val="004C52"/>
                </a:solidFill>
              </a:rPr>
              <a:t>break large assignments into smaller units</a:t>
            </a:r>
          </a:p>
          <a:p>
            <a:pPr marL="457200" lvl="0" indent="-304800" rtl="0">
              <a:lnSpc>
                <a:spcPct val="115000"/>
              </a:lnSpc>
              <a:spcBef>
                <a:spcPts val="0"/>
              </a:spcBef>
              <a:buClr>
                <a:srgbClr val="ABE33F"/>
              </a:buClr>
              <a:buSzPct val="100000"/>
              <a:buFont typeface="Arial" panose="020B0604020202020204" pitchFamily="34" charset="0"/>
              <a:buChar char="•"/>
            </a:pPr>
            <a:r>
              <a:rPr lang="en" sz="1200" dirty="0">
                <a:solidFill>
                  <a:srgbClr val="004C52"/>
                </a:solidFill>
              </a:rPr>
              <a:t>use visuals</a:t>
            </a:r>
          </a:p>
          <a:p>
            <a:pPr marL="457200" lvl="0" indent="-304800" rtl="0">
              <a:lnSpc>
                <a:spcPct val="115000"/>
              </a:lnSpc>
              <a:spcBef>
                <a:spcPts val="0"/>
              </a:spcBef>
              <a:buClr>
                <a:srgbClr val="ABE33F"/>
              </a:buClr>
              <a:buSzPct val="100000"/>
              <a:buFont typeface="Arial" panose="020B0604020202020204" pitchFamily="34" charset="0"/>
              <a:buChar char="•"/>
            </a:pPr>
            <a:r>
              <a:rPr lang="en" sz="1200" dirty="0">
                <a:solidFill>
                  <a:srgbClr val="004C52"/>
                </a:solidFill>
              </a:rPr>
              <a:t>provide ample response time for questions</a:t>
            </a:r>
          </a:p>
          <a:p>
            <a:pPr marL="457200" lvl="0" indent="-304800" rtl="0">
              <a:lnSpc>
                <a:spcPct val="115000"/>
              </a:lnSpc>
              <a:spcBef>
                <a:spcPts val="0"/>
              </a:spcBef>
              <a:buClr>
                <a:srgbClr val="ABE33F"/>
              </a:buClr>
              <a:buSzPct val="100000"/>
              <a:buFont typeface="Arial" panose="020B0604020202020204" pitchFamily="34" charset="0"/>
              <a:buChar char="•"/>
            </a:pPr>
            <a:r>
              <a:rPr lang="en" sz="1200" dirty="0">
                <a:solidFill>
                  <a:srgbClr val="004C52"/>
                </a:solidFill>
              </a:rPr>
              <a:t>recognize instances of positive behaviors (e.g., speaking up in class, making eye contact) &amp; provide a brief acknowledgment or quick email to help reinforce such behaviors </a:t>
            </a:r>
          </a:p>
          <a:p>
            <a:pPr lvl="0" rtl="0">
              <a:lnSpc>
                <a:spcPct val="115000"/>
              </a:lnSpc>
              <a:spcBef>
                <a:spcPts val="0"/>
              </a:spcBef>
              <a:buNone/>
            </a:pPr>
            <a:endParaRPr sz="1000" dirty="0">
              <a:solidFill>
                <a:srgbClr val="004C52"/>
              </a:solidFill>
            </a:endParaRPr>
          </a:p>
          <a:p>
            <a:pPr lvl="0" rtl="0">
              <a:lnSpc>
                <a:spcPct val="115000"/>
              </a:lnSpc>
              <a:spcBef>
                <a:spcPts val="0"/>
              </a:spcBef>
              <a:buNone/>
            </a:pPr>
            <a:r>
              <a:rPr lang="en" sz="1000" dirty="0">
                <a:solidFill>
                  <a:srgbClr val="004C52"/>
                </a:solidFill>
              </a:rPr>
              <a:t>(Freedman, 2010; Gobbo &amp; Shmulsky, 2012; Graetz &amp; Spampinato, 2008; E. VanBergeijk et al., 2008, as cited in Zeedyk, Tipton, and Blacher, 2016, p. 41)</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Academic Advising</a:t>
            </a:r>
            <a:endParaRPr lang="en-US" dirty="0"/>
          </a:p>
        </p:txBody>
      </p:sp>
      <p:sp>
        <p:nvSpPr>
          <p:cNvPr id="3" name="Text Placeholder 2"/>
          <p:cNvSpPr>
            <a:spLocks noGrp="1"/>
          </p:cNvSpPr>
          <p:nvPr>
            <p:ph type="body" idx="1"/>
          </p:nvPr>
        </p:nvSpPr>
        <p:spPr>
          <a:xfrm>
            <a:off x="132375" y="1295367"/>
            <a:ext cx="4005742" cy="3490844"/>
          </a:xfrm>
        </p:spPr>
        <p:txBody>
          <a:bodyPr/>
          <a:lstStyle/>
          <a:p>
            <a:r>
              <a:rPr lang="en-US" b="1" dirty="0"/>
              <a:t>Proactive/Intrusive Advising:</a:t>
            </a:r>
            <a:endParaRPr lang="en-US" dirty="0"/>
          </a:p>
          <a:p>
            <a:pPr marL="285750" indent="-285750" fontAlgn="base">
              <a:buFont typeface="Wingdings" panose="05000000000000000000" pitchFamily="2" charset="2"/>
              <a:buChar char="v"/>
            </a:pPr>
            <a:r>
              <a:rPr lang="en-US" dirty="0"/>
              <a:t>Deliberate, structured student intervention at the first indication of academic difficulty in order to motivate the student to seek help</a:t>
            </a:r>
          </a:p>
          <a:p>
            <a:pPr marL="285750" indent="-285750" fontAlgn="base">
              <a:buFont typeface="Wingdings" panose="05000000000000000000" pitchFamily="2" charset="2"/>
              <a:buChar char="v"/>
            </a:pPr>
            <a:r>
              <a:rPr lang="en-US" dirty="0"/>
              <a:t>Educates students on all options</a:t>
            </a:r>
          </a:p>
          <a:p>
            <a:pPr marL="285750" indent="-285750" fontAlgn="base">
              <a:buFont typeface="Wingdings" panose="05000000000000000000" pitchFamily="2" charset="2"/>
              <a:buChar char="v"/>
            </a:pPr>
            <a:r>
              <a:rPr lang="en-US" dirty="0"/>
              <a:t>Intensive advising designed to increase student success</a:t>
            </a:r>
          </a:p>
          <a:p>
            <a:pPr marL="285750" indent="-285750" fontAlgn="base">
              <a:buFont typeface="Wingdings" panose="05000000000000000000" pitchFamily="2" charset="2"/>
              <a:buChar char="v"/>
            </a:pPr>
            <a:r>
              <a:rPr lang="en-US" dirty="0"/>
              <a:t>Builds relationships with students, strengthening their support system</a:t>
            </a:r>
          </a:p>
          <a:p>
            <a:endParaRPr lang="en-US" dirty="0"/>
          </a:p>
        </p:txBody>
      </p:sp>
      <p:sp>
        <p:nvSpPr>
          <p:cNvPr id="4" name="Text Placeholder 3"/>
          <p:cNvSpPr>
            <a:spLocks noGrp="1"/>
          </p:cNvSpPr>
          <p:nvPr>
            <p:ph type="body" idx="2"/>
          </p:nvPr>
        </p:nvSpPr>
        <p:spPr>
          <a:xfrm>
            <a:off x="4138117" y="1275584"/>
            <a:ext cx="4799555" cy="3530410"/>
          </a:xfrm>
        </p:spPr>
        <p:txBody>
          <a:bodyPr/>
          <a:lstStyle/>
          <a:p>
            <a:r>
              <a:rPr lang="en-US" b="1" dirty="0"/>
              <a:t>Use in the SCALE program:</a:t>
            </a:r>
            <a:endParaRPr lang="en-US" dirty="0"/>
          </a:p>
          <a:p>
            <a:pPr marL="285750" indent="-285750" fontAlgn="base">
              <a:buFont typeface="Wingdings" panose="05000000000000000000" pitchFamily="2" charset="2"/>
              <a:buChar char="v"/>
            </a:pPr>
            <a:r>
              <a:rPr lang="en-US" dirty="0"/>
              <a:t>Summer Bridge Program Advising Sessions:</a:t>
            </a:r>
          </a:p>
          <a:p>
            <a:pPr marL="285750" lvl="2" indent="-285750" fontAlgn="base">
              <a:buFont typeface="Courier New" panose="02070309020205020404" pitchFamily="49" charset="0"/>
              <a:buChar char="o"/>
            </a:pPr>
            <a:r>
              <a:rPr lang="en-US" dirty="0"/>
              <a:t>Whole-Student Advising - creating a social and academic plan for individual students that incorporates information about the student and can optionally include the family</a:t>
            </a:r>
            <a:endParaRPr lang="en-US" sz="2400" dirty="0"/>
          </a:p>
          <a:p>
            <a:pPr marL="285750" lvl="2" indent="-285750" fontAlgn="base">
              <a:buFont typeface="Wingdings" panose="05000000000000000000" pitchFamily="2" charset="2"/>
              <a:buChar char="v"/>
            </a:pPr>
            <a:r>
              <a:rPr lang="en-US" dirty="0"/>
              <a:t>During college:</a:t>
            </a:r>
          </a:p>
          <a:p>
            <a:pPr marL="285750" lvl="2" indent="-285750" fontAlgn="base">
              <a:buFont typeface="Courier New" panose="02070309020205020404" pitchFamily="49" charset="0"/>
              <a:buChar char="o"/>
            </a:pPr>
            <a:r>
              <a:rPr lang="en-US" dirty="0"/>
              <a:t>Working to support students by providing resources, regular check-ins from advisors, and tracking student goals</a:t>
            </a:r>
          </a:p>
          <a:p>
            <a:endParaRPr lang="en-US" dirty="0"/>
          </a:p>
        </p:txBody>
      </p:sp>
      <p:sp>
        <p:nvSpPr>
          <p:cNvPr id="5" name="Rectangle 4"/>
          <p:cNvSpPr/>
          <p:nvPr/>
        </p:nvSpPr>
        <p:spPr>
          <a:xfrm>
            <a:off x="4454820" y="2417862"/>
            <a:ext cx="234360" cy="307777"/>
          </a:xfrm>
          <a:prstGeom prst="rect">
            <a:avLst/>
          </a:prstGeom>
        </p:spPr>
        <p:txBody>
          <a:bodyPr wrap="none">
            <a:spAutoFit/>
          </a:bodyPr>
          <a:lstStyle/>
          <a:p>
            <a:r>
              <a:rPr lang="en-US" dirty="0"/>
              <a:t> </a:t>
            </a:r>
            <a:endParaRPr lang="en-US" dirty="0"/>
          </a:p>
        </p:txBody>
      </p:sp>
      <p:sp>
        <p:nvSpPr>
          <p:cNvPr id="6" name="Rectangle 5"/>
          <p:cNvSpPr/>
          <p:nvPr/>
        </p:nvSpPr>
        <p:spPr>
          <a:xfrm>
            <a:off x="4454820" y="2417862"/>
            <a:ext cx="234360" cy="307777"/>
          </a:xfrm>
          <a:prstGeom prst="rect">
            <a:avLst/>
          </a:prstGeom>
        </p:spPr>
        <p:txBody>
          <a:bodyPr wrap="none">
            <a:spAutoFit/>
          </a:bodyPr>
          <a:lstStyle/>
          <a:p>
            <a:r>
              <a:rPr lang="en-US" dirty="0"/>
              <a:t> </a:t>
            </a:r>
          </a:p>
        </p:txBody>
      </p:sp>
    </p:spTree>
    <p:extLst>
      <p:ext uri="{BB962C8B-B14F-4D97-AF65-F5344CB8AC3E}">
        <p14:creationId xmlns:p14="http://schemas.microsoft.com/office/powerpoint/2010/main" val="209422579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88"/>
        <p:cNvGrpSpPr/>
        <p:nvPr/>
      </p:nvGrpSpPr>
      <p:grpSpPr>
        <a:xfrm>
          <a:off x="0" y="0"/>
          <a:ext cx="0" cy="0"/>
          <a:chOff x="0" y="0"/>
          <a:chExt cx="0" cy="0"/>
        </a:xfrm>
      </p:grpSpPr>
      <p:sp>
        <p:nvSpPr>
          <p:cNvPr id="189" name="Shape 189"/>
          <p:cNvSpPr txBox="1">
            <a:spLocks noGrp="1"/>
          </p:cNvSpPr>
          <p:nvPr>
            <p:ph type="title"/>
          </p:nvPr>
        </p:nvSpPr>
        <p:spPr>
          <a:xfrm>
            <a:off x="886650" y="398400"/>
            <a:ext cx="7370700" cy="857400"/>
          </a:xfrm>
          <a:prstGeom prst="rect">
            <a:avLst/>
          </a:prstGeom>
        </p:spPr>
        <p:txBody>
          <a:bodyPr lIns="91425" tIns="91425" rIns="91425" bIns="91425" anchor="t" anchorCtr="0">
            <a:noAutofit/>
          </a:bodyPr>
          <a:lstStyle/>
          <a:p>
            <a:pPr lvl="0">
              <a:spcBef>
                <a:spcPts val="0"/>
              </a:spcBef>
              <a:buNone/>
            </a:pPr>
            <a:r>
              <a:rPr lang="en" dirty="0"/>
              <a:t>ASD Engagement Coaches</a:t>
            </a:r>
          </a:p>
        </p:txBody>
      </p:sp>
      <p:sp>
        <p:nvSpPr>
          <p:cNvPr id="190" name="Shape 190"/>
          <p:cNvSpPr txBox="1">
            <a:spLocks noGrp="1"/>
          </p:cNvSpPr>
          <p:nvPr>
            <p:ph type="body" idx="1"/>
          </p:nvPr>
        </p:nvSpPr>
        <p:spPr>
          <a:xfrm>
            <a:off x="458100" y="1369265"/>
            <a:ext cx="8227800" cy="3673200"/>
          </a:xfrm>
          <a:prstGeom prst="rect">
            <a:avLst/>
          </a:prstGeom>
        </p:spPr>
        <p:txBody>
          <a:bodyPr lIns="91425" tIns="91425" rIns="91425" bIns="91425" anchor="t" anchorCtr="0">
            <a:noAutofit/>
          </a:bodyPr>
          <a:lstStyle/>
          <a:p>
            <a:pPr lvl="0">
              <a:spcBef>
                <a:spcPts val="0"/>
              </a:spcBef>
              <a:buNone/>
            </a:pPr>
            <a:r>
              <a:rPr lang="en" dirty="0"/>
              <a:t>This three person team will consist of one staff member and two graduate interns. The team would be housed in Campus Life or Service Learning and would collaborate often with Disability Services. They would be primarily responsible for identifying and assisting ASD students in getting engaged in appropriate hands-on learning and leadership opportunities such as </a:t>
            </a:r>
          </a:p>
          <a:p>
            <a:pPr marL="514350" lvl="0" indent="-285750" rtl="0">
              <a:spcBef>
                <a:spcPts val="0"/>
              </a:spcBef>
              <a:buFont typeface="Arial" panose="020B0604020202020204" pitchFamily="34" charset="0"/>
              <a:buChar char="•"/>
            </a:pPr>
            <a:r>
              <a:rPr lang="en" dirty="0"/>
              <a:t>Internships</a:t>
            </a:r>
          </a:p>
          <a:p>
            <a:pPr marL="514350" lvl="0" indent="-285750" rtl="0">
              <a:spcBef>
                <a:spcPts val="0"/>
              </a:spcBef>
              <a:buFont typeface="Arial" panose="020B0604020202020204" pitchFamily="34" charset="0"/>
              <a:buChar char="•"/>
            </a:pPr>
            <a:r>
              <a:rPr lang="en" dirty="0"/>
              <a:t>Volunteering</a:t>
            </a:r>
          </a:p>
          <a:p>
            <a:pPr marL="514350" lvl="0" indent="-285750" rtl="0">
              <a:spcBef>
                <a:spcPts val="0"/>
              </a:spcBef>
              <a:buFont typeface="Arial" panose="020B0604020202020204" pitchFamily="34" charset="0"/>
              <a:buChar char="•"/>
            </a:pPr>
            <a:r>
              <a:rPr lang="en" dirty="0"/>
              <a:t>Organizations  </a:t>
            </a:r>
          </a:p>
          <a:p>
            <a:pPr lvl="0" rtl="0">
              <a:spcBef>
                <a:spcPts val="0"/>
              </a:spcBef>
              <a:buNone/>
            </a:pPr>
            <a:r>
              <a:rPr lang="en" u="sng" dirty="0"/>
              <a:t>ASD Campus-Awareness Program</a:t>
            </a:r>
          </a:p>
          <a:p>
            <a:pPr lvl="0">
              <a:spcBef>
                <a:spcPts val="0"/>
              </a:spcBef>
              <a:buNone/>
            </a:pPr>
            <a:r>
              <a:rPr lang="en" dirty="0"/>
              <a:t>Additionally, in an attempt to engage and educate the entire student body the Engagement Coaches will collaborate with Disability Services to create campus events and educational workshops.  </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194"/>
        <p:cNvGrpSpPr/>
        <p:nvPr/>
      </p:nvGrpSpPr>
      <p:grpSpPr>
        <a:xfrm>
          <a:off x="0" y="0"/>
          <a:ext cx="0" cy="0"/>
          <a:chOff x="0" y="0"/>
          <a:chExt cx="0" cy="0"/>
        </a:xfrm>
      </p:grpSpPr>
      <p:sp>
        <p:nvSpPr>
          <p:cNvPr id="195" name="Shape 195"/>
          <p:cNvSpPr txBox="1">
            <a:spLocks noGrp="1"/>
          </p:cNvSpPr>
          <p:nvPr>
            <p:ph type="title"/>
          </p:nvPr>
        </p:nvSpPr>
        <p:spPr>
          <a:xfrm>
            <a:off x="731075" y="349375"/>
            <a:ext cx="7370700" cy="857400"/>
          </a:xfrm>
          <a:prstGeom prst="rect">
            <a:avLst/>
          </a:prstGeom>
        </p:spPr>
        <p:txBody>
          <a:bodyPr lIns="91425" tIns="91425" rIns="91425" bIns="91425" anchor="t" anchorCtr="0">
            <a:noAutofit/>
          </a:bodyPr>
          <a:lstStyle/>
          <a:p>
            <a:pPr lvl="0">
              <a:spcBef>
                <a:spcPts val="0"/>
              </a:spcBef>
              <a:buNone/>
            </a:pPr>
            <a:r>
              <a:rPr lang="en"/>
              <a:t>Living Learning Community - Libra House</a:t>
            </a:r>
          </a:p>
        </p:txBody>
      </p:sp>
      <p:sp>
        <p:nvSpPr>
          <p:cNvPr id="196" name="Shape 196"/>
          <p:cNvSpPr txBox="1">
            <a:spLocks noGrp="1"/>
          </p:cNvSpPr>
          <p:nvPr>
            <p:ph type="body" idx="1"/>
          </p:nvPr>
        </p:nvSpPr>
        <p:spPr>
          <a:xfrm>
            <a:off x="238050" y="1948475"/>
            <a:ext cx="7680300" cy="3429900"/>
          </a:xfrm>
          <a:prstGeom prst="rect">
            <a:avLst/>
          </a:prstGeom>
        </p:spPr>
        <p:txBody>
          <a:bodyPr lIns="91425" tIns="91425" rIns="91425" bIns="91425" anchor="t" anchorCtr="0">
            <a:noAutofit/>
          </a:bodyPr>
          <a:lstStyle/>
          <a:p>
            <a:pPr marL="457200" lvl="0" indent="-228600" rtl="0">
              <a:spcBef>
                <a:spcPts val="0"/>
              </a:spcBef>
            </a:pPr>
            <a:r>
              <a:rPr lang="en"/>
              <a:t>A resident hall floor for self-elected red tier SCALE participants. </a:t>
            </a:r>
          </a:p>
          <a:p>
            <a:pPr marL="457200" lvl="0" indent="-228600" rtl="0">
              <a:spcBef>
                <a:spcPts val="0"/>
              </a:spcBef>
            </a:pPr>
            <a:r>
              <a:rPr lang="en"/>
              <a:t>Room accommodations:</a:t>
            </a:r>
          </a:p>
          <a:p>
            <a:pPr marL="457200" lvl="0" indent="-330200" rtl="0">
              <a:spcBef>
                <a:spcPts val="0"/>
              </a:spcBef>
              <a:buSzPct val="100000"/>
            </a:pPr>
            <a:r>
              <a:rPr lang="en" sz="1600"/>
              <a:t>All rooms on this floor will be specially carpeted and have incandescent lighting to reduce sensitivity to noise and light induced stimuli. </a:t>
            </a:r>
          </a:p>
          <a:p>
            <a:pPr marL="457200" lvl="0" indent="-330200" rtl="0">
              <a:spcBef>
                <a:spcPts val="0"/>
              </a:spcBef>
              <a:buSzPct val="100000"/>
            </a:pPr>
            <a:r>
              <a:rPr lang="en" sz="1600"/>
              <a:t>Students can elect to have a roommate or pay extra for a single room for the average charge of a single room at the university. </a:t>
            </a:r>
          </a:p>
          <a:p>
            <a:pPr marL="457200" lvl="0" indent="-330200" rtl="0">
              <a:spcBef>
                <a:spcPts val="0"/>
              </a:spcBef>
              <a:buSzPct val="100000"/>
            </a:pPr>
            <a:r>
              <a:rPr lang="en" sz="1600"/>
              <a:t>Resident staff will be familiar with and trained on how to recognize and work with ASD-related behavior, and support with independent living skills. </a:t>
            </a:r>
          </a:p>
          <a:p>
            <a:pPr marL="4114800" lvl="0" indent="0" rtl="0">
              <a:spcBef>
                <a:spcPts val="0"/>
              </a:spcBef>
              <a:buNone/>
            </a:pPr>
            <a:r>
              <a:rPr lang="en" sz="1000"/>
              <a:t> 	(Shmulsky, Gobbo, Donahue, 2015, p. 238)</a:t>
            </a:r>
          </a:p>
          <a:p>
            <a:pPr lvl="0" rtl="0">
              <a:spcBef>
                <a:spcPts val="0"/>
              </a:spcBef>
              <a:buNone/>
            </a:pPr>
            <a:endParaRPr sz="1600"/>
          </a:p>
        </p:txBody>
      </p:sp>
      <p:pic>
        <p:nvPicPr>
          <p:cNvPr id="197" name="Shape 197"/>
          <p:cNvPicPr preferRelativeResize="0"/>
          <p:nvPr/>
        </p:nvPicPr>
        <p:blipFill>
          <a:blip r:embed="rId3">
            <a:alphaModFix/>
          </a:blip>
          <a:stretch>
            <a:fillRect/>
          </a:stretch>
        </p:blipFill>
        <p:spPr>
          <a:xfrm>
            <a:off x="7166775" y="291075"/>
            <a:ext cx="1744799" cy="1760549"/>
          </a:xfrm>
          <a:prstGeom prst="rect">
            <a:avLst/>
          </a:prstGeom>
          <a:noFill/>
          <a:ln>
            <a:noFill/>
          </a:ln>
        </p:spPr>
      </p:pic>
      <p:sp>
        <p:nvSpPr>
          <p:cNvPr id="198" name="Shape 198"/>
          <p:cNvSpPr txBox="1"/>
          <p:nvPr/>
        </p:nvSpPr>
        <p:spPr>
          <a:xfrm>
            <a:off x="337700" y="1461400"/>
            <a:ext cx="4783200" cy="701700"/>
          </a:xfrm>
          <a:prstGeom prst="rect">
            <a:avLst/>
          </a:prstGeom>
          <a:noFill/>
          <a:ln>
            <a:noFill/>
          </a:ln>
        </p:spPr>
        <p:txBody>
          <a:bodyPr lIns="91425" tIns="91425" rIns="91425" bIns="91425" anchor="t" anchorCtr="0">
            <a:noAutofit/>
          </a:bodyPr>
          <a:lstStyle/>
          <a:p>
            <a:pPr lvl="0">
              <a:spcBef>
                <a:spcPts val="0"/>
              </a:spcBef>
              <a:buNone/>
            </a:pPr>
            <a:r>
              <a:rPr lang="en" sz="1800" b="1">
                <a:solidFill>
                  <a:srgbClr val="004C52"/>
                </a:solidFill>
                <a:latin typeface="Karla"/>
                <a:ea typeface="Karla"/>
                <a:cs typeface="Karla"/>
                <a:sym typeface="Karla"/>
              </a:rPr>
              <a:t>Libra House; a place for seeking balance. </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202"/>
        <p:cNvGrpSpPr/>
        <p:nvPr/>
      </p:nvGrpSpPr>
      <p:grpSpPr>
        <a:xfrm>
          <a:off x="0" y="0"/>
          <a:ext cx="0" cy="0"/>
          <a:chOff x="0" y="0"/>
          <a:chExt cx="0" cy="0"/>
        </a:xfrm>
      </p:grpSpPr>
      <p:sp>
        <p:nvSpPr>
          <p:cNvPr id="203" name="Shape 203"/>
          <p:cNvSpPr txBox="1">
            <a:spLocks noGrp="1"/>
          </p:cNvSpPr>
          <p:nvPr>
            <p:ph type="title"/>
          </p:nvPr>
        </p:nvSpPr>
        <p:spPr>
          <a:xfrm>
            <a:off x="299000" y="319250"/>
            <a:ext cx="8485500" cy="1057800"/>
          </a:xfrm>
          <a:prstGeom prst="rect">
            <a:avLst/>
          </a:prstGeom>
        </p:spPr>
        <p:txBody>
          <a:bodyPr lIns="91425" tIns="91425" rIns="91425" bIns="91425" anchor="t" anchorCtr="0">
            <a:noAutofit/>
          </a:bodyPr>
          <a:lstStyle/>
          <a:p>
            <a:pPr lvl="0">
              <a:spcBef>
                <a:spcPts val="0"/>
              </a:spcBef>
              <a:buNone/>
            </a:pPr>
            <a:r>
              <a:rPr lang="en"/>
              <a:t>Educating the Student Population</a:t>
            </a:r>
          </a:p>
        </p:txBody>
      </p:sp>
      <p:sp>
        <p:nvSpPr>
          <p:cNvPr id="204" name="Shape 204"/>
          <p:cNvSpPr txBox="1">
            <a:spLocks noGrp="1"/>
          </p:cNvSpPr>
          <p:nvPr>
            <p:ph type="body" idx="1"/>
          </p:nvPr>
        </p:nvSpPr>
        <p:spPr>
          <a:xfrm>
            <a:off x="206975" y="1458900"/>
            <a:ext cx="8474400" cy="3684600"/>
          </a:xfrm>
          <a:prstGeom prst="rect">
            <a:avLst/>
          </a:prstGeom>
        </p:spPr>
        <p:txBody>
          <a:bodyPr lIns="91425" tIns="91425" rIns="91425" bIns="91425" anchor="t" anchorCtr="0">
            <a:noAutofit/>
          </a:bodyPr>
          <a:lstStyle/>
          <a:p>
            <a:pPr lvl="0" rtl="0">
              <a:spcBef>
                <a:spcPts val="0"/>
              </a:spcBef>
              <a:buNone/>
            </a:pPr>
            <a:r>
              <a:rPr lang="en" sz="1500">
                <a:solidFill>
                  <a:srgbClr val="004C52"/>
                </a:solidFill>
              </a:rPr>
              <a:t>Matthews, Ly, and Golberg (2015) found more positivity from peers over ASD labeled student samples than non-labeled student samples with the same atypical social behaviors. This suggests that there might be benefit to ASD students identifying and self-disclosing. It also highlights importance of improving ASD student’s social skills. </a:t>
            </a:r>
          </a:p>
          <a:p>
            <a:pPr lvl="0">
              <a:spcBef>
                <a:spcPts val="0"/>
              </a:spcBef>
              <a:buNone/>
            </a:pPr>
            <a:endParaRPr sz="1500">
              <a:solidFill>
                <a:srgbClr val="004C52"/>
              </a:solidFill>
            </a:endParaRPr>
          </a:p>
          <a:p>
            <a:pPr lvl="0" rtl="0">
              <a:spcBef>
                <a:spcPts val="0"/>
              </a:spcBef>
              <a:buNone/>
            </a:pPr>
            <a:r>
              <a:rPr lang="en" sz="1500">
                <a:solidFill>
                  <a:srgbClr val="004C52"/>
                </a:solidFill>
              </a:rPr>
              <a:t>Nevill and White (2011) found that students who had a close relative with ASD indicated more openness, suggesting that familiarity with someone who has ASD can increase openness towards all ASD students.  </a:t>
            </a:r>
          </a:p>
          <a:p>
            <a:pPr lvl="0">
              <a:spcBef>
                <a:spcPts val="0"/>
              </a:spcBef>
              <a:buNone/>
            </a:pPr>
            <a:endParaRPr sz="1500">
              <a:solidFill>
                <a:srgbClr val="004C52"/>
              </a:solidFill>
            </a:endParaRPr>
          </a:p>
          <a:p>
            <a:pPr lvl="0">
              <a:spcBef>
                <a:spcPts val="0"/>
              </a:spcBef>
              <a:buNone/>
            </a:pPr>
            <a:r>
              <a:rPr lang="en" sz="1500">
                <a:solidFill>
                  <a:srgbClr val="004C52"/>
                </a:solidFill>
              </a:rPr>
              <a:t>Both parents and adolescents with ASD indicate that college program elements such as mentors, buddy systems, and campus-wide awareness programs could ease the college transition </a:t>
            </a:r>
            <a:r>
              <a:rPr lang="en" sz="1000">
                <a:solidFill>
                  <a:srgbClr val="004C52"/>
                </a:solidFill>
              </a:rPr>
              <a:t>(Camarena and Sarigiani, 2009 as cited in Matthews, Ly, Golberg, 2015 p. 91).</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92"/>
        <p:cNvGrpSpPr/>
        <p:nvPr/>
      </p:nvGrpSpPr>
      <p:grpSpPr>
        <a:xfrm>
          <a:off x="0" y="0"/>
          <a:ext cx="0" cy="0"/>
          <a:chOff x="0" y="0"/>
          <a:chExt cx="0" cy="0"/>
        </a:xfrm>
      </p:grpSpPr>
      <p:sp>
        <p:nvSpPr>
          <p:cNvPr id="93" name="Shape 93"/>
          <p:cNvSpPr txBox="1">
            <a:spLocks noGrp="1"/>
          </p:cNvSpPr>
          <p:nvPr>
            <p:ph type="title"/>
          </p:nvPr>
        </p:nvSpPr>
        <p:spPr>
          <a:xfrm>
            <a:off x="559525" y="375850"/>
            <a:ext cx="7370700" cy="857400"/>
          </a:xfrm>
          <a:prstGeom prst="rect">
            <a:avLst/>
          </a:prstGeom>
        </p:spPr>
        <p:txBody>
          <a:bodyPr lIns="91425" tIns="91425" rIns="91425" bIns="91425" anchor="t" anchorCtr="0">
            <a:noAutofit/>
          </a:bodyPr>
          <a:lstStyle/>
          <a:p>
            <a:pPr lvl="0">
              <a:spcBef>
                <a:spcPts val="0"/>
              </a:spcBef>
              <a:buNone/>
            </a:pPr>
            <a:r>
              <a:rPr lang="en"/>
              <a:t>Neurological Diversity &amp; Inclusivity </a:t>
            </a:r>
          </a:p>
        </p:txBody>
      </p:sp>
      <p:sp>
        <p:nvSpPr>
          <p:cNvPr id="94" name="Shape 94"/>
          <p:cNvSpPr txBox="1">
            <a:spLocks noGrp="1"/>
          </p:cNvSpPr>
          <p:nvPr>
            <p:ph type="body" idx="1"/>
          </p:nvPr>
        </p:nvSpPr>
        <p:spPr>
          <a:xfrm>
            <a:off x="397300" y="1481075"/>
            <a:ext cx="8148300" cy="3907200"/>
          </a:xfrm>
          <a:prstGeom prst="rect">
            <a:avLst/>
          </a:prstGeom>
        </p:spPr>
        <p:txBody>
          <a:bodyPr lIns="91425" tIns="91425" rIns="91425" bIns="91425" anchor="t" anchorCtr="0">
            <a:noAutofit/>
          </a:bodyPr>
          <a:lstStyle/>
          <a:p>
            <a:pPr marL="457200" lvl="0" indent="-228600" rtl="0">
              <a:spcBef>
                <a:spcPts val="0"/>
              </a:spcBef>
            </a:pPr>
            <a:r>
              <a:rPr lang="en"/>
              <a:t>The Autism Spectrum is an all-inclusive model through which we can measure the characteristics of our unique brains. While some students on the spectrum appear to function at a higher level according to current societal norms, other students may appear to function differently, sometimes due to high levels of intelligence, ability, talent, or focus.</a:t>
            </a:r>
          </a:p>
          <a:p>
            <a:pPr lvl="0" rtl="0">
              <a:spcBef>
                <a:spcPts val="0"/>
              </a:spcBef>
              <a:buNone/>
            </a:pPr>
            <a:endParaRPr/>
          </a:p>
          <a:p>
            <a:pPr marL="457200" lvl="0" indent="-228600" rtl="0">
              <a:spcBef>
                <a:spcPts val="0"/>
              </a:spcBef>
            </a:pPr>
            <a:r>
              <a:rPr lang="en"/>
              <a:t>Some individuals function better with set schedules and have more difficulty with transitions, while others function better with more frequent change and loose scheduling. </a:t>
            </a:r>
          </a:p>
          <a:p>
            <a:pPr lvl="0" rtl="0">
              <a:spcBef>
                <a:spcPts val="0"/>
              </a:spcBef>
              <a:buNone/>
            </a:pPr>
            <a:endParaRPr sz="140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208"/>
        <p:cNvGrpSpPr/>
        <p:nvPr/>
      </p:nvGrpSpPr>
      <p:grpSpPr>
        <a:xfrm>
          <a:off x="0" y="0"/>
          <a:ext cx="0" cy="0"/>
          <a:chOff x="0" y="0"/>
          <a:chExt cx="0" cy="0"/>
        </a:xfrm>
      </p:grpSpPr>
      <p:sp>
        <p:nvSpPr>
          <p:cNvPr id="209" name="Shape 209"/>
          <p:cNvSpPr txBox="1">
            <a:spLocks noGrp="1"/>
          </p:cNvSpPr>
          <p:nvPr>
            <p:ph type="title"/>
          </p:nvPr>
        </p:nvSpPr>
        <p:spPr>
          <a:xfrm>
            <a:off x="886650" y="398400"/>
            <a:ext cx="7370700" cy="857400"/>
          </a:xfrm>
          <a:prstGeom prst="rect">
            <a:avLst/>
          </a:prstGeom>
        </p:spPr>
        <p:txBody>
          <a:bodyPr lIns="91425" tIns="91425" rIns="91425" bIns="91425" anchor="t" anchorCtr="0">
            <a:noAutofit/>
          </a:bodyPr>
          <a:lstStyle/>
          <a:p>
            <a:pPr lvl="0">
              <a:spcBef>
                <a:spcPts val="0"/>
              </a:spcBef>
              <a:buNone/>
            </a:pPr>
            <a:r>
              <a:rPr lang="en" dirty="0"/>
              <a:t>3 year implementation plan </a:t>
            </a:r>
          </a:p>
        </p:txBody>
      </p:sp>
      <p:sp>
        <p:nvSpPr>
          <p:cNvPr id="210" name="Shape 210"/>
          <p:cNvSpPr txBox="1">
            <a:spLocks noGrp="1"/>
          </p:cNvSpPr>
          <p:nvPr>
            <p:ph type="body" idx="1"/>
          </p:nvPr>
        </p:nvSpPr>
        <p:spPr>
          <a:xfrm>
            <a:off x="249550" y="1255800"/>
            <a:ext cx="2891700" cy="3981600"/>
          </a:xfrm>
          <a:prstGeom prst="rect">
            <a:avLst/>
          </a:prstGeom>
        </p:spPr>
        <p:txBody>
          <a:bodyPr lIns="91425" tIns="91425" rIns="91425" bIns="91425" anchor="t" anchorCtr="0">
            <a:noAutofit/>
          </a:bodyPr>
          <a:lstStyle/>
          <a:p>
            <a:pPr lvl="0">
              <a:spcBef>
                <a:spcPts val="0"/>
              </a:spcBef>
              <a:buNone/>
            </a:pPr>
            <a:r>
              <a:rPr lang="en" b="1" dirty="0"/>
              <a:t>Year 1: Growth Year</a:t>
            </a:r>
          </a:p>
          <a:p>
            <a:pPr marL="514350" indent="-285750">
              <a:buFont typeface="Arial" panose="020B0604020202020204" pitchFamily="34" charset="0"/>
              <a:buChar char="•"/>
            </a:pPr>
            <a:r>
              <a:rPr lang="en" dirty="0"/>
              <a:t>Hire/train required professionals</a:t>
            </a:r>
          </a:p>
          <a:p>
            <a:pPr marL="514350" indent="-285750">
              <a:buFont typeface="Arial" panose="020B0604020202020204" pitchFamily="34" charset="0"/>
              <a:buChar char="•"/>
            </a:pPr>
            <a:r>
              <a:rPr lang="en" dirty="0"/>
              <a:t>Start developing, social class curriculum, workshops and trainings for wider university</a:t>
            </a:r>
          </a:p>
          <a:p>
            <a:pPr marL="514350" indent="-285750">
              <a:buFont typeface="Arial" panose="020B0604020202020204" pitchFamily="34" charset="0"/>
              <a:buChar char="•"/>
            </a:pPr>
            <a:r>
              <a:rPr lang="en" dirty="0"/>
              <a:t>Recruit upper class peer mentors through STEM and education focused programs</a:t>
            </a:r>
          </a:p>
          <a:p>
            <a:pPr marL="514350" indent="-285750">
              <a:buFont typeface="Arial" panose="020B0604020202020204" pitchFamily="34" charset="0"/>
              <a:buChar char="•"/>
            </a:pPr>
            <a:r>
              <a:rPr lang="en" dirty="0"/>
              <a:t>Prepare residence halls for LLC (Carpet installation and lighting changes)</a:t>
            </a:r>
          </a:p>
          <a:p>
            <a:pPr marL="514350" indent="-285750">
              <a:buFont typeface="Arial" panose="020B0604020202020204" pitchFamily="34" charset="0"/>
              <a:buChar char="•"/>
            </a:pPr>
            <a:r>
              <a:rPr lang="en" dirty="0"/>
              <a:t>Start family advising sessions pre-term start</a:t>
            </a:r>
          </a:p>
        </p:txBody>
      </p:sp>
      <p:sp>
        <p:nvSpPr>
          <p:cNvPr id="211" name="Shape 211"/>
          <p:cNvSpPr txBox="1">
            <a:spLocks noGrp="1"/>
          </p:cNvSpPr>
          <p:nvPr>
            <p:ph type="body" idx="2"/>
          </p:nvPr>
        </p:nvSpPr>
        <p:spPr>
          <a:xfrm>
            <a:off x="3141250" y="1317625"/>
            <a:ext cx="2891700" cy="3669900"/>
          </a:xfrm>
          <a:prstGeom prst="rect">
            <a:avLst/>
          </a:prstGeom>
        </p:spPr>
        <p:txBody>
          <a:bodyPr lIns="91425" tIns="91425" rIns="91425" bIns="91425" anchor="t" anchorCtr="0">
            <a:noAutofit/>
          </a:bodyPr>
          <a:lstStyle/>
          <a:p>
            <a:pPr lvl="0" rtl="0">
              <a:spcBef>
                <a:spcPts val="0"/>
              </a:spcBef>
              <a:buNone/>
            </a:pPr>
            <a:r>
              <a:rPr lang="en" b="1" dirty="0"/>
              <a:t>Year 2: Summer Bridge Program &amp; LLC Implementation</a:t>
            </a:r>
          </a:p>
          <a:p>
            <a:pPr marL="514350" indent="-285750">
              <a:buFont typeface="Arial" panose="020B0604020202020204" pitchFamily="34" charset="0"/>
              <a:buChar char="•"/>
            </a:pPr>
            <a:r>
              <a:rPr lang="en" dirty="0"/>
              <a:t>Pilot Summer Bridge Program and open up the LCC option (10-15 students)</a:t>
            </a:r>
          </a:p>
          <a:p>
            <a:pPr marL="514350" indent="-285750">
              <a:buFont typeface="Arial" panose="020B0604020202020204" pitchFamily="34" charset="0"/>
              <a:buChar char="•"/>
            </a:pPr>
            <a:r>
              <a:rPr lang="en" dirty="0"/>
              <a:t>In second semester offer first Social Skills course</a:t>
            </a:r>
          </a:p>
          <a:p>
            <a:pPr marL="514350" indent="-285750">
              <a:buFont typeface="Arial" panose="020B0604020202020204" pitchFamily="34" charset="0"/>
              <a:buChar char="•"/>
            </a:pPr>
            <a:r>
              <a:rPr lang="en" dirty="0"/>
              <a:t>Supplemental peer mentor training and additional hiring as needed</a:t>
            </a:r>
          </a:p>
          <a:p>
            <a:pPr marL="514350" indent="-285750">
              <a:buFont typeface="Arial" panose="020B0604020202020204" pitchFamily="34" charset="0"/>
              <a:buChar char="•"/>
            </a:pPr>
            <a:r>
              <a:rPr lang="en" dirty="0"/>
              <a:t>ASD Campus-Awareness Program activities begin </a:t>
            </a:r>
          </a:p>
          <a:p>
            <a:pPr marL="514350" indent="-285750">
              <a:buFont typeface="Arial" panose="020B0604020202020204" pitchFamily="34" charset="0"/>
              <a:buChar char="•"/>
            </a:pPr>
            <a:r>
              <a:rPr lang="en" dirty="0"/>
              <a:t>Budget evaluation</a:t>
            </a:r>
          </a:p>
        </p:txBody>
      </p:sp>
      <p:sp>
        <p:nvSpPr>
          <p:cNvPr id="212" name="Shape 212"/>
          <p:cNvSpPr txBox="1">
            <a:spLocks noGrp="1"/>
          </p:cNvSpPr>
          <p:nvPr>
            <p:ph type="body" idx="3"/>
          </p:nvPr>
        </p:nvSpPr>
        <p:spPr>
          <a:xfrm>
            <a:off x="6002750" y="1255800"/>
            <a:ext cx="2891700" cy="3669900"/>
          </a:xfrm>
          <a:prstGeom prst="rect">
            <a:avLst/>
          </a:prstGeom>
        </p:spPr>
        <p:txBody>
          <a:bodyPr lIns="91425" tIns="91425" rIns="91425" bIns="91425" anchor="t" anchorCtr="0">
            <a:noAutofit/>
          </a:bodyPr>
          <a:lstStyle/>
          <a:p>
            <a:pPr lvl="0">
              <a:spcBef>
                <a:spcPts val="0"/>
              </a:spcBef>
              <a:buNone/>
            </a:pPr>
            <a:r>
              <a:rPr lang="en" b="1" dirty="0"/>
              <a:t>Year 3: Assessment &amp; Revision</a:t>
            </a:r>
          </a:p>
          <a:p>
            <a:pPr marL="514350" lvl="0" indent="-285750" rtl="0">
              <a:spcBef>
                <a:spcPts val="0"/>
              </a:spcBef>
              <a:buFont typeface="Arial" panose="020B0604020202020204" pitchFamily="34" charset="0"/>
              <a:buChar char="•"/>
            </a:pPr>
            <a:r>
              <a:rPr lang="en" dirty="0"/>
              <a:t>Assess progress and revise programs to better serve the students and the university</a:t>
            </a:r>
          </a:p>
          <a:p>
            <a:pPr marL="514350" lvl="0" indent="-285750" rtl="0">
              <a:spcBef>
                <a:spcPts val="0"/>
              </a:spcBef>
              <a:buFont typeface="Arial" panose="020B0604020202020204" pitchFamily="34" charset="0"/>
              <a:buChar char="•"/>
            </a:pPr>
            <a:r>
              <a:rPr lang="en" dirty="0"/>
              <a:t> Meet with new staff, peer mentors, and students in program to review needs, successes, and areas for growth</a:t>
            </a:r>
          </a:p>
          <a:p>
            <a:pPr marL="514350" lvl="0" indent="-285750" rtl="0">
              <a:spcBef>
                <a:spcPts val="0"/>
              </a:spcBef>
              <a:buFont typeface="Arial" panose="020B0604020202020204" pitchFamily="34" charset="0"/>
              <a:buChar char="•"/>
            </a:pPr>
            <a:r>
              <a:rPr lang="en" dirty="0"/>
              <a:t>Budget evaluation </a:t>
            </a:r>
          </a:p>
          <a:p>
            <a:pPr lvl="0">
              <a:spcBef>
                <a:spcPts val="0"/>
              </a:spcBef>
              <a:buNone/>
            </a:pPr>
            <a:endParaRPr b="1"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216"/>
        <p:cNvGrpSpPr/>
        <p:nvPr/>
      </p:nvGrpSpPr>
      <p:grpSpPr>
        <a:xfrm>
          <a:off x="0" y="0"/>
          <a:ext cx="0" cy="0"/>
          <a:chOff x="0" y="0"/>
          <a:chExt cx="0" cy="0"/>
        </a:xfrm>
      </p:grpSpPr>
      <p:sp>
        <p:nvSpPr>
          <p:cNvPr id="217" name="Shape 217"/>
          <p:cNvSpPr txBox="1">
            <a:spLocks noGrp="1"/>
          </p:cNvSpPr>
          <p:nvPr>
            <p:ph type="title"/>
          </p:nvPr>
        </p:nvSpPr>
        <p:spPr>
          <a:xfrm>
            <a:off x="886650" y="398400"/>
            <a:ext cx="7370700" cy="857400"/>
          </a:xfrm>
          <a:prstGeom prst="rect">
            <a:avLst/>
          </a:prstGeom>
        </p:spPr>
        <p:txBody>
          <a:bodyPr lIns="91425" tIns="91425" rIns="91425" bIns="91425" anchor="t" anchorCtr="0">
            <a:noAutofit/>
          </a:bodyPr>
          <a:lstStyle/>
          <a:p>
            <a:pPr lvl="0">
              <a:spcBef>
                <a:spcPts val="0"/>
              </a:spcBef>
              <a:buNone/>
            </a:pPr>
            <a:r>
              <a:rPr lang="en"/>
              <a:t>Funding </a:t>
            </a:r>
          </a:p>
        </p:txBody>
      </p:sp>
      <p:sp>
        <p:nvSpPr>
          <p:cNvPr id="218" name="Shape 218"/>
          <p:cNvSpPr txBox="1">
            <a:spLocks noGrp="1"/>
          </p:cNvSpPr>
          <p:nvPr>
            <p:ph type="body" idx="1"/>
          </p:nvPr>
        </p:nvSpPr>
        <p:spPr>
          <a:xfrm>
            <a:off x="904950" y="1161064"/>
            <a:ext cx="7352400" cy="3837900"/>
          </a:xfrm>
          <a:prstGeom prst="rect">
            <a:avLst/>
          </a:prstGeom>
        </p:spPr>
        <p:txBody>
          <a:bodyPr lIns="91425" tIns="91425" rIns="91425" bIns="91425" anchor="t" anchorCtr="0">
            <a:noAutofit/>
          </a:bodyPr>
          <a:lstStyle/>
          <a:p>
            <a:pPr marL="514350" lvl="0" indent="-285750" rtl="0">
              <a:spcBef>
                <a:spcPts val="0"/>
              </a:spcBef>
              <a:buFont typeface="Wingdings" panose="05000000000000000000" pitchFamily="2" charset="2"/>
              <a:buChar char="v"/>
            </a:pPr>
            <a:r>
              <a:rPr lang="en" dirty="0"/>
              <a:t>Funding will be provided through disability services and TRIO. Alumni outreach for additional donations and funding</a:t>
            </a:r>
          </a:p>
          <a:p>
            <a:pPr marL="514350" lvl="0" indent="-285750" rtl="0">
              <a:spcBef>
                <a:spcPts val="0"/>
              </a:spcBef>
              <a:buFont typeface="Wingdings" panose="05000000000000000000" pitchFamily="2" charset="2"/>
              <a:buChar char="v"/>
            </a:pPr>
            <a:r>
              <a:rPr lang="en" dirty="0"/>
              <a:t>Grants from foundations and organizations that contribute to the advancement and support of individuals with ASD</a:t>
            </a:r>
          </a:p>
          <a:p>
            <a:pPr marL="514350" lvl="0" indent="-285750" rtl="0">
              <a:spcBef>
                <a:spcPts val="0"/>
              </a:spcBef>
              <a:buFont typeface="Wingdings" panose="05000000000000000000" pitchFamily="2" charset="2"/>
              <a:buChar char="v"/>
            </a:pPr>
            <a:r>
              <a:rPr lang="en" dirty="0"/>
              <a:t>Due to the specialized services offered beyond the required reasonable accommodations from Section 504 and the ADA, the full programs will cost an additional $2000 per semester for students.</a:t>
            </a:r>
          </a:p>
          <a:p>
            <a:pPr marL="971550" lvl="1" indent="-285750" rtl="0">
              <a:spcBef>
                <a:spcPts val="0"/>
              </a:spcBef>
              <a:buFont typeface="Courier New" panose="02070309020205020404" pitchFamily="49" charset="0"/>
              <a:buChar char="o"/>
            </a:pPr>
            <a:r>
              <a:rPr lang="en" dirty="0"/>
              <a:t>Scholarship options to cover the additional costs for students include: </a:t>
            </a:r>
          </a:p>
          <a:p>
            <a:pPr marL="1428750" lvl="0" indent="-285750" rtl="0">
              <a:spcBef>
                <a:spcPts val="0"/>
              </a:spcBef>
              <a:buFont typeface="Arial" panose="020B0604020202020204" pitchFamily="34" charset="0"/>
              <a:buChar char="•"/>
            </a:pPr>
            <a:r>
              <a:rPr lang="en" dirty="0"/>
              <a:t>Need-based Scholarships</a:t>
            </a:r>
          </a:p>
          <a:p>
            <a:pPr marL="1428750" lvl="0" indent="-285750" rtl="0">
              <a:spcBef>
                <a:spcPts val="0"/>
              </a:spcBef>
              <a:buFont typeface="Arial" panose="020B0604020202020204" pitchFamily="34" charset="0"/>
              <a:buChar char="•"/>
            </a:pPr>
            <a:r>
              <a:rPr lang="en" dirty="0"/>
              <a:t>Grant applications</a:t>
            </a:r>
          </a:p>
          <a:p>
            <a:pPr marL="1428750" lvl="0" indent="-285750" rtl="0">
              <a:spcBef>
                <a:spcPts val="0"/>
              </a:spcBef>
              <a:buFont typeface="Arial" panose="020B0604020202020204" pitchFamily="34" charset="0"/>
              <a:buChar char="•"/>
            </a:pPr>
            <a:r>
              <a:rPr lang="en" dirty="0"/>
              <a:t>Financial aid for students that qualify</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222"/>
        <p:cNvGrpSpPr/>
        <p:nvPr/>
      </p:nvGrpSpPr>
      <p:grpSpPr>
        <a:xfrm>
          <a:off x="0" y="0"/>
          <a:ext cx="0" cy="0"/>
          <a:chOff x="0" y="0"/>
          <a:chExt cx="0" cy="0"/>
        </a:xfrm>
      </p:grpSpPr>
      <p:sp>
        <p:nvSpPr>
          <p:cNvPr id="223" name="Shape 223"/>
          <p:cNvSpPr txBox="1">
            <a:spLocks noGrp="1"/>
          </p:cNvSpPr>
          <p:nvPr>
            <p:ph type="title"/>
          </p:nvPr>
        </p:nvSpPr>
        <p:spPr>
          <a:xfrm>
            <a:off x="886650" y="398400"/>
            <a:ext cx="7370700" cy="857400"/>
          </a:xfrm>
          <a:prstGeom prst="rect">
            <a:avLst/>
          </a:prstGeom>
        </p:spPr>
        <p:txBody>
          <a:bodyPr lIns="91425" tIns="91425" rIns="91425" bIns="91425" anchor="t" anchorCtr="0">
            <a:noAutofit/>
          </a:bodyPr>
          <a:lstStyle/>
          <a:p>
            <a:pPr lvl="0">
              <a:spcBef>
                <a:spcPts val="0"/>
              </a:spcBef>
              <a:buNone/>
            </a:pPr>
            <a:r>
              <a:rPr lang="en"/>
              <a:t>References </a:t>
            </a:r>
          </a:p>
        </p:txBody>
      </p:sp>
      <p:sp>
        <p:nvSpPr>
          <p:cNvPr id="224" name="Shape 224"/>
          <p:cNvSpPr txBox="1">
            <a:spLocks noGrp="1"/>
          </p:cNvSpPr>
          <p:nvPr>
            <p:ph type="body" idx="1"/>
          </p:nvPr>
        </p:nvSpPr>
        <p:spPr>
          <a:xfrm>
            <a:off x="230817" y="1255800"/>
            <a:ext cx="7711200" cy="3423300"/>
          </a:xfrm>
          <a:prstGeom prst="rect">
            <a:avLst/>
          </a:prstGeom>
        </p:spPr>
        <p:txBody>
          <a:bodyPr lIns="91425" tIns="91425" rIns="91425" bIns="91425" anchor="t" anchorCtr="0">
            <a:noAutofit/>
          </a:bodyPr>
          <a:lstStyle/>
          <a:p>
            <a:pPr lvl="0" rtl="0">
              <a:spcBef>
                <a:spcPts val="0"/>
              </a:spcBef>
              <a:buNone/>
            </a:pPr>
            <a:r>
              <a:rPr lang="en" sz="1000" dirty="0">
                <a:solidFill>
                  <a:srgbClr val="004C52"/>
                </a:solidFill>
              </a:rPr>
              <a:t>Ashbaugh, K., Koegel, R. L., &amp; Koegel, L. K. (2017). Increasing social integration for college students with autism spectrum disorder. </a:t>
            </a:r>
            <a:r>
              <a:rPr lang="en" sz="1000" i="1" dirty="0">
                <a:solidFill>
                  <a:srgbClr val="004C52"/>
                </a:solidFill>
              </a:rPr>
              <a:t>Behavioral Development Bulletin</a:t>
            </a:r>
            <a:r>
              <a:rPr lang="en" sz="1000" dirty="0">
                <a:solidFill>
                  <a:srgbClr val="004C52"/>
                </a:solidFill>
              </a:rPr>
              <a:t>. http://dx.doi.org/10.1037/bdb0000057</a:t>
            </a:r>
          </a:p>
          <a:p>
            <a:pPr lvl="0" rtl="0">
              <a:spcBef>
                <a:spcPts val="0"/>
              </a:spcBef>
              <a:buNone/>
            </a:pPr>
            <a:endParaRPr sz="1000" dirty="0"/>
          </a:p>
          <a:p>
            <a:pPr lvl="0" rtl="0">
              <a:spcBef>
                <a:spcPts val="0"/>
              </a:spcBef>
              <a:buClr>
                <a:schemeClr val="dk1"/>
              </a:buClr>
              <a:buSzPct val="110000"/>
              <a:buFont typeface="Arial"/>
              <a:buNone/>
            </a:pPr>
            <a:r>
              <a:rPr lang="en" sz="1000" dirty="0">
                <a:solidFill>
                  <a:srgbClr val="004C52"/>
                </a:solidFill>
              </a:rPr>
              <a:t>Grand Valley State University, Campus Links Program, Retrieved on February 20, 2017 https://www.gvsu.edu/dsr/campus-links-96.htm</a:t>
            </a:r>
          </a:p>
          <a:p>
            <a:pPr lvl="0" rtl="0">
              <a:spcBef>
                <a:spcPts val="0"/>
              </a:spcBef>
              <a:buClr>
                <a:schemeClr val="dk1"/>
              </a:buClr>
              <a:buSzPct val="110000"/>
              <a:buFont typeface="Arial"/>
              <a:buNone/>
            </a:pPr>
            <a:endParaRPr lang="en" sz="1000" dirty="0">
              <a:solidFill>
                <a:srgbClr val="004C52"/>
              </a:solidFill>
            </a:endParaRPr>
          </a:p>
          <a:p>
            <a:pPr lvl="0">
              <a:spcBef>
                <a:spcPts val="0"/>
              </a:spcBef>
              <a:buNone/>
            </a:pPr>
            <a:r>
              <a:rPr lang="en" sz="1000" dirty="0">
                <a:solidFill>
                  <a:srgbClr val="004C52"/>
                </a:solidFill>
              </a:rPr>
              <a:t>Matthews, N.L., Ly, A.R. &amp; Goldberg, W.A. (2015). College students’ perceptions of peers with autism spectrum disorder. </a:t>
            </a:r>
            <a:r>
              <a:rPr lang="en" sz="1000" i="1" dirty="0">
                <a:solidFill>
                  <a:srgbClr val="004C52"/>
                </a:solidFill>
              </a:rPr>
              <a:t>Journal of Autism and Developmental Disorders</a:t>
            </a:r>
            <a:r>
              <a:rPr lang="en" sz="1000" dirty="0">
                <a:solidFill>
                  <a:srgbClr val="004C52"/>
                </a:solidFill>
              </a:rPr>
              <a:t>. 45(1) pp. 90-99. doi:10.1007/s10803-014-2195-6</a:t>
            </a:r>
          </a:p>
          <a:p>
            <a:pPr lvl="0">
              <a:spcBef>
                <a:spcPts val="0"/>
              </a:spcBef>
              <a:buNone/>
            </a:pPr>
            <a:endParaRPr lang="en" sz="1000" dirty="0">
              <a:solidFill>
                <a:srgbClr val="004C52"/>
              </a:solidFill>
            </a:endParaRPr>
          </a:p>
          <a:p>
            <a:pPr lvl="0">
              <a:spcBef>
                <a:spcPts val="0"/>
              </a:spcBef>
              <a:buNone/>
            </a:pPr>
            <a:r>
              <a:rPr lang="en" sz="1000" dirty="0">
                <a:solidFill>
                  <a:srgbClr val="004C52"/>
                </a:solidFill>
              </a:rPr>
              <a:t>Mazurek, M. O., (2014). Loneliness, friendship, and well-being in adults with autism spectrum disorders. The National Autistic Society. 18(3). Pp. 223-232. doi:</a:t>
            </a:r>
            <a:r>
              <a:rPr lang="en" sz="1000" dirty="0">
                <a:solidFill>
                  <a:srgbClr val="004C52"/>
                </a:solidFill>
                <a:highlight>
                  <a:srgbClr val="FFFFFF"/>
                </a:highlight>
              </a:rPr>
              <a:t>10.1177/1362361312474121</a:t>
            </a:r>
          </a:p>
          <a:p>
            <a:pPr lvl="0">
              <a:spcBef>
                <a:spcPts val="0"/>
              </a:spcBef>
              <a:buNone/>
            </a:pPr>
            <a:endParaRPr lang="en" sz="1000" dirty="0">
              <a:solidFill>
                <a:srgbClr val="004C52"/>
              </a:solidFill>
              <a:highlight>
                <a:srgbClr val="FFFFFF"/>
              </a:highlight>
            </a:endParaRPr>
          </a:p>
          <a:p>
            <a:pPr lvl="0">
              <a:spcBef>
                <a:spcPts val="0"/>
              </a:spcBef>
              <a:buNone/>
            </a:pPr>
            <a:r>
              <a:rPr lang="en" sz="1000" dirty="0">
                <a:solidFill>
                  <a:srgbClr val="004C52"/>
                </a:solidFill>
              </a:rPr>
              <a:t>Nevill, R.E.A. &amp; White, S.W. (2011). College students’ openness toward autism spectrum disorders: Improving peer acceptance. </a:t>
            </a:r>
            <a:r>
              <a:rPr lang="en" sz="1000" i="1" dirty="0">
                <a:solidFill>
                  <a:srgbClr val="004C52"/>
                </a:solidFill>
              </a:rPr>
              <a:t>Journal of Autism and Developmental Disorders</a:t>
            </a:r>
            <a:r>
              <a:rPr lang="en" sz="1000" dirty="0">
                <a:solidFill>
                  <a:srgbClr val="004C52"/>
                </a:solidFill>
              </a:rPr>
              <a:t>. 41(12). pp. 1619-1628. doi:10.1007/s10803-011-1189-x</a:t>
            </a:r>
          </a:p>
          <a:p>
            <a:pPr lvl="0">
              <a:spcBef>
                <a:spcPts val="0"/>
              </a:spcBef>
              <a:buNone/>
            </a:pPr>
            <a:endParaRPr lang="en" sz="1000" dirty="0">
              <a:solidFill>
                <a:srgbClr val="004C52"/>
              </a:solidFill>
            </a:endParaRPr>
          </a:p>
          <a:p>
            <a:pPr lvl="0">
              <a:spcBef>
                <a:spcPts val="0"/>
              </a:spcBef>
              <a:buNone/>
            </a:pPr>
            <a:r>
              <a:rPr lang="en" sz="1000" dirty="0"/>
              <a:t>Protecting Students With Disabilities. (2015, October 16). Retrieved February 7, 2017, from https://www2.ed.gov/about/offices/list/ocr/504faq.html </a:t>
            </a:r>
          </a:p>
          <a:p>
            <a:pPr lvl="0">
              <a:spcBef>
                <a:spcPts val="0"/>
              </a:spcBef>
              <a:buNone/>
            </a:pPr>
            <a:endParaRPr lang="en" sz="1000" dirty="0"/>
          </a:p>
          <a:p>
            <a:pPr lvl="0">
              <a:buNone/>
            </a:pPr>
            <a:r>
              <a:rPr lang="en-US" sz="1000" dirty="0"/>
              <a:t>Varney, J. (2012). Proactive (Intrusive) Advising! </a:t>
            </a:r>
            <a:r>
              <a:rPr lang="en-US" sz="1000" i="1" dirty="0"/>
              <a:t>Academic Advising Today</a:t>
            </a:r>
            <a:r>
              <a:rPr lang="en-US" sz="1000" dirty="0"/>
              <a:t>, 35(3). Retrieved February 22, 2017, from http://www.nacada.ksu.edu/Resources/Academic-Advising-Today/View-Articles/Proactive-Intrusive-Advising.aspx</a:t>
            </a:r>
            <a:endParaRPr lang="en" sz="400" dirty="0"/>
          </a:p>
          <a:p>
            <a:pPr lvl="0">
              <a:spcBef>
                <a:spcPts val="0"/>
              </a:spcBef>
              <a:buNone/>
            </a:pPr>
            <a:endParaRPr lang="en" sz="1000" dirty="0"/>
          </a:p>
          <a:p>
            <a:pPr lvl="0">
              <a:spcBef>
                <a:spcPts val="0"/>
              </a:spcBef>
              <a:buNone/>
            </a:pPr>
            <a:r>
              <a:rPr lang="en" sz="1000" dirty="0">
                <a:solidFill>
                  <a:srgbClr val="004C52"/>
                </a:solidFill>
              </a:rPr>
              <a:t>Zeedyk, S. M., Tipton, L. A., Blacher, J. (2016). Educational supports for high functioning youth with ASD. </a:t>
            </a:r>
            <a:r>
              <a:rPr lang="en" sz="1000" i="1" dirty="0">
                <a:solidFill>
                  <a:srgbClr val="004C52"/>
                </a:solidFill>
              </a:rPr>
              <a:t>Focus on Autism and Other Developmental Disabilities</a:t>
            </a:r>
            <a:r>
              <a:rPr lang="en" sz="1000" dirty="0">
                <a:solidFill>
                  <a:srgbClr val="004C52"/>
                </a:solidFill>
              </a:rPr>
              <a:t>. 31(1). pp. 37-48. Doi: </a:t>
            </a:r>
            <a:r>
              <a:rPr lang="en" sz="1000" dirty="0">
                <a:solidFill>
                  <a:srgbClr val="004C52"/>
                </a:solidFill>
                <a:highlight>
                  <a:srgbClr val="FFFFFF"/>
                </a:highlight>
              </a:rPr>
              <a:t>10.1177/1088357614525435</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98"/>
        <p:cNvGrpSpPr/>
        <p:nvPr/>
      </p:nvGrpSpPr>
      <p:grpSpPr>
        <a:xfrm>
          <a:off x="0" y="0"/>
          <a:ext cx="0" cy="0"/>
          <a:chOff x="0" y="0"/>
          <a:chExt cx="0" cy="0"/>
        </a:xfrm>
      </p:grpSpPr>
      <p:sp>
        <p:nvSpPr>
          <p:cNvPr id="99" name="Shape 99"/>
          <p:cNvSpPr txBox="1">
            <a:spLocks noGrp="1"/>
          </p:cNvSpPr>
          <p:nvPr>
            <p:ph type="title"/>
          </p:nvPr>
        </p:nvSpPr>
        <p:spPr>
          <a:xfrm>
            <a:off x="886650" y="398400"/>
            <a:ext cx="7370700" cy="857400"/>
          </a:xfrm>
          <a:prstGeom prst="rect">
            <a:avLst/>
          </a:prstGeom>
        </p:spPr>
        <p:txBody>
          <a:bodyPr lIns="91425" tIns="91425" rIns="91425" bIns="91425" anchor="t" anchorCtr="0">
            <a:noAutofit/>
          </a:bodyPr>
          <a:lstStyle/>
          <a:p>
            <a:pPr lvl="0">
              <a:spcBef>
                <a:spcPts val="0"/>
              </a:spcBef>
              <a:buNone/>
            </a:pPr>
            <a:r>
              <a:rPr lang="en"/>
              <a:t>Neurological Diversity &amp; Inclusivity </a:t>
            </a:r>
          </a:p>
        </p:txBody>
      </p:sp>
      <p:sp>
        <p:nvSpPr>
          <p:cNvPr id="100" name="Shape 100"/>
          <p:cNvSpPr txBox="1">
            <a:spLocks noGrp="1"/>
          </p:cNvSpPr>
          <p:nvPr>
            <p:ph type="body" idx="1"/>
          </p:nvPr>
        </p:nvSpPr>
        <p:spPr>
          <a:xfrm>
            <a:off x="886650" y="1502763"/>
            <a:ext cx="7370700" cy="3327300"/>
          </a:xfrm>
          <a:prstGeom prst="rect">
            <a:avLst/>
          </a:prstGeom>
        </p:spPr>
        <p:txBody>
          <a:bodyPr lIns="91425" tIns="91425" rIns="91425" bIns="91425" anchor="t" anchorCtr="0">
            <a:noAutofit/>
          </a:bodyPr>
          <a:lstStyle/>
          <a:p>
            <a:pPr marL="139700" lvl="0" rtl="0">
              <a:spcBef>
                <a:spcPts val="0"/>
              </a:spcBef>
              <a:buSzPct val="100000"/>
              <a:buNone/>
            </a:pPr>
            <a:r>
              <a:rPr lang="en" sz="1400" dirty="0"/>
              <a:t>The typical college environment requires that students experience regular transition (for example, class changes between semesters), interact with others, and be able to regularly change focus (for example, completing multiple assignments at a time). </a:t>
            </a:r>
          </a:p>
          <a:p>
            <a:pPr lvl="0" rtl="0">
              <a:spcBef>
                <a:spcPts val="0"/>
              </a:spcBef>
              <a:buNone/>
            </a:pPr>
            <a:endParaRPr sz="1400" dirty="0"/>
          </a:p>
          <a:p>
            <a:pPr marL="139700" lvl="0" rtl="0">
              <a:spcBef>
                <a:spcPts val="0"/>
              </a:spcBef>
              <a:buSzPct val="100000"/>
              <a:buNone/>
            </a:pPr>
            <a:r>
              <a:rPr lang="en" sz="1400" dirty="0"/>
              <a:t>Some students function well in this environment, while others may find transition, socialization, and some other aspects of college life more distressing or challenging, depending on strengths and skill sets. For example, students that are particularly skilled in staying focused on one project may feel more annoyed or distressed when they need to “switch gears,” or while working in groups </a:t>
            </a:r>
          </a:p>
          <a:p>
            <a:pPr lvl="0" rtl="0">
              <a:spcBef>
                <a:spcPts val="0"/>
              </a:spcBef>
              <a:buNone/>
            </a:pPr>
            <a:endParaRPr sz="1400" dirty="0"/>
          </a:p>
          <a:p>
            <a:pPr marL="139700" lvl="0" rtl="0">
              <a:spcBef>
                <a:spcPts val="0"/>
              </a:spcBef>
              <a:buSzPct val="100000"/>
              <a:buNone/>
            </a:pPr>
            <a:r>
              <a:rPr lang="en" sz="1400" dirty="0"/>
              <a:t>Therefore, we suggest that the institution provide support services for all students that desire additional guidance with transition, maturation, socialization, independence, and life on or off campus.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04"/>
        <p:cNvGrpSpPr/>
        <p:nvPr/>
      </p:nvGrpSpPr>
      <p:grpSpPr>
        <a:xfrm>
          <a:off x="0" y="0"/>
          <a:ext cx="0" cy="0"/>
          <a:chOff x="0" y="0"/>
          <a:chExt cx="0" cy="0"/>
        </a:xfrm>
      </p:grpSpPr>
      <p:sp>
        <p:nvSpPr>
          <p:cNvPr id="105" name="Shape 105"/>
          <p:cNvSpPr txBox="1">
            <a:spLocks noGrp="1"/>
          </p:cNvSpPr>
          <p:nvPr>
            <p:ph type="title"/>
          </p:nvPr>
        </p:nvSpPr>
        <p:spPr>
          <a:xfrm>
            <a:off x="886650" y="398400"/>
            <a:ext cx="7370700" cy="857400"/>
          </a:xfrm>
          <a:prstGeom prst="rect">
            <a:avLst/>
          </a:prstGeom>
        </p:spPr>
        <p:txBody>
          <a:bodyPr lIns="91425" tIns="91425" rIns="91425" bIns="91425" anchor="t" anchorCtr="0">
            <a:noAutofit/>
          </a:bodyPr>
          <a:lstStyle/>
          <a:p>
            <a:pPr lvl="0" rtl="0">
              <a:spcBef>
                <a:spcPts val="0"/>
              </a:spcBef>
              <a:buNone/>
            </a:pPr>
            <a:r>
              <a:rPr lang="en"/>
              <a:t>Current Policies </a:t>
            </a:r>
          </a:p>
        </p:txBody>
      </p:sp>
      <p:sp>
        <p:nvSpPr>
          <p:cNvPr id="106" name="Shape 106"/>
          <p:cNvSpPr txBox="1">
            <a:spLocks noGrp="1"/>
          </p:cNvSpPr>
          <p:nvPr>
            <p:ph type="body" idx="1"/>
          </p:nvPr>
        </p:nvSpPr>
        <p:spPr>
          <a:xfrm>
            <a:off x="606335" y="1494626"/>
            <a:ext cx="3738600" cy="3669900"/>
          </a:xfrm>
          <a:prstGeom prst="rect">
            <a:avLst/>
          </a:prstGeom>
        </p:spPr>
        <p:txBody>
          <a:bodyPr lIns="91425" tIns="91425" rIns="91425" bIns="91425" anchor="t" anchorCtr="0">
            <a:noAutofit/>
          </a:bodyPr>
          <a:lstStyle/>
          <a:p>
            <a:pPr marL="514350" lvl="0" indent="-285750" rtl="0">
              <a:spcBef>
                <a:spcPts val="0"/>
              </a:spcBef>
              <a:buFont typeface="Wingdings" panose="05000000000000000000" pitchFamily="2" charset="2"/>
              <a:buChar char="v"/>
            </a:pPr>
            <a:r>
              <a:rPr lang="en" b="1" dirty="0"/>
              <a:t>Section 504 of the Rehabilitation Act</a:t>
            </a:r>
          </a:p>
          <a:p>
            <a:pPr marL="457200" lvl="0" indent="-228600" rtl="0">
              <a:spcBef>
                <a:spcPts val="0"/>
              </a:spcBef>
            </a:pPr>
            <a:r>
              <a:rPr lang="en" dirty="0"/>
              <a:t>First U.S. federal civil rights protection for people with disabilities</a:t>
            </a:r>
          </a:p>
          <a:p>
            <a:pPr marL="457200" lvl="0" indent="-228600" rtl="0">
              <a:spcBef>
                <a:spcPts val="0"/>
              </a:spcBef>
            </a:pPr>
            <a:r>
              <a:rPr lang="en" dirty="0"/>
              <a:t>Protects from discrimination </a:t>
            </a:r>
          </a:p>
          <a:p>
            <a:pPr marL="457200" lvl="0" indent="-228600" rtl="0">
              <a:spcBef>
                <a:spcPts val="0"/>
              </a:spcBef>
            </a:pPr>
            <a:r>
              <a:rPr lang="en" dirty="0"/>
              <a:t>Requires institutions to provide reasonable accommodations for disabled students</a:t>
            </a:r>
          </a:p>
          <a:p>
            <a:pPr lvl="0" rtl="0">
              <a:spcBef>
                <a:spcPts val="0"/>
              </a:spcBef>
              <a:buNone/>
            </a:pPr>
            <a:endParaRPr dirty="0"/>
          </a:p>
        </p:txBody>
      </p:sp>
      <p:sp>
        <p:nvSpPr>
          <p:cNvPr id="107" name="Shape 107"/>
          <p:cNvSpPr txBox="1">
            <a:spLocks noGrp="1"/>
          </p:cNvSpPr>
          <p:nvPr>
            <p:ph type="body" idx="2"/>
          </p:nvPr>
        </p:nvSpPr>
        <p:spPr>
          <a:xfrm>
            <a:off x="4572000" y="1569549"/>
            <a:ext cx="3634800" cy="3669900"/>
          </a:xfrm>
          <a:prstGeom prst="rect">
            <a:avLst/>
          </a:prstGeom>
        </p:spPr>
        <p:txBody>
          <a:bodyPr lIns="91425" tIns="91425" rIns="91425" bIns="91425" anchor="t" anchorCtr="0">
            <a:noAutofit/>
          </a:bodyPr>
          <a:lstStyle/>
          <a:p>
            <a:pPr marL="514350" lvl="0" indent="-285750" rtl="0">
              <a:spcBef>
                <a:spcPts val="0"/>
              </a:spcBef>
              <a:buFont typeface="Wingdings" panose="05000000000000000000" pitchFamily="2" charset="2"/>
              <a:buChar char="v"/>
            </a:pPr>
            <a:r>
              <a:rPr lang="en" b="1" dirty="0"/>
              <a:t>FERPA </a:t>
            </a:r>
            <a:r>
              <a:rPr lang="en" dirty="0"/>
              <a:t>(Family Educational Rights and Privacy Act)</a:t>
            </a:r>
          </a:p>
          <a:p>
            <a:pPr marL="457200" lvl="0" indent="-228600" rtl="0">
              <a:spcBef>
                <a:spcPts val="0"/>
              </a:spcBef>
            </a:pPr>
            <a:r>
              <a:rPr lang="en" dirty="0"/>
              <a:t>The only way parents can receive information about their student’s educational record is if the student waives the right to keep it private.</a:t>
            </a:r>
          </a:p>
          <a:p>
            <a:pPr lvl="0" rtl="0">
              <a:spcBef>
                <a:spcPts val="0"/>
              </a:spcBef>
              <a:buNone/>
            </a:pPr>
            <a:endParaRP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11"/>
        <p:cNvGrpSpPr/>
        <p:nvPr/>
      </p:nvGrpSpPr>
      <p:grpSpPr>
        <a:xfrm>
          <a:off x="0" y="0"/>
          <a:ext cx="0" cy="0"/>
          <a:chOff x="0" y="0"/>
          <a:chExt cx="0" cy="0"/>
        </a:xfrm>
      </p:grpSpPr>
      <p:sp>
        <p:nvSpPr>
          <p:cNvPr id="112" name="Shape 112"/>
          <p:cNvSpPr txBox="1">
            <a:spLocks noGrp="1"/>
          </p:cNvSpPr>
          <p:nvPr>
            <p:ph type="title"/>
          </p:nvPr>
        </p:nvSpPr>
        <p:spPr>
          <a:xfrm>
            <a:off x="886650" y="398400"/>
            <a:ext cx="7370700" cy="857400"/>
          </a:xfrm>
          <a:prstGeom prst="rect">
            <a:avLst/>
          </a:prstGeom>
        </p:spPr>
        <p:txBody>
          <a:bodyPr lIns="91425" tIns="91425" rIns="91425" bIns="91425" anchor="t" anchorCtr="0">
            <a:noAutofit/>
          </a:bodyPr>
          <a:lstStyle/>
          <a:p>
            <a:pPr lvl="0">
              <a:spcBef>
                <a:spcPts val="0"/>
              </a:spcBef>
              <a:buNone/>
            </a:pPr>
            <a:r>
              <a:rPr lang="en" dirty="0"/>
              <a:t>High-Impact Practices </a:t>
            </a:r>
          </a:p>
        </p:txBody>
      </p:sp>
      <p:sp>
        <p:nvSpPr>
          <p:cNvPr id="113" name="Shape 113"/>
          <p:cNvSpPr txBox="1">
            <a:spLocks noGrp="1"/>
          </p:cNvSpPr>
          <p:nvPr>
            <p:ph type="body" idx="1"/>
          </p:nvPr>
        </p:nvSpPr>
        <p:spPr>
          <a:xfrm>
            <a:off x="594027" y="1695312"/>
            <a:ext cx="7446916" cy="3530789"/>
          </a:xfrm>
          <a:prstGeom prst="rect">
            <a:avLst/>
          </a:prstGeom>
        </p:spPr>
        <p:txBody>
          <a:bodyPr lIns="91425" tIns="91425" rIns="91425" bIns="91425" anchor="t" anchorCtr="0">
            <a:noAutofit/>
          </a:bodyPr>
          <a:lstStyle/>
          <a:p>
            <a:pPr marL="228600" lvl="0" rtl="0">
              <a:spcBef>
                <a:spcPts val="0"/>
              </a:spcBef>
              <a:buNone/>
            </a:pPr>
            <a:r>
              <a:rPr lang="en" dirty="0"/>
              <a:t>We strongly advise that high-impact practices be involved in any programming for students. Some examples include: </a:t>
            </a:r>
          </a:p>
          <a:p>
            <a:pPr marL="971550" lvl="1" indent="-285750" rtl="0">
              <a:spcBef>
                <a:spcPts val="0"/>
              </a:spcBef>
              <a:buFont typeface="Wingdings" panose="05000000000000000000" pitchFamily="2" charset="2"/>
              <a:buChar char="v"/>
            </a:pPr>
            <a:r>
              <a:rPr lang="en" dirty="0"/>
              <a:t>Proactive/Intrusive Advising</a:t>
            </a:r>
          </a:p>
          <a:p>
            <a:pPr marL="914400" lvl="1" indent="-228600" rtl="0">
              <a:spcBef>
                <a:spcPts val="0"/>
              </a:spcBef>
            </a:pPr>
            <a:r>
              <a:rPr lang="en" dirty="0"/>
              <a:t>Peer mentor check-ins (Consistent relationships)</a:t>
            </a:r>
          </a:p>
          <a:p>
            <a:pPr marL="914400" lvl="1" indent="-228600" rtl="0">
              <a:spcBef>
                <a:spcPts val="0"/>
              </a:spcBef>
            </a:pPr>
            <a:r>
              <a:rPr lang="en" dirty="0"/>
              <a:t>Student engagement </a:t>
            </a:r>
          </a:p>
          <a:p>
            <a:pPr marL="1428750" lvl="0" indent="-285750" rtl="0">
              <a:spcBef>
                <a:spcPts val="0"/>
              </a:spcBef>
              <a:buFont typeface="Arial" panose="020B0604020202020204" pitchFamily="34" charset="0"/>
              <a:buChar char="•"/>
            </a:pPr>
            <a:r>
              <a:rPr lang="en" dirty="0"/>
              <a:t>Internships</a:t>
            </a:r>
          </a:p>
          <a:p>
            <a:pPr marL="1428750" lvl="0" indent="-285750" rtl="0">
              <a:spcBef>
                <a:spcPts val="0"/>
              </a:spcBef>
              <a:buFont typeface="Arial" panose="020B0604020202020204" pitchFamily="34" charset="0"/>
              <a:buChar char="•"/>
            </a:pPr>
            <a:r>
              <a:rPr lang="en" dirty="0"/>
              <a:t>Volunteerism </a:t>
            </a:r>
          </a:p>
          <a:p>
            <a:pPr marL="1428750" lvl="0" indent="-285750" rtl="0">
              <a:spcBef>
                <a:spcPts val="0"/>
              </a:spcBef>
              <a:buFont typeface="Arial" panose="020B0604020202020204" pitchFamily="34" charset="0"/>
              <a:buChar char="•"/>
            </a:pPr>
            <a:r>
              <a:rPr lang="en" dirty="0"/>
              <a:t>Mentoring</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17"/>
        <p:cNvGrpSpPr/>
        <p:nvPr/>
      </p:nvGrpSpPr>
      <p:grpSpPr>
        <a:xfrm>
          <a:off x="0" y="0"/>
          <a:ext cx="0" cy="0"/>
          <a:chOff x="0" y="0"/>
          <a:chExt cx="0" cy="0"/>
        </a:xfrm>
      </p:grpSpPr>
      <p:sp>
        <p:nvSpPr>
          <p:cNvPr id="118" name="Shape 118"/>
          <p:cNvSpPr txBox="1">
            <a:spLocks noGrp="1"/>
          </p:cNvSpPr>
          <p:nvPr>
            <p:ph type="title"/>
          </p:nvPr>
        </p:nvSpPr>
        <p:spPr>
          <a:xfrm>
            <a:off x="886650" y="398400"/>
            <a:ext cx="7370700" cy="857400"/>
          </a:xfrm>
          <a:prstGeom prst="rect">
            <a:avLst/>
          </a:prstGeom>
        </p:spPr>
        <p:txBody>
          <a:bodyPr lIns="91425" tIns="91425" rIns="91425" bIns="91425" anchor="t" anchorCtr="0">
            <a:noAutofit/>
          </a:bodyPr>
          <a:lstStyle/>
          <a:p>
            <a:pPr lvl="0">
              <a:spcBef>
                <a:spcPts val="0"/>
              </a:spcBef>
              <a:buNone/>
            </a:pPr>
            <a:r>
              <a:rPr lang="en"/>
              <a:t>Why is Transition Support important?</a:t>
            </a:r>
          </a:p>
        </p:txBody>
      </p:sp>
      <p:sp>
        <p:nvSpPr>
          <p:cNvPr id="119" name="Shape 119"/>
          <p:cNvSpPr txBox="1">
            <a:spLocks noGrp="1"/>
          </p:cNvSpPr>
          <p:nvPr>
            <p:ph type="body" idx="1"/>
          </p:nvPr>
        </p:nvSpPr>
        <p:spPr>
          <a:xfrm>
            <a:off x="471000" y="1398173"/>
            <a:ext cx="8202000" cy="3694800"/>
          </a:xfrm>
          <a:prstGeom prst="rect">
            <a:avLst/>
          </a:prstGeom>
        </p:spPr>
        <p:txBody>
          <a:bodyPr lIns="91425" tIns="91425" rIns="91425" bIns="91425" anchor="t" anchorCtr="0">
            <a:noAutofit/>
          </a:bodyPr>
          <a:lstStyle/>
          <a:p>
            <a:pPr lvl="0" rtl="0">
              <a:spcBef>
                <a:spcPts val="0"/>
              </a:spcBef>
              <a:buNone/>
            </a:pPr>
            <a:r>
              <a:rPr lang="en" dirty="0"/>
              <a:t>60% of students with disabilities enroll in postsecondary institutions compared to 67% of neurotypical peers - but they complete fewer degrees </a:t>
            </a:r>
            <a:r>
              <a:rPr lang="en" sz="1000" dirty="0"/>
              <a:t>(U.S. Department of Education, 2011, as cited in</a:t>
            </a:r>
            <a:r>
              <a:rPr lang="en" dirty="0"/>
              <a:t> </a:t>
            </a:r>
            <a:r>
              <a:rPr lang="en" sz="1000" dirty="0"/>
              <a:t>Shmulsky, Gobbo, Donahue, 2015, p. 235)</a:t>
            </a:r>
          </a:p>
          <a:p>
            <a:pPr lvl="0" rtl="0">
              <a:spcBef>
                <a:spcPts val="0"/>
              </a:spcBef>
              <a:buNone/>
            </a:pPr>
            <a:r>
              <a:rPr lang="en" sz="1400" u="sng" dirty="0"/>
              <a:t>Transition Challenge Areas:</a:t>
            </a:r>
          </a:p>
          <a:p>
            <a:pPr lvl="0" rtl="0">
              <a:spcBef>
                <a:spcPts val="0"/>
              </a:spcBef>
              <a:buNone/>
            </a:pPr>
            <a:r>
              <a:rPr lang="en" sz="1400" b="1" dirty="0"/>
              <a:t>Social</a:t>
            </a:r>
            <a:r>
              <a:rPr lang="en" sz="1400" dirty="0"/>
              <a:t>- </a:t>
            </a:r>
            <a:r>
              <a:rPr lang="en" sz="1300" dirty="0"/>
              <a:t>ASD students are often challenged by finding and/or independently engaging in existing social activities which interfere with their ability to successfully participate in social activities. Adjusting to the social pressures of college and independent living are among the most challenging areas for college students with disabilities </a:t>
            </a:r>
            <a:r>
              <a:rPr lang="en" sz="1000" dirty="0"/>
              <a:t>(Ashbaugh, Koegel &amp; Koegel, 2017). </a:t>
            </a:r>
          </a:p>
          <a:p>
            <a:pPr lvl="0" rtl="0">
              <a:spcBef>
                <a:spcPts val="0"/>
              </a:spcBef>
              <a:buNone/>
            </a:pPr>
            <a:r>
              <a:rPr lang="en" sz="1400" b="1" dirty="0"/>
              <a:t>Academic</a:t>
            </a:r>
            <a:r>
              <a:rPr lang="en" sz="1400" dirty="0"/>
              <a:t>- ASD students are on par or academically above their peers in grasping college-level material, however, things that require focus like time-management skills, studying, or testing in a room full of people can cause issues </a:t>
            </a:r>
            <a:r>
              <a:rPr lang="en" sz="1000" dirty="0"/>
              <a:t>(Hart, et al., 2010, as cited in</a:t>
            </a:r>
            <a:r>
              <a:rPr lang="en" sz="1400" dirty="0"/>
              <a:t> </a:t>
            </a:r>
            <a:r>
              <a:rPr lang="en" sz="1000" dirty="0">
                <a:solidFill>
                  <a:srgbClr val="004C52"/>
                </a:solidFill>
              </a:rPr>
              <a:t>Zeedyk, Tipton, and Blacher, 2016, p. 40).</a:t>
            </a:r>
          </a:p>
          <a:p>
            <a:pPr lvl="0">
              <a:spcBef>
                <a:spcPts val="0"/>
              </a:spcBef>
              <a:buNone/>
            </a:pPr>
            <a:r>
              <a:rPr lang="en" sz="1400" b="1" dirty="0"/>
              <a:t>Personal</a:t>
            </a:r>
            <a:r>
              <a:rPr lang="en" sz="1400" dirty="0"/>
              <a:t>- 40% of ASD students experience co-occurrence with clinical anxiety </a:t>
            </a:r>
            <a:r>
              <a:rPr lang="en" sz="1000" dirty="0"/>
              <a:t>(van Steensel, et al., 2011, as cited in Shmulsky, Gobbo, and Donahue, 2015, p. 236). </a:t>
            </a:r>
            <a:r>
              <a:rPr lang="en" sz="1400" dirty="0">
                <a:solidFill>
                  <a:srgbClr val="004C52"/>
                </a:solidFill>
              </a:rPr>
              <a:t>Also, </a:t>
            </a:r>
            <a:r>
              <a:rPr lang="en" sz="1400" dirty="0">
                <a:solidFill>
                  <a:srgbClr val="004C52"/>
                </a:solidFill>
                <a:highlight>
                  <a:srgbClr val="FFFFFF"/>
                </a:highlight>
              </a:rPr>
              <a:t>rates of depressive symptoms increase with age among individuals with ASD </a:t>
            </a:r>
            <a:r>
              <a:rPr lang="en" sz="1000" dirty="0">
                <a:solidFill>
                  <a:srgbClr val="004C52"/>
                </a:solidFill>
                <a:highlight>
                  <a:srgbClr val="FFFFFF"/>
                </a:highlight>
              </a:rPr>
              <a:t>(</a:t>
            </a:r>
            <a:r>
              <a:rPr lang="en" sz="1000" dirty="0">
                <a:solidFill>
                  <a:srgbClr val="004C52"/>
                </a:solidFill>
                <a:highlight>
                  <a:srgbClr val="FFFFFF"/>
                </a:highlight>
                <a:hlinkClick r:id="rId3"/>
              </a:rPr>
              <a:t>Ghaziuddin et al., 2002</a:t>
            </a:r>
            <a:r>
              <a:rPr lang="en" sz="1000" dirty="0">
                <a:solidFill>
                  <a:srgbClr val="004C52"/>
                </a:solidFill>
                <a:highlight>
                  <a:srgbClr val="FFFFFF"/>
                </a:highlight>
              </a:rPr>
              <a:t>; </a:t>
            </a:r>
            <a:r>
              <a:rPr lang="en" sz="1000" dirty="0">
                <a:solidFill>
                  <a:srgbClr val="004C52"/>
                </a:solidFill>
                <a:highlight>
                  <a:srgbClr val="FFFFFF"/>
                </a:highlight>
                <a:hlinkClick r:id="rId3"/>
              </a:rPr>
              <a:t>Sterling et al., 2008</a:t>
            </a:r>
            <a:r>
              <a:rPr lang="en" sz="1000" dirty="0">
                <a:solidFill>
                  <a:srgbClr val="004C52"/>
                </a:solidFill>
                <a:highlight>
                  <a:srgbClr val="FFFFFF"/>
                </a:highlight>
              </a:rPr>
              <a:t>, as cited in Mazurek, 2014).</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23"/>
        <p:cNvGrpSpPr/>
        <p:nvPr/>
      </p:nvGrpSpPr>
      <p:grpSpPr>
        <a:xfrm>
          <a:off x="0" y="0"/>
          <a:ext cx="0" cy="0"/>
          <a:chOff x="0" y="0"/>
          <a:chExt cx="0" cy="0"/>
        </a:xfrm>
      </p:grpSpPr>
      <p:sp>
        <p:nvSpPr>
          <p:cNvPr id="124" name="Shape 124"/>
          <p:cNvSpPr txBox="1">
            <a:spLocks noGrp="1"/>
          </p:cNvSpPr>
          <p:nvPr>
            <p:ph type="title"/>
          </p:nvPr>
        </p:nvSpPr>
        <p:spPr>
          <a:xfrm>
            <a:off x="886650" y="398400"/>
            <a:ext cx="7370700" cy="857400"/>
          </a:xfrm>
          <a:prstGeom prst="rect">
            <a:avLst/>
          </a:prstGeom>
        </p:spPr>
        <p:txBody>
          <a:bodyPr lIns="91425" tIns="91425" rIns="91425" bIns="91425" anchor="t" anchorCtr="0">
            <a:noAutofit/>
          </a:bodyPr>
          <a:lstStyle/>
          <a:p>
            <a:pPr lvl="0">
              <a:spcBef>
                <a:spcPts val="0"/>
              </a:spcBef>
              <a:buNone/>
            </a:pPr>
            <a:r>
              <a:rPr lang="en" sz="3000"/>
              <a:t>The University Plan: </a:t>
            </a:r>
          </a:p>
        </p:txBody>
      </p:sp>
      <p:sp>
        <p:nvSpPr>
          <p:cNvPr id="125" name="Shape 125"/>
          <p:cNvSpPr txBox="1">
            <a:spLocks noGrp="1"/>
          </p:cNvSpPr>
          <p:nvPr>
            <p:ph type="body" idx="1"/>
          </p:nvPr>
        </p:nvSpPr>
        <p:spPr>
          <a:xfrm>
            <a:off x="291334" y="1936364"/>
            <a:ext cx="3918300" cy="3429900"/>
          </a:xfrm>
          <a:prstGeom prst="rect">
            <a:avLst/>
          </a:prstGeom>
        </p:spPr>
        <p:txBody>
          <a:bodyPr lIns="91425" tIns="91425" rIns="91425" bIns="91425" anchor="t" anchorCtr="0">
            <a:noAutofit/>
          </a:bodyPr>
          <a:lstStyle/>
          <a:p>
            <a:pPr lvl="0">
              <a:spcBef>
                <a:spcPts val="0"/>
              </a:spcBef>
              <a:buNone/>
            </a:pPr>
            <a:r>
              <a:rPr lang="en" sz="2600" b="1" dirty="0"/>
              <a:t>The SCALE Up Initiative</a:t>
            </a:r>
          </a:p>
          <a:p>
            <a:pPr marL="457200" lvl="0" indent="-381000">
              <a:spcBef>
                <a:spcPts val="0"/>
              </a:spcBef>
              <a:buSzPct val="100000"/>
              <a:buFont typeface="Wingdings" panose="05000000000000000000" pitchFamily="2" charset="2"/>
              <a:buChar char="v"/>
            </a:pPr>
            <a:r>
              <a:rPr lang="en" sz="2400" dirty="0"/>
              <a:t>Integration of diversity at the Institutional level </a:t>
            </a:r>
          </a:p>
        </p:txBody>
      </p:sp>
      <p:sp>
        <p:nvSpPr>
          <p:cNvPr id="126" name="Shape 126"/>
          <p:cNvSpPr txBox="1">
            <a:spLocks noGrp="1"/>
          </p:cNvSpPr>
          <p:nvPr>
            <p:ph type="body" idx="2"/>
          </p:nvPr>
        </p:nvSpPr>
        <p:spPr>
          <a:xfrm>
            <a:off x="4572000" y="1936364"/>
            <a:ext cx="3560100" cy="3429900"/>
          </a:xfrm>
          <a:prstGeom prst="rect">
            <a:avLst/>
          </a:prstGeom>
        </p:spPr>
        <p:txBody>
          <a:bodyPr lIns="91425" tIns="91425" rIns="91425" bIns="91425" anchor="t" anchorCtr="0">
            <a:noAutofit/>
          </a:bodyPr>
          <a:lstStyle/>
          <a:p>
            <a:pPr lvl="0">
              <a:spcBef>
                <a:spcPts val="0"/>
              </a:spcBef>
              <a:buNone/>
            </a:pPr>
            <a:r>
              <a:rPr lang="en" sz="2600" b="1" dirty="0"/>
              <a:t>The SCALE Program</a:t>
            </a:r>
          </a:p>
          <a:p>
            <a:pPr marL="457200" lvl="0" indent="-381000">
              <a:spcBef>
                <a:spcPts val="0"/>
              </a:spcBef>
              <a:buSzPct val="100000"/>
              <a:buFont typeface="Wingdings" panose="05000000000000000000" pitchFamily="2" charset="2"/>
              <a:buChar char="v"/>
            </a:pPr>
            <a:r>
              <a:rPr lang="en" sz="2400" dirty="0"/>
              <a:t>Programming specifically supporting students diagnosed with ASD</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30"/>
        <p:cNvGrpSpPr/>
        <p:nvPr/>
      </p:nvGrpSpPr>
      <p:grpSpPr>
        <a:xfrm>
          <a:off x="0" y="0"/>
          <a:ext cx="0" cy="0"/>
          <a:chOff x="0" y="0"/>
          <a:chExt cx="0" cy="0"/>
        </a:xfrm>
      </p:grpSpPr>
      <p:sp>
        <p:nvSpPr>
          <p:cNvPr id="131" name="Shape 131"/>
          <p:cNvSpPr txBox="1">
            <a:spLocks noGrp="1"/>
          </p:cNvSpPr>
          <p:nvPr>
            <p:ph type="title"/>
          </p:nvPr>
        </p:nvSpPr>
        <p:spPr>
          <a:xfrm>
            <a:off x="432550" y="330850"/>
            <a:ext cx="8384400" cy="808800"/>
          </a:xfrm>
          <a:prstGeom prst="rect">
            <a:avLst/>
          </a:prstGeom>
        </p:spPr>
        <p:txBody>
          <a:bodyPr lIns="91425" tIns="91425" rIns="91425" bIns="91425" anchor="t" anchorCtr="0">
            <a:noAutofit/>
          </a:bodyPr>
          <a:lstStyle/>
          <a:p>
            <a:pPr lvl="0">
              <a:spcBef>
                <a:spcPts val="0"/>
              </a:spcBef>
              <a:buClr>
                <a:schemeClr val="dk1"/>
              </a:buClr>
              <a:buSzPct val="45833"/>
              <a:buFont typeface="Arial"/>
              <a:buNone/>
            </a:pPr>
            <a:r>
              <a:rPr lang="en">
                <a:solidFill>
                  <a:schemeClr val="lt1"/>
                </a:solidFill>
              </a:rPr>
              <a:t>SCALE Up Initiative: Mission &amp; Universal Implementation </a:t>
            </a:r>
          </a:p>
        </p:txBody>
      </p:sp>
      <p:sp>
        <p:nvSpPr>
          <p:cNvPr id="132" name="Shape 132"/>
          <p:cNvSpPr txBox="1">
            <a:spLocks noGrp="1"/>
          </p:cNvSpPr>
          <p:nvPr>
            <p:ph type="body" idx="1"/>
          </p:nvPr>
        </p:nvSpPr>
        <p:spPr>
          <a:xfrm>
            <a:off x="432550" y="1694574"/>
            <a:ext cx="8202000" cy="3177300"/>
          </a:xfrm>
          <a:prstGeom prst="rect">
            <a:avLst/>
          </a:prstGeom>
        </p:spPr>
        <p:txBody>
          <a:bodyPr lIns="91425" tIns="91425" rIns="91425" bIns="91425" anchor="t" anchorCtr="0">
            <a:noAutofit/>
          </a:bodyPr>
          <a:lstStyle/>
          <a:p>
            <a:pPr lvl="0">
              <a:spcBef>
                <a:spcPts val="0"/>
              </a:spcBef>
              <a:buNone/>
            </a:pPr>
            <a:r>
              <a:rPr lang="en" dirty="0"/>
              <a:t>An initiative as in-depth as the SCALING Up Initiative must come from the top-down of an institution. </a:t>
            </a:r>
          </a:p>
          <a:p>
            <a:pPr marL="457200" lvl="0" indent="-330200" rtl="0">
              <a:spcBef>
                <a:spcPts val="0"/>
              </a:spcBef>
              <a:buSzPct val="100000"/>
              <a:buAutoNum type="arabicPeriod"/>
            </a:pPr>
            <a:r>
              <a:rPr lang="en" sz="1600" dirty="0"/>
              <a:t>If university mission does not already include support of diversity as a value, the senior leadership should make a motion to revise it. </a:t>
            </a:r>
          </a:p>
          <a:p>
            <a:pPr marL="457200" lvl="0" indent="-330200">
              <a:spcBef>
                <a:spcPts val="0"/>
              </a:spcBef>
              <a:buSzPct val="100000"/>
              <a:buAutoNum type="arabicPeriod"/>
            </a:pPr>
            <a:r>
              <a:rPr lang="en" sz="1600" dirty="0"/>
              <a:t>Senior leadership (preferrably the school president) should issue a statement regarding the new university-wide initiative and the necessity of the training and support from </a:t>
            </a:r>
            <a:r>
              <a:rPr lang="en" sz="1600" i="1" dirty="0"/>
              <a:t>every</a:t>
            </a:r>
            <a:r>
              <a:rPr lang="en" sz="1600" dirty="0"/>
              <a:t> department and service office, as well as </a:t>
            </a:r>
            <a:r>
              <a:rPr lang="en" sz="1600" i="1" dirty="0"/>
              <a:t>all</a:t>
            </a:r>
            <a:r>
              <a:rPr lang="en" sz="1600" dirty="0"/>
              <a:t> students.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36"/>
        <p:cNvGrpSpPr/>
        <p:nvPr/>
      </p:nvGrpSpPr>
      <p:grpSpPr>
        <a:xfrm>
          <a:off x="0" y="0"/>
          <a:ext cx="0" cy="0"/>
          <a:chOff x="0" y="0"/>
          <a:chExt cx="0" cy="0"/>
        </a:xfrm>
      </p:grpSpPr>
      <p:sp>
        <p:nvSpPr>
          <p:cNvPr id="137" name="Shape 137"/>
          <p:cNvSpPr txBox="1">
            <a:spLocks noGrp="1"/>
          </p:cNvSpPr>
          <p:nvPr>
            <p:ph type="title"/>
          </p:nvPr>
        </p:nvSpPr>
        <p:spPr>
          <a:xfrm>
            <a:off x="272100" y="378875"/>
            <a:ext cx="8768100" cy="905400"/>
          </a:xfrm>
          <a:prstGeom prst="rect">
            <a:avLst/>
          </a:prstGeom>
        </p:spPr>
        <p:txBody>
          <a:bodyPr lIns="91425" tIns="91425" rIns="91425" bIns="91425" anchor="t" anchorCtr="0">
            <a:noAutofit/>
          </a:bodyPr>
          <a:lstStyle/>
          <a:p>
            <a:pPr lvl="0">
              <a:spcBef>
                <a:spcPts val="0"/>
              </a:spcBef>
              <a:buNone/>
            </a:pPr>
            <a:r>
              <a:rPr lang="en"/>
              <a:t>SCALE Up Initiative: Integration within Functional Areas </a:t>
            </a:r>
          </a:p>
        </p:txBody>
      </p:sp>
      <p:sp>
        <p:nvSpPr>
          <p:cNvPr id="138" name="Shape 138"/>
          <p:cNvSpPr txBox="1">
            <a:spLocks noGrp="1"/>
          </p:cNvSpPr>
          <p:nvPr>
            <p:ph type="body" idx="2"/>
          </p:nvPr>
        </p:nvSpPr>
        <p:spPr>
          <a:xfrm>
            <a:off x="398420" y="1401104"/>
            <a:ext cx="8094600" cy="3930900"/>
          </a:xfrm>
          <a:prstGeom prst="rect">
            <a:avLst/>
          </a:prstGeom>
        </p:spPr>
        <p:txBody>
          <a:bodyPr lIns="91425" tIns="91425" rIns="91425" bIns="91425" anchor="t" anchorCtr="0">
            <a:noAutofit/>
          </a:bodyPr>
          <a:lstStyle/>
          <a:p>
            <a:pPr lvl="0" rtl="0">
              <a:spcBef>
                <a:spcPts val="0"/>
              </a:spcBef>
              <a:buNone/>
            </a:pPr>
            <a:r>
              <a:rPr lang="en" b="1" dirty="0"/>
              <a:t>Trainings/New Hires:</a:t>
            </a:r>
          </a:p>
          <a:p>
            <a:pPr marL="457200" lvl="0" indent="-317500" rtl="0">
              <a:spcBef>
                <a:spcPts val="0"/>
              </a:spcBef>
              <a:buSzPct val="100000"/>
              <a:buFont typeface="Wingdings" panose="05000000000000000000" pitchFamily="2" charset="2"/>
              <a:buChar char="v"/>
            </a:pPr>
            <a:r>
              <a:rPr lang="en" sz="1400" dirty="0"/>
              <a:t>2 ASD specialists for Disability Services Office; will be in charge of creating and facilitating trainings &amp; collaborating with offices like Campus Life to create a campus-wide awareness program in order to educate general campus constituents and break down stigmas</a:t>
            </a:r>
          </a:p>
          <a:p>
            <a:pPr marL="457200" lvl="0" indent="-317500" rtl="0">
              <a:spcBef>
                <a:spcPts val="0"/>
              </a:spcBef>
              <a:buSzPct val="100000"/>
              <a:buFont typeface="Wingdings" panose="05000000000000000000" pitchFamily="2" charset="2"/>
              <a:buChar char="v"/>
            </a:pPr>
            <a:r>
              <a:rPr lang="en" sz="1400" dirty="0"/>
              <a:t>ASD Workshop Series training for entire university staff &amp; faculty: 3-5 online trainings → Faculty should receive an additional training on ASD accommodations and teaching methods in the classroom</a:t>
            </a:r>
          </a:p>
          <a:p>
            <a:pPr lvl="0" rtl="0">
              <a:spcBef>
                <a:spcPts val="0"/>
              </a:spcBef>
              <a:buNone/>
            </a:pPr>
            <a:endParaRPr sz="1400" dirty="0"/>
          </a:p>
          <a:p>
            <a:pPr marL="457200" lvl="0" indent="-317500" rtl="0">
              <a:spcBef>
                <a:spcPts val="0"/>
              </a:spcBef>
              <a:buSzPct val="100000"/>
            </a:pPr>
            <a:r>
              <a:rPr lang="en" sz="1400" u="sng" dirty="0"/>
              <a:t>Departments to train or hire ASD specialized professionals:</a:t>
            </a:r>
          </a:p>
          <a:p>
            <a:pPr marL="457200" lvl="0" indent="-317500" rtl="0">
              <a:spcBef>
                <a:spcPts val="0"/>
              </a:spcBef>
              <a:buSzPct val="100000"/>
              <a:buFont typeface="Arial" panose="020B0604020202020204" pitchFamily="34" charset="0"/>
              <a:buChar char="•"/>
            </a:pPr>
            <a:r>
              <a:rPr lang="en" sz="1400" dirty="0"/>
              <a:t>2 Academic Advisers (or 1 per department)</a:t>
            </a:r>
          </a:p>
          <a:p>
            <a:pPr marL="457200" lvl="0" indent="-317500" rtl="0">
              <a:spcBef>
                <a:spcPts val="0"/>
              </a:spcBef>
              <a:buSzPct val="100000"/>
              <a:buFont typeface="Arial" panose="020B0604020202020204" pitchFamily="34" charset="0"/>
              <a:buChar char="•"/>
            </a:pPr>
            <a:r>
              <a:rPr lang="en" sz="1400" dirty="0"/>
              <a:t>2 Counselors; </a:t>
            </a:r>
          </a:p>
          <a:p>
            <a:pPr marL="457200" lvl="0" indent="-317500" rtl="0">
              <a:spcBef>
                <a:spcPts val="0"/>
              </a:spcBef>
              <a:buSzPct val="100000"/>
              <a:buFont typeface="Arial" panose="020B0604020202020204" pitchFamily="34" charset="0"/>
              <a:buChar char="•"/>
            </a:pPr>
            <a:r>
              <a:rPr lang="en" sz="1400" dirty="0"/>
              <a:t>1 Resident Director; responsible for training RAs</a:t>
            </a:r>
          </a:p>
          <a:p>
            <a:pPr marL="457200" lvl="0" indent="-317500" rtl="0">
              <a:spcBef>
                <a:spcPts val="0"/>
              </a:spcBef>
              <a:buSzPct val="100000"/>
              <a:buFont typeface="Arial" panose="020B0604020202020204" pitchFamily="34" charset="0"/>
              <a:buChar char="•"/>
            </a:pPr>
            <a:r>
              <a:rPr lang="en" sz="1400" dirty="0"/>
              <a:t>1 Engagement Coach in charge of hiring 2 Grad Interns</a:t>
            </a:r>
          </a:p>
        </p:txBody>
      </p:sp>
    </p:spTree>
  </p:cSld>
  <p:clrMapOvr>
    <a:masterClrMapping/>
  </p:clrMapOvr>
</p:sld>
</file>

<file path=ppt/theme/theme1.xml><?xml version="1.0" encoding="utf-8"?>
<a:theme xmlns:a="http://schemas.openxmlformats.org/drawingml/2006/main" name="Escalus template">
  <a:themeElements>
    <a:clrScheme name="Custom 347">
      <a:dk1>
        <a:srgbClr val="000000"/>
      </a:dk1>
      <a:lt1>
        <a:srgbClr val="FFFFFF"/>
      </a:lt1>
      <a:dk2>
        <a:srgbClr val="666666"/>
      </a:dk2>
      <a:lt2>
        <a:srgbClr val="CCCCCC"/>
      </a:lt2>
      <a:accent1>
        <a:srgbClr val="3A81BA"/>
      </a:accent1>
      <a:accent2>
        <a:srgbClr val="D89F39"/>
      </a:accent2>
      <a:accent3>
        <a:srgbClr val="8BAB42"/>
      </a:accent3>
      <a:accent4>
        <a:srgbClr val="57A7B5"/>
      </a:accent4>
      <a:accent5>
        <a:srgbClr val="8B81D2"/>
      </a:accent5>
      <a:accent6>
        <a:srgbClr val="963334"/>
      </a:accent6>
      <a:hlink>
        <a:srgbClr val="1155CC"/>
      </a:hlink>
      <a:folHlink>
        <a:srgbClr val="6611CC"/>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TotalTime>
  <Words>2443</Words>
  <Application>Microsoft Office PowerPoint</Application>
  <PresentationFormat>On-screen Show (16:9)</PresentationFormat>
  <Paragraphs>182</Paragraphs>
  <Slides>22</Slides>
  <Notes>21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22</vt:i4>
      </vt:variant>
    </vt:vector>
  </HeadingPairs>
  <TitlesOfParts>
    <vt:vector size="28" baseType="lpstr">
      <vt:lpstr>Arial</vt:lpstr>
      <vt:lpstr>Karla</vt:lpstr>
      <vt:lpstr>Wingdings</vt:lpstr>
      <vt:lpstr>Raleway</vt:lpstr>
      <vt:lpstr>Courier New</vt:lpstr>
      <vt:lpstr>Escalus template</vt:lpstr>
      <vt:lpstr>SCALE Program</vt:lpstr>
      <vt:lpstr>Neurological Diversity &amp; Inclusivity </vt:lpstr>
      <vt:lpstr>Neurological Diversity &amp; Inclusivity </vt:lpstr>
      <vt:lpstr>Current Policies </vt:lpstr>
      <vt:lpstr>High-Impact Practices </vt:lpstr>
      <vt:lpstr>Why is Transition Support important?</vt:lpstr>
      <vt:lpstr>The University Plan: </vt:lpstr>
      <vt:lpstr>SCALE Up Initiative: Mission &amp; Universal Implementation </vt:lpstr>
      <vt:lpstr>SCALE Up Initiative: Integration within Functional Areas </vt:lpstr>
      <vt:lpstr>Introduction to The SCALE Program</vt:lpstr>
      <vt:lpstr>SCALE Supportive College Autism Learning &amp; Engagement Program</vt:lpstr>
      <vt:lpstr>Summer Bridge Program &amp; Early Orientation </vt:lpstr>
      <vt:lpstr>Tiers system </vt:lpstr>
      <vt:lpstr>Peer Mentoring </vt:lpstr>
      <vt:lpstr>Support in Courses &amp; Groups</vt:lpstr>
      <vt:lpstr>Academic Advising</vt:lpstr>
      <vt:lpstr>ASD Engagement Coaches</vt:lpstr>
      <vt:lpstr>Living Learning Community - Libra House</vt:lpstr>
      <vt:lpstr>Educating the Student Population</vt:lpstr>
      <vt:lpstr>3 year implementation plan </vt:lpstr>
      <vt:lpstr>Funding </vt:lpstr>
      <vt:lpstr>References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SCALE Program</dc:title>
  <cp:lastModifiedBy>Crume, Renee D.</cp:lastModifiedBy>
  <cp:revision>5</cp:revision>
  <dcterms:modified xsi:type="dcterms:W3CDTF">2017-02-24T17:21:22Z</dcterms:modified>
</cp:coreProperties>
</file>