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7" r:id="rId1"/>
  </p:sldMasterIdLst>
  <p:notesMasterIdLst>
    <p:notesMasterId r:id="rId20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-10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notesMaster" Target="notesMasters/notes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425539-931A-6247-84C3-2F66AE0B7565}" type="datetimeFigureOut">
              <a:rPr lang="en-US" smtClean="0"/>
              <a:t>2/24/17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EB59B7-E78C-D24F-9512-CAB6BBD049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268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B59B7-E78C-D24F-9512-CAB6BBD0490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88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0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7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Picture 8" descr="overlay-ruleShadow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048" y="6356350"/>
            <a:ext cx="162763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280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38129"/>
            <a:ext cx="758952" cy="57607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 typeface="Calisto MT" pitchFamily="18" charset="0"/>
              <a:buNone/>
            </a:pPr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>
            <a:normAutofit/>
          </a:bodyPr>
          <a:lstStyle>
            <a:lvl1pPr marL="0" indent="0" algn="ctr">
              <a:lnSpc>
                <a:spcPct val="11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482"/>
            <a:ext cx="779811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5031"/>
          <a:stretch>
            <a:fillRect/>
          </a:stretch>
        </p:blipFill>
        <p:spPr>
          <a:xfrm rot="5400000" flipH="1">
            <a:off x="4421262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3429000"/>
            <a:ext cx="9144000" cy="3429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="ctr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3303984"/>
            <a:ext cx="9144000" cy="125016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46984"/>
            <a:ext cx="9144000" cy="125016"/>
          </a:xfrm>
          <a:prstGeom prst="rect">
            <a:avLst/>
          </a:prstGeom>
        </p:spPr>
      </p:pic>
      <p:pic>
        <p:nvPicPr>
          <p:cNvPr id="7" name="Picture 6" descr="Overlay-Full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4572000"/>
            <a:ext cx="9144000" cy="2286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1" name="Picture 10" descr="Overlay-Full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verlay-ruleShadow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pic>
        <p:nvPicPr>
          <p:cNvPr id="13" name="Picture 12" descr="Overlay-Full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425388"/>
            <a:ext cx="9144000" cy="543261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ruleShadow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307592"/>
            <a:ext cx="9144000" cy="1250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FullBackground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0" y="1447800"/>
            <a:ext cx="9144000" cy="54146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82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72000" y="4482"/>
            <a:ext cx="457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6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612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2047" y="6356350"/>
            <a:ext cx="1891553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808" y="5748338"/>
            <a:ext cx="762000" cy="576262"/>
          </a:xfrm>
        </p:spPr>
        <p:txBody>
          <a:bodyPr vert="horz" lIns="91440" tIns="45720" rIns="91440" bIns="45720" rtlCol="0" anchor="ctr">
            <a:noAutofit/>
          </a:bodyPr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overlay-ruleShadow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25031"/>
          <a:stretch>
            <a:fillRect/>
          </a:stretch>
        </p:blipFill>
        <p:spPr>
          <a:xfrm rot="16200000">
            <a:off x="1086391" y="3365075"/>
            <a:ext cx="6855164" cy="125016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8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494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5CF5ECFD-6E37-714A-92CC-1A79027A18A1}" type="datetimeFigureOut">
              <a:rPr lang="en-US" smtClean="0"/>
              <a:t>2/24/17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2047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</a:lstStyle>
          <a:p>
            <a:fld id="{B27D7CEE-76C4-2F4F-A0F7-A3277E5FAB3F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Calisto MT" pitchFamily="18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Calisto MT" pitchFamily="18" charset="0"/>
        <a:buChar char="•"/>
        <a:defRPr sz="18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5pPr>
      <a:lvl6pPr marL="1711325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6pPr>
      <a:lvl7pPr marL="20002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7pPr>
      <a:lvl8pPr marL="2290763" indent="-280988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8pPr>
      <a:lvl9pPr marL="2571750" indent="-280988" algn="l" defTabSz="914400" rtl="0" eaLnBrk="1" latinLnBrk="0" hangingPunct="1">
        <a:spcBef>
          <a:spcPct val="20000"/>
        </a:spcBef>
        <a:buFont typeface="Arial" pitchFamily="34" charset="0"/>
        <a:buChar char="•"/>
        <a:defRPr lang="en-US" sz="1800" kern="1200" dirty="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8.xml.rels><?xml version="1.0" encoding="UTF-8" standalone="yes"?>
<Relationships xmlns="http://schemas.openxmlformats.org/package/2006/relationships"><Relationship Id="rId9" Type="http://schemas.openxmlformats.org/officeDocument/2006/relationships/hyperlink" Target="https://www.rit.edu/~w-ssp/documents/ASDinHigherEdGuide.pdf" TargetMode="External"/><Relationship Id="rId20" Type="http://schemas.openxmlformats.org/officeDocument/2006/relationships/hyperlink" Target="https://www2.ed.gov/programs/tpsid/index.html" TargetMode="External"/><Relationship Id="rId10" Type="http://schemas.openxmlformats.org/officeDocument/2006/relationships/hyperlink" Target="http://journals.sagepub.com/doi/pdf/10.1177/1088357610373759" TargetMode="External"/><Relationship Id="rId11" Type="http://schemas.openxmlformats.org/officeDocument/2006/relationships/hyperlink" Target="https://childmind.org/article/going-to-college-with-autism/" TargetMode="External"/><Relationship Id="rId12" Type="http://schemas.openxmlformats.org/officeDocument/2006/relationships/hyperlink" Target="http://journals.lww.com/hrpjournal/Fulltext/2014/03000/Identifying_the_Unmet_Needs_of_College_Students_on.7.aspx%23P65" TargetMode="External"/><Relationship Id="rId13" Type="http://schemas.openxmlformats.org/officeDocument/2006/relationships/hyperlink" Target="https://www.nap.edu/read/23482/chapter/5%2372" TargetMode="External"/><Relationship Id="rId14" Type="http://schemas.openxmlformats.org/officeDocument/2006/relationships/hyperlink" Target="https://www.kent.edu/diversity/autism-spectrum-disorder-resources-students" TargetMode="External"/><Relationship Id="rId15" Type="http://schemas.openxmlformats.org/officeDocument/2006/relationships/hyperlink" Target="http://www.forbes.com/sites/paigecarlotti/2014/07/31/more-colleges-expanding-programs-for-students-on-autism-spectrum/%2328a6ef113661" TargetMode="External"/><Relationship Id="rId16" Type="http://schemas.openxmlformats.org/officeDocument/2006/relationships/hyperlink" Target="https://www.nimh.nih.gov/health/topics/autism-spectrum-disorders-asd/index.shtml" TargetMode="External"/><Relationship Id="rId17" Type="http://schemas.openxmlformats.org/officeDocument/2006/relationships/hyperlink" Target="https://www.heath.gwu.edu/students-autism-college-classroom" TargetMode="External"/><Relationship Id="rId18" Type="http://schemas.openxmlformats.org/officeDocument/2006/relationships/hyperlink" Target="http://success.ucdavis.edu/study-skills/workshops/index.html" TargetMode="External"/><Relationship Id="rId19" Type="http://schemas.openxmlformats.org/officeDocument/2006/relationships/hyperlink" Target="http://journals.sagepub.com/doi/full/10.1177/1088357614523121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nytimes.com/2016/11/20/health/autism-spectrum-college.html?_r=1" TargetMode="External"/><Relationship Id="rId4" Type="http://schemas.openxmlformats.org/officeDocument/2006/relationships/hyperlink" Target="http://www.cadabamshospitals.com/patient-care/autistic-spectrum-disorder.html" TargetMode="External"/><Relationship Id="rId5" Type="http://schemas.openxmlformats.org/officeDocument/2006/relationships/hyperlink" Target="https://csd.wisc.edu/slp-autism-spectrum-disorder.htm" TargetMode="External"/><Relationship Id="rId6" Type="http://schemas.openxmlformats.org/officeDocument/2006/relationships/hyperlink" Target="https://www.cdc.gov/ncbddd/autism/data.html" TargetMode="External"/><Relationship Id="rId7" Type="http://schemas.openxmlformats.org/officeDocument/2006/relationships/hyperlink" Target="http://www.disabilitypsychology.com/wp-content/uploads/2010/11/Disability-and-Clinical-Competency-Article.pdf" TargetMode="External"/><Relationship Id="rId8" Type="http://schemas.openxmlformats.org/officeDocument/2006/relationships/hyperlink" Target="http://www.onsp.umich.edu/educational-theatre-compan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8350" y="362823"/>
            <a:ext cx="8176954" cy="2533245"/>
          </a:xfrm>
        </p:spPr>
        <p:txBody>
          <a:bodyPr/>
          <a:lstStyle/>
          <a:p>
            <a:r>
              <a:rPr lang="en-US" sz="5400" dirty="0" smtClean="0">
                <a:latin typeface="Abadi MT Condensed Extra Bold"/>
                <a:cs typeface="Abadi MT Condensed Extra Bold"/>
              </a:rPr>
              <a:t>Supporting Students on the Autism Spectrum</a:t>
            </a:r>
            <a:endParaRPr lang="en-US" sz="5400" dirty="0">
              <a:latin typeface="Abadi MT Condensed Extra Bold"/>
              <a:cs typeface="Abadi MT Condensed Extra Bold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530138"/>
            <a:ext cx="7583487" cy="1752600"/>
          </a:xfrm>
        </p:spPr>
        <p:txBody>
          <a:bodyPr>
            <a:normAutofit/>
          </a:bodyPr>
          <a:lstStyle/>
          <a:p>
            <a:r>
              <a:rPr lang="en-US" sz="2000" dirty="0"/>
              <a:t>University of San Diego case study team</a:t>
            </a:r>
            <a:r>
              <a:rPr lang="en-US" sz="2000" dirty="0" smtClean="0"/>
              <a:t>:</a:t>
            </a:r>
          </a:p>
          <a:p>
            <a:r>
              <a:rPr lang="en-US" sz="2000" dirty="0" smtClean="0"/>
              <a:t>Linh </a:t>
            </a:r>
            <a:r>
              <a:rPr lang="en-US" sz="2000" dirty="0"/>
              <a:t>Nguyen, Erin Fischer, David Horber</a:t>
            </a:r>
          </a:p>
        </p:txBody>
      </p:sp>
    </p:spTree>
    <p:extLst>
      <p:ext uri="{BB962C8B-B14F-4D97-AF65-F5344CB8AC3E}">
        <p14:creationId xmlns:p14="http://schemas.microsoft.com/office/powerpoint/2010/main" val="33777923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Educational Sessions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b="1" dirty="0"/>
              <a:t>Bystander Intervention </a:t>
            </a:r>
            <a:r>
              <a:rPr lang="en-US" sz="2000" b="1" dirty="0" smtClean="0"/>
              <a:t>Workshops</a:t>
            </a:r>
          </a:p>
          <a:p>
            <a:pPr lvl="1"/>
            <a:r>
              <a:rPr lang="en-US" sz="2000" dirty="0" smtClean="0"/>
              <a:t>Campus </a:t>
            </a:r>
            <a:r>
              <a:rPr lang="en-US" sz="2000" dirty="0"/>
              <a:t>educational theatre troupe performs sketches depicting events where </a:t>
            </a:r>
            <a:r>
              <a:rPr lang="en-US" sz="2000" dirty="0" err="1"/>
              <a:t>neurotypical</a:t>
            </a:r>
            <a:r>
              <a:rPr lang="en-US" sz="2000" dirty="0"/>
              <a:t> students can intervene to create a safe space for students with ASD </a:t>
            </a:r>
            <a:endParaRPr lang="en-US" sz="2000" dirty="0" smtClean="0"/>
          </a:p>
          <a:p>
            <a:pPr lvl="1"/>
            <a:r>
              <a:rPr lang="en-US" sz="2000" dirty="0" smtClean="0"/>
              <a:t>Audience </a:t>
            </a:r>
            <a:r>
              <a:rPr lang="en-US" sz="2000" dirty="0"/>
              <a:t>interacts with theatre sketch by “stopping” the action and providing suggesting ways students can step in to prevent harmful outcomes </a:t>
            </a:r>
            <a:endParaRPr lang="en-US" sz="2000" dirty="0" smtClean="0"/>
          </a:p>
          <a:p>
            <a:pPr lvl="1"/>
            <a:r>
              <a:rPr lang="en-US" sz="2000" dirty="0" smtClean="0"/>
              <a:t>Theatre </a:t>
            </a:r>
            <a:r>
              <a:rPr lang="en-US" sz="2000" dirty="0"/>
              <a:t>troupe uses </a:t>
            </a:r>
            <a:r>
              <a:rPr lang="en-US" sz="2000" dirty="0" err="1"/>
              <a:t>improv</a:t>
            </a:r>
            <a:r>
              <a:rPr lang="en-US" sz="2000" dirty="0"/>
              <a:t> to show scene including audience suggestions </a:t>
            </a:r>
            <a:endParaRPr lang="en-US" sz="2000" dirty="0" smtClean="0"/>
          </a:p>
          <a:p>
            <a:pPr lvl="1"/>
            <a:r>
              <a:rPr lang="en-US" sz="2000" dirty="0" smtClean="0"/>
              <a:t>Gives </a:t>
            </a:r>
            <a:r>
              <a:rPr lang="en-US" sz="2000" dirty="0"/>
              <a:t>students visual examples of practical intervention</a:t>
            </a:r>
          </a:p>
        </p:txBody>
      </p:sp>
      <p:pic>
        <p:nvPicPr>
          <p:cNvPr id="4" name="Picture 3" descr="148791989422881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05891" y="5014649"/>
            <a:ext cx="2938109" cy="1803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32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Disability Awareness Week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b="1" dirty="0"/>
              <a:t>Panel </a:t>
            </a:r>
            <a:endParaRPr lang="en-US" sz="2000" b="1" dirty="0" smtClean="0"/>
          </a:p>
          <a:p>
            <a:pPr lvl="1"/>
            <a:r>
              <a:rPr lang="en-US" sz="2000" dirty="0" smtClean="0"/>
              <a:t>Collaboration </a:t>
            </a:r>
            <a:r>
              <a:rPr lang="en-US" sz="2000" dirty="0"/>
              <a:t>of faculty, staff, and students speaking about what disabilities, including ASD, are and what steps the university is taking to support students with disabilities </a:t>
            </a:r>
            <a:endParaRPr lang="en-US" sz="2000" dirty="0" smtClean="0"/>
          </a:p>
          <a:p>
            <a:r>
              <a:rPr lang="en-US" sz="2000" b="1" dirty="0" smtClean="0"/>
              <a:t>Exhibit</a:t>
            </a:r>
            <a:r>
              <a:rPr lang="en-US" sz="2000" dirty="0" smtClean="0"/>
              <a:t> </a:t>
            </a:r>
          </a:p>
          <a:p>
            <a:pPr lvl="1"/>
            <a:r>
              <a:rPr lang="en-US" sz="2000" dirty="0" smtClean="0"/>
              <a:t>Effort </a:t>
            </a:r>
            <a:r>
              <a:rPr lang="en-US" sz="2000" dirty="0"/>
              <a:t>to engage students across campus to create and share information and experiences </a:t>
            </a:r>
          </a:p>
          <a:p>
            <a:pPr lvl="1"/>
            <a:r>
              <a:rPr lang="en-US" sz="2000" dirty="0" smtClean="0"/>
              <a:t>Multimedia </a:t>
            </a:r>
            <a:r>
              <a:rPr lang="en-US" sz="2000" dirty="0"/>
              <a:t>experience in the form of art, videos, poetry, prose, etc. </a:t>
            </a:r>
            <a:endParaRPr lang="en-US" sz="2000" dirty="0" smtClean="0"/>
          </a:p>
          <a:p>
            <a:r>
              <a:rPr lang="en-US" sz="2000" b="1" dirty="0" smtClean="0"/>
              <a:t>Tabling </a:t>
            </a:r>
          </a:p>
          <a:p>
            <a:pPr lvl="1"/>
            <a:r>
              <a:rPr lang="en-US" sz="2000" dirty="0"/>
              <a:t>D</a:t>
            </a:r>
            <a:r>
              <a:rPr lang="en-US" sz="2000" dirty="0" smtClean="0"/>
              <a:t>istribute </a:t>
            </a:r>
            <a:r>
              <a:rPr lang="en-US" sz="2000" dirty="0"/>
              <a:t>materials and engage the campus in activities (i.e. trivia games) </a:t>
            </a:r>
            <a:endParaRPr lang="en-US" sz="2000" dirty="0" smtClean="0"/>
          </a:p>
          <a:p>
            <a:r>
              <a:rPr lang="en-US" sz="2000" b="1" dirty="0" smtClean="0"/>
              <a:t>Address </a:t>
            </a:r>
            <a:r>
              <a:rPr lang="en-US" sz="2000" b="1" dirty="0"/>
              <a:t>from the President </a:t>
            </a:r>
            <a:endParaRPr lang="en-US" sz="2000" b="1" dirty="0" smtClean="0"/>
          </a:p>
          <a:p>
            <a:pPr lvl="1"/>
            <a:r>
              <a:rPr lang="en-US" sz="2000" dirty="0" smtClean="0"/>
              <a:t>Participation </a:t>
            </a:r>
            <a:r>
              <a:rPr lang="en-US" sz="2000" dirty="0"/>
              <a:t>through a campus-wide e-mail and </a:t>
            </a:r>
            <a:r>
              <a:rPr lang="en-US" sz="2000" dirty="0" smtClean="0"/>
              <a:t>DAW </a:t>
            </a:r>
            <a:r>
              <a:rPr lang="en-US" sz="2000" dirty="0"/>
              <a:t>activities</a:t>
            </a:r>
          </a:p>
        </p:txBody>
      </p:sp>
    </p:spTree>
    <p:extLst>
      <p:ext uri="{BB962C8B-B14F-4D97-AF65-F5344CB8AC3E}">
        <p14:creationId xmlns:p14="http://schemas.microsoft.com/office/powerpoint/2010/main" val="2308750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Peer Mentoring Program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Recruitment is open to all students. Current students on the autism spectrum are highly encouraged to apply. </a:t>
            </a:r>
            <a:endParaRPr lang="en-US" sz="2000" dirty="0" smtClean="0"/>
          </a:p>
          <a:p>
            <a:r>
              <a:rPr lang="en-US" sz="2000" b="1" dirty="0" smtClean="0"/>
              <a:t>Peer </a:t>
            </a:r>
            <a:r>
              <a:rPr lang="en-US" sz="2000" b="1" dirty="0"/>
              <a:t>mentors will receive training on how to: </a:t>
            </a:r>
            <a:endParaRPr lang="en-US" sz="2000" b="1" dirty="0" smtClean="0"/>
          </a:p>
          <a:p>
            <a:pPr lvl="1"/>
            <a:r>
              <a:rPr lang="en-US" sz="2000" dirty="0" smtClean="0"/>
              <a:t>Perform </a:t>
            </a:r>
            <a:r>
              <a:rPr lang="en-US" sz="2000" dirty="0"/>
              <a:t>bi-weekly check-in’s and monitor student progress </a:t>
            </a:r>
            <a:endParaRPr lang="en-US" sz="2000" dirty="0" smtClean="0"/>
          </a:p>
          <a:p>
            <a:pPr lvl="1"/>
            <a:r>
              <a:rPr lang="en-US" sz="2000" dirty="0" smtClean="0"/>
              <a:t>Help </a:t>
            </a:r>
            <a:r>
              <a:rPr lang="en-US" sz="2000" dirty="0"/>
              <a:t>students organize their academic plans </a:t>
            </a:r>
            <a:endParaRPr lang="en-US" sz="2000" dirty="0" smtClean="0"/>
          </a:p>
          <a:p>
            <a:pPr lvl="1"/>
            <a:r>
              <a:rPr lang="en-US" sz="2000" dirty="0" smtClean="0"/>
              <a:t>Set </a:t>
            </a:r>
            <a:r>
              <a:rPr lang="en-US" sz="2000" dirty="0"/>
              <a:t>up tutoring appointments and suggest campus resources </a:t>
            </a:r>
            <a:endParaRPr lang="en-US" sz="2000" dirty="0" smtClean="0"/>
          </a:p>
          <a:p>
            <a:pPr lvl="1"/>
            <a:r>
              <a:rPr lang="en-US" sz="2000" dirty="0" smtClean="0"/>
              <a:t>Coordinate </a:t>
            </a:r>
            <a:r>
              <a:rPr lang="en-US" sz="2000" dirty="0"/>
              <a:t>social events and activities in collaboration with other groups Including centers, departments, student organizations, etc. </a:t>
            </a:r>
            <a:endParaRPr lang="en-US" sz="2000" dirty="0" smtClean="0"/>
          </a:p>
          <a:p>
            <a:pPr lvl="1"/>
            <a:r>
              <a:rPr lang="en-US" sz="2000" dirty="0" smtClean="0"/>
              <a:t>Empower </a:t>
            </a:r>
            <a:r>
              <a:rPr lang="en-US" sz="2000" dirty="0"/>
              <a:t>students with ASD to advocate for themselves</a:t>
            </a:r>
          </a:p>
        </p:txBody>
      </p:sp>
    </p:spTree>
    <p:extLst>
      <p:ext uri="{BB962C8B-B14F-4D97-AF65-F5344CB8AC3E}">
        <p14:creationId xmlns:p14="http://schemas.microsoft.com/office/powerpoint/2010/main" val="2495966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Tutoring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dirty="0"/>
              <a:t>Training session for tutors interested in learning how to work with students on the spectrum </a:t>
            </a:r>
            <a:endParaRPr lang="en-US" sz="2000" dirty="0" smtClean="0"/>
          </a:p>
          <a:p>
            <a:pPr lvl="1"/>
            <a:r>
              <a:rPr lang="en-US" sz="2000" dirty="0" smtClean="0"/>
              <a:t>Provide </a:t>
            </a:r>
            <a:r>
              <a:rPr lang="en-US" sz="2000" dirty="0"/>
              <a:t>an understanding of their unique academic needs </a:t>
            </a:r>
            <a:endParaRPr lang="en-US" sz="2000" dirty="0" smtClean="0"/>
          </a:p>
          <a:p>
            <a:pPr lvl="1"/>
            <a:r>
              <a:rPr lang="en-US" sz="2000" dirty="0" smtClean="0"/>
              <a:t>Learn </a:t>
            </a:r>
            <a:r>
              <a:rPr lang="en-US" sz="2000" dirty="0"/>
              <a:t>how to holistically support this student population </a:t>
            </a:r>
            <a:endParaRPr lang="en-US" sz="2000" dirty="0" smtClean="0"/>
          </a:p>
          <a:p>
            <a:r>
              <a:rPr lang="en-US" sz="2000" dirty="0" smtClean="0"/>
              <a:t>Acknowledge </a:t>
            </a:r>
            <a:r>
              <a:rPr lang="en-US" sz="2000" dirty="0"/>
              <a:t>that those on the spectrum have strengths and areas of growth that can be worked on at the tutoring center </a:t>
            </a:r>
            <a:endParaRPr lang="en-US" sz="2000" dirty="0" smtClean="0"/>
          </a:p>
          <a:p>
            <a:r>
              <a:rPr lang="en-US" sz="2000" dirty="0" smtClean="0"/>
              <a:t>Provide </a:t>
            </a:r>
            <a:r>
              <a:rPr lang="en-US" sz="2000" dirty="0"/>
              <a:t>consistent and structured opportunities for students to receive academic support</a:t>
            </a:r>
          </a:p>
        </p:txBody>
      </p:sp>
    </p:spTree>
    <p:extLst>
      <p:ext uri="{BB962C8B-B14F-4D97-AF65-F5344CB8AC3E}">
        <p14:creationId xmlns:p14="http://schemas.microsoft.com/office/powerpoint/2010/main" val="27910308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 MT Condensed Light"/>
                <a:cs typeface="Abadi MT Condensed Light"/>
              </a:rPr>
              <a:t>Workshops for Students with ASD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/>
              <a:t>Students with autism spectrum disorder may struggle with life skills and executive function. </a:t>
            </a:r>
            <a:endParaRPr lang="en-US" sz="2000" dirty="0" smtClean="0"/>
          </a:p>
          <a:p>
            <a:r>
              <a:rPr lang="en-US" sz="2000" b="1" dirty="0" smtClean="0"/>
              <a:t>Time </a:t>
            </a:r>
            <a:r>
              <a:rPr lang="en-US" sz="2000" b="1" dirty="0"/>
              <a:t>Management </a:t>
            </a:r>
            <a:endParaRPr lang="en-US" sz="2000" b="1" dirty="0" smtClean="0"/>
          </a:p>
          <a:p>
            <a:pPr lvl="1"/>
            <a:r>
              <a:rPr lang="en-US" sz="2000" dirty="0" smtClean="0"/>
              <a:t>Students </a:t>
            </a:r>
            <a:r>
              <a:rPr lang="en-US" sz="2000" dirty="0"/>
              <a:t>will discover useful time management strategies to help them accomplish tasks and stay organized </a:t>
            </a:r>
            <a:endParaRPr lang="en-US" sz="2000" dirty="0" smtClean="0"/>
          </a:p>
          <a:p>
            <a:r>
              <a:rPr lang="en-US" sz="2000" b="1" dirty="0" smtClean="0"/>
              <a:t>Study </a:t>
            </a:r>
            <a:r>
              <a:rPr lang="en-US" sz="2000" b="1" dirty="0"/>
              <a:t>Skills </a:t>
            </a:r>
            <a:endParaRPr lang="en-US" sz="2000" b="1" dirty="0" smtClean="0"/>
          </a:p>
          <a:p>
            <a:pPr lvl="1"/>
            <a:r>
              <a:rPr lang="en-US" sz="2000" dirty="0" smtClean="0"/>
              <a:t>Students </a:t>
            </a:r>
            <a:r>
              <a:rPr lang="en-US" sz="2000" dirty="0"/>
              <a:t>will learn different techniques to productively and effectively complete class assignments and prepare for exams </a:t>
            </a:r>
            <a:endParaRPr lang="en-US" sz="2000" dirty="0" smtClean="0"/>
          </a:p>
          <a:p>
            <a:r>
              <a:rPr lang="en-US" sz="2000" b="1" dirty="0" smtClean="0"/>
              <a:t>Self</a:t>
            </a:r>
            <a:r>
              <a:rPr lang="en-US" sz="2000" b="1" dirty="0"/>
              <a:t>-care </a:t>
            </a:r>
            <a:endParaRPr lang="en-US" sz="2000" b="1" dirty="0" smtClean="0"/>
          </a:p>
          <a:p>
            <a:pPr lvl="1"/>
            <a:r>
              <a:rPr lang="en-US" sz="2000" dirty="0" smtClean="0"/>
              <a:t>Students </a:t>
            </a:r>
            <a:r>
              <a:rPr lang="en-US" sz="2000" dirty="0"/>
              <a:t>will explore what methods of handling sensory overload and other stressors work best for them</a:t>
            </a:r>
          </a:p>
        </p:txBody>
      </p:sp>
    </p:spTree>
    <p:extLst>
      <p:ext uri="{BB962C8B-B14F-4D97-AF65-F5344CB8AC3E}">
        <p14:creationId xmlns:p14="http://schemas.microsoft.com/office/powerpoint/2010/main" val="3657427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 MT Condensed Light"/>
                <a:cs typeface="Abadi MT Condensed Light"/>
              </a:rPr>
              <a:t>Mental Health Check-</a:t>
            </a:r>
            <a:r>
              <a:rPr lang="en-US" dirty="0" smtClean="0">
                <a:latin typeface="Abadi MT Condensed Light"/>
                <a:cs typeface="Abadi MT Condensed Light"/>
              </a:rPr>
              <a:t>In’s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dirty="0"/>
              <a:t>Weekly check-in’s with a mental health counselor from the Center for Health and Wellness </a:t>
            </a:r>
            <a:endParaRPr lang="en-US" sz="2000" dirty="0" smtClean="0"/>
          </a:p>
          <a:p>
            <a:pPr lvl="1"/>
            <a:r>
              <a:rPr lang="en-US" sz="2000" dirty="0" smtClean="0"/>
              <a:t>To </a:t>
            </a:r>
            <a:r>
              <a:rPr lang="en-US" sz="2000" dirty="0"/>
              <a:t>provide consistency, students will be asked to attend weekly meetings for their first 2 months on campus </a:t>
            </a:r>
            <a:endParaRPr lang="en-US" sz="2000" dirty="0" smtClean="0"/>
          </a:p>
          <a:p>
            <a:pPr lvl="2"/>
            <a:r>
              <a:rPr lang="en-US" dirty="0" smtClean="0"/>
              <a:t>Afterwards</a:t>
            </a:r>
            <a:r>
              <a:rPr lang="en-US" dirty="0"/>
              <a:t>, they will be given the option to stop or continue the meetings </a:t>
            </a:r>
            <a:endParaRPr lang="en-US" dirty="0" smtClean="0"/>
          </a:p>
          <a:p>
            <a:r>
              <a:rPr lang="en-US" sz="2000" dirty="0" smtClean="0"/>
              <a:t>Monthly </a:t>
            </a:r>
            <a:r>
              <a:rPr lang="en-US" sz="2000" dirty="0"/>
              <a:t>group sessions </a:t>
            </a:r>
            <a:endParaRPr lang="en-US" sz="2000" dirty="0" smtClean="0"/>
          </a:p>
          <a:p>
            <a:pPr lvl="1"/>
            <a:r>
              <a:rPr lang="en-US" sz="2000" dirty="0" smtClean="0"/>
              <a:t>Students </a:t>
            </a:r>
            <a:r>
              <a:rPr lang="en-US" sz="2000" dirty="0"/>
              <a:t>on the spectrum can voice their difficulties and experiences transitioning to college to one </a:t>
            </a:r>
            <a:r>
              <a:rPr lang="en-US" sz="2000" dirty="0" smtClean="0"/>
              <a:t>another</a:t>
            </a:r>
          </a:p>
          <a:p>
            <a:r>
              <a:rPr lang="en-US" sz="2000" dirty="0" smtClean="0"/>
              <a:t>Students </a:t>
            </a:r>
            <a:r>
              <a:rPr lang="en-US" sz="2000" dirty="0"/>
              <a:t>are encouraged to advocate for themselves and schedule meetings</a:t>
            </a:r>
          </a:p>
        </p:txBody>
      </p:sp>
    </p:spTree>
    <p:extLst>
      <p:ext uri="{BB962C8B-B14F-4D97-AF65-F5344CB8AC3E}">
        <p14:creationId xmlns:p14="http://schemas.microsoft.com/office/powerpoint/2010/main" val="37359709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Budget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5441798" cy="4297363"/>
          </a:xfrm>
        </p:spPr>
        <p:txBody>
          <a:bodyPr>
            <a:noAutofit/>
          </a:bodyPr>
          <a:lstStyle/>
          <a:p>
            <a:r>
              <a:rPr lang="en-US" sz="2000" dirty="0"/>
              <a:t>Transition Programs for Students with Intellectual Disabilities (TPSID) initiative started in 2010 by U.S. Department of Education </a:t>
            </a:r>
          </a:p>
          <a:p>
            <a:r>
              <a:rPr lang="en-US" sz="2000" dirty="0" smtClean="0"/>
              <a:t>27 </a:t>
            </a:r>
            <a:r>
              <a:rPr lang="en-US" sz="2000" dirty="0"/>
              <a:t>colleges and universities were given 5-year federal grants of $500,000 to create TPSID programs </a:t>
            </a:r>
            <a:endParaRPr lang="en-US" sz="2000" dirty="0" smtClean="0"/>
          </a:p>
          <a:p>
            <a:r>
              <a:rPr lang="en-US" sz="2000" dirty="0" smtClean="0"/>
              <a:t>In </a:t>
            </a:r>
            <a:r>
              <a:rPr lang="en-US" sz="2000" dirty="0"/>
              <a:t>2015, $9,800,000 was allocated for 27 new awards</a:t>
            </a:r>
          </a:p>
        </p:txBody>
      </p:sp>
      <p:pic>
        <p:nvPicPr>
          <p:cNvPr id="4" name="Picture 3" descr="1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906755" y="1828800"/>
            <a:ext cx="2918631" cy="4677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123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Budget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4185668" cy="4297363"/>
          </a:xfrm>
        </p:spPr>
        <p:txBody>
          <a:bodyPr>
            <a:noAutofit/>
          </a:bodyPr>
          <a:lstStyle/>
          <a:p>
            <a:r>
              <a:rPr lang="en-US" sz="2000" b="1" dirty="0"/>
              <a:t>Two-day Orientation </a:t>
            </a:r>
            <a:endParaRPr lang="en-US" sz="2000" b="1" dirty="0" smtClean="0"/>
          </a:p>
          <a:p>
            <a:pPr lvl="1"/>
            <a:r>
              <a:rPr lang="en-US" sz="2000" dirty="0" smtClean="0"/>
              <a:t>5 </a:t>
            </a:r>
            <a:r>
              <a:rPr lang="en-US" sz="2000" dirty="0"/>
              <a:t>orientation leaders: $500 </a:t>
            </a:r>
          </a:p>
          <a:p>
            <a:pPr lvl="1"/>
            <a:r>
              <a:rPr lang="en-US" sz="2000" dirty="0" smtClean="0"/>
              <a:t>3 </a:t>
            </a:r>
            <a:r>
              <a:rPr lang="en-US" sz="2000" dirty="0"/>
              <a:t>janitorial workers: $576 </a:t>
            </a:r>
            <a:endParaRPr lang="en-US" sz="2000" dirty="0" smtClean="0"/>
          </a:p>
          <a:p>
            <a:pPr lvl="1"/>
            <a:r>
              <a:rPr lang="en-US" sz="2000" dirty="0" smtClean="0"/>
              <a:t>5 </a:t>
            </a:r>
            <a:r>
              <a:rPr lang="en-US" sz="2000" dirty="0"/>
              <a:t>dining services workers: $720 </a:t>
            </a:r>
            <a:endParaRPr lang="en-US" sz="2000" dirty="0" smtClean="0"/>
          </a:p>
          <a:p>
            <a:pPr lvl="1"/>
            <a:r>
              <a:rPr lang="en-US" sz="2000" dirty="0" smtClean="0"/>
              <a:t>Food</a:t>
            </a:r>
            <a:r>
              <a:rPr lang="en-US" sz="2000" dirty="0"/>
              <a:t>: $1,890 </a:t>
            </a:r>
            <a:endParaRPr lang="en-US" sz="2000" dirty="0" smtClean="0"/>
          </a:p>
          <a:p>
            <a:r>
              <a:rPr lang="en-US" sz="2000" b="1" dirty="0" smtClean="0"/>
              <a:t>Disability </a:t>
            </a:r>
            <a:r>
              <a:rPr lang="en-US" sz="2000" b="1" dirty="0"/>
              <a:t>Awareness </a:t>
            </a:r>
            <a:r>
              <a:rPr lang="en-US" sz="2000" b="1" dirty="0" smtClean="0"/>
              <a:t>Week</a:t>
            </a:r>
          </a:p>
          <a:p>
            <a:pPr lvl="1"/>
            <a:r>
              <a:rPr lang="en-US" sz="2000" dirty="0" smtClean="0"/>
              <a:t>Exhibit materials</a:t>
            </a:r>
            <a:r>
              <a:rPr lang="en-US" sz="2000" dirty="0"/>
              <a:t>: $150 </a:t>
            </a:r>
            <a:endParaRPr lang="en-US" sz="2000" dirty="0" smtClean="0"/>
          </a:p>
          <a:p>
            <a:pPr lvl="1"/>
            <a:r>
              <a:rPr lang="en-US" sz="2000" dirty="0" smtClean="0"/>
              <a:t>Tabling </a:t>
            </a:r>
            <a:r>
              <a:rPr lang="en-US" sz="2000" dirty="0"/>
              <a:t>materials: $200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496677" y="1828800"/>
            <a:ext cx="4185668" cy="42973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82575" indent="-282575" algn="l" defTabSz="914400" rtl="0" eaLnBrk="1" latinLnBrk="0" hangingPunct="1">
              <a:spcBef>
                <a:spcPts val="2000"/>
              </a:spcBef>
              <a:buFont typeface="Calisto MT" pitchFamily="18" charset="0"/>
              <a:buChar char="•"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577850" indent="-295275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22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2pPr>
            <a:lvl3pPr marL="860425" indent="-282575" algn="l" defTabSz="914400" rtl="0" eaLnBrk="1" latinLnBrk="0" hangingPunct="1">
              <a:spcBef>
                <a:spcPts val="600"/>
              </a:spcBef>
              <a:buFont typeface="Calisto MT" pitchFamily="18" charset="0"/>
              <a:buChar char="•"/>
              <a:defRPr sz="20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3pPr>
            <a:lvl4pPr marL="1143000" indent="-282575" algn="l" defTabSz="914400" rtl="0" eaLnBrk="1" latinLnBrk="0" hangingPunct="1">
              <a:spcBef>
                <a:spcPts val="600"/>
              </a:spcBef>
              <a:buClr>
                <a:schemeClr val="bg2">
                  <a:lumMod val="60000"/>
                  <a:lumOff val="40000"/>
                </a:schemeClr>
              </a:buClr>
              <a:buFont typeface="Calisto MT" pitchFamily="18" charset="0"/>
              <a:buChar char="•"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4pPr>
            <a:lvl5pPr marL="1425575" indent="-282575" algn="l" defTabSz="914400" rtl="0" eaLnBrk="1" latinLnBrk="0" hangingPunct="1">
              <a:spcBef>
                <a:spcPts val="600"/>
              </a:spcBef>
              <a:buFont typeface="Calisto MT" pitchFamily="18" charset="0"/>
              <a:buChar char="•"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5pPr>
            <a:lvl6pPr marL="1711325" indent="-280988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6pPr>
            <a:lvl7pPr marL="2000250" indent="-2809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7pPr>
            <a:lvl8pPr marL="2290763" indent="-280988" algn="l" defTabSz="914400" rtl="0" eaLnBrk="1" latinLnBrk="0" hangingPunct="1">
              <a:spcBef>
                <a:spcPct val="20000"/>
              </a:spcBef>
              <a:buClr>
                <a:schemeClr val="bg2">
                  <a:lumMod val="60000"/>
                  <a:lumOff val="40000"/>
                </a:schemeClr>
              </a:buClr>
              <a:buFont typeface="Arial" pitchFamily="34" charset="0"/>
              <a:buChar char="•"/>
              <a:defRPr lang="en-US" sz="1800" kern="1200" dirty="0" smtClean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8pPr>
            <a:lvl9pPr marL="2571750" indent="-2809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lang="en-US" sz="1800" kern="1200" dirty="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Peer Mentoring Program </a:t>
            </a:r>
            <a:endParaRPr lang="en-US" sz="2000" b="1" dirty="0" smtClean="0"/>
          </a:p>
          <a:p>
            <a:pPr lvl="1"/>
            <a:r>
              <a:rPr lang="en-US" sz="2000" dirty="0" smtClean="0"/>
              <a:t>4 </a:t>
            </a:r>
            <a:r>
              <a:rPr lang="en-US" sz="2000" dirty="0"/>
              <a:t>peer mentors: $14,700 </a:t>
            </a:r>
            <a:endParaRPr lang="en-US" sz="2000" dirty="0" smtClean="0"/>
          </a:p>
          <a:p>
            <a:pPr lvl="1"/>
            <a:r>
              <a:rPr lang="en-US" sz="2000" dirty="0" smtClean="0"/>
              <a:t>Social </a:t>
            </a:r>
            <a:r>
              <a:rPr lang="en-US" sz="2000" dirty="0"/>
              <a:t>events: $650 </a:t>
            </a:r>
          </a:p>
          <a:p>
            <a:r>
              <a:rPr lang="en-US" sz="2000" b="1" dirty="0" smtClean="0"/>
              <a:t>Training </a:t>
            </a:r>
            <a:r>
              <a:rPr lang="en-US" sz="2000" b="1" dirty="0"/>
              <a:t>for Tutors </a:t>
            </a:r>
            <a:endParaRPr lang="en-US" sz="2000" b="1" dirty="0" smtClean="0"/>
          </a:p>
          <a:p>
            <a:pPr lvl="1"/>
            <a:r>
              <a:rPr lang="en-US" sz="2000" dirty="0" smtClean="0"/>
              <a:t>Lunch </a:t>
            </a:r>
            <a:r>
              <a:rPr lang="en-US" sz="2000" dirty="0"/>
              <a:t>for sessions: $400 </a:t>
            </a:r>
            <a:endParaRPr lang="en-US" sz="2000" dirty="0" smtClean="0"/>
          </a:p>
          <a:p>
            <a:r>
              <a:rPr lang="en-US" sz="2000" b="1" dirty="0" smtClean="0"/>
              <a:t>Total</a:t>
            </a:r>
            <a:r>
              <a:rPr lang="en-US" sz="2000" b="1" dirty="0"/>
              <a:t>: $19,786</a:t>
            </a:r>
          </a:p>
        </p:txBody>
      </p:sp>
    </p:spTree>
    <p:extLst>
      <p:ext uri="{BB962C8B-B14F-4D97-AF65-F5344CB8AC3E}">
        <p14:creationId xmlns:p14="http://schemas.microsoft.com/office/powerpoint/2010/main" val="17543847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Resources and References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3"/>
              </a:rPr>
              <a:t>Along the Autism Spectrum, A Path Through Campus Life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 smtClean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4"/>
              </a:rPr>
              <a:t>Cadabam's Hospitals</a:t>
            </a:r>
            <a:endParaRPr lang="en" sz="1600" u="sng" dirty="0">
              <a:solidFill>
                <a:schemeClr val="accent5"/>
              </a:solidFill>
              <a:ea typeface="Roboto Slab"/>
              <a:cs typeface="Roboto Slab"/>
              <a:sym typeface="Roboto Slab"/>
              <a:hlinkClick r:id="rId5"/>
            </a:endParaRP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6"/>
              </a:rPr>
              <a:t>CDC- Data and Statistics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hlink"/>
                </a:solidFill>
                <a:ea typeface="Roboto Slab"/>
                <a:cs typeface="Roboto Slab"/>
                <a:sym typeface="Roboto Slab"/>
                <a:hlinkClick r:id="rId7"/>
              </a:rPr>
              <a:t>Disability and Clinical Competency: An Introduction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8"/>
              </a:rPr>
              <a:t>Educational Theatre Company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hlink"/>
                </a:solidFill>
                <a:ea typeface="Roboto Slab"/>
                <a:cs typeface="Roboto Slab"/>
                <a:sym typeface="Roboto Slab"/>
                <a:hlinkClick r:id="rId9"/>
              </a:rPr>
              <a:t>Emerging Practices for Supporting Students on the Autism Spectrum in Higher Education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0"/>
              </a:rPr>
              <a:t>Expanding the Paradigm: Postsecondary Education Options for Individuals with Autism Spectrum Disorder and Intellectual Disabilities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hlink"/>
                </a:solidFill>
                <a:ea typeface="Roboto Slab"/>
                <a:cs typeface="Roboto Slab"/>
                <a:sym typeface="Roboto Slab"/>
                <a:hlinkClick r:id="rId11"/>
              </a:rPr>
              <a:t>Going to College with Autism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2"/>
              </a:rPr>
              <a:t>Identifying the Unmet Needs of College Students on the Autism Spectrum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3"/>
              </a:rPr>
              <a:t>Individuals within Social Context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4"/>
              </a:rPr>
              <a:t>Kent State- Autism Spectrum Disorder Resources for Students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5"/>
              </a:rPr>
              <a:t>More Colleges Expanding Programs for Students on Autism Spectrum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6"/>
              </a:rPr>
              <a:t>NIMH - Autism Spectrum Disorder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accent5"/>
                </a:solidFill>
                <a:ea typeface="Roboto Slab"/>
                <a:cs typeface="Roboto Slab"/>
                <a:sym typeface="Roboto Slab"/>
                <a:hlinkClick r:id="rId17"/>
              </a:rPr>
              <a:t>Students with Autism in the College Classroom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hlink"/>
                </a:solidFill>
                <a:ea typeface="Roboto Slab"/>
                <a:cs typeface="Roboto Slab"/>
                <a:sym typeface="Roboto Slab"/>
                <a:hlinkClick r:id="rId18"/>
              </a:rPr>
              <a:t>Study Skills | Student Academic Success Center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hlink"/>
                </a:solidFill>
                <a:ea typeface="Roboto Slab"/>
                <a:cs typeface="Roboto Slab"/>
                <a:sym typeface="Roboto Slab"/>
                <a:hlinkClick r:id="rId19"/>
              </a:rPr>
              <a:t>Supporting Students With Asperger Syndrome on College Campuses</a:t>
            </a:r>
          </a:p>
          <a:p>
            <a:pPr lvl="0">
              <a:spcBef>
                <a:spcPts val="0"/>
              </a:spcBef>
              <a:buNone/>
            </a:pPr>
            <a:r>
              <a:rPr lang="en" sz="1600" u="sng" dirty="0">
                <a:solidFill>
                  <a:schemeClr val="hlink"/>
                </a:solidFill>
                <a:ea typeface="Roboto Slab"/>
                <a:cs typeface="Roboto Slab"/>
                <a:sym typeface="Roboto Slab"/>
                <a:hlinkClick r:id="rId20"/>
              </a:rPr>
              <a:t>U.S. Department of Education</a:t>
            </a:r>
          </a:p>
        </p:txBody>
      </p:sp>
    </p:spTree>
    <p:extLst>
      <p:ext uri="{BB962C8B-B14F-4D97-AF65-F5344CB8AC3E}">
        <p14:creationId xmlns:p14="http://schemas.microsoft.com/office/powerpoint/2010/main" val="4060750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Understanding the Spectrum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b="1" dirty="0" smtClean="0"/>
              <a:t>People with autism spectrum disorders often… </a:t>
            </a:r>
          </a:p>
          <a:p>
            <a:r>
              <a:rPr lang="en-US" sz="2000" dirty="0" smtClean="0"/>
              <a:t>Have ongoing social problems that include difficulty communicating</a:t>
            </a:r>
          </a:p>
          <a:p>
            <a:pPr lvl="1"/>
            <a:r>
              <a:rPr lang="en-US" sz="2000" dirty="0"/>
              <a:t>Become upset by being placed in new, stimulating environments </a:t>
            </a:r>
          </a:p>
          <a:p>
            <a:pPr lvl="1"/>
            <a:r>
              <a:rPr lang="en-US" sz="2000" dirty="0"/>
              <a:t>Have difficulty regulating and expressing emotions </a:t>
            </a:r>
          </a:p>
          <a:p>
            <a:pPr lvl="1"/>
            <a:r>
              <a:rPr lang="en-US" sz="2000" dirty="0"/>
              <a:t>Have trouble understanding another person’s point of view and actions </a:t>
            </a:r>
            <a:endParaRPr lang="en-US" sz="2000" dirty="0" smtClean="0"/>
          </a:p>
          <a:p>
            <a:r>
              <a:rPr lang="en-US" sz="2000" dirty="0" smtClean="0"/>
              <a:t>Have repetitive </a:t>
            </a:r>
            <a:r>
              <a:rPr lang="en-US" sz="2000" dirty="0"/>
              <a:t>behaviors </a:t>
            </a:r>
            <a:endParaRPr lang="en-US" sz="2000" dirty="0" smtClean="0"/>
          </a:p>
          <a:p>
            <a:pPr lvl="1"/>
            <a:r>
              <a:rPr lang="en-US" sz="2000" dirty="0" smtClean="0"/>
              <a:t>Rely </a:t>
            </a:r>
            <a:r>
              <a:rPr lang="en-US" sz="2000" dirty="0"/>
              <a:t>on rigid routines </a:t>
            </a:r>
            <a:endParaRPr lang="en-US" sz="2000" dirty="0" smtClean="0"/>
          </a:p>
          <a:p>
            <a:pPr lvl="1"/>
            <a:r>
              <a:rPr lang="en-US" sz="2000" dirty="0" smtClean="0"/>
              <a:t>Have </a:t>
            </a:r>
            <a:r>
              <a:rPr lang="en-US" sz="2000" dirty="0"/>
              <a:t>limited and intense interests or activities</a:t>
            </a:r>
          </a:p>
        </p:txBody>
      </p:sp>
      <p:pic>
        <p:nvPicPr>
          <p:cNvPr id="7" name="Picture 6" descr="imageedit_1_7186297584.png"/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31588" y="4335756"/>
            <a:ext cx="3312411" cy="2360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6439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4978" y="62753"/>
            <a:ext cx="7878904" cy="1283167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badi MT Condensed Light"/>
                <a:cs typeface="Abadi MT Condensed Light"/>
              </a:rPr>
              <a:t>Disability Identity Development Model (Gibson, 2005)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b="1" dirty="0"/>
              <a:t>Passive awareness – first part of life, but can continue into adulthood</a:t>
            </a:r>
          </a:p>
          <a:p>
            <a:pPr lvl="1"/>
            <a:r>
              <a:rPr lang="en-US" sz="2000" dirty="0"/>
              <a:t>Have no role model of disability </a:t>
            </a:r>
          </a:p>
          <a:p>
            <a:pPr lvl="1"/>
            <a:r>
              <a:rPr lang="en-US" sz="2000" dirty="0"/>
              <a:t>Taught to deny social aspects of disability </a:t>
            </a:r>
          </a:p>
          <a:p>
            <a:r>
              <a:rPr lang="en-US" sz="2000" b="1" dirty="0"/>
              <a:t>Realization – often occurs in adolescence/early adulthood</a:t>
            </a:r>
          </a:p>
          <a:p>
            <a:pPr lvl="1"/>
            <a:r>
              <a:rPr lang="en-US" sz="2000" dirty="0"/>
              <a:t>Begin to see self as having a disability </a:t>
            </a:r>
          </a:p>
          <a:p>
            <a:pPr lvl="1"/>
            <a:r>
              <a:rPr lang="en-US" sz="2000" dirty="0"/>
              <a:t>Hold self-hate and anger </a:t>
            </a:r>
          </a:p>
          <a:p>
            <a:pPr lvl="1"/>
            <a:r>
              <a:rPr lang="en-US" sz="2000" dirty="0"/>
              <a:t>Concerned with how others perceive self</a:t>
            </a:r>
          </a:p>
          <a:p>
            <a:r>
              <a:rPr lang="en-US" sz="2000" b="1" dirty="0"/>
              <a:t>Acceptance – adulthood</a:t>
            </a:r>
          </a:p>
          <a:p>
            <a:pPr lvl="1"/>
            <a:r>
              <a:rPr lang="en-US" sz="2000" dirty="0"/>
              <a:t>Starts to embrace self </a:t>
            </a:r>
          </a:p>
          <a:p>
            <a:pPr lvl="1"/>
            <a:r>
              <a:rPr lang="en-US" sz="2000" dirty="0"/>
              <a:t>Begins to incorporate others with disabilities into life </a:t>
            </a:r>
          </a:p>
          <a:p>
            <a:pPr lvl="1"/>
            <a:r>
              <a:rPr lang="en-US" sz="2000" dirty="0"/>
              <a:t>Involves self in disability advocacy </a:t>
            </a:r>
          </a:p>
          <a:p>
            <a:pPr lvl="1"/>
            <a:r>
              <a:rPr lang="en-US" sz="2000" dirty="0"/>
              <a:t>Integrates self into able-bodied world</a:t>
            </a:r>
          </a:p>
        </p:txBody>
      </p:sp>
    </p:spTree>
    <p:extLst>
      <p:ext uri="{BB962C8B-B14F-4D97-AF65-F5344CB8AC3E}">
        <p14:creationId xmlns:p14="http://schemas.microsoft.com/office/powerpoint/2010/main" val="5104847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 MT Condensed Light"/>
                <a:cs typeface="Abadi MT Condensed Light"/>
              </a:rPr>
              <a:t>Admittance of Students with ASD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dirty="0"/>
              <a:t>CDC states that ~ 1 in 68 children have been identified with ASD </a:t>
            </a:r>
          </a:p>
          <a:p>
            <a:r>
              <a:rPr lang="en-US" sz="2000" dirty="0"/>
              <a:t>Little research/tracking on acceptance rates for students with ASD </a:t>
            </a:r>
          </a:p>
          <a:p>
            <a:pPr lvl="1"/>
            <a:r>
              <a:rPr lang="en-US" sz="2000" dirty="0"/>
              <a:t>Students meet academic standards for colleges’ admissions</a:t>
            </a:r>
          </a:p>
          <a:p>
            <a:pPr lvl="1"/>
            <a:r>
              <a:rPr lang="en-US" sz="2000" dirty="0"/>
              <a:t>Students with high-functioning ASD most common on college campuses </a:t>
            </a:r>
          </a:p>
          <a:p>
            <a:r>
              <a:rPr lang="en-US" sz="2000" dirty="0"/>
              <a:t>Colleges and universities with ASD-specific resource centers/programs take in ~ 20 to 30 new students per year </a:t>
            </a:r>
          </a:p>
          <a:p>
            <a:pPr lvl="1"/>
            <a:r>
              <a:rPr lang="en-US" sz="2000" dirty="0" smtClean="0"/>
              <a:t>Two </a:t>
            </a:r>
            <a:r>
              <a:rPr lang="en-US" sz="2000" dirty="0"/>
              <a:t>years ago, we admitted 12 students on the spectrum </a:t>
            </a:r>
            <a:endParaRPr lang="en-US" sz="2000" dirty="0" smtClean="0"/>
          </a:p>
          <a:p>
            <a:pPr lvl="1"/>
            <a:r>
              <a:rPr lang="en-US" sz="2000" dirty="0" smtClean="0"/>
              <a:t>This </a:t>
            </a:r>
            <a:r>
              <a:rPr lang="en-US" sz="2000" dirty="0"/>
              <a:t>year, we admitted 21 students </a:t>
            </a:r>
          </a:p>
          <a:p>
            <a:r>
              <a:rPr lang="en-US" sz="2000" dirty="0"/>
              <a:t>So what can we do to support these students?</a:t>
            </a:r>
          </a:p>
        </p:txBody>
      </p:sp>
    </p:spTree>
    <p:extLst>
      <p:ext uri="{BB962C8B-B14F-4D97-AF65-F5344CB8AC3E}">
        <p14:creationId xmlns:p14="http://schemas.microsoft.com/office/powerpoint/2010/main" val="17962208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badi MT Condensed Light"/>
                <a:cs typeface="Abadi MT Condensed Light"/>
              </a:rPr>
              <a:t>Admissions Tour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dirty="0"/>
              <a:t>Without other students, so that they do not become as overwhelmed </a:t>
            </a:r>
            <a:endParaRPr lang="en-US" sz="2000" dirty="0" smtClean="0"/>
          </a:p>
          <a:p>
            <a:pPr lvl="1"/>
            <a:r>
              <a:rPr lang="en-US" sz="2000" dirty="0" smtClean="0"/>
              <a:t>Provide </a:t>
            </a:r>
            <a:r>
              <a:rPr lang="en-US" sz="2000" dirty="0"/>
              <a:t>individual campus tours for students with ASD and their families </a:t>
            </a:r>
            <a:endParaRPr lang="en-US" sz="2000" dirty="0" smtClean="0"/>
          </a:p>
          <a:p>
            <a:pPr lvl="1"/>
            <a:r>
              <a:rPr lang="en-US" sz="2000" dirty="0" smtClean="0"/>
              <a:t>Actively </a:t>
            </a:r>
            <a:r>
              <a:rPr lang="en-US" sz="2000" dirty="0"/>
              <a:t>seek out current students with ASD who have an interest in being a tour guide </a:t>
            </a:r>
            <a:endParaRPr lang="en-US" sz="2000" dirty="0" smtClean="0"/>
          </a:p>
          <a:p>
            <a:r>
              <a:rPr lang="en-US" sz="2000" dirty="0" smtClean="0"/>
              <a:t>See </a:t>
            </a:r>
            <a:r>
              <a:rPr lang="en-US" sz="2000" dirty="0"/>
              <a:t>Disability Services Center </a:t>
            </a:r>
            <a:endParaRPr lang="en-US" sz="2000" dirty="0" smtClean="0"/>
          </a:p>
          <a:p>
            <a:pPr lvl="1"/>
            <a:r>
              <a:rPr lang="en-US" sz="2000" dirty="0" smtClean="0"/>
              <a:t>Ensure </a:t>
            </a:r>
            <a:r>
              <a:rPr lang="en-US" sz="2000" dirty="0"/>
              <a:t>tour guides speak to ways students with ASD are supported throughout </a:t>
            </a:r>
            <a:r>
              <a:rPr lang="en-US" sz="2000" dirty="0" smtClean="0"/>
              <a:t>campus</a:t>
            </a:r>
          </a:p>
          <a:p>
            <a:pPr lvl="2"/>
            <a:r>
              <a:rPr lang="en-US" dirty="0" smtClean="0"/>
              <a:t>residence </a:t>
            </a:r>
            <a:r>
              <a:rPr lang="en-US" dirty="0"/>
              <a:t>life, counseling services, academics, etc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6604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Orientation Program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dirty="0"/>
              <a:t>Building a close community amongst other students with ASD before integrating with the broader campus community </a:t>
            </a:r>
            <a:endParaRPr lang="en-US" sz="2000" dirty="0" smtClean="0"/>
          </a:p>
          <a:p>
            <a:pPr lvl="1"/>
            <a:r>
              <a:rPr lang="en-US" sz="2000" dirty="0" smtClean="0"/>
              <a:t>Providing </a:t>
            </a:r>
            <a:r>
              <a:rPr lang="en-US" sz="2000" dirty="0"/>
              <a:t>orientation </a:t>
            </a:r>
            <a:r>
              <a:rPr lang="en-US" sz="2000" dirty="0" smtClean="0"/>
              <a:t>session </a:t>
            </a:r>
            <a:r>
              <a:rPr lang="en-US" sz="2000" dirty="0"/>
              <a:t>just for students with ASD and their families </a:t>
            </a:r>
            <a:endParaRPr lang="en-US" sz="2000" dirty="0" smtClean="0"/>
          </a:p>
          <a:p>
            <a:r>
              <a:rPr lang="en-US" sz="2000" dirty="0" smtClean="0"/>
              <a:t>Staffing </a:t>
            </a:r>
            <a:r>
              <a:rPr lang="en-US" sz="2000" dirty="0"/>
              <a:t>orientation with current students on the spectrum (orientation leaders, student panel, etc.) </a:t>
            </a:r>
            <a:endParaRPr lang="en-US" sz="2000" dirty="0" smtClean="0"/>
          </a:p>
          <a:p>
            <a:r>
              <a:rPr lang="en-US" sz="2000" dirty="0" smtClean="0"/>
              <a:t>Social </a:t>
            </a:r>
            <a:r>
              <a:rPr lang="en-US" sz="2000" dirty="0"/>
              <a:t>programming </a:t>
            </a:r>
            <a:endParaRPr lang="en-US" sz="2000" dirty="0" smtClean="0"/>
          </a:p>
          <a:p>
            <a:pPr lvl="1"/>
            <a:r>
              <a:rPr lang="en-US" sz="2000" dirty="0" smtClean="0"/>
              <a:t>Interest</a:t>
            </a:r>
            <a:r>
              <a:rPr lang="en-US" sz="2000" dirty="0"/>
              <a:t>-specific group </a:t>
            </a:r>
            <a:r>
              <a:rPr lang="en-US" sz="2000" dirty="0" smtClean="0"/>
              <a:t>activities</a:t>
            </a:r>
          </a:p>
          <a:p>
            <a:pPr lvl="1"/>
            <a:r>
              <a:rPr lang="en-US" sz="2000" dirty="0" smtClean="0"/>
              <a:t>Dialogues </a:t>
            </a:r>
            <a:r>
              <a:rPr lang="en-US" sz="2000" dirty="0"/>
              <a:t>social engagement and level of comfort with social activities</a:t>
            </a:r>
          </a:p>
        </p:txBody>
      </p:sp>
      <p:pic>
        <p:nvPicPr>
          <p:cNvPr id="5" name="Picture 4" descr="Untitled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25127" y="402956"/>
            <a:ext cx="2322083" cy="102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4782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Orientation Program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dirty="0"/>
              <a:t>Mental health counselors will meet with each student and their </a:t>
            </a:r>
            <a:r>
              <a:rPr lang="en-US" sz="2000" dirty="0" smtClean="0"/>
              <a:t>family</a:t>
            </a:r>
          </a:p>
          <a:p>
            <a:r>
              <a:rPr lang="en-US" sz="2000" dirty="0" smtClean="0"/>
              <a:t> </a:t>
            </a:r>
            <a:r>
              <a:rPr lang="en-US" sz="2000" dirty="0"/>
              <a:t>Parents can find support from each other and the institution </a:t>
            </a:r>
            <a:endParaRPr lang="en-US" sz="2000" dirty="0" smtClean="0"/>
          </a:p>
          <a:p>
            <a:pPr lvl="1"/>
            <a:r>
              <a:rPr lang="en-US" sz="2000" dirty="0" smtClean="0"/>
              <a:t>Parent</a:t>
            </a:r>
            <a:r>
              <a:rPr lang="en-US" sz="2000" dirty="0"/>
              <a:t>/</a:t>
            </a:r>
            <a:r>
              <a:rPr lang="en-US" sz="2000" dirty="0" smtClean="0"/>
              <a:t>family-specific </a:t>
            </a:r>
            <a:r>
              <a:rPr lang="en-US" sz="2000" dirty="0"/>
              <a:t>sessions at orientation facilitated by Residential Life, the Disability Services Center, and the Center for Health and Wellness </a:t>
            </a:r>
            <a:endParaRPr lang="en-US" sz="2000" dirty="0" smtClean="0"/>
          </a:p>
          <a:p>
            <a:r>
              <a:rPr lang="en-US" sz="2000" dirty="0" smtClean="0"/>
              <a:t>Opportunity </a:t>
            </a:r>
            <a:r>
              <a:rPr lang="en-US" sz="2000" dirty="0"/>
              <a:t>to decide </a:t>
            </a:r>
            <a:r>
              <a:rPr lang="en-US" sz="2000" dirty="0" smtClean="0"/>
              <a:t>whether or not </a:t>
            </a:r>
            <a:r>
              <a:rPr lang="en-US" sz="2000" dirty="0"/>
              <a:t>they would prefer to live </a:t>
            </a:r>
            <a:r>
              <a:rPr lang="en-US" sz="2000" dirty="0" smtClean="0"/>
              <a:t>with </a:t>
            </a:r>
            <a:r>
              <a:rPr lang="en-US" sz="2000" dirty="0"/>
              <a:t>others </a:t>
            </a:r>
            <a:endParaRPr lang="en-US" sz="2000" dirty="0" smtClean="0"/>
          </a:p>
          <a:p>
            <a:pPr lvl="1"/>
            <a:r>
              <a:rPr lang="en-US" sz="2000" dirty="0" smtClean="0"/>
              <a:t>Would </a:t>
            </a:r>
            <a:r>
              <a:rPr lang="en-US" sz="2000" dirty="0"/>
              <a:t>receive priority for single-rooms</a:t>
            </a:r>
          </a:p>
        </p:txBody>
      </p:sp>
    </p:spTree>
    <p:extLst>
      <p:ext uri="{BB962C8B-B14F-4D97-AF65-F5344CB8AC3E}">
        <p14:creationId xmlns:p14="http://schemas.microsoft.com/office/powerpoint/2010/main" val="171802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Educational Sessions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b="1" dirty="0" err="1"/>
              <a:t>Bronfenbrenner’s</a:t>
            </a:r>
            <a:r>
              <a:rPr lang="en-US" sz="2000" b="1" dirty="0"/>
              <a:t> Ecological Systems Theory </a:t>
            </a:r>
            <a:endParaRPr lang="en-US" sz="2000" b="1" dirty="0" smtClean="0"/>
          </a:p>
          <a:p>
            <a:pPr lvl="1"/>
            <a:r>
              <a:rPr lang="en-US" sz="2000" dirty="0" smtClean="0"/>
              <a:t>Intention </a:t>
            </a:r>
            <a:r>
              <a:rPr lang="en-US" sz="2000" dirty="0"/>
              <a:t>is to introduce to faculty and staff a means of exploring the ASD experience and how it can evolve on campus</a:t>
            </a:r>
          </a:p>
        </p:txBody>
      </p:sp>
      <p:pic>
        <p:nvPicPr>
          <p:cNvPr id="5" name="Picture 4" descr="148791998382718.pn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66134" y="2975968"/>
            <a:ext cx="3799772" cy="3805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77528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Abadi MT Condensed Light"/>
                <a:cs typeface="Abadi MT Condensed Light"/>
              </a:rPr>
              <a:t>Educational Sessions</a:t>
            </a:r>
            <a:endParaRPr lang="en-US" dirty="0">
              <a:latin typeface="Abadi MT Condensed Light"/>
              <a:cs typeface="Abadi MT Condensed Ligh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1009" y="1828800"/>
            <a:ext cx="8695305" cy="4297363"/>
          </a:xfrm>
        </p:spPr>
        <p:txBody>
          <a:bodyPr>
            <a:noAutofit/>
          </a:bodyPr>
          <a:lstStyle/>
          <a:p>
            <a:r>
              <a:rPr lang="en-US" sz="2000" b="1" dirty="0" err="1"/>
              <a:t>Ableism</a:t>
            </a:r>
            <a:r>
              <a:rPr lang="en-US" sz="2000" b="1" dirty="0"/>
              <a:t> and </a:t>
            </a:r>
            <a:r>
              <a:rPr lang="en-US" sz="2000" b="1" dirty="0" err="1"/>
              <a:t>Allyship</a:t>
            </a:r>
            <a:r>
              <a:rPr lang="en-US" sz="2000" b="1" dirty="0"/>
              <a:t> </a:t>
            </a:r>
          </a:p>
          <a:p>
            <a:pPr lvl="1"/>
            <a:r>
              <a:rPr lang="en-US" sz="2000" dirty="0" smtClean="0"/>
              <a:t>Acknowledging </a:t>
            </a:r>
            <a:r>
              <a:rPr lang="en-US" sz="2000" dirty="0" err="1"/>
              <a:t>ableism</a:t>
            </a:r>
            <a:r>
              <a:rPr lang="en-US" sz="2000" dirty="0"/>
              <a:t> and what we may take for granted </a:t>
            </a:r>
            <a:endParaRPr lang="en-US" sz="2000" dirty="0" smtClean="0"/>
          </a:p>
          <a:p>
            <a:pPr lvl="1"/>
            <a:r>
              <a:rPr lang="en-US" sz="2000" dirty="0" smtClean="0"/>
              <a:t>Explore </a:t>
            </a:r>
            <a:r>
              <a:rPr lang="en-US" sz="2000" dirty="0"/>
              <a:t>different ways of advocating for students on the spectrum </a:t>
            </a:r>
            <a:endParaRPr lang="en-US" sz="2000" dirty="0" smtClean="0"/>
          </a:p>
          <a:p>
            <a:pPr lvl="1"/>
            <a:r>
              <a:rPr lang="en-US" sz="2000" dirty="0" smtClean="0"/>
              <a:t>Reflection </a:t>
            </a:r>
            <a:r>
              <a:rPr lang="en-US" sz="2000" dirty="0"/>
              <a:t>on the language we choose to use and how it can impact students with disabilities </a:t>
            </a:r>
            <a:endParaRPr lang="en-US" sz="2000" dirty="0" smtClean="0"/>
          </a:p>
          <a:p>
            <a:pPr lvl="1"/>
            <a:r>
              <a:rPr lang="en-US" sz="2000" dirty="0" smtClean="0"/>
              <a:t>Learn </a:t>
            </a:r>
            <a:r>
              <a:rPr lang="en-US" sz="2000" dirty="0"/>
              <a:t>how to be more inclusive of this community </a:t>
            </a:r>
            <a:endParaRPr lang="en-US" sz="2000" dirty="0" smtClean="0"/>
          </a:p>
          <a:p>
            <a:pPr lvl="2"/>
            <a:r>
              <a:rPr lang="en-US" dirty="0" smtClean="0"/>
              <a:t>i.e</a:t>
            </a:r>
            <a:r>
              <a:rPr lang="en-US" dirty="0"/>
              <a:t>. Faculty will have the opportunity to consider how they can expand their teaching methods by providing detailed instructions and materials, finding alternatives to public speaking and group work, etc.</a:t>
            </a:r>
          </a:p>
        </p:txBody>
      </p:sp>
    </p:spTree>
    <p:extLst>
      <p:ext uri="{BB962C8B-B14F-4D97-AF65-F5344CB8AC3E}">
        <p14:creationId xmlns:p14="http://schemas.microsoft.com/office/powerpoint/2010/main" val="33615558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119</TotalTime>
  <Words>1297</Words>
  <Application>Microsoft Macintosh PowerPoint</Application>
  <PresentationFormat>On-screen Show (4:3)</PresentationFormat>
  <Paragraphs>154</Paragraphs>
  <Slides>18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Precedent</vt:lpstr>
      <vt:lpstr>Supporting Students on the Autism Spectrum</vt:lpstr>
      <vt:lpstr>Understanding the Spectrum</vt:lpstr>
      <vt:lpstr>Disability Identity Development Model (Gibson, 2005)</vt:lpstr>
      <vt:lpstr>Admittance of Students with ASD</vt:lpstr>
      <vt:lpstr>Admissions Tour</vt:lpstr>
      <vt:lpstr>Orientation Program</vt:lpstr>
      <vt:lpstr>Orientation Program</vt:lpstr>
      <vt:lpstr>Educational Sessions</vt:lpstr>
      <vt:lpstr>Educational Sessions</vt:lpstr>
      <vt:lpstr>Educational Sessions</vt:lpstr>
      <vt:lpstr>Disability Awareness Week</vt:lpstr>
      <vt:lpstr>Peer Mentoring Program</vt:lpstr>
      <vt:lpstr>Tutoring</vt:lpstr>
      <vt:lpstr>Workshops for Students with ASD</vt:lpstr>
      <vt:lpstr>Mental Health Check-In’s</vt:lpstr>
      <vt:lpstr>Budget</vt:lpstr>
      <vt:lpstr>Budget</vt:lpstr>
      <vt:lpstr>Resources and References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Supporting Students on the Autism Spectrum</dc:title>
  <dc:creator>Linh Nguyen</dc:creator>
  <cp:lastModifiedBy>Linh Nguyen</cp:lastModifiedBy>
  <cp:revision>22</cp:revision>
  <dcterms:created xsi:type="dcterms:W3CDTF">2017-02-24T19:57:09Z</dcterms:created>
  <dcterms:modified xsi:type="dcterms:W3CDTF">2017-02-25T00:35:49Z</dcterms:modified>
</cp:coreProperties>
</file>