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8" r:id="rId1"/>
  </p:sldMasterIdLst>
  <p:notesMasterIdLst>
    <p:notesMasterId r:id="rId21"/>
  </p:notesMasterIdLst>
  <p:sldIdLst>
    <p:sldId id="256" r:id="rId2"/>
    <p:sldId id="257" r:id="rId3"/>
    <p:sldId id="263" r:id="rId4"/>
    <p:sldId id="258" r:id="rId5"/>
    <p:sldId id="274" r:id="rId6"/>
    <p:sldId id="259" r:id="rId7"/>
    <p:sldId id="270" r:id="rId8"/>
    <p:sldId id="273" r:id="rId9"/>
    <p:sldId id="265" r:id="rId10"/>
    <p:sldId id="266" r:id="rId11"/>
    <p:sldId id="267" r:id="rId12"/>
    <p:sldId id="268" r:id="rId13"/>
    <p:sldId id="269" r:id="rId14"/>
    <p:sldId id="271" r:id="rId15"/>
    <p:sldId id="261" r:id="rId16"/>
    <p:sldId id="272" r:id="rId17"/>
    <p:sldId id="260" r:id="rId18"/>
    <p:sldId id="262" r:id="rId19"/>
    <p:sldId id="275"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
      <p:font typeface="Cambria Math" panose="02040503050406030204" pitchFamily="18"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4D6D6"/>
    <a:srgbClr val="F9F9D1"/>
    <a:srgbClr val="FDC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8" autoAdjust="0"/>
    <p:restoredTop sz="94660"/>
  </p:normalViewPr>
  <p:slideViewPr>
    <p:cSldViewPr snapToGrid="0">
      <p:cViewPr>
        <p:scale>
          <a:sx n="100" d="100"/>
          <a:sy n="100" d="100"/>
        </p:scale>
        <p:origin x="162" y="-1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681954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Anything</a:t>
            </a:r>
            <a:r>
              <a:rPr lang="en-US" baseline="0" dirty="0" smtClean="0"/>
              <a:t> else we can put here? </a:t>
            </a:r>
            <a:endParaRPr lang="en-US" dirty="0"/>
          </a:p>
        </p:txBody>
      </p:sp>
    </p:spTree>
    <p:extLst>
      <p:ext uri="{BB962C8B-B14F-4D97-AF65-F5344CB8AC3E}">
        <p14:creationId xmlns:p14="http://schemas.microsoft.com/office/powerpoint/2010/main" val="205573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2334261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406211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395604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53551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878969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351822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589457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5175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4579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3791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5411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9837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306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5264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8180244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1474527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2800" smtClean="0">
                <a:solidFill>
                  <a:schemeClr val="accent1"/>
                </a:solidFill>
                <a:latin typeface="Century Gothic"/>
                <a:ea typeface="Century Gothic"/>
                <a:cs typeface="Century Gothic"/>
                <a:sym typeface="Century Gothic"/>
              </a:rPr>
              <a:t>‹#›</a:t>
            </a:fld>
            <a:endParaRPr lang="en-US" sz="2800">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6029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rtl="0">
              <a:spcBef>
                <a:spcPts val="0"/>
              </a:spcBef>
              <a:buSzPct val="25000"/>
              <a:buNone/>
            </a:pPr>
            <a:fld id="{00000000-1234-1234-1234-123412341234}" type="slidenum">
              <a:rPr lang="en-US" sz="2800" b="0" i="0" u="none" strike="noStrike" cap="none" smtClean="0">
                <a:solidFill>
                  <a:schemeClr val="accent1"/>
                </a:solidFill>
                <a:latin typeface="Century Gothic"/>
                <a:ea typeface="Century Gothic"/>
                <a:cs typeface="Century Gothic"/>
                <a:sym typeface="Century Gothic"/>
              </a:rPr>
              <a:t>‹#›</a:t>
            </a:fld>
            <a:endParaRPr lang="en-US" sz="28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95803815"/>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pts.washington.edu/dbpeds/Screening%20Tools/DSM-5(ASD.Guidelines)Feb2013.pdf" TargetMode="External"/><Relationship Id="rId2" Type="http://schemas.openxmlformats.org/officeDocument/2006/relationships/hyperlink" Target="https://ebookcentral.proquest.com/lib/unlv/detail.action?docID=290944" TargetMode="External"/><Relationship Id="rId1" Type="http://schemas.openxmlformats.org/officeDocument/2006/relationships/slideLayout" Target="../slideLayouts/slideLayout7.xml"/><Relationship Id="rId6" Type="http://schemas.openxmlformats.org/officeDocument/2006/relationships/hyperlink" Target="https://www.heath.gwu.edu/students-autism-college-classroom" TargetMode="External"/><Relationship Id="rId5" Type="http://schemas.openxmlformats.org/officeDocument/2006/relationships/hyperlink" Target="http://www.collegesteps.org/about/" TargetMode="External"/><Relationship Id="rId4" Type="http://schemas.openxmlformats.org/officeDocument/2006/relationships/hyperlink" Target="https://www.youtube.com/watch?v=6r5F65AHLa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GIWFrA7nNs" TargetMode="External"/><Relationship Id="rId7" Type="http://schemas.openxmlformats.org/officeDocument/2006/relationships/hyperlink" Target="https://link-springer-com.ezproxy.library.unlv.edu/" TargetMode="External"/><Relationship Id="rId2" Type="http://schemas.openxmlformats.org/officeDocument/2006/relationships/hyperlink" Target="http://qm3ut3ze6e.search.serialssolutions.com/" TargetMode="External"/><Relationship Id="rId1" Type="http://schemas.openxmlformats.org/officeDocument/2006/relationships/slideLayout" Target="../slideLayouts/slideLayout7.xml"/><Relationship Id="rId6" Type="http://schemas.openxmlformats.org/officeDocument/2006/relationships/hyperlink" Target="http://dx.doi.org/10.1016/S0140-6736(97)09218-0" TargetMode="External"/><Relationship Id="rId5" Type="http://schemas.openxmlformats.org/officeDocument/2006/relationships/hyperlink" Target="https://www.unlv.edu/cashiering/tuition-fees" TargetMode="External"/><Relationship Id="rId4" Type="http://schemas.openxmlformats.org/officeDocument/2006/relationships/hyperlink" Target="http://hrfs.nevada.edu/hrwe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935704" y="782125"/>
            <a:ext cx="9992272" cy="1790530"/>
          </a:xfrm>
          <a:prstGeom prst="rect">
            <a:avLst/>
          </a:prstGeom>
          <a:noFill/>
          <a:ln>
            <a:noFill/>
          </a:ln>
        </p:spPr>
        <p:txBody>
          <a:bodyPr lIns="91425" tIns="45700" rIns="91425" bIns="0" anchor="b" anchorCtr="0">
            <a:noAutofit/>
          </a:bodyPr>
          <a:lstStyle/>
          <a:p>
            <a:pPr marL="0" marR="0" lvl="0" indent="0" algn="ctr" rtl="0">
              <a:lnSpc>
                <a:spcPct val="90000"/>
              </a:lnSpc>
              <a:spcBef>
                <a:spcPts val="0"/>
              </a:spcBef>
              <a:buClr>
                <a:schemeClr val="dk1"/>
              </a:buClr>
              <a:buSzPct val="25000"/>
              <a:buFont typeface="Century Gothic"/>
              <a:buNone/>
            </a:pPr>
            <a:r>
              <a:rPr lang="en-US" sz="5940" b="0" i="0" u="none" strike="noStrike" cap="none" dirty="0">
                <a:latin typeface="Century Gothic"/>
                <a:ea typeface="Century Gothic"/>
                <a:cs typeface="Century Gothic"/>
                <a:sym typeface="Century Gothic"/>
              </a:rPr>
              <a:t>Serving Students with Autism Spectrum </a:t>
            </a:r>
            <a:r>
              <a:rPr lang="en-US" sz="5940" b="0" i="0" u="none" strike="noStrike" cap="none" dirty="0" smtClean="0">
                <a:latin typeface="Century Gothic"/>
                <a:ea typeface="Century Gothic"/>
                <a:cs typeface="Century Gothic"/>
                <a:sym typeface="Century Gothic"/>
              </a:rPr>
              <a:t>Disorders</a:t>
            </a:r>
            <a:endParaRPr lang="en-US" sz="5940" b="0" i="0" u="none" strike="noStrike" cap="none" dirty="0">
              <a:latin typeface="Century Gothic"/>
              <a:ea typeface="Century Gothic"/>
              <a:cs typeface="Century Gothic"/>
              <a:sym typeface="Century Gothic"/>
            </a:endParaRPr>
          </a:p>
        </p:txBody>
      </p:sp>
      <p:sp>
        <p:nvSpPr>
          <p:cNvPr id="101" name="Shape 101"/>
          <p:cNvSpPr txBox="1"/>
          <p:nvPr/>
        </p:nvSpPr>
        <p:spPr>
          <a:xfrm>
            <a:off x="1016526" y="173581"/>
            <a:ext cx="2165984" cy="36933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dirty="0">
                <a:latin typeface="Century Gothic"/>
                <a:ea typeface="Century Gothic"/>
                <a:cs typeface="Century Gothic"/>
                <a:sym typeface="Century Gothic"/>
              </a:rPr>
              <a:t>Samantha </a:t>
            </a:r>
            <a:r>
              <a:rPr lang="en-US" sz="1800" b="0" i="0" u="none" strike="noStrike" cap="none" dirty="0" smtClean="0">
                <a:latin typeface="Century Gothic"/>
                <a:ea typeface="Century Gothic"/>
                <a:cs typeface="Century Gothic"/>
                <a:sym typeface="Century Gothic"/>
              </a:rPr>
              <a:t>Carroll</a:t>
            </a:r>
            <a:endParaRPr lang="en-US" sz="1800" b="0" i="0" u="none" strike="noStrike" cap="none" dirty="0">
              <a:latin typeface="Century Gothic"/>
              <a:ea typeface="Century Gothic"/>
              <a:cs typeface="Century Gothic"/>
              <a:sym typeface="Century Gothic"/>
            </a:endParaRPr>
          </a:p>
        </p:txBody>
      </p:sp>
      <p:sp>
        <p:nvSpPr>
          <p:cNvPr id="102" name="Shape 102"/>
          <p:cNvSpPr txBox="1"/>
          <p:nvPr/>
        </p:nvSpPr>
        <p:spPr>
          <a:xfrm>
            <a:off x="6553039" y="188453"/>
            <a:ext cx="1632178" cy="36933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dirty="0">
                <a:latin typeface="Century Gothic"/>
                <a:ea typeface="Century Gothic"/>
                <a:cs typeface="Century Gothic"/>
                <a:sym typeface="Century Gothic"/>
              </a:rPr>
              <a:t>Katie </a:t>
            </a:r>
            <a:r>
              <a:rPr lang="en-US" sz="1800" b="0" i="0" u="none" strike="noStrike" cap="none" dirty="0" err="1">
                <a:latin typeface="Century Gothic"/>
                <a:ea typeface="Century Gothic"/>
                <a:cs typeface="Century Gothic"/>
                <a:sym typeface="Century Gothic"/>
              </a:rPr>
              <a:t>Yeaton</a:t>
            </a:r>
            <a:endParaRPr lang="en-US" sz="1800" b="0" i="0" u="none" strike="noStrike" cap="none" dirty="0">
              <a:latin typeface="Century Gothic"/>
              <a:ea typeface="Century Gothic"/>
              <a:cs typeface="Century Gothic"/>
              <a:sym typeface="Century Gothic"/>
            </a:endParaRPr>
          </a:p>
        </p:txBody>
      </p:sp>
      <p:sp>
        <p:nvSpPr>
          <p:cNvPr id="103" name="Shape 103"/>
          <p:cNvSpPr txBox="1"/>
          <p:nvPr/>
        </p:nvSpPr>
        <p:spPr>
          <a:xfrm>
            <a:off x="9262136" y="172791"/>
            <a:ext cx="1665840" cy="36933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dirty="0">
                <a:latin typeface="Century Gothic"/>
                <a:ea typeface="Century Gothic"/>
                <a:cs typeface="Century Gothic"/>
                <a:sym typeface="Century Gothic"/>
              </a:rPr>
              <a:t>Elena </a:t>
            </a:r>
            <a:r>
              <a:rPr lang="en-US" sz="1800" b="0" i="0" u="none" strike="noStrike" cap="none" dirty="0" err="1">
                <a:latin typeface="Century Gothic"/>
                <a:ea typeface="Century Gothic"/>
                <a:cs typeface="Century Gothic"/>
                <a:sym typeface="Century Gothic"/>
              </a:rPr>
              <a:t>Nourrie</a:t>
            </a:r>
            <a:endParaRPr lang="en-US" sz="1800" b="0" i="0" u="none" strike="noStrike" cap="none" dirty="0">
              <a:latin typeface="Century Gothic"/>
              <a:ea typeface="Century Gothic"/>
              <a:cs typeface="Century Gothic"/>
              <a:sym typeface="Century Gothic"/>
            </a:endParaRPr>
          </a:p>
        </p:txBody>
      </p:sp>
      <p:sp>
        <p:nvSpPr>
          <p:cNvPr id="104" name="Shape 104"/>
          <p:cNvSpPr txBox="1"/>
          <p:nvPr/>
        </p:nvSpPr>
        <p:spPr>
          <a:xfrm>
            <a:off x="3629140" y="208305"/>
            <a:ext cx="1846980" cy="36933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dirty="0">
                <a:latin typeface="Century Gothic"/>
                <a:ea typeface="Century Gothic"/>
                <a:cs typeface="Century Gothic"/>
                <a:sym typeface="Century Gothic"/>
              </a:rPr>
              <a:t>Wilson Hatcher</a:t>
            </a:r>
          </a:p>
        </p:txBody>
      </p:sp>
      <p:sp>
        <p:nvSpPr>
          <p:cNvPr id="108" name="Shape 108"/>
          <p:cNvSpPr txBox="1"/>
          <p:nvPr/>
        </p:nvSpPr>
        <p:spPr>
          <a:xfrm>
            <a:off x="2316505" y="6194614"/>
            <a:ext cx="7230669"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 b="0" i="0" u="none" strike="noStrike" cap="none">
                <a:solidFill>
                  <a:srgbClr val="F2F2F2"/>
                </a:solidFill>
                <a:latin typeface="Century Gothic"/>
                <a:ea typeface="Century Gothic"/>
                <a:cs typeface="Century Gothic"/>
                <a:sym typeface="Century Gothic"/>
              </a:rPr>
              <a:t>UNIVERSITY OF NEVADA LAS VEGAS</a:t>
            </a:r>
          </a:p>
          <a:p>
            <a:pPr marL="0" marR="0" lvl="0" indent="0" algn="ctr" rtl="0">
              <a:spcBef>
                <a:spcPts val="0"/>
              </a:spcBef>
              <a:buSzPct val="25000"/>
              <a:buNone/>
            </a:pPr>
            <a:r>
              <a:rPr lang="en-US" sz="800" b="0" i="0" u="none" strike="noStrike" cap="none">
                <a:solidFill>
                  <a:srgbClr val="F2F2F2"/>
                </a:solidFill>
                <a:latin typeface="Century Gothic"/>
                <a:ea typeface="Century Gothic"/>
                <a:cs typeface="Century Gothic"/>
                <a:sym typeface="Century Gothic"/>
              </a:rPr>
              <a:t>College of Education</a:t>
            </a:r>
          </a:p>
          <a:p>
            <a:pPr marL="0" marR="0" lvl="0" indent="0" algn="ctr" rtl="0">
              <a:spcBef>
                <a:spcPts val="0"/>
              </a:spcBef>
              <a:buSzPct val="25000"/>
              <a:buNone/>
            </a:pPr>
            <a:r>
              <a:rPr lang="en-US" sz="800" b="0" i="0" u="none" strike="noStrike" cap="none">
                <a:solidFill>
                  <a:srgbClr val="F2F2F2"/>
                </a:solidFill>
                <a:latin typeface="Century Gothic"/>
                <a:ea typeface="Century Gothic"/>
                <a:cs typeface="Century Gothic"/>
                <a:sym typeface="Century Gothic"/>
              </a:rPr>
              <a:t>Department of Educational Psychology and Higher Education</a:t>
            </a:r>
          </a:p>
          <a:p>
            <a:pPr marL="0" marR="0" lvl="0" indent="0" algn="ctr" rtl="0">
              <a:spcBef>
                <a:spcPts val="0"/>
              </a:spcBef>
              <a:buNone/>
            </a:pPr>
            <a:endParaRPr sz="800" b="0" i="0" u="none" strike="noStrike" cap="none">
              <a:solidFill>
                <a:srgbClr val="F2F2F2"/>
              </a:solidFill>
              <a:latin typeface="Century Gothic"/>
              <a:ea typeface="Century Gothic"/>
              <a:cs typeface="Century Gothic"/>
              <a:sym typeface="Century Gothic"/>
            </a:endParaRPr>
          </a:p>
        </p:txBody>
      </p:sp>
      <p:sp>
        <p:nvSpPr>
          <p:cNvPr id="109" name="Shape 109"/>
          <p:cNvSpPr txBox="1"/>
          <p:nvPr/>
        </p:nvSpPr>
        <p:spPr>
          <a:xfrm>
            <a:off x="5476120" y="2961809"/>
            <a:ext cx="5763491" cy="444441"/>
          </a:xfrm>
          <a:prstGeom prst="rect">
            <a:avLst/>
          </a:prstGeom>
          <a:noFill/>
          <a:ln>
            <a:noFill/>
          </a:ln>
        </p:spPr>
        <p:txBody>
          <a:bodyPr lIns="91425" tIns="45700" rIns="91425" bIns="0" anchor="b" anchorCtr="0">
            <a:noAutofit/>
          </a:bodyPr>
          <a:lstStyle/>
          <a:p>
            <a:pPr marL="0" marR="0" lvl="0" indent="0" algn="ctr" rtl="0">
              <a:lnSpc>
                <a:spcPct val="90000"/>
              </a:lnSpc>
              <a:spcBef>
                <a:spcPts val="0"/>
              </a:spcBef>
              <a:buClr>
                <a:schemeClr val="dk1"/>
              </a:buClr>
              <a:buSzPct val="25000"/>
              <a:buFont typeface="Century Gothic"/>
              <a:buNone/>
            </a:pPr>
            <a:r>
              <a:rPr lang="en-US" sz="2400" b="0" i="0" u="sng" strike="noStrike" cap="none" dirty="0">
                <a:latin typeface="Century Gothic"/>
                <a:ea typeface="Century Gothic"/>
                <a:cs typeface="Century Gothic"/>
                <a:sym typeface="Century Gothic"/>
              </a:rPr>
              <a:t>Autism Commission Mission Statement</a:t>
            </a:r>
          </a:p>
        </p:txBody>
      </p:sp>
      <p:sp>
        <p:nvSpPr>
          <p:cNvPr id="110" name="Shape 110"/>
          <p:cNvSpPr txBox="1"/>
          <p:nvPr/>
        </p:nvSpPr>
        <p:spPr>
          <a:xfrm>
            <a:off x="5829135" y="3516923"/>
            <a:ext cx="5031785" cy="2275737"/>
          </a:xfrm>
          <a:prstGeom prst="rect">
            <a:avLst/>
          </a:prstGeom>
          <a:noFill/>
          <a:ln>
            <a:noFill/>
          </a:ln>
        </p:spPr>
        <p:txBody>
          <a:bodyPr lIns="91425" tIns="91425" rIns="91425" bIns="91425" anchor="t" anchorCtr="0">
            <a:noAutofit/>
          </a:bodyPr>
          <a:lstStyle/>
          <a:p>
            <a:pPr marL="0" marR="0" lvl="0" indent="0" algn="l" rtl="0">
              <a:lnSpc>
                <a:spcPct val="110000"/>
              </a:lnSpc>
              <a:spcBef>
                <a:spcPts val="0"/>
              </a:spcBef>
              <a:buClr>
                <a:schemeClr val="accent1"/>
              </a:buClr>
              <a:buSzPct val="25000"/>
              <a:buFont typeface="Arial"/>
              <a:buNone/>
            </a:pPr>
            <a:r>
              <a:rPr lang="en-US" sz="1665" b="0" i="0" u="none" strike="noStrike" cap="none" dirty="0">
                <a:latin typeface="Century Gothic"/>
                <a:ea typeface="Century Gothic"/>
                <a:cs typeface="Century Gothic"/>
                <a:sym typeface="Century Gothic"/>
              </a:rPr>
              <a:t>Through a holistic approach, we aim to help students with Autism Spectrum </a:t>
            </a:r>
            <a:r>
              <a:rPr lang="en-US" sz="1665" b="0" i="0" u="none" strike="noStrike" cap="none" dirty="0" smtClean="0">
                <a:latin typeface="Century Gothic"/>
                <a:ea typeface="Century Gothic"/>
                <a:cs typeface="Century Gothic"/>
                <a:sym typeface="Century Gothic"/>
              </a:rPr>
              <a:t>Disorders </a:t>
            </a:r>
            <a:r>
              <a:rPr lang="en-US" sz="1665" b="0" i="0" u="none" strike="noStrike" cap="none" dirty="0">
                <a:latin typeface="Century Gothic"/>
                <a:ea typeface="Century Gothic"/>
                <a:cs typeface="Century Gothic"/>
                <a:sym typeface="Century Gothic"/>
              </a:rPr>
              <a:t>thrive academically, socially, individually, and professionally. Our partnership with students, faculty, and staff creates equitable and inclusive opportunities for learning both in and beyond the classroom.</a:t>
            </a:r>
          </a:p>
        </p:txBody>
      </p:sp>
      <p:sp>
        <p:nvSpPr>
          <p:cNvPr id="13" name="Shape 105"/>
          <p:cNvSpPr txBox="1"/>
          <p:nvPr/>
        </p:nvSpPr>
        <p:spPr>
          <a:xfrm>
            <a:off x="1016525" y="2974608"/>
            <a:ext cx="4008864" cy="56189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Century Gothic"/>
              <a:buNone/>
            </a:pPr>
            <a:r>
              <a:rPr lang="en-US" sz="2590" b="0" i="0" u="sng" strike="noStrike" cap="none" dirty="0">
                <a:latin typeface="Century Gothic"/>
                <a:ea typeface="Century Gothic"/>
                <a:cs typeface="Century Gothic"/>
                <a:sym typeface="Century Gothic"/>
              </a:rPr>
              <a:t>Southwestern University</a:t>
            </a:r>
          </a:p>
        </p:txBody>
      </p:sp>
      <p:sp>
        <p:nvSpPr>
          <p:cNvPr id="14" name="Shape 106"/>
          <p:cNvSpPr txBox="1"/>
          <p:nvPr/>
        </p:nvSpPr>
        <p:spPr>
          <a:xfrm>
            <a:off x="1016527" y="3529721"/>
            <a:ext cx="4177773" cy="2275739"/>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accent1"/>
              </a:buClr>
              <a:buSzPct val="97941"/>
              <a:buFont typeface="Arial"/>
              <a:buChar char="•"/>
            </a:pPr>
            <a:r>
              <a:rPr lang="en-US" sz="1665" b="0" i="0" u="none" strike="noStrike" cap="none" dirty="0">
                <a:latin typeface="Century Gothic"/>
                <a:ea typeface="Century Gothic"/>
                <a:cs typeface="Century Gothic"/>
                <a:sym typeface="Century Gothic"/>
              </a:rPr>
              <a:t>4-year Public University</a:t>
            </a:r>
          </a:p>
          <a:p>
            <a:pPr marL="228600" marR="0" lvl="0" indent="-228600" algn="l" rtl="0">
              <a:lnSpc>
                <a:spcPct val="100000"/>
              </a:lnSpc>
              <a:spcBef>
                <a:spcPts val="1000"/>
              </a:spcBef>
              <a:spcAft>
                <a:spcPts val="0"/>
              </a:spcAft>
              <a:buClr>
                <a:schemeClr val="accent1"/>
              </a:buClr>
              <a:buSzPct val="97941"/>
              <a:buFont typeface="Arial"/>
              <a:buChar char="•"/>
            </a:pPr>
            <a:r>
              <a:rPr lang="en-US" sz="1665" b="0" i="0" u="none" strike="noStrike" cap="none" dirty="0">
                <a:latin typeface="Century Gothic"/>
                <a:ea typeface="Century Gothic"/>
                <a:cs typeface="Century Gothic"/>
                <a:sym typeface="Century Gothic"/>
              </a:rPr>
              <a:t>High Undergraduate enrollment with high graduate coexistence</a:t>
            </a:r>
          </a:p>
          <a:p>
            <a:pPr marL="228600" marR="0" lvl="0" indent="-228600" algn="l" rtl="0">
              <a:lnSpc>
                <a:spcPct val="100000"/>
              </a:lnSpc>
              <a:spcBef>
                <a:spcPts val="1000"/>
              </a:spcBef>
              <a:spcAft>
                <a:spcPts val="0"/>
              </a:spcAft>
              <a:buClr>
                <a:schemeClr val="accent1"/>
              </a:buClr>
              <a:buSzPct val="97941"/>
              <a:buFont typeface="Arial"/>
              <a:buChar char="•"/>
            </a:pPr>
            <a:r>
              <a:rPr lang="en-US" sz="1665" b="0" i="0" u="none" strike="noStrike" cap="none" dirty="0">
                <a:latin typeface="Century Gothic"/>
                <a:ea typeface="Century Gothic"/>
                <a:cs typeface="Century Gothic"/>
                <a:sym typeface="Century Gothic"/>
              </a:rPr>
              <a:t>Large, primarily residential</a:t>
            </a:r>
          </a:p>
          <a:p>
            <a:pPr marL="228600" marR="0" lvl="0" indent="-228600" algn="l" rtl="0">
              <a:lnSpc>
                <a:spcPct val="100000"/>
              </a:lnSpc>
              <a:spcBef>
                <a:spcPts val="1000"/>
              </a:spcBef>
              <a:spcAft>
                <a:spcPts val="0"/>
              </a:spcAft>
              <a:buClr>
                <a:schemeClr val="accent1"/>
              </a:buClr>
              <a:buSzPct val="97941"/>
              <a:buFont typeface="Arial"/>
              <a:buChar char="•"/>
            </a:pPr>
            <a:r>
              <a:rPr lang="en-US" sz="1665" b="0" i="0" u="none" strike="noStrike" cap="none" dirty="0">
                <a:latin typeface="Century Gothic"/>
                <a:ea typeface="Century Gothic"/>
                <a:cs typeface="Century Gothic"/>
                <a:sym typeface="Century Gothic"/>
              </a:rPr>
              <a:t>Student Population 31,215</a:t>
            </a:r>
          </a:p>
          <a:p>
            <a:pPr marL="228600" marR="0" lvl="0" indent="-228600" algn="l" rtl="0">
              <a:lnSpc>
                <a:spcPct val="100000"/>
              </a:lnSpc>
              <a:spcBef>
                <a:spcPts val="1000"/>
              </a:spcBef>
              <a:spcAft>
                <a:spcPts val="0"/>
              </a:spcAft>
              <a:buClr>
                <a:schemeClr val="accent1"/>
              </a:buClr>
              <a:buSzPct val="97941"/>
              <a:buFont typeface="Arial"/>
              <a:buChar char="•"/>
            </a:pPr>
            <a:r>
              <a:rPr lang="en-US" sz="1665" b="0" i="0" u="none" strike="noStrike" cap="none" dirty="0" smtClean="0">
                <a:latin typeface="Century Gothic"/>
                <a:ea typeface="Century Gothic"/>
                <a:cs typeface="Century Gothic"/>
                <a:sym typeface="Century Gothic"/>
              </a:rPr>
              <a:t>Estimated population with ASDs: 404</a:t>
            </a:r>
            <a:endParaRPr lang="en-US" sz="1665" b="0" i="0" u="none" strike="noStrike" cap="none" dirty="0">
              <a:latin typeface="Century Gothic"/>
              <a:ea typeface="Century Gothic"/>
              <a:cs typeface="Century Gothic"/>
              <a:sym typeface="Century Gothic"/>
            </a:endParaRPr>
          </a:p>
          <a:p>
            <a:pPr marL="228600" marR="0" lvl="0" indent="-228600" algn="l" rtl="0">
              <a:lnSpc>
                <a:spcPct val="100000"/>
              </a:lnSpc>
              <a:spcBef>
                <a:spcPts val="1000"/>
              </a:spcBef>
              <a:buClr>
                <a:schemeClr val="accent1"/>
              </a:buClr>
              <a:buFont typeface="Arial"/>
              <a:buNone/>
            </a:pPr>
            <a:endParaRPr sz="1665" b="0" i="0" u="none" strike="noStrike" cap="none" dirty="0">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1523813" y="608726"/>
            <a:ext cx="9603275" cy="518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Executive Function</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48" name="TextBox 47"/>
          <p:cNvSpPr txBox="1"/>
          <p:nvPr/>
        </p:nvSpPr>
        <p:spPr>
          <a:xfrm>
            <a:off x="2567354" y="1152053"/>
            <a:ext cx="9784441" cy="523220"/>
          </a:xfrm>
          <a:prstGeom prst="rect">
            <a:avLst/>
          </a:prstGeom>
          <a:noFill/>
        </p:spPr>
        <p:txBody>
          <a:bodyPr wrap="square" rtlCol="0">
            <a:spAutoFit/>
          </a:bodyPr>
          <a:lstStyle/>
          <a:p>
            <a:pPr algn="ctr" defTabSz="914400"/>
            <a:r>
              <a:rPr lang="en-US" sz="1400" i="1" kern="0" dirty="0" smtClean="0">
                <a:cs typeface="Arial"/>
                <a:sym typeface="Arial"/>
              </a:rPr>
              <a:t>cognitive </a:t>
            </a:r>
            <a:r>
              <a:rPr lang="en-US" sz="1400" i="1" kern="0" dirty="0">
                <a:cs typeface="Arial"/>
                <a:sym typeface="Arial"/>
              </a:rPr>
              <a:t>processes that allow for </a:t>
            </a:r>
            <a:r>
              <a:rPr lang="en-US" sz="1400" i="1" kern="0" dirty="0" smtClean="0">
                <a:cs typeface="Arial"/>
                <a:sym typeface="Arial"/>
              </a:rPr>
              <a:t> </a:t>
            </a:r>
            <a:r>
              <a:rPr lang="en-US" sz="1400" i="1" kern="0" dirty="0">
                <a:cs typeface="Arial"/>
                <a:sym typeface="Arial"/>
              </a:rPr>
              <a:t>goal-oriented </a:t>
            </a:r>
            <a:r>
              <a:rPr lang="en-US" sz="1400" i="1" kern="0" dirty="0" smtClean="0">
                <a:cs typeface="Arial"/>
                <a:sym typeface="Arial"/>
              </a:rPr>
              <a:t>activities such as memory</a:t>
            </a:r>
            <a:r>
              <a:rPr lang="en-US" sz="1400" i="1" kern="0" dirty="0">
                <a:cs typeface="Arial"/>
                <a:sym typeface="Arial"/>
              </a:rPr>
              <a:t>, self directed learning, </a:t>
            </a:r>
            <a:r>
              <a:rPr lang="en-US" sz="1400" i="1" kern="0" dirty="0" smtClean="0">
                <a:cs typeface="Arial"/>
                <a:sym typeface="Arial"/>
              </a:rPr>
              <a:t>other </a:t>
            </a:r>
            <a:r>
              <a:rPr lang="en-US" sz="1400" i="1" kern="0" dirty="0">
                <a:cs typeface="Arial"/>
                <a:sym typeface="Arial"/>
              </a:rPr>
              <a:t>areas.</a:t>
            </a:r>
          </a:p>
          <a:p>
            <a:pPr defTabSz="914400"/>
            <a:endParaRPr lang="en-US" sz="1400" i="1" kern="0" dirty="0">
              <a:solidFill>
                <a:srgbClr val="000000"/>
              </a:solidFill>
              <a:cs typeface="Arial"/>
              <a:sym typeface="Arial"/>
            </a:endParaRPr>
          </a:p>
        </p:txBody>
      </p:sp>
      <p:sp>
        <p:nvSpPr>
          <p:cNvPr id="49" name="Flowchart: Delay 48"/>
          <p:cNvSpPr/>
          <p:nvPr/>
        </p:nvSpPr>
        <p:spPr>
          <a:xfrm>
            <a:off x="0" y="2220592"/>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50" name="TextBox 49"/>
          <p:cNvSpPr txBox="1"/>
          <p:nvPr/>
        </p:nvSpPr>
        <p:spPr>
          <a:xfrm>
            <a:off x="267629" y="2348519"/>
            <a:ext cx="761747"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Faculty</a:t>
            </a:r>
            <a:endParaRPr lang="en-US" sz="1400" kern="0" dirty="0">
              <a:solidFill>
                <a:srgbClr val="000000"/>
              </a:solidFill>
              <a:latin typeface="Arial"/>
              <a:cs typeface="Arial"/>
              <a:sym typeface="Arial"/>
            </a:endParaRPr>
          </a:p>
        </p:txBody>
      </p:sp>
      <p:sp>
        <p:nvSpPr>
          <p:cNvPr id="51" name="TextBox 50"/>
          <p:cNvSpPr txBox="1"/>
          <p:nvPr/>
        </p:nvSpPr>
        <p:spPr>
          <a:xfrm>
            <a:off x="1988170" y="2220592"/>
            <a:ext cx="4788708" cy="2009061"/>
          </a:xfrm>
          <a:prstGeom prst="roundRect">
            <a:avLst/>
          </a:prstGeom>
          <a:solidFill>
            <a:srgbClr val="DF8822">
              <a:lumMod val="20000"/>
              <a:lumOff val="80000"/>
            </a:srgbClr>
          </a:solidFill>
          <a:ln>
            <a:solidFill>
              <a:srgbClr val="DF882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Main partnership responsible for ensuring executive function is addressed with EASE students. Faculty will have designated office hours for EASE students, so that the student can meet and collaborate time management skills and prioritization of work. Faculty will also meet with students prior to the start of semester to learn what strategies the student uses and requires to maintain focus and comprehend the course content.</a:t>
            </a:r>
          </a:p>
        </p:txBody>
      </p:sp>
      <p:sp>
        <p:nvSpPr>
          <p:cNvPr id="52" name="Flowchart: Delay 51"/>
          <p:cNvSpPr/>
          <p:nvPr/>
        </p:nvSpPr>
        <p:spPr>
          <a:xfrm>
            <a:off x="0" y="4380212"/>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53" name="TextBox 52"/>
          <p:cNvSpPr txBox="1"/>
          <p:nvPr/>
        </p:nvSpPr>
        <p:spPr>
          <a:xfrm>
            <a:off x="-18307" y="4425410"/>
            <a:ext cx="1542120"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Academic Success Center</a:t>
            </a:r>
            <a:endParaRPr lang="en-US" sz="1400" kern="0" dirty="0">
              <a:solidFill>
                <a:srgbClr val="000000"/>
              </a:solidFill>
              <a:latin typeface="Arial"/>
              <a:cs typeface="Arial"/>
              <a:sym typeface="Arial"/>
            </a:endParaRPr>
          </a:p>
        </p:txBody>
      </p:sp>
      <p:sp>
        <p:nvSpPr>
          <p:cNvPr id="54" name="TextBox 53"/>
          <p:cNvSpPr txBox="1"/>
          <p:nvPr/>
        </p:nvSpPr>
        <p:spPr>
          <a:xfrm>
            <a:off x="1988170" y="4425410"/>
            <a:ext cx="4788708" cy="1293971"/>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Specialized programs designed around prioritization of tasks, schedule planning, and time management.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Collaborate with other services, such as Residential Life to provide structure to with academic and daily life schedules for ASD students.</a:t>
            </a:r>
          </a:p>
        </p:txBody>
      </p:sp>
      <p:sp>
        <p:nvSpPr>
          <p:cNvPr id="55" name="Flowchart: Delay 54"/>
          <p:cNvSpPr/>
          <p:nvPr/>
        </p:nvSpPr>
        <p:spPr>
          <a:xfrm rot="10800000">
            <a:off x="10376259" y="2159684"/>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56" name="TextBox 55"/>
          <p:cNvSpPr txBox="1"/>
          <p:nvPr/>
        </p:nvSpPr>
        <p:spPr>
          <a:xfrm>
            <a:off x="10494099" y="2293132"/>
            <a:ext cx="1720343"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Disability Specialist</a:t>
            </a:r>
            <a:endParaRPr lang="en-US" sz="1400" kern="0" dirty="0">
              <a:solidFill>
                <a:srgbClr val="000000"/>
              </a:solidFill>
              <a:latin typeface="Arial"/>
              <a:cs typeface="Arial"/>
              <a:sym typeface="Arial"/>
            </a:endParaRPr>
          </a:p>
        </p:txBody>
      </p:sp>
      <p:sp>
        <p:nvSpPr>
          <p:cNvPr id="57" name="TextBox 56"/>
          <p:cNvSpPr txBox="1"/>
          <p:nvPr/>
        </p:nvSpPr>
        <p:spPr>
          <a:xfrm>
            <a:off x="7044683" y="2224807"/>
            <a:ext cx="3230683" cy="1055608"/>
          </a:xfrm>
          <a:prstGeom prst="roundRect">
            <a:avLst/>
          </a:prstGeom>
          <a:solidFill>
            <a:srgbClr val="2CB663">
              <a:lumMod val="20000"/>
              <a:lumOff val="80000"/>
            </a:srgbClr>
          </a:solidFill>
          <a:ln>
            <a:solidFill>
              <a:srgbClr val="2CB66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faculty provided by Disability Specialist from the EASE Program.  May include Academic Accommodation Plans.</a:t>
            </a:r>
          </a:p>
        </p:txBody>
      </p:sp>
      <p:sp>
        <p:nvSpPr>
          <p:cNvPr id="58" name="Flowchart: Delay 57"/>
          <p:cNvSpPr/>
          <p:nvPr/>
        </p:nvSpPr>
        <p:spPr>
          <a:xfrm rot="10800000">
            <a:off x="10376259" y="3608540"/>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59" name="TextBox 58"/>
          <p:cNvSpPr txBox="1"/>
          <p:nvPr/>
        </p:nvSpPr>
        <p:spPr>
          <a:xfrm>
            <a:off x="10494099" y="3741988"/>
            <a:ext cx="1747594"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Learning Specialist</a:t>
            </a:r>
            <a:endParaRPr lang="en-US" sz="1400" kern="0" dirty="0">
              <a:solidFill>
                <a:srgbClr val="000000"/>
              </a:solidFill>
              <a:latin typeface="Arial"/>
              <a:cs typeface="Arial"/>
              <a:sym typeface="Arial"/>
            </a:endParaRPr>
          </a:p>
        </p:txBody>
      </p:sp>
      <p:sp>
        <p:nvSpPr>
          <p:cNvPr id="60" name="TextBox 59"/>
          <p:cNvSpPr txBox="1"/>
          <p:nvPr/>
        </p:nvSpPr>
        <p:spPr>
          <a:xfrm>
            <a:off x="7044683" y="3673663"/>
            <a:ext cx="3230683" cy="1293971"/>
          </a:xfrm>
          <a:prstGeom prst="roundRect">
            <a:avLst/>
          </a:prstGeom>
          <a:solidFill>
            <a:srgbClr val="2CB663">
              <a:lumMod val="20000"/>
              <a:lumOff val="80000"/>
            </a:srgbClr>
          </a:solidFill>
          <a:ln>
            <a:solidFill>
              <a:srgbClr val="2CB66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Academic Support personnel for specific strategies for ASD students provided by EASE Program Learning Specialist.</a:t>
            </a:r>
          </a:p>
        </p:txBody>
      </p:sp>
    </p:spTree>
    <p:extLst>
      <p:ext uri="{BB962C8B-B14F-4D97-AF65-F5344CB8AC3E}">
        <p14:creationId xmlns:p14="http://schemas.microsoft.com/office/powerpoint/2010/main" val="298089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txBox="1">
            <a:spLocks/>
          </p:cNvSpPr>
          <p:nvPr/>
        </p:nvSpPr>
        <p:spPr>
          <a:xfrm>
            <a:off x="1542120" y="664114"/>
            <a:ext cx="9603275" cy="50748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Academic Skills</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61" name="Rectangle 60"/>
          <p:cNvSpPr/>
          <p:nvPr/>
        </p:nvSpPr>
        <p:spPr>
          <a:xfrm>
            <a:off x="2959058" y="1249653"/>
            <a:ext cx="7672254" cy="340093"/>
          </a:xfrm>
          <a:prstGeom prst="rect">
            <a:avLst/>
          </a:prstGeom>
        </p:spPr>
        <p:txBody>
          <a:bodyPr wrap="square">
            <a:spAutoFit/>
          </a:bodyPr>
          <a:lstStyle/>
          <a:p>
            <a:pPr algn="ctr" defTabSz="914400">
              <a:lnSpc>
                <a:spcPct val="115000"/>
              </a:lnSpc>
            </a:pPr>
            <a:r>
              <a:rPr lang="en-US" sz="1400" i="1" kern="0" dirty="0">
                <a:ea typeface="Times New Roman" panose="02020603050405020304" pitchFamily="18" charset="0"/>
                <a:cs typeface="Arial"/>
                <a:sym typeface="Arial"/>
              </a:rPr>
              <a:t>Struggles with planning and prioritizing academic work, attention, and organization</a:t>
            </a:r>
            <a:endParaRPr lang="en-US" sz="1200" i="1" kern="0" dirty="0">
              <a:ea typeface="Arial" panose="020B0604020202020204" pitchFamily="34" charset="0"/>
              <a:cs typeface="Arial"/>
              <a:sym typeface="Arial"/>
            </a:endParaRPr>
          </a:p>
        </p:txBody>
      </p:sp>
      <p:sp>
        <p:nvSpPr>
          <p:cNvPr id="62" name="Flowchart: Delay 61"/>
          <p:cNvSpPr/>
          <p:nvPr/>
        </p:nvSpPr>
        <p:spPr>
          <a:xfrm>
            <a:off x="0" y="2256037"/>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63" name="TextBox 62"/>
          <p:cNvSpPr txBox="1"/>
          <p:nvPr/>
        </p:nvSpPr>
        <p:spPr>
          <a:xfrm>
            <a:off x="267629" y="2383964"/>
            <a:ext cx="761747"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Faculty</a:t>
            </a:r>
            <a:endParaRPr lang="en-US" sz="1400" kern="0" dirty="0">
              <a:solidFill>
                <a:srgbClr val="000000"/>
              </a:solidFill>
              <a:latin typeface="Arial"/>
              <a:cs typeface="Arial"/>
              <a:sym typeface="Arial"/>
            </a:endParaRPr>
          </a:p>
        </p:txBody>
      </p:sp>
      <p:sp>
        <p:nvSpPr>
          <p:cNvPr id="64" name="TextBox 63"/>
          <p:cNvSpPr txBox="1"/>
          <p:nvPr/>
        </p:nvSpPr>
        <p:spPr>
          <a:xfrm>
            <a:off x="1988170" y="2256037"/>
            <a:ext cx="4788708" cy="1055608"/>
          </a:xfrm>
          <a:prstGeom prst="roundRect">
            <a:avLst/>
          </a:prstGeom>
          <a:solidFill>
            <a:srgbClr val="DF8822">
              <a:lumMod val="20000"/>
              <a:lumOff val="80000"/>
            </a:srgbClr>
          </a:solidFill>
          <a:ln>
            <a:solidFill>
              <a:srgbClr val="DF882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Education on ASD students, assignments broken down by weekly milestones, designated office hours for ASD students, semester start meetings where individualized strategies are co-created and agreed upon.</a:t>
            </a:r>
          </a:p>
        </p:txBody>
      </p:sp>
      <p:sp>
        <p:nvSpPr>
          <p:cNvPr id="65" name="Flowchart: Delay 64"/>
          <p:cNvSpPr/>
          <p:nvPr/>
        </p:nvSpPr>
        <p:spPr>
          <a:xfrm rot="10800000">
            <a:off x="10376259" y="2195129"/>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66" name="TextBox 65"/>
          <p:cNvSpPr txBox="1"/>
          <p:nvPr/>
        </p:nvSpPr>
        <p:spPr>
          <a:xfrm>
            <a:off x="10494099" y="2328577"/>
            <a:ext cx="1720343"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Disability Specialist</a:t>
            </a:r>
            <a:endParaRPr lang="en-US" sz="1400" kern="0" dirty="0">
              <a:solidFill>
                <a:srgbClr val="000000"/>
              </a:solidFill>
              <a:latin typeface="Arial"/>
              <a:cs typeface="Arial"/>
              <a:sym typeface="Arial"/>
            </a:endParaRPr>
          </a:p>
        </p:txBody>
      </p:sp>
      <p:sp>
        <p:nvSpPr>
          <p:cNvPr id="67" name="TextBox 66"/>
          <p:cNvSpPr txBox="1"/>
          <p:nvPr/>
        </p:nvSpPr>
        <p:spPr>
          <a:xfrm>
            <a:off x="7044683" y="2260252"/>
            <a:ext cx="3230683" cy="1055608"/>
          </a:xfrm>
          <a:prstGeom prst="roundRect">
            <a:avLst/>
          </a:prstGeom>
          <a:solidFill>
            <a:srgbClr val="2CB663">
              <a:lumMod val="20000"/>
              <a:lumOff val="80000"/>
            </a:srgbClr>
          </a:solidFill>
          <a:ln>
            <a:solidFill>
              <a:srgbClr val="2CB66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faculty provided by Disability Specialist from the EASE Program.  May include Academic Accommodation Plans.</a:t>
            </a:r>
          </a:p>
        </p:txBody>
      </p:sp>
      <p:sp>
        <p:nvSpPr>
          <p:cNvPr id="68" name="Flowchart: Delay 67"/>
          <p:cNvSpPr/>
          <p:nvPr/>
        </p:nvSpPr>
        <p:spPr>
          <a:xfrm>
            <a:off x="18307" y="4400342"/>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69" name="TextBox 68"/>
          <p:cNvSpPr txBox="1"/>
          <p:nvPr/>
        </p:nvSpPr>
        <p:spPr>
          <a:xfrm>
            <a:off x="0" y="4445540"/>
            <a:ext cx="1542120"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Academic Success Center</a:t>
            </a:r>
            <a:endParaRPr lang="en-US" sz="1400" kern="0" dirty="0">
              <a:solidFill>
                <a:srgbClr val="000000"/>
              </a:solidFill>
              <a:latin typeface="Arial"/>
              <a:cs typeface="Arial"/>
              <a:sym typeface="Arial"/>
            </a:endParaRPr>
          </a:p>
        </p:txBody>
      </p:sp>
      <p:sp>
        <p:nvSpPr>
          <p:cNvPr id="70" name="TextBox 69"/>
          <p:cNvSpPr txBox="1"/>
          <p:nvPr/>
        </p:nvSpPr>
        <p:spPr>
          <a:xfrm>
            <a:off x="2006477" y="4445540"/>
            <a:ext cx="4788708" cy="1532334"/>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Special Tutoring Hours for ASD Students in distraction free environments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Complimentary time management tools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Programs centered around mid-terms and finals that promote ASD Student meetings with faculty and tutors</a:t>
            </a:r>
          </a:p>
        </p:txBody>
      </p:sp>
      <p:sp>
        <p:nvSpPr>
          <p:cNvPr id="71" name="Flowchart: Delay 70"/>
          <p:cNvSpPr/>
          <p:nvPr/>
        </p:nvSpPr>
        <p:spPr>
          <a:xfrm>
            <a:off x="0" y="3413312"/>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72" name="TextBox 71"/>
          <p:cNvSpPr txBox="1"/>
          <p:nvPr/>
        </p:nvSpPr>
        <p:spPr>
          <a:xfrm>
            <a:off x="-18307" y="3458510"/>
            <a:ext cx="1542120"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Disability Resource Center</a:t>
            </a:r>
            <a:endParaRPr lang="en-US" sz="1400" kern="0" dirty="0">
              <a:solidFill>
                <a:srgbClr val="000000"/>
              </a:solidFill>
              <a:latin typeface="Arial"/>
              <a:cs typeface="Arial"/>
              <a:sym typeface="Arial"/>
            </a:endParaRPr>
          </a:p>
        </p:txBody>
      </p:sp>
      <p:sp>
        <p:nvSpPr>
          <p:cNvPr id="73" name="TextBox 72"/>
          <p:cNvSpPr txBox="1"/>
          <p:nvPr/>
        </p:nvSpPr>
        <p:spPr>
          <a:xfrm>
            <a:off x="1988170" y="3458510"/>
            <a:ext cx="4788708" cy="817245"/>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Provide distraction free locations for testing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Support ASD students with Academic Accommodation Plans. </a:t>
            </a:r>
          </a:p>
        </p:txBody>
      </p:sp>
      <p:sp>
        <p:nvSpPr>
          <p:cNvPr id="74" name="Flowchart: Delay 73"/>
          <p:cNvSpPr/>
          <p:nvPr/>
        </p:nvSpPr>
        <p:spPr>
          <a:xfrm rot="10800000">
            <a:off x="10376259" y="4388597"/>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75" name="TextBox 74"/>
          <p:cNvSpPr txBox="1"/>
          <p:nvPr/>
        </p:nvSpPr>
        <p:spPr>
          <a:xfrm>
            <a:off x="10494099" y="4522045"/>
            <a:ext cx="1747594"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Learning Specialist</a:t>
            </a:r>
            <a:endParaRPr lang="en-US" sz="1400" kern="0" dirty="0">
              <a:solidFill>
                <a:srgbClr val="000000"/>
              </a:solidFill>
              <a:latin typeface="Arial"/>
              <a:cs typeface="Arial"/>
              <a:sym typeface="Arial"/>
            </a:endParaRPr>
          </a:p>
        </p:txBody>
      </p:sp>
      <p:sp>
        <p:nvSpPr>
          <p:cNvPr id="76" name="TextBox 75"/>
          <p:cNvSpPr txBox="1"/>
          <p:nvPr/>
        </p:nvSpPr>
        <p:spPr>
          <a:xfrm>
            <a:off x="7044683" y="4453720"/>
            <a:ext cx="3230683" cy="1293971"/>
          </a:xfrm>
          <a:prstGeom prst="roundRect">
            <a:avLst/>
          </a:prstGeom>
          <a:solidFill>
            <a:srgbClr val="2CB663">
              <a:lumMod val="20000"/>
              <a:lumOff val="80000"/>
            </a:srgbClr>
          </a:solidFill>
          <a:ln>
            <a:solidFill>
              <a:srgbClr val="2CB66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Academic Support personnel for specific strategies for ASD students provided by EASE Program Learning Specialist.</a:t>
            </a:r>
          </a:p>
        </p:txBody>
      </p:sp>
    </p:spTree>
    <p:extLst>
      <p:ext uri="{BB962C8B-B14F-4D97-AF65-F5344CB8AC3E}">
        <p14:creationId xmlns:p14="http://schemas.microsoft.com/office/powerpoint/2010/main" val="244604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p:cNvSpPr>
          <p:nvPr/>
        </p:nvSpPr>
        <p:spPr>
          <a:xfrm>
            <a:off x="1373597" y="359314"/>
            <a:ext cx="9603275" cy="61899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Social Competence</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119" name="Rectangle 118"/>
          <p:cNvSpPr/>
          <p:nvPr/>
        </p:nvSpPr>
        <p:spPr>
          <a:xfrm>
            <a:off x="3103817" y="928824"/>
            <a:ext cx="9116617" cy="307777"/>
          </a:xfrm>
          <a:prstGeom prst="rect">
            <a:avLst/>
          </a:prstGeom>
        </p:spPr>
        <p:txBody>
          <a:bodyPr wrap="square">
            <a:spAutoFit/>
          </a:bodyPr>
          <a:lstStyle/>
          <a:p>
            <a:pPr defTabSz="914400"/>
            <a:r>
              <a:rPr lang="en-US" sz="1400" kern="0" dirty="0" smtClean="0">
                <a:ea typeface="Times New Roman" panose="02020603050405020304" pitchFamily="18" charset="0"/>
                <a:cs typeface="Arial"/>
                <a:sym typeface="Arial"/>
              </a:rPr>
              <a:t>Ability to relate to others and understand verbal and nonverbal communication</a:t>
            </a:r>
            <a:endParaRPr lang="en-US" sz="1400" kern="0" dirty="0">
              <a:cs typeface="Arial"/>
              <a:sym typeface="Arial"/>
            </a:endParaRPr>
          </a:p>
        </p:txBody>
      </p:sp>
      <p:sp>
        <p:nvSpPr>
          <p:cNvPr id="120" name="Flowchart: Delay 119"/>
          <p:cNvSpPr/>
          <p:nvPr/>
        </p:nvSpPr>
        <p:spPr>
          <a:xfrm>
            <a:off x="0" y="1539633"/>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1" name="TextBox 120"/>
          <p:cNvSpPr txBox="1"/>
          <p:nvPr/>
        </p:nvSpPr>
        <p:spPr>
          <a:xfrm>
            <a:off x="24299" y="1584831"/>
            <a:ext cx="1349298"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Student Organizations</a:t>
            </a:r>
            <a:endParaRPr lang="en-US" sz="1400" kern="0" dirty="0">
              <a:solidFill>
                <a:srgbClr val="000000"/>
              </a:solidFill>
              <a:latin typeface="Arial"/>
              <a:cs typeface="Arial"/>
              <a:sym typeface="Arial"/>
            </a:endParaRPr>
          </a:p>
        </p:txBody>
      </p:sp>
      <p:sp>
        <p:nvSpPr>
          <p:cNvPr id="122" name="TextBox 121"/>
          <p:cNvSpPr txBox="1"/>
          <p:nvPr/>
        </p:nvSpPr>
        <p:spPr>
          <a:xfrm>
            <a:off x="1988169" y="1413001"/>
            <a:ext cx="4768216" cy="2485787"/>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Provide tips for working in groups, developing friendships, finding places to study on campus, and maintaining a calendar for academic and social engagements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Use social media to highlight the achievements of individuals with ASD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Programming will consider the needs of those with sensory and environmental sensitivities so that with ASDs are more fully included in broad educational and social experiences</a:t>
            </a:r>
          </a:p>
        </p:txBody>
      </p:sp>
      <p:sp>
        <p:nvSpPr>
          <p:cNvPr id="123" name="Flowchart: Delay 122"/>
          <p:cNvSpPr/>
          <p:nvPr/>
        </p:nvSpPr>
        <p:spPr>
          <a:xfrm rot="10800000">
            <a:off x="10382251" y="1483284"/>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4" name="TextBox 123"/>
          <p:cNvSpPr txBox="1"/>
          <p:nvPr/>
        </p:nvSpPr>
        <p:spPr>
          <a:xfrm>
            <a:off x="10500091" y="1616732"/>
            <a:ext cx="1747594"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Learning Specialist</a:t>
            </a:r>
            <a:endParaRPr lang="en-US" sz="1400" kern="0" dirty="0">
              <a:solidFill>
                <a:srgbClr val="000000"/>
              </a:solidFill>
              <a:latin typeface="Arial"/>
              <a:cs typeface="Arial"/>
              <a:sym typeface="Arial"/>
            </a:endParaRPr>
          </a:p>
        </p:txBody>
      </p:sp>
      <p:sp>
        <p:nvSpPr>
          <p:cNvPr id="125" name="TextBox 124"/>
          <p:cNvSpPr txBox="1"/>
          <p:nvPr/>
        </p:nvSpPr>
        <p:spPr>
          <a:xfrm>
            <a:off x="7192537" y="1548407"/>
            <a:ext cx="3088821" cy="1055608"/>
          </a:xfrm>
          <a:prstGeom prst="roundRect">
            <a:avLst/>
          </a:prstGeom>
          <a:solidFill>
            <a:srgbClr val="2CB663">
              <a:lumMod val="20000"/>
              <a:lumOff val="80000"/>
            </a:srgbClr>
          </a:solidFill>
          <a:ln>
            <a:solidFill>
              <a:srgbClr val="2CB66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RSO e-board members for specific strategies for ASD students provided by EASE Program Learning Specialist.</a:t>
            </a:r>
          </a:p>
        </p:txBody>
      </p:sp>
      <p:sp>
        <p:nvSpPr>
          <p:cNvPr id="126" name="Flowchart: Delay 125"/>
          <p:cNvSpPr/>
          <p:nvPr/>
        </p:nvSpPr>
        <p:spPr>
          <a:xfrm>
            <a:off x="-2" y="3754128"/>
            <a:ext cx="1809749" cy="613616"/>
          </a:xfrm>
          <a:prstGeom prst="flowChartDelay">
            <a:avLst/>
          </a:prstGeom>
          <a:solidFill>
            <a:srgbClr val="F9F9D1"/>
          </a:solidFill>
          <a:ln w="254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7" name="TextBox 126"/>
          <p:cNvSpPr txBox="1"/>
          <p:nvPr/>
        </p:nvSpPr>
        <p:spPr>
          <a:xfrm>
            <a:off x="-2" y="3799326"/>
            <a:ext cx="1572322"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Social Skills Group Leader</a:t>
            </a:r>
            <a:endParaRPr lang="en-US" sz="1400" kern="0" dirty="0">
              <a:solidFill>
                <a:srgbClr val="000000"/>
              </a:solidFill>
              <a:latin typeface="Arial"/>
              <a:cs typeface="Arial"/>
              <a:sym typeface="Arial"/>
            </a:endParaRPr>
          </a:p>
        </p:txBody>
      </p:sp>
      <p:sp>
        <p:nvSpPr>
          <p:cNvPr id="128" name="TextBox 127"/>
          <p:cNvSpPr txBox="1"/>
          <p:nvPr/>
        </p:nvSpPr>
        <p:spPr>
          <a:xfrm>
            <a:off x="1943560" y="3982915"/>
            <a:ext cx="5037532" cy="1055608"/>
          </a:xfrm>
          <a:prstGeom prst="roundRect">
            <a:avLst/>
          </a:prstGeom>
          <a:solidFill>
            <a:srgbClr val="F9F9D1"/>
          </a:solidFill>
          <a:ln>
            <a:solidFill>
              <a:srgbClr val="FFFF00"/>
            </a:solidFill>
          </a:ln>
        </p:spPr>
        <p:txBody>
          <a:bodyPr wrap="square" rtlCol="0">
            <a:spAutoFit/>
          </a:bodyPr>
          <a:lstStyle/>
          <a:p>
            <a:pPr defTabSz="914400"/>
            <a:r>
              <a:rPr lang="en-US" sz="1400" kern="0" dirty="0">
                <a:solidFill>
                  <a:srgbClr val="000000"/>
                </a:solidFill>
                <a:latin typeface="Arial"/>
                <a:cs typeface="Arial"/>
                <a:sym typeface="Arial"/>
              </a:rPr>
              <a:t>Support groups will offer interventions designed to improve peer communication by </a:t>
            </a:r>
            <a:r>
              <a:rPr lang="en-US" sz="1400" kern="0" dirty="0" smtClean="0">
                <a:solidFill>
                  <a:srgbClr val="000000"/>
                </a:solidFill>
                <a:latin typeface="Arial"/>
                <a:cs typeface="Arial"/>
                <a:sym typeface="Arial"/>
              </a:rPr>
              <a:t>developing </a:t>
            </a:r>
            <a:r>
              <a:rPr lang="en-US" sz="1400" kern="0" dirty="0">
                <a:solidFill>
                  <a:srgbClr val="000000"/>
                </a:solidFill>
                <a:latin typeface="Arial"/>
                <a:cs typeface="Arial"/>
                <a:sym typeface="Arial"/>
              </a:rPr>
              <a:t>scripted responses and practicing (role-playing) conversational skills (</a:t>
            </a:r>
            <a:r>
              <a:rPr lang="en-US" sz="1400" kern="0" dirty="0" err="1">
                <a:solidFill>
                  <a:srgbClr val="000000"/>
                </a:solidFill>
                <a:latin typeface="Arial"/>
                <a:cs typeface="Arial"/>
                <a:sym typeface="Arial"/>
              </a:rPr>
              <a:t>Zager</a:t>
            </a:r>
            <a:r>
              <a:rPr lang="en-US" sz="1400" kern="0" dirty="0">
                <a:solidFill>
                  <a:srgbClr val="000000"/>
                </a:solidFill>
                <a:latin typeface="Arial"/>
                <a:cs typeface="Arial"/>
                <a:sym typeface="Arial"/>
              </a:rPr>
              <a:t> </a:t>
            </a:r>
            <a:r>
              <a:rPr lang="en-US" sz="1400" kern="0" dirty="0" smtClean="0">
                <a:solidFill>
                  <a:srgbClr val="000000"/>
                </a:solidFill>
                <a:latin typeface="Arial"/>
                <a:cs typeface="Arial"/>
                <a:sym typeface="Arial"/>
              </a:rPr>
              <a:t>&amp; </a:t>
            </a:r>
            <a:r>
              <a:rPr lang="en-US" sz="1400" kern="0" dirty="0" err="1" smtClean="0">
                <a:solidFill>
                  <a:srgbClr val="000000"/>
                </a:solidFill>
                <a:latin typeface="Arial"/>
                <a:cs typeface="Arial"/>
                <a:sym typeface="Arial"/>
              </a:rPr>
              <a:t>Alpern</a:t>
            </a:r>
            <a:r>
              <a:rPr lang="en-US" sz="1400" kern="0" dirty="0">
                <a:solidFill>
                  <a:srgbClr val="000000"/>
                </a:solidFill>
                <a:latin typeface="Arial"/>
                <a:cs typeface="Arial"/>
                <a:sym typeface="Arial"/>
              </a:rPr>
              <a:t>, 2008</a:t>
            </a:r>
            <a:r>
              <a:rPr lang="en-US" sz="1400" kern="0" dirty="0" smtClean="0">
                <a:solidFill>
                  <a:srgbClr val="000000"/>
                </a:solidFill>
                <a:latin typeface="Arial"/>
                <a:cs typeface="Arial"/>
                <a:sym typeface="Arial"/>
              </a:rPr>
              <a:t>),</a:t>
            </a:r>
            <a:endParaRPr lang="en-US" sz="1400" kern="0" dirty="0">
              <a:solidFill>
                <a:srgbClr val="000000"/>
              </a:solidFill>
              <a:latin typeface="Arial"/>
              <a:cs typeface="Arial"/>
              <a:sym typeface="Arial"/>
            </a:endParaRPr>
          </a:p>
        </p:txBody>
      </p:sp>
      <p:sp>
        <p:nvSpPr>
          <p:cNvPr id="129" name="Flowchart: Delay 128"/>
          <p:cNvSpPr/>
          <p:nvPr/>
        </p:nvSpPr>
        <p:spPr>
          <a:xfrm>
            <a:off x="0" y="5323266"/>
            <a:ext cx="1809749" cy="613616"/>
          </a:xfrm>
          <a:prstGeom prst="flowChartDelay">
            <a:avLst/>
          </a:prstGeom>
          <a:solidFill>
            <a:srgbClr val="F9F9D1"/>
          </a:solidFill>
          <a:ln w="254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30" name="TextBox 129"/>
          <p:cNvSpPr txBox="1"/>
          <p:nvPr/>
        </p:nvSpPr>
        <p:spPr>
          <a:xfrm>
            <a:off x="-28434" y="5411769"/>
            <a:ext cx="1572322" cy="307777"/>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Peer Mentors</a:t>
            </a:r>
            <a:endParaRPr lang="en-US" sz="1400" kern="0" dirty="0">
              <a:solidFill>
                <a:srgbClr val="000000"/>
              </a:solidFill>
              <a:latin typeface="Arial"/>
              <a:cs typeface="Arial"/>
              <a:sym typeface="Arial"/>
            </a:endParaRPr>
          </a:p>
        </p:txBody>
      </p:sp>
      <p:sp>
        <p:nvSpPr>
          <p:cNvPr id="131" name="TextBox 130"/>
          <p:cNvSpPr txBox="1"/>
          <p:nvPr/>
        </p:nvSpPr>
        <p:spPr>
          <a:xfrm>
            <a:off x="1943560" y="5170715"/>
            <a:ext cx="5100757" cy="1532334"/>
          </a:xfrm>
          <a:prstGeom prst="roundRect">
            <a:avLst/>
          </a:prstGeom>
          <a:solidFill>
            <a:srgbClr val="F9F9D1"/>
          </a:solidFill>
          <a:ln>
            <a:solidFill>
              <a:srgbClr val="FFFF00"/>
            </a:solidFill>
          </a:ln>
        </p:spPr>
        <p:txBody>
          <a:bodyPr wrap="square" rtlCol="0">
            <a:spAutoFit/>
          </a:bodyPr>
          <a:lstStyle/>
          <a:p>
            <a:pPr defTabSz="914400"/>
            <a:r>
              <a:rPr lang="en-US" sz="1400" kern="0" dirty="0">
                <a:solidFill>
                  <a:srgbClr val="000000"/>
                </a:solidFill>
                <a:latin typeface="Arial"/>
                <a:cs typeface="Arial"/>
                <a:sym typeface="Arial"/>
              </a:rPr>
              <a:t>Mentors model communication styles and assist students with navigating physical and </a:t>
            </a:r>
            <a:r>
              <a:rPr lang="en-US" sz="1400" kern="0" dirty="0" smtClean="0">
                <a:solidFill>
                  <a:srgbClr val="000000"/>
                </a:solidFill>
                <a:latin typeface="Arial"/>
                <a:cs typeface="Arial"/>
                <a:sym typeface="Arial"/>
              </a:rPr>
              <a:t>social </a:t>
            </a:r>
            <a:r>
              <a:rPr lang="en-US" sz="1400" kern="0" dirty="0">
                <a:solidFill>
                  <a:srgbClr val="000000"/>
                </a:solidFill>
                <a:latin typeface="Arial"/>
                <a:cs typeface="Arial"/>
                <a:sym typeface="Arial"/>
              </a:rPr>
              <a:t>spaces on campus; mentors will act as liaisons and show students where they can </a:t>
            </a:r>
            <a:r>
              <a:rPr lang="en-US" sz="1400" kern="0" dirty="0" smtClean="0">
                <a:solidFill>
                  <a:srgbClr val="000000"/>
                </a:solidFill>
                <a:latin typeface="Arial"/>
                <a:cs typeface="Arial"/>
                <a:sym typeface="Arial"/>
              </a:rPr>
              <a:t>meet </a:t>
            </a:r>
            <a:r>
              <a:rPr lang="en-US" sz="1400" kern="0" dirty="0">
                <a:solidFill>
                  <a:srgbClr val="000000"/>
                </a:solidFill>
                <a:latin typeface="Arial"/>
                <a:cs typeface="Arial"/>
                <a:sym typeface="Arial"/>
              </a:rPr>
              <a:t>and interact with others, volunteer, attend social gatherings, develop communication skills, </a:t>
            </a:r>
            <a:r>
              <a:rPr lang="en-US" sz="1400" kern="0" dirty="0" smtClean="0">
                <a:solidFill>
                  <a:srgbClr val="000000"/>
                </a:solidFill>
                <a:latin typeface="Arial"/>
                <a:cs typeface="Arial"/>
                <a:sym typeface="Arial"/>
              </a:rPr>
              <a:t>initiate conversation </a:t>
            </a:r>
            <a:r>
              <a:rPr lang="en-US" sz="1400" kern="0" dirty="0">
                <a:solidFill>
                  <a:srgbClr val="000000"/>
                </a:solidFill>
                <a:latin typeface="Arial"/>
                <a:cs typeface="Arial"/>
                <a:sym typeface="Arial"/>
              </a:rPr>
              <a:t>topics, and read nonverbal cues of others </a:t>
            </a:r>
          </a:p>
        </p:txBody>
      </p:sp>
      <p:sp>
        <p:nvSpPr>
          <p:cNvPr id="132" name="Flowchart: Delay 131"/>
          <p:cNvSpPr/>
          <p:nvPr/>
        </p:nvSpPr>
        <p:spPr>
          <a:xfrm rot="10800000">
            <a:off x="10382251" y="4367744"/>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33" name="TextBox 132"/>
          <p:cNvSpPr txBox="1"/>
          <p:nvPr/>
        </p:nvSpPr>
        <p:spPr>
          <a:xfrm>
            <a:off x="10500091" y="4501192"/>
            <a:ext cx="1747594"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Learning Specialist</a:t>
            </a:r>
            <a:endParaRPr lang="en-US" sz="1400" kern="0" dirty="0">
              <a:solidFill>
                <a:srgbClr val="000000"/>
              </a:solidFill>
              <a:latin typeface="Arial"/>
              <a:cs typeface="Arial"/>
              <a:sym typeface="Arial"/>
            </a:endParaRPr>
          </a:p>
        </p:txBody>
      </p:sp>
      <p:sp>
        <p:nvSpPr>
          <p:cNvPr id="134" name="TextBox 133"/>
          <p:cNvSpPr txBox="1"/>
          <p:nvPr/>
        </p:nvSpPr>
        <p:spPr>
          <a:xfrm>
            <a:off x="7281746" y="4334551"/>
            <a:ext cx="2999612" cy="1532334"/>
          </a:xfrm>
          <a:prstGeom prst="roundRect">
            <a:avLst/>
          </a:prstGeom>
          <a:solidFill>
            <a:srgbClr val="2CB663">
              <a:lumMod val="20000"/>
              <a:lumOff val="80000"/>
            </a:srgbClr>
          </a:solidFill>
          <a:ln>
            <a:solidFill>
              <a:srgbClr val="2CB66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Doctoral Student Social Skills Group leader and Undergraduate Student Worker Peer Mentors report to Learning and Disability Specialists from the EASE Program.</a:t>
            </a:r>
          </a:p>
        </p:txBody>
      </p:sp>
      <p:sp>
        <p:nvSpPr>
          <p:cNvPr id="135" name="Flowchart: Delay 134"/>
          <p:cNvSpPr/>
          <p:nvPr/>
        </p:nvSpPr>
        <p:spPr>
          <a:xfrm rot="10800000">
            <a:off x="10382251" y="5050818"/>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36" name="TextBox 135"/>
          <p:cNvSpPr txBox="1"/>
          <p:nvPr/>
        </p:nvSpPr>
        <p:spPr>
          <a:xfrm>
            <a:off x="10500091" y="5184266"/>
            <a:ext cx="1720343"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Disability Specialist</a:t>
            </a: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11198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p:cNvSpPr txBox="1">
            <a:spLocks/>
          </p:cNvSpPr>
          <p:nvPr/>
        </p:nvSpPr>
        <p:spPr>
          <a:xfrm>
            <a:off x="1596621" y="598288"/>
            <a:ext cx="9603275" cy="56324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Career Preparation </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64" name="Flowchart: Delay 63"/>
          <p:cNvSpPr/>
          <p:nvPr/>
        </p:nvSpPr>
        <p:spPr>
          <a:xfrm>
            <a:off x="0" y="1782400"/>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65" name="TextBox 64"/>
          <p:cNvSpPr txBox="1"/>
          <p:nvPr/>
        </p:nvSpPr>
        <p:spPr>
          <a:xfrm>
            <a:off x="24299" y="1827598"/>
            <a:ext cx="1349298"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Academic Advising</a:t>
            </a:r>
            <a:endParaRPr lang="en-US" sz="1400" kern="0" dirty="0">
              <a:solidFill>
                <a:srgbClr val="000000"/>
              </a:solidFill>
              <a:latin typeface="Arial"/>
              <a:cs typeface="Arial"/>
              <a:sym typeface="Arial"/>
            </a:endParaRPr>
          </a:p>
        </p:txBody>
      </p:sp>
      <p:sp>
        <p:nvSpPr>
          <p:cNvPr id="66" name="TextBox 65"/>
          <p:cNvSpPr txBox="1"/>
          <p:nvPr/>
        </p:nvSpPr>
        <p:spPr>
          <a:xfrm>
            <a:off x="1988170" y="1782400"/>
            <a:ext cx="4788708" cy="1055608"/>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Assist students with identifying a major and related career path. A “good fit” in major and career is a significant component of academic success for students with ASDs (Wolf, Brown &amp; Bork, 2009)</a:t>
            </a:r>
          </a:p>
        </p:txBody>
      </p:sp>
      <p:sp>
        <p:nvSpPr>
          <p:cNvPr id="67" name="Flowchart: Delay 66"/>
          <p:cNvSpPr/>
          <p:nvPr/>
        </p:nvSpPr>
        <p:spPr>
          <a:xfrm>
            <a:off x="24299" y="4251372"/>
            <a:ext cx="1809749" cy="613616"/>
          </a:xfrm>
          <a:prstGeom prst="flowChartDelay">
            <a:avLst/>
          </a:prstGeom>
          <a:solidFill>
            <a:srgbClr val="F9F9D1"/>
          </a:solidFill>
          <a:ln w="254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68" name="TextBox 67"/>
          <p:cNvSpPr txBox="1"/>
          <p:nvPr/>
        </p:nvSpPr>
        <p:spPr>
          <a:xfrm>
            <a:off x="24299" y="4296570"/>
            <a:ext cx="1572322"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Communication </a:t>
            </a:r>
          </a:p>
          <a:p>
            <a:pPr algn="ctr" defTabSz="914400"/>
            <a:r>
              <a:rPr lang="en-US" sz="1400" kern="0" dirty="0" smtClean="0">
                <a:solidFill>
                  <a:srgbClr val="000000"/>
                </a:solidFill>
                <a:latin typeface="Arial"/>
                <a:cs typeface="Arial"/>
                <a:sym typeface="Arial"/>
              </a:rPr>
              <a:t>Coach</a:t>
            </a:r>
            <a:endParaRPr lang="en-US" sz="1400" kern="0" dirty="0">
              <a:solidFill>
                <a:srgbClr val="000000"/>
              </a:solidFill>
              <a:latin typeface="Arial"/>
              <a:cs typeface="Arial"/>
              <a:sym typeface="Arial"/>
            </a:endParaRPr>
          </a:p>
        </p:txBody>
      </p:sp>
      <p:sp>
        <p:nvSpPr>
          <p:cNvPr id="69" name="TextBox 68"/>
          <p:cNvSpPr txBox="1"/>
          <p:nvPr/>
        </p:nvSpPr>
        <p:spPr>
          <a:xfrm>
            <a:off x="1988170" y="4296570"/>
            <a:ext cx="4788708" cy="2009061"/>
          </a:xfrm>
          <a:prstGeom prst="roundRect">
            <a:avLst/>
          </a:prstGeom>
          <a:solidFill>
            <a:srgbClr val="F9F9D1"/>
          </a:solidFill>
          <a:ln>
            <a:solidFill>
              <a:srgbClr val="FFFF00"/>
            </a:solidFill>
          </a:ln>
        </p:spPr>
        <p:txBody>
          <a:bodyPr wrap="square" rtlCol="0">
            <a:spAutoFit/>
          </a:bodyPr>
          <a:lstStyle/>
          <a:p>
            <a:pPr marL="285750" indent="-285750" defTabSz="914400">
              <a:buFont typeface="Arial" panose="020B0604020202020204" pitchFamily="34" charset="0"/>
              <a:buChar char="•"/>
            </a:pPr>
            <a:r>
              <a:rPr lang="en-US" sz="1400" kern="0" dirty="0">
                <a:solidFill>
                  <a:srgbClr val="000000"/>
                </a:solidFill>
                <a:latin typeface="Arial"/>
                <a:cs typeface="Arial"/>
                <a:sym typeface="Arial"/>
              </a:rPr>
              <a:t>Individuals with ASD are often underemployed (</a:t>
            </a:r>
            <a:r>
              <a:rPr lang="en-US" sz="1400" kern="0" dirty="0" err="1">
                <a:solidFill>
                  <a:srgbClr val="000000"/>
                </a:solidFill>
                <a:latin typeface="Arial"/>
                <a:cs typeface="Arial"/>
                <a:sym typeface="Arial"/>
              </a:rPr>
              <a:t>Wehman</a:t>
            </a:r>
            <a:r>
              <a:rPr lang="en-US" sz="1400" kern="0" dirty="0">
                <a:solidFill>
                  <a:srgbClr val="000000"/>
                </a:solidFill>
                <a:latin typeface="Arial"/>
                <a:cs typeface="Arial"/>
                <a:sym typeface="Arial"/>
              </a:rPr>
              <a:t>, et al., 2014</a:t>
            </a:r>
            <a:r>
              <a:rPr lang="en-US" sz="1400" kern="0" dirty="0" smtClean="0">
                <a:solidFill>
                  <a:srgbClr val="000000"/>
                </a:solidFill>
                <a:latin typeface="Arial"/>
                <a:cs typeface="Arial"/>
                <a:sym typeface="Arial"/>
              </a:rPr>
              <a:t>). </a:t>
            </a:r>
            <a:r>
              <a:rPr lang="en-US" sz="1400" kern="0" dirty="0">
                <a:solidFill>
                  <a:srgbClr val="000000"/>
                </a:solidFill>
                <a:latin typeface="Arial"/>
                <a:cs typeface="Arial"/>
                <a:sym typeface="Arial"/>
              </a:rPr>
              <a:t>Communication styles can undermine chances of success in an interview, where candidate fit is often based on interpersonal relations, rather than academic achievement or measurable skills</a:t>
            </a:r>
            <a:endParaRPr lang="en-US" sz="1400" kern="0" dirty="0" smtClean="0">
              <a:solidFill>
                <a:srgbClr val="000000"/>
              </a:solidFill>
              <a:latin typeface="Arial"/>
              <a:cs typeface="Arial"/>
              <a:sym typeface="Arial"/>
            </a:endParaRPr>
          </a:p>
          <a:p>
            <a:pPr marL="285750" indent="-285750" defTabSz="914400">
              <a:buFont typeface="Arial" panose="020B0604020202020204" pitchFamily="34" charset="0"/>
              <a:buChar char="•"/>
            </a:pPr>
            <a:r>
              <a:rPr lang="en-US" sz="1400" kern="0" dirty="0" smtClean="0">
                <a:solidFill>
                  <a:srgbClr val="000000"/>
                </a:solidFill>
                <a:latin typeface="Arial"/>
                <a:cs typeface="Arial"/>
                <a:sym typeface="Arial"/>
              </a:rPr>
              <a:t>Mock interviews and professional communication skills incorporated into language skills curriculum.</a:t>
            </a:r>
          </a:p>
        </p:txBody>
      </p:sp>
      <p:sp>
        <p:nvSpPr>
          <p:cNvPr id="70" name="Flowchart: Delay 69"/>
          <p:cNvSpPr/>
          <p:nvPr/>
        </p:nvSpPr>
        <p:spPr>
          <a:xfrm>
            <a:off x="0" y="3016886"/>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71" name="TextBox 70"/>
          <p:cNvSpPr txBox="1"/>
          <p:nvPr/>
        </p:nvSpPr>
        <p:spPr>
          <a:xfrm>
            <a:off x="0" y="3169805"/>
            <a:ext cx="1349298" cy="307777"/>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Career Center</a:t>
            </a:r>
            <a:endParaRPr lang="en-US" sz="1400" kern="0" dirty="0">
              <a:solidFill>
                <a:srgbClr val="000000"/>
              </a:solidFill>
              <a:latin typeface="Arial"/>
              <a:cs typeface="Arial"/>
              <a:sym typeface="Arial"/>
            </a:endParaRPr>
          </a:p>
        </p:txBody>
      </p:sp>
      <p:sp>
        <p:nvSpPr>
          <p:cNvPr id="72" name="TextBox 71"/>
          <p:cNvSpPr txBox="1"/>
          <p:nvPr/>
        </p:nvSpPr>
        <p:spPr>
          <a:xfrm>
            <a:off x="1988170" y="3016886"/>
            <a:ext cx="4788708" cy="1055608"/>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Provide information about employment opportunities, development of resume and cover letters, interviewing skills, strategies for networking, and setting relevant and attainable career goals</a:t>
            </a:r>
          </a:p>
        </p:txBody>
      </p:sp>
      <p:sp>
        <p:nvSpPr>
          <p:cNvPr id="73" name="Flowchart: Delay 72"/>
          <p:cNvSpPr/>
          <p:nvPr/>
        </p:nvSpPr>
        <p:spPr>
          <a:xfrm rot="10800000">
            <a:off x="10376259" y="1782401"/>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74" name="TextBox 73"/>
          <p:cNvSpPr txBox="1"/>
          <p:nvPr/>
        </p:nvSpPr>
        <p:spPr>
          <a:xfrm>
            <a:off x="10494099" y="1915849"/>
            <a:ext cx="1697901"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Learning Specialist</a:t>
            </a:r>
            <a:endParaRPr lang="en-US" sz="1400" kern="0" dirty="0">
              <a:solidFill>
                <a:srgbClr val="000000"/>
              </a:solidFill>
              <a:latin typeface="Arial"/>
              <a:cs typeface="Arial"/>
              <a:sym typeface="Arial"/>
            </a:endParaRPr>
          </a:p>
        </p:txBody>
      </p:sp>
      <p:sp>
        <p:nvSpPr>
          <p:cNvPr id="75" name="TextBox 74"/>
          <p:cNvSpPr txBox="1"/>
          <p:nvPr/>
        </p:nvSpPr>
        <p:spPr>
          <a:xfrm>
            <a:off x="7126329" y="1782400"/>
            <a:ext cx="3129790" cy="2962513"/>
          </a:xfrm>
          <a:prstGeom prst="roundRect">
            <a:avLst/>
          </a:prstGeom>
          <a:solidFill>
            <a:srgbClr val="2CB663">
              <a:lumMod val="20000"/>
              <a:lumOff val="80000"/>
            </a:srgbClr>
          </a:solidFill>
          <a:ln>
            <a:solidFill>
              <a:srgbClr val="2CB663"/>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Academic Support and Career Development personnel on strategies for ASD students provided by a Learning Specialist from the EASE Program.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a:sym typeface="Aria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RA’s and Coaches provide regular reports to the Learning Specialist on ASD Students’ development and progress.</a:t>
            </a:r>
          </a:p>
        </p:txBody>
      </p:sp>
      <p:sp>
        <p:nvSpPr>
          <p:cNvPr id="2" name="TextBox 1"/>
          <p:cNvSpPr txBox="1"/>
          <p:nvPr/>
        </p:nvSpPr>
        <p:spPr>
          <a:xfrm>
            <a:off x="4010265" y="1149046"/>
            <a:ext cx="7332784" cy="307777"/>
          </a:xfrm>
          <a:prstGeom prst="rect">
            <a:avLst/>
          </a:prstGeom>
          <a:noFill/>
        </p:spPr>
        <p:txBody>
          <a:bodyPr wrap="square" rtlCol="0">
            <a:spAutoFit/>
          </a:bodyPr>
          <a:lstStyle/>
          <a:p>
            <a:r>
              <a:rPr lang="en-US" sz="1400" i="1" dirty="0" smtClean="0"/>
              <a:t>Vocational exploration and appropriate job experience</a:t>
            </a:r>
            <a:endParaRPr lang="en-US" sz="1400" i="1" dirty="0"/>
          </a:p>
        </p:txBody>
      </p:sp>
    </p:spTree>
    <p:extLst>
      <p:ext uri="{BB962C8B-B14F-4D97-AF65-F5344CB8AC3E}">
        <p14:creationId xmlns:p14="http://schemas.microsoft.com/office/powerpoint/2010/main" val="282058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720801" y="1079394"/>
            <a:ext cx="4471200" cy="65957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Assistive Technology</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3" name="Oval 2"/>
          <p:cNvSpPr/>
          <p:nvPr/>
        </p:nvSpPr>
        <p:spPr>
          <a:xfrm>
            <a:off x="375136" y="1212065"/>
            <a:ext cx="4026877" cy="3446585"/>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a:off x="1190623" y="1642695"/>
            <a:ext cx="2672861" cy="2585323"/>
          </a:xfrm>
          <a:prstGeom prst="rect">
            <a:avLst/>
          </a:prstGeom>
          <a:noFill/>
        </p:spPr>
        <p:txBody>
          <a:bodyPr wrap="square" rtlCol="0">
            <a:spAutoFit/>
          </a:bodyPr>
          <a:lstStyle/>
          <a:p>
            <a:r>
              <a:rPr lang="en-US" dirty="0" smtClean="0"/>
              <a:t>Connects Academic Success Center, Disability Resource Center, Academic Advising, and Mental Health Services through Database and Scheduling System</a:t>
            </a:r>
            <a:endParaRPr lang="en-US" dirty="0"/>
          </a:p>
        </p:txBody>
      </p:sp>
      <p:sp>
        <p:nvSpPr>
          <p:cNvPr id="6" name="Oval 5"/>
          <p:cNvSpPr/>
          <p:nvPr/>
        </p:nvSpPr>
        <p:spPr>
          <a:xfrm>
            <a:off x="3764574" y="3382971"/>
            <a:ext cx="3385039" cy="27432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p:cNvSpPr txBox="1"/>
          <p:nvPr/>
        </p:nvSpPr>
        <p:spPr>
          <a:xfrm>
            <a:off x="4521443" y="3781487"/>
            <a:ext cx="2266946" cy="1754326"/>
          </a:xfrm>
          <a:prstGeom prst="rect">
            <a:avLst/>
          </a:prstGeom>
          <a:noFill/>
        </p:spPr>
        <p:txBody>
          <a:bodyPr wrap="square" rtlCol="0">
            <a:spAutoFit/>
          </a:bodyPr>
          <a:lstStyle/>
          <a:p>
            <a:r>
              <a:rPr lang="en-US" dirty="0" smtClean="0"/>
              <a:t>EASE partners communicate through notes on individual students struggles and success</a:t>
            </a:r>
            <a:endParaRPr lang="en-US" dirty="0"/>
          </a:p>
        </p:txBody>
      </p:sp>
      <p:sp>
        <p:nvSpPr>
          <p:cNvPr id="14" name="Oval 13"/>
          <p:cNvSpPr/>
          <p:nvPr/>
        </p:nvSpPr>
        <p:spPr>
          <a:xfrm>
            <a:off x="7130557" y="4201230"/>
            <a:ext cx="2751992" cy="2329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p:cNvSpPr txBox="1"/>
          <p:nvPr/>
        </p:nvSpPr>
        <p:spPr>
          <a:xfrm>
            <a:off x="7615603" y="4521929"/>
            <a:ext cx="1900607" cy="1477328"/>
          </a:xfrm>
          <a:prstGeom prst="rect">
            <a:avLst/>
          </a:prstGeom>
          <a:noFill/>
        </p:spPr>
        <p:txBody>
          <a:bodyPr wrap="square" rtlCol="0">
            <a:spAutoFit/>
          </a:bodyPr>
          <a:lstStyle/>
          <a:p>
            <a:r>
              <a:rPr lang="en-US" dirty="0" smtClean="0"/>
              <a:t>Alert System for missed appointments for better accountability</a:t>
            </a:r>
            <a:endParaRPr lang="en-US" dirty="0"/>
          </a:p>
        </p:txBody>
      </p:sp>
      <p:sp>
        <p:nvSpPr>
          <p:cNvPr id="18" name="Oval 17"/>
          <p:cNvSpPr/>
          <p:nvPr/>
        </p:nvSpPr>
        <p:spPr>
          <a:xfrm>
            <a:off x="9878157" y="5131831"/>
            <a:ext cx="1781908" cy="169390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extBox 21"/>
          <p:cNvSpPr txBox="1"/>
          <p:nvPr/>
        </p:nvSpPr>
        <p:spPr>
          <a:xfrm>
            <a:off x="10229844" y="5445341"/>
            <a:ext cx="1189898" cy="923330"/>
          </a:xfrm>
          <a:prstGeom prst="rect">
            <a:avLst/>
          </a:prstGeom>
          <a:noFill/>
        </p:spPr>
        <p:txBody>
          <a:bodyPr wrap="square" rtlCol="0">
            <a:spAutoFit/>
          </a:bodyPr>
          <a:lstStyle/>
          <a:p>
            <a:r>
              <a:rPr lang="en-US" dirty="0" smtClean="0"/>
              <a:t>Potential Faculty</a:t>
            </a:r>
          </a:p>
          <a:p>
            <a:r>
              <a:rPr lang="en-US" dirty="0" smtClean="0"/>
              <a:t>Inclusion</a:t>
            </a:r>
            <a:endParaRPr lang="en-US" dirty="0"/>
          </a:p>
        </p:txBody>
      </p:sp>
    </p:spTree>
    <p:extLst>
      <p:ext uri="{BB962C8B-B14F-4D97-AF65-F5344CB8AC3E}">
        <p14:creationId xmlns:p14="http://schemas.microsoft.com/office/powerpoint/2010/main" val="1172368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492793" y="2059097"/>
            <a:ext cx="2989710" cy="1477328"/>
          </a:xfrm>
          <a:prstGeom prst="rect">
            <a:avLst/>
          </a:prstGeom>
          <a:solidFill>
            <a:srgbClr val="2CB663">
              <a:lumMod val="20000"/>
              <a:lumOff val="80000"/>
            </a:srgbClr>
          </a:solidFill>
          <a:ln>
            <a:solidFill>
              <a:srgbClr val="087D7C"/>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sng" strike="noStrike" kern="0" cap="none" spc="0" normalizeH="0" baseline="0" noProof="0" dirty="0" smtClean="0">
                <a:ln>
                  <a:noFill/>
                </a:ln>
                <a:solidFill>
                  <a:srgbClr val="000000"/>
                </a:solidFill>
                <a:effectLst/>
                <a:uLnTx/>
                <a:uFillTx/>
                <a:latin typeface="Arial"/>
                <a:cs typeface="Arial"/>
                <a:sym typeface="Arial"/>
              </a:rPr>
              <a:t>Disability Specialist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smtClean="0">
                <a:ln>
                  <a:noFill/>
                </a:ln>
                <a:solidFill>
                  <a:srgbClr val="000000"/>
                </a:solidFill>
                <a:effectLst/>
                <a:uLnTx/>
                <a:uFillTx/>
                <a:latin typeface="Arial"/>
                <a:cs typeface="Arial"/>
                <a:sym typeface="Arial"/>
              </a:rPr>
              <a:t>Supports and trains through Disability Resource Center.  Creates Individual Academic Accomodation Plans and provides training to other departments.</a:t>
            </a:r>
          </a:p>
        </p:txBody>
      </p:sp>
      <p:sp>
        <p:nvSpPr>
          <p:cNvPr id="50" name="Rectangle 49"/>
          <p:cNvSpPr/>
          <p:nvPr/>
        </p:nvSpPr>
        <p:spPr>
          <a:xfrm>
            <a:off x="492793" y="4609304"/>
            <a:ext cx="2989710"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Faculty</a:t>
            </a:r>
          </a:p>
        </p:txBody>
      </p:sp>
      <p:sp>
        <p:nvSpPr>
          <p:cNvPr id="51" name="Rectangle 50"/>
          <p:cNvSpPr/>
          <p:nvPr/>
        </p:nvSpPr>
        <p:spPr>
          <a:xfrm>
            <a:off x="7874528" y="3386602"/>
            <a:ext cx="4033745"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Residential Life</a:t>
            </a:r>
          </a:p>
        </p:txBody>
      </p:sp>
      <p:sp>
        <p:nvSpPr>
          <p:cNvPr id="52" name="Rectangle 51"/>
          <p:cNvSpPr/>
          <p:nvPr/>
        </p:nvSpPr>
        <p:spPr>
          <a:xfrm>
            <a:off x="7874528" y="3935152"/>
            <a:ext cx="4033745"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Student Health and Wellness</a:t>
            </a:r>
          </a:p>
        </p:txBody>
      </p:sp>
      <p:sp>
        <p:nvSpPr>
          <p:cNvPr id="53" name="Rectangle 52"/>
          <p:cNvSpPr/>
          <p:nvPr/>
        </p:nvSpPr>
        <p:spPr>
          <a:xfrm>
            <a:off x="7874528" y="4463342"/>
            <a:ext cx="4033745"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Academic Success Center</a:t>
            </a:r>
          </a:p>
        </p:txBody>
      </p:sp>
      <p:sp>
        <p:nvSpPr>
          <p:cNvPr id="54" name="Rectangle 53"/>
          <p:cNvSpPr/>
          <p:nvPr/>
        </p:nvSpPr>
        <p:spPr>
          <a:xfrm>
            <a:off x="7874528" y="4991533"/>
            <a:ext cx="4033745"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Financial Aid</a:t>
            </a:r>
          </a:p>
        </p:txBody>
      </p:sp>
      <p:sp>
        <p:nvSpPr>
          <p:cNvPr id="55" name="Rectangle 54"/>
          <p:cNvSpPr/>
          <p:nvPr/>
        </p:nvSpPr>
        <p:spPr>
          <a:xfrm>
            <a:off x="492793" y="4060754"/>
            <a:ext cx="2989710"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Academic Advising</a:t>
            </a:r>
          </a:p>
        </p:txBody>
      </p:sp>
      <p:sp>
        <p:nvSpPr>
          <p:cNvPr id="56" name="Rectangle 55"/>
          <p:cNvSpPr/>
          <p:nvPr/>
        </p:nvSpPr>
        <p:spPr>
          <a:xfrm>
            <a:off x="7874527" y="2059097"/>
            <a:ext cx="4033746" cy="830997"/>
          </a:xfrm>
          <a:prstGeom prst="rect">
            <a:avLst/>
          </a:prstGeom>
          <a:solidFill>
            <a:srgbClr val="2CB663">
              <a:lumMod val="20000"/>
              <a:lumOff val="80000"/>
            </a:srgbClr>
          </a:solidFill>
          <a:ln>
            <a:solidFill>
              <a:srgbClr val="087D7C"/>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sng" strike="noStrike" kern="0" cap="none" spc="0" normalizeH="0" baseline="0" noProof="0" dirty="0" smtClean="0">
                <a:ln>
                  <a:noFill/>
                </a:ln>
                <a:solidFill>
                  <a:srgbClr val="000000"/>
                </a:solidFill>
                <a:effectLst/>
                <a:uLnTx/>
                <a:uFillTx/>
                <a:latin typeface="Arial"/>
                <a:cs typeface="Arial"/>
                <a:sym typeface="Arial"/>
              </a:rPr>
              <a:t>Learning Specialist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smtClean="0">
                <a:ln>
                  <a:noFill/>
                </a:ln>
                <a:solidFill>
                  <a:srgbClr val="000000"/>
                </a:solidFill>
                <a:effectLst/>
                <a:uLnTx/>
                <a:uFillTx/>
                <a:latin typeface="Arial"/>
                <a:cs typeface="Arial"/>
                <a:sym typeface="Arial"/>
              </a:rPr>
              <a:t>Provides training and support to student services to better accommodate students with ASD</a:t>
            </a:r>
          </a:p>
        </p:txBody>
      </p:sp>
      <p:sp>
        <p:nvSpPr>
          <p:cNvPr id="57" name="Rectangle 56"/>
          <p:cNvSpPr/>
          <p:nvPr/>
        </p:nvSpPr>
        <p:spPr>
          <a:xfrm>
            <a:off x="7874528" y="5526192"/>
            <a:ext cx="4033745" cy="400110"/>
          </a:xfrm>
          <a:prstGeom prst="rect">
            <a:avLst/>
          </a:prstGeom>
          <a:solidFill>
            <a:srgbClr val="DF8822">
              <a:lumMod val="20000"/>
              <a:lumOff val="80000"/>
            </a:srgbClr>
          </a:solidFill>
          <a:ln>
            <a:solidFill>
              <a:srgbClr val="DF882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Career Services</a:t>
            </a:r>
          </a:p>
        </p:txBody>
      </p:sp>
      <p:sp>
        <p:nvSpPr>
          <p:cNvPr id="58" name="Rectangle 57"/>
          <p:cNvSpPr/>
          <p:nvPr/>
        </p:nvSpPr>
        <p:spPr>
          <a:xfrm>
            <a:off x="492792" y="997687"/>
            <a:ext cx="11415481" cy="954107"/>
          </a:xfrm>
          <a:prstGeom prst="rect">
            <a:avLst/>
          </a:prstGeom>
          <a:solidFill>
            <a:srgbClr val="415588">
              <a:lumMod val="20000"/>
              <a:lumOff val="80000"/>
            </a:srgbClr>
          </a:solidFill>
          <a:ln>
            <a:solidFill>
              <a:srgbClr val="415588"/>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sng" strike="noStrike" kern="0" cap="none" spc="0" normalizeH="0" baseline="0" noProof="0" dirty="0" smtClean="0">
                <a:ln>
                  <a:noFill/>
                </a:ln>
                <a:solidFill>
                  <a:srgbClr val="000000"/>
                </a:solidFill>
                <a:effectLst/>
                <a:uLnTx/>
                <a:uFillTx/>
                <a:latin typeface="Arial"/>
                <a:cs typeface="Arial"/>
                <a:sym typeface="Arial"/>
              </a:rPr>
              <a:t>Program Coordinator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dirty="0" smtClean="0">
                <a:ln>
                  <a:noFill/>
                </a:ln>
                <a:solidFill>
                  <a:srgbClr val="000000"/>
                </a:solidFill>
                <a:effectLst/>
                <a:uLnTx/>
                <a:uFillTx/>
                <a:latin typeface="Arial"/>
                <a:cs typeface="Arial"/>
                <a:sym typeface="Arial"/>
              </a:rPr>
              <a:t>Mid-level Administrator responsible for managing the operations of and providing support to the EASE Program.  Accountable to the Office of Mental Health Services</a:t>
            </a:r>
          </a:p>
        </p:txBody>
      </p:sp>
      <p:sp>
        <p:nvSpPr>
          <p:cNvPr id="59" name="Rectangle 58"/>
          <p:cNvSpPr/>
          <p:nvPr/>
        </p:nvSpPr>
        <p:spPr>
          <a:xfrm>
            <a:off x="3972119" y="4723216"/>
            <a:ext cx="3657600" cy="830997"/>
          </a:xfrm>
          <a:prstGeom prst="rect">
            <a:avLst/>
          </a:prstGeom>
          <a:solidFill>
            <a:srgbClr val="F9F9D1"/>
          </a:solidFill>
          <a:ln>
            <a:solidFill>
              <a:srgbClr val="660066"/>
            </a:solidFill>
          </a:ln>
        </p:spPr>
        <p:txBody>
          <a:bodyPr wrap="square">
            <a:spAutoFit/>
          </a:bodyPr>
          <a:lstStyle/>
          <a:p>
            <a:pPr algn="ctr" defTabSz="914400"/>
            <a:r>
              <a:rPr lang="en" sz="2000" b="1" u="sng" kern="0" dirty="0">
                <a:solidFill>
                  <a:srgbClr val="000000"/>
                </a:solidFill>
                <a:latin typeface="Arial"/>
                <a:cs typeface="Arial"/>
                <a:sym typeface="Arial"/>
              </a:rPr>
              <a:t>Peer Coach</a:t>
            </a:r>
          </a:p>
          <a:p>
            <a:pPr algn="ctr" defTabSz="914400"/>
            <a:r>
              <a:rPr lang="en" sz="1400" kern="0" dirty="0">
                <a:solidFill>
                  <a:srgbClr val="000000"/>
                </a:solidFill>
                <a:latin typeface="Arial"/>
                <a:cs typeface="Arial"/>
                <a:sym typeface="Arial"/>
              </a:rPr>
              <a:t>Undergraduate Student Workers mentor and socially engage ASD students</a:t>
            </a:r>
          </a:p>
        </p:txBody>
      </p:sp>
      <p:sp>
        <p:nvSpPr>
          <p:cNvPr id="60" name="Rectangle 59"/>
          <p:cNvSpPr/>
          <p:nvPr/>
        </p:nvSpPr>
        <p:spPr>
          <a:xfrm>
            <a:off x="3972119" y="2576335"/>
            <a:ext cx="3657599" cy="830997"/>
          </a:xfrm>
          <a:prstGeom prst="rect">
            <a:avLst/>
          </a:prstGeom>
          <a:solidFill>
            <a:srgbClr val="F9F9D1"/>
          </a:solidFill>
          <a:ln>
            <a:solidFill>
              <a:srgbClr val="660066"/>
            </a:solidFill>
          </a:ln>
        </p:spPr>
        <p:txBody>
          <a:bodyPr wrap="square">
            <a:spAutoFit/>
          </a:bodyPr>
          <a:lstStyle/>
          <a:p>
            <a:pPr algn="ctr" defTabSz="914400"/>
            <a:r>
              <a:rPr lang="en" sz="2000" b="1" u="sng" kern="0" dirty="0">
                <a:solidFill>
                  <a:srgbClr val="000000"/>
                </a:solidFill>
                <a:latin typeface="Arial"/>
                <a:cs typeface="Arial"/>
                <a:sym typeface="Arial"/>
              </a:rPr>
              <a:t>Social Skills Group Leader</a:t>
            </a:r>
          </a:p>
          <a:p>
            <a:pPr algn="ctr" defTabSz="914400"/>
            <a:r>
              <a:rPr lang="en" sz="1400" kern="0" dirty="0">
                <a:solidFill>
                  <a:srgbClr val="000000"/>
                </a:solidFill>
                <a:latin typeface="Arial"/>
                <a:cs typeface="Arial"/>
                <a:sym typeface="Arial"/>
              </a:rPr>
              <a:t>Weekly support group for ASD Students led by a Doctoral Student</a:t>
            </a:r>
          </a:p>
        </p:txBody>
      </p:sp>
      <p:sp>
        <p:nvSpPr>
          <p:cNvPr id="61" name="Rectangle 60"/>
          <p:cNvSpPr/>
          <p:nvPr/>
        </p:nvSpPr>
        <p:spPr>
          <a:xfrm>
            <a:off x="3972119" y="3543697"/>
            <a:ext cx="3657600" cy="1046440"/>
          </a:xfrm>
          <a:prstGeom prst="rect">
            <a:avLst/>
          </a:prstGeom>
          <a:solidFill>
            <a:srgbClr val="F9F9D1"/>
          </a:solidFill>
          <a:ln>
            <a:solidFill>
              <a:srgbClr val="660066"/>
            </a:solidFill>
          </a:ln>
        </p:spPr>
        <p:txBody>
          <a:bodyPr wrap="square">
            <a:spAutoFit/>
          </a:bodyPr>
          <a:lstStyle/>
          <a:p>
            <a:pPr algn="ctr" defTabSz="914400"/>
            <a:r>
              <a:rPr lang="en" sz="2000" b="1" u="sng" kern="0" dirty="0">
                <a:solidFill>
                  <a:srgbClr val="000000"/>
                </a:solidFill>
                <a:latin typeface="Arial"/>
                <a:cs typeface="Arial"/>
                <a:sym typeface="Arial"/>
              </a:rPr>
              <a:t>Communication Coach</a:t>
            </a:r>
          </a:p>
          <a:p>
            <a:pPr algn="ctr" defTabSz="914400"/>
            <a:r>
              <a:rPr lang="en" sz="1400" kern="0" dirty="0">
                <a:solidFill>
                  <a:srgbClr val="000000"/>
                </a:solidFill>
                <a:latin typeface="Arial"/>
                <a:cs typeface="Arial"/>
                <a:sym typeface="Arial"/>
              </a:rPr>
              <a:t>Graduate Assistants who support ASD students through a developmental communicaiton education curriculum</a:t>
            </a:r>
          </a:p>
        </p:txBody>
      </p:sp>
      <p:sp>
        <p:nvSpPr>
          <p:cNvPr id="62" name="Rectangle 61"/>
          <p:cNvSpPr/>
          <p:nvPr/>
        </p:nvSpPr>
        <p:spPr>
          <a:xfrm>
            <a:off x="3972119" y="2059097"/>
            <a:ext cx="3657600" cy="400110"/>
          </a:xfrm>
          <a:prstGeom prst="rect">
            <a:avLst/>
          </a:prstGeom>
          <a:solidFill>
            <a:srgbClr val="F5FEC2"/>
          </a:solidFill>
          <a:ln>
            <a:solidFill>
              <a:srgbClr val="415588">
                <a:lumMod val="50000"/>
              </a:srgb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sng" strike="noStrike" kern="0" cap="none" spc="0" normalizeH="0" baseline="0" noProof="0" dirty="0" smtClean="0">
                <a:ln>
                  <a:noFill/>
                </a:ln>
                <a:solidFill>
                  <a:srgbClr val="000000"/>
                </a:solidFill>
                <a:effectLst/>
                <a:uLnTx/>
                <a:uFillTx/>
                <a:latin typeface="Arial"/>
                <a:cs typeface="Arial"/>
                <a:sym typeface="Arial"/>
              </a:rPr>
              <a:t>Student Workers</a:t>
            </a:r>
          </a:p>
        </p:txBody>
      </p:sp>
      <p:sp>
        <p:nvSpPr>
          <p:cNvPr id="63" name="Shape 149"/>
          <p:cNvSpPr txBox="1"/>
          <p:nvPr/>
        </p:nvSpPr>
        <p:spPr>
          <a:xfrm>
            <a:off x="2439634" y="6295782"/>
            <a:ext cx="7230669" cy="338554"/>
          </a:xfrm>
          <a:prstGeom prst="rect">
            <a:avLst/>
          </a:prstGeom>
          <a:noFill/>
          <a:ln>
            <a:noFill/>
          </a:ln>
        </p:spPr>
        <p:txBody>
          <a:bodyPr lIns="91425" tIns="45700" rIns="91425" bIns="45700" anchor="t" anchorCtr="0">
            <a:noAutofit/>
          </a:bodyPr>
          <a:lstStyle/>
          <a:p>
            <a:pPr algn="ctr" defTabSz="914400">
              <a:buSzPct val="25000"/>
            </a:pPr>
            <a:r>
              <a:rPr lang="en-US" sz="800" kern="0" dirty="0">
                <a:solidFill>
                  <a:srgbClr val="F2F2F2"/>
                </a:solidFill>
                <a:ea typeface="Century Gothic"/>
                <a:cs typeface="Century Gothic"/>
                <a:sym typeface="Century Gothic"/>
              </a:rPr>
              <a:t>Weiss, A. L.,  and </a:t>
            </a:r>
            <a:r>
              <a:rPr lang="en-US" sz="800" kern="0" dirty="0" err="1">
                <a:solidFill>
                  <a:srgbClr val="F2F2F2"/>
                </a:solidFill>
                <a:ea typeface="Century Gothic"/>
                <a:cs typeface="Century Gothic"/>
                <a:sym typeface="Century Gothic"/>
              </a:rPr>
              <a:t>Robland</a:t>
            </a:r>
            <a:r>
              <a:rPr lang="en-US" sz="800" kern="0" dirty="0">
                <a:solidFill>
                  <a:srgbClr val="F2F2F2"/>
                </a:solidFill>
                <a:ea typeface="Century Gothic"/>
                <a:cs typeface="Century Gothic"/>
                <a:sym typeface="Century Gothic"/>
              </a:rPr>
              <a:t>, P. (2015). Implementing a communication coaching program for students with autism spectrum disorders in postsecondary education. </a:t>
            </a:r>
            <a:r>
              <a:rPr lang="en-US" sz="800" i="1" kern="0" dirty="0">
                <a:solidFill>
                  <a:srgbClr val="F2F2F2"/>
                </a:solidFill>
                <a:ea typeface="Century Gothic"/>
                <a:cs typeface="Century Gothic"/>
                <a:sym typeface="Century Gothic"/>
              </a:rPr>
              <a:t>Top Language Disorders vol. 35</a:t>
            </a:r>
            <a:r>
              <a:rPr lang="en-US" sz="800" kern="0" dirty="0">
                <a:solidFill>
                  <a:srgbClr val="F2F2F2"/>
                </a:solidFill>
                <a:ea typeface="Century Gothic"/>
                <a:cs typeface="Century Gothic"/>
                <a:sym typeface="Century Gothic"/>
              </a:rPr>
              <a:t>(4) pp. 345-361 </a:t>
            </a:r>
            <a:endParaRPr lang="en-US" sz="800" i="1" kern="0" dirty="0">
              <a:solidFill>
                <a:srgbClr val="F2F2F2"/>
              </a:solidFill>
              <a:ea typeface="Century Gothic"/>
              <a:cs typeface="Century Gothic"/>
              <a:sym typeface="Century Gothic"/>
            </a:endParaRPr>
          </a:p>
        </p:txBody>
      </p:sp>
      <p:sp>
        <p:nvSpPr>
          <p:cNvPr id="64" name="TextBox 63"/>
          <p:cNvSpPr txBox="1"/>
          <p:nvPr/>
        </p:nvSpPr>
        <p:spPr>
          <a:xfrm>
            <a:off x="492792" y="235445"/>
            <a:ext cx="11170671" cy="461665"/>
          </a:xfrm>
          <a:prstGeom prst="rect">
            <a:avLst/>
          </a:prstGeom>
          <a:noFill/>
        </p:spPr>
        <p:txBody>
          <a:bodyPr wrap="square" rtlCol="0">
            <a:spAutoFit/>
          </a:bodyPr>
          <a:lstStyle/>
          <a:p>
            <a:pPr algn="ctr" defTabSz="914400"/>
            <a:r>
              <a:rPr lang="en-US" sz="2400" b="1" u="sng" kern="0" dirty="0" smtClean="0">
                <a:latin typeface="Arial"/>
                <a:cs typeface="Arial"/>
                <a:sym typeface="Arial"/>
              </a:rPr>
              <a:t>EASE Program Organization </a:t>
            </a:r>
            <a:r>
              <a:rPr lang="en-US" sz="2400" b="1" u="sng" kern="0" dirty="0">
                <a:latin typeface="Arial"/>
                <a:cs typeface="Arial"/>
                <a:sym typeface="Arial"/>
              </a:rPr>
              <a:t>Chart</a:t>
            </a:r>
          </a:p>
        </p:txBody>
      </p:sp>
      <p:sp>
        <p:nvSpPr>
          <p:cNvPr id="65" name="Left Brace 64"/>
          <p:cNvSpPr/>
          <p:nvPr/>
        </p:nvSpPr>
        <p:spPr>
          <a:xfrm rot="16200000">
            <a:off x="1859931" y="2364186"/>
            <a:ext cx="255433" cy="2989710"/>
          </a:xfrm>
          <a:prstGeom prst="leftBrace">
            <a:avLst/>
          </a:prstGeom>
          <a:ln/>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a:ea typeface="+mn-ea"/>
              <a:cs typeface="+mn-cs"/>
              <a:sym typeface="Arial"/>
            </a:endParaRPr>
          </a:p>
        </p:txBody>
      </p:sp>
      <p:sp>
        <p:nvSpPr>
          <p:cNvPr id="66" name="TextBox 65"/>
          <p:cNvSpPr txBox="1"/>
          <p:nvPr/>
        </p:nvSpPr>
        <p:spPr>
          <a:xfrm>
            <a:off x="1565896" y="3576903"/>
            <a:ext cx="843501" cy="307777"/>
          </a:xfrm>
          <a:prstGeom prst="rect">
            <a:avLst/>
          </a:prstGeom>
          <a:noFill/>
        </p:spPr>
        <p:txBody>
          <a:bodyPr wrap="none" rtlCol="0">
            <a:spAutoFit/>
          </a:bodyPr>
          <a:lstStyle/>
          <a:p>
            <a:pPr defTabSz="914400"/>
            <a:r>
              <a:rPr lang="en-US" sz="1400" kern="0" dirty="0">
                <a:solidFill>
                  <a:schemeClr val="accent5">
                    <a:lumMod val="40000"/>
                    <a:lumOff val="60000"/>
                  </a:schemeClr>
                </a:solidFill>
                <a:latin typeface="Arial"/>
                <a:cs typeface="Arial"/>
                <a:sym typeface="Arial"/>
              </a:rPr>
              <a:t>TRAINS</a:t>
            </a:r>
          </a:p>
        </p:txBody>
      </p:sp>
      <p:sp>
        <p:nvSpPr>
          <p:cNvPr id="67" name="Left Brace 66"/>
          <p:cNvSpPr/>
          <p:nvPr/>
        </p:nvSpPr>
        <p:spPr>
          <a:xfrm rot="16200000">
            <a:off x="9761443" y="1180231"/>
            <a:ext cx="256651" cy="4037008"/>
          </a:xfrm>
          <a:prstGeom prst="leftBrace">
            <a:avLst/>
          </a:prstGeom>
          <a:ln/>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a:ea typeface="+mn-ea"/>
              <a:cs typeface="+mn-cs"/>
              <a:sym typeface="Arial"/>
            </a:endParaRPr>
          </a:p>
        </p:txBody>
      </p:sp>
      <p:sp>
        <p:nvSpPr>
          <p:cNvPr id="68" name="TextBox 67"/>
          <p:cNvSpPr txBox="1"/>
          <p:nvPr/>
        </p:nvSpPr>
        <p:spPr>
          <a:xfrm>
            <a:off x="9478881" y="2903698"/>
            <a:ext cx="999922" cy="307777"/>
          </a:xfrm>
          <a:prstGeom prst="rect">
            <a:avLst/>
          </a:prstGeom>
          <a:noFill/>
        </p:spPr>
        <p:txBody>
          <a:bodyPr wrap="square" rtlCol="0">
            <a:spAutoFit/>
          </a:bodyPr>
          <a:lstStyle/>
          <a:p>
            <a:pPr defTabSz="914400"/>
            <a:r>
              <a:rPr lang="en-US" sz="1400" kern="0" dirty="0">
                <a:solidFill>
                  <a:schemeClr val="accent5">
                    <a:lumMod val="40000"/>
                    <a:lumOff val="60000"/>
                  </a:schemeClr>
                </a:solidFill>
                <a:latin typeface="Arial"/>
                <a:cs typeface="Arial"/>
                <a:sym typeface="Arial"/>
              </a:rPr>
              <a:t>TRAINS</a:t>
            </a:r>
          </a:p>
        </p:txBody>
      </p:sp>
    </p:spTree>
    <p:extLst>
      <p:ext uri="{BB962C8B-B14F-4D97-AF65-F5344CB8AC3E}">
        <p14:creationId xmlns:p14="http://schemas.microsoft.com/office/powerpoint/2010/main" val="45667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paration 2"/>
          <p:cNvSpPr/>
          <p:nvPr/>
        </p:nvSpPr>
        <p:spPr>
          <a:xfrm>
            <a:off x="19086" y="3606471"/>
            <a:ext cx="11958918" cy="1745543"/>
          </a:xfrm>
          <a:prstGeom prst="flowChartPreparat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Snip Diagonal Corner Rectangle 1"/>
          <p:cNvSpPr/>
          <p:nvPr/>
        </p:nvSpPr>
        <p:spPr>
          <a:xfrm>
            <a:off x="19086" y="1236547"/>
            <a:ext cx="11925226" cy="2030976"/>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ectangle 31"/>
          <p:cNvSpPr/>
          <p:nvPr/>
        </p:nvSpPr>
        <p:spPr>
          <a:xfrm>
            <a:off x="708697" y="6457622"/>
            <a:ext cx="5149167" cy="307777"/>
          </a:xfrm>
          <a:prstGeom prst="rect">
            <a:avLst/>
          </a:prstGeom>
        </p:spPr>
        <p:txBody>
          <a:bodyPr wrap="none">
            <a:spAutoFit/>
          </a:bodyPr>
          <a:lstStyle/>
          <a:p>
            <a:pPr defTabSz="914400"/>
            <a:r>
              <a:rPr lang="en-US" sz="1400" kern="0" dirty="0">
                <a:latin typeface="Arial"/>
                <a:cs typeface="Arial"/>
                <a:sym typeface="Arial"/>
              </a:rPr>
              <a:t>https://www.heath.gwu.edu/students-autism-college-classroom</a:t>
            </a:r>
          </a:p>
        </p:txBody>
      </p:sp>
      <p:sp>
        <p:nvSpPr>
          <p:cNvPr id="33" name="Rectangle 32"/>
          <p:cNvSpPr/>
          <p:nvPr/>
        </p:nvSpPr>
        <p:spPr>
          <a:xfrm>
            <a:off x="0" y="5535486"/>
            <a:ext cx="5521569" cy="738664"/>
          </a:xfrm>
          <a:prstGeom prst="rect">
            <a:avLst/>
          </a:prstGeom>
          <a:noFill/>
          <a:ln>
            <a:noFill/>
          </a:ln>
        </p:spPr>
        <p:txBody>
          <a:bodyPr wrap="square">
            <a:spAutoFit/>
          </a:bodyPr>
          <a:lstStyle/>
          <a:p>
            <a:pPr defTabSz="914400"/>
            <a:r>
              <a:rPr lang="en-US" sz="1400" kern="0" dirty="0" smtClean="0">
                <a:latin typeface="Arial" panose="020B0604020202020204" pitchFamily="34" charset="0"/>
                <a:cs typeface="Arial"/>
                <a:sym typeface="Arial"/>
              </a:rPr>
              <a:t>*It </a:t>
            </a:r>
            <a:r>
              <a:rPr lang="en-US" sz="1400" kern="0" dirty="0">
                <a:latin typeface="Arial" panose="020B0604020202020204" pitchFamily="34" charset="0"/>
                <a:cs typeface="Arial"/>
                <a:sym typeface="Arial"/>
              </a:rPr>
              <a:t>is estimated that </a:t>
            </a:r>
            <a:r>
              <a:rPr lang="en-US" sz="1400" kern="0" dirty="0" smtClean="0">
                <a:latin typeface="Arial" panose="020B0604020202020204" pitchFamily="34" charset="0"/>
                <a:cs typeface="Arial"/>
                <a:sym typeface="Arial"/>
              </a:rPr>
              <a:t>[students with ASDs] </a:t>
            </a:r>
            <a:r>
              <a:rPr lang="en-US" sz="1400" kern="0" dirty="0">
                <a:latin typeface="Arial" panose="020B0604020202020204" pitchFamily="34" charset="0"/>
                <a:cs typeface="Arial"/>
                <a:sym typeface="Arial"/>
              </a:rPr>
              <a:t>comprise anywhere from </a:t>
            </a:r>
            <a:r>
              <a:rPr lang="en-US" sz="1400" kern="0" dirty="0" smtClean="0">
                <a:latin typeface="Arial" panose="020B0604020202020204" pitchFamily="34" charset="0"/>
                <a:cs typeface="Arial"/>
                <a:sym typeface="Arial"/>
              </a:rPr>
              <a:t>0.7% </a:t>
            </a:r>
            <a:r>
              <a:rPr lang="en-US" sz="1400" kern="0" dirty="0">
                <a:latin typeface="Arial" panose="020B0604020202020204" pitchFamily="34" charset="0"/>
                <a:cs typeface="Arial"/>
                <a:sym typeface="Arial"/>
              </a:rPr>
              <a:t>to </a:t>
            </a:r>
            <a:r>
              <a:rPr lang="en-US" sz="1400" kern="0" dirty="0" smtClean="0">
                <a:latin typeface="Arial" panose="020B0604020202020204" pitchFamily="34" charset="0"/>
                <a:cs typeface="Arial"/>
                <a:sym typeface="Arial"/>
              </a:rPr>
              <a:t>1.9% of </a:t>
            </a:r>
            <a:r>
              <a:rPr lang="en-US" sz="1400" kern="0" dirty="0">
                <a:latin typeface="Arial" panose="020B0604020202020204" pitchFamily="34" charset="0"/>
                <a:cs typeface="Arial"/>
                <a:sym typeface="Arial"/>
              </a:rPr>
              <a:t>the college </a:t>
            </a:r>
            <a:r>
              <a:rPr lang="en-US" sz="1400" kern="0" dirty="0" smtClean="0">
                <a:latin typeface="Arial" panose="020B0604020202020204" pitchFamily="34" charset="0"/>
                <a:cs typeface="Arial"/>
                <a:sym typeface="Arial"/>
              </a:rPr>
              <a:t>population.  We will average that to 1.3% of Southwestern University’s student population.</a:t>
            </a:r>
            <a:endParaRPr lang="en-US" sz="1400" kern="0" dirty="0">
              <a:latin typeface="Arial"/>
              <a:cs typeface="Arial"/>
              <a:sym typeface="Arial"/>
            </a:endParaRPr>
          </a:p>
        </p:txBody>
      </p:sp>
      <mc:AlternateContent xmlns:mc="http://schemas.openxmlformats.org/markup-compatibility/2006" xmlns:a14="http://schemas.microsoft.com/office/drawing/2010/main">
        <mc:Choice Requires="a14">
          <p:sp>
            <p:nvSpPr>
              <p:cNvPr id="34" name="TextBox 33"/>
              <p:cNvSpPr txBox="1"/>
              <p:nvPr/>
            </p:nvSpPr>
            <p:spPr>
              <a:xfrm>
                <a:off x="4764297" y="1823854"/>
                <a:ext cx="3043039" cy="407676"/>
              </a:xfrm>
              <a:prstGeom prst="rect">
                <a:avLst/>
              </a:prstGeom>
              <a:noFill/>
              <a:ln>
                <a:noFill/>
              </a:ln>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f>
                        <m:fPr>
                          <m:ctrlPr>
                            <a:rPr lang="en-US" sz="1400" i="1" kern="0" smtClean="0">
                              <a:solidFill>
                                <a:schemeClr val="tx1"/>
                              </a:solidFill>
                              <a:latin typeface="Cambria Math"/>
                              <a:sym typeface="Arial"/>
                            </a:rPr>
                          </m:ctrlPr>
                        </m:fPr>
                        <m:num>
                          <m:r>
                            <a:rPr lang="en-US" sz="1400" i="1" kern="0">
                              <a:solidFill>
                                <a:schemeClr val="tx1"/>
                              </a:solidFill>
                              <a:latin typeface="Cambria Math" panose="02040503050406030204" pitchFamily="18" charset="0"/>
                              <a:sym typeface="Arial"/>
                            </a:rPr>
                            <m:t>.013∗31,215</m:t>
                          </m:r>
                          <m:r>
                            <m:rPr>
                              <m:nor/>
                            </m:rPr>
                            <a:rPr lang="en-US" sz="1400" kern="0" dirty="0">
                              <a:solidFill>
                                <a:schemeClr val="tx1"/>
                              </a:solidFill>
                              <a:latin typeface="Arial"/>
                              <a:cs typeface="Arial"/>
                              <a:sym typeface="Arial"/>
                            </a:rPr>
                            <m:t> </m:t>
                          </m:r>
                        </m:num>
                        <m:den>
                          <m:r>
                            <a:rPr lang="en-US" sz="1400" i="1" kern="0" smtClean="0">
                              <a:solidFill>
                                <a:schemeClr val="tx1"/>
                              </a:solidFill>
                              <a:latin typeface="Cambria Math" panose="02040503050406030204" pitchFamily="18" charset="0"/>
                              <a:sym typeface="Arial"/>
                            </a:rPr>
                            <m:t>4</m:t>
                          </m:r>
                        </m:den>
                      </m:f>
                      <m:r>
                        <a:rPr lang="en-US" sz="1400" i="1" kern="0" smtClean="0">
                          <a:solidFill>
                            <a:schemeClr val="tx1"/>
                          </a:solidFill>
                          <a:latin typeface="Cambria Math" panose="02040503050406030204" pitchFamily="18" charset="0"/>
                          <a:sym typeface="Arial"/>
                        </a:rPr>
                        <m:t>=101</m:t>
                      </m:r>
                      <m:r>
                        <a:rPr lang="en-US" sz="1400" b="0" i="1" kern="0" smtClean="0">
                          <a:solidFill>
                            <a:schemeClr val="tx1"/>
                          </a:solidFill>
                          <a:latin typeface="Cambria Math" panose="02040503050406030204" pitchFamily="18" charset="0"/>
                          <a:sym typeface="Arial"/>
                        </a:rPr>
                        <m:t> </m:t>
                      </m:r>
                      <m:r>
                        <a:rPr lang="en-US" sz="1400" b="0" i="1" kern="0" smtClean="0">
                          <a:solidFill>
                            <a:schemeClr val="tx1"/>
                          </a:solidFill>
                          <a:latin typeface="Cambria Math" panose="02040503050406030204" pitchFamily="18" charset="0"/>
                          <a:sym typeface="Arial"/>
                        </a:rPr>
                        <m:t>𝑆𝑡𝑢𝑑𝑒𝑛𝑡𝑠</m:t>
                      </m:r>
                    </m:oMath>
                  </m:oMathPara>
                </a14:m>
                <a:endParaRPr lang="en-US" sz="1400" kern="0" dirty="0">
                  <a:solidFill>
                    <a:schemeClr val="tx1"/>
                  </a:solidFill>
                  <a:latin typeface="Arial"/>
                  <a:cs typeface="Arial"/>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764297" y="1823854"/>
                <a:ext cx="3043039" cy="407676"/>
              </a:xfrm>
              <a:prstGeom prst="rect">
                <a:avLst/>
              </a:prstGeom>
              <a:blipFill>
                <a:blip r:embed="rId2"/>
                <a:stretch>
                  <a:fillRect b="-134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26470" y="2723394"/>
                <a:ext cx="4118692" cy="369332"/>
              </a:xfrm>
              <a:prstGeom prst="rect">
                <a:avLst/>
              </a:prstGeom>
              <a:noFill/>
              <a:ln>
                <a:solidFill>
                  <a:schemeClr val="bg1"/>
                </a:solid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sym typeface="Arial"/>
                        </a:rPr>
                        <m:t>101∗3∗207.25=</m:t>
                      </m:r>
                      <m:r>
                        <a:rPr kumimoji="0" lang="en-US" sz="2400" b="0" i="1" u="none" strike="noStrike" kern="0" cap="none" spc="0" normalizeH="0" baseline="0" noProof="0" smtClean="0">
                          <a:ln>
                            <a:noFill/>
                          </a:ln>
                          <a:solidFill>
                            <a:schemeClr val="accent6">
                              <a:lumMod val="50000"/>
                            </a:schemeClr>
                          </a:solidFill>
                          <a:effectLst/>
                          <a:uLnTx/>
                          <a:uFillTx/>
                          <a:latin typeface="Cambria Math" panose="02040503050406030204" pitchFamily="18" charset="0"/>
                          <a:sym typeface="Arial"/>
                        </a:rPr>
                        <m:t>$62,796.25</m:t>
                      </m:r>
                    </m:oMath>
                  </m:oMathPara>
                </a14:m>
                <a:endParaRPr kumimoji="0" lang="en-US" sz="2400" b="0" i="0" u="none" strike="noStrike" kern="0" cap="none" spc="0" normalizeH="0" baseline="0" noProof="0" dirty="0" smtClean="0">
                  <a:ln>
                    <a:noFill/>
                  </a:ln>
                  <a:solidFill>
                    <a:schemeClr val="accent6">
                      <a:lumMod val="50000"/>
                    </a:schemeClr>
                  </a:solidFill>
                  <a:effectLst/>
                  <a:uLnTx/>
                  <a:uFillTx/>
                  <a:latin typeface="Arial"/>
                  <a:cs typeface="Arial"/>
                  <a:sym typeface="Aria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226470" y="2723394"/>
                <a:ext cx="4118692" cy="369332"/>
              </a:xfrm>
              <a:prstGeom prst="rect">
                <a:avLst/>
              </a:prstGeom>
              <a:blipFill>
                <a:blip r:embed="rId3"/>
                <a:stretch>
                  <a:fillRect l="-885" r="-1180" b="-1935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10683" y="1356844"/>
                <a:ext cx="6550269" cy="321883"/>
              </a:xfrm>
              <a:prstGeom prst="rect">
                <a:avLst/>
              </a:prstGeom>
              <a:noFill/>
              <a:ln>
                <a:noFill/>
              </a:ln>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f>
                        <m:fPr>
                          <m:ctrlPr>
                            <a:rPr lang="en-US" sz="1100" i="1" kern="0" smtClean="0">
                              <a:solidFill>
                                <a:schemeClr val="tx1"/>
                              </a:solidFill>
                              <a:latin typeface="Cambria Math"/>
                              <a:sym typeface="Arial"/>
                            </a:rPr>
                          </m:ctrlPr>
                        </m:fPr>
                        <m:num>
                          <m:r>
                            <a:rPr lang="en-US" sz="1100" i="1" kern="0" smtClean="0">
                              <a:solidFill>
                                <a:schemeClr val="tx1"/>
                              </a:solidFill>
                              <a:latin typeface="Cambria Math" panose="02040503050406030204" pitchFamily="18" charset="0"/>
                              <a:sym typeface="Arial"/>
                            </a:rPr>
                            <m:t>𝑃𝑒𝑟𝑐𝑒𝑛𝑡</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𝑜𝑓</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𝑠𝑡𝑢𝑑𝑒𝑛𝑡𝑠</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𝑤𝑖𝑡h</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𝐴𝑆𝐷𝑠</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𝑇𝑜𝑡𝑎𝑙</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𝑃𝑜𝑝𝑢𝑙𝑎𝑡𝑖𝑜𝑛</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𝑜𝑓</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𝑠𝑐h𝑜𝑜𝑙</m:t>
                          </m:r>
                          <m:r>
                            <m:rPr>
                              <m:nor/>
                            </m:rPr>
                            <a:rPr lang="en-US" sz="1100" kern="0" dirty="0">
                              <a:solidFill>
                                <a:schemeClr val="tx1"/>
                              </a:solidFill>
                              <a:latin typeface="Arial"/>
                              <a:cs typeface="Arial"/>
                              <a:sym typeface="Arial"/>
                            </a:rPr>
                            <m:t> </m:t>
                          </m:r>
                        </m:num>
                        <m:den>
                          <m:r>
                            <a:rPr lang="en-US" sz="1100" i="1" kern="0" smtClean="0">
                              <a:solidFill>
                                <a:schemeClr val="tx1"/>
                              </a:solidFill>
                              <a:latin typeface="Cambria Math" panose="02040503050406030204" pitchFamily="18" charset="0"/>
                              <a:sym typeface="Arial"/>
                            </a:rPr>
                            <m:t>4 </m:t>
                          </m:r>
                          <m:r>
                            <a:rPr lang="en-US" sz="1100" i="1" kern="0" smtClean="0">
                              <a:solidFill>
                                <a:schemeClr val="tx1"/>
                              </a:solidFill>
                              <a:latin typeface="Cambria Math" panose="02040503050406030204" pitchFamily="18" charset="0"/>
                              <a:sym typeface="Arial"/>
                            </a:rPr>
                            <m:t>𝑌𝑒𝑎𝑟𝑠</m:t>
                          </m:r>
                        </m:den>
                      </m:f>
                      <m:r>
                        <a:rPr lang="en-US" sz="1100" i="1" kern="0" smtClean="0">
                          <a:solidFill>
                            <a:schemeClr val="tx1"/>
                          </a:solidFill>
                          <a:latin typeface="Cambria Math" panose="02040503050406030204" pitchFamily="18" charset="0"/>
                          <a:sym typeface="Arial"/>
                        </a:rPr>
                        <m:t>=</m:t>
                      </m:r>
                      <m:r>
                        <a:rPr lang="en-US" sz="1100" i="1" kern="0" smtClean="0">
                          <a:solidFill>
                            <a:schemeClr val="tx1"/>
                          </a:solidFill>
                          <a:latin typeface="Cambria Math" panose="02040503050406030204" pitchFamily="18" charset="0"/>
                          <a:sym typeface="Arial"/>
                        </a:rPr>
                        <m:t>𝑇𝑜𝑡𝑎𝑙</m:t>
                      </m:r>
                      <m:r>
                        <a:rPr lang="en-US" sz="1100" i="1" kern="0" smtClean="0">
                          <a:solidFill>
                            <a:schemeClr val="tx1"/>
                          </a:solidFill>
                          <a:latin typeface="Cambria Math" panose="02040503050406030204" pitchFamily="18" charset="0"/>
                          <a:sym typeface="Arial"/>
                        </a:rPr>
                        <m:t> # </m:t>
                      </m:r>
                      <m:r>
                        <a:rPr lang="en-US" sz="1100" i="1" kern="0" smtClean="0">
                          <a:solidFill>
                            <a:schemeClr val="tx1"/>
                          </a:solidFill>
                          <a:latin typeface="Cambria Math" panose="02040503050406030204" pitchFamily="18" charset="0"/>
                          <a:sym typeface="Arial"/>
                        </a:rPr>
                        <m:t>𝑜𝑓</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𝑓𝑖𝑟𝑠𝑡</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𝑦𝑒𝑎𝑟</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𝐴𝑆𝐷</m:t>
                      </m:r>
                      <m:r>
                        <a:rPr lang="en-US" sz="1100" i="1" kern="0" smtClean="0">
                          <a:solidFill>
                            <a:schemeClr val="tx1"/>
                          </a:solidFill>
                          <a:latin typeface="Cambria Math" panose="02040503050406030204" pitchFamily="18" charset="0"/>
                          <a:sym typeface="Arial"/>
                        </a:rPr>
                        <m:t> </m:t>
                      </m:r>
                      <m:r>
                        <a:rPr lang="en-US" sz="1100" i="1" kern="0" smtClean="0">
                          <a:solidFill>
                            <a:schemeClr val="tx1"/>
                          </a:solidFill>
                          <a:latin typeface="Cambria Math" panose="02040503050406030204" pitchFamily="18" charset="0"/>
                          <a:sym typeface="Arial"/>
                        </a:rPr>
                        <m:t>𝑠𝑡𝑢𝑑𝑒𝑛𝑡𝑠</m:t>
                      </m:r>
                    </m:oMath>
                  </m:oMathPara>
                </a14:m>
                <a:endParaRPr lang="en-US" sz="1100" kern="0" dirty="0">
                  <a:solidFill>
                    <a:schemeClr val="tx1"/>
                  </a:solidFill>
                  <a:latin typeface="Arial"/>
                  <a:cs typeface="Arial"/>
                  <a:sym typeface="Aria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10683" y="1356844"/>
                <a:ext cx="6550269" cy="321883"/>
              </a:xfrm>
              <a:prstGeom prst="rect">
                <a:avLst/>
              </a:prstGeom>
              <a:blipFill>
                <a:blip r:embed="rId4"/>
                <a:stretch>
                  <a:fillRect t="-3846" b="-1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94838" y="2459887"/>
                <a:ext cx="7897572" cy="187200"/>
              </a:xfrm>
              <a:prstGeom prst="rect">
                <a:avLst/>
              </a:prstGeom>
              <a:noFill/>
              <a:ln>
                <a:noFill/>
              </a:ln>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𝐹𝑖𝑟𝑠𝑡</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𝑌𝑒𝑎𝑟</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𝐴𝑆𝐷</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𝑆𝑡𝑢𝑑𝑒𝑛𝑡𝑠</m:t>
                      </m:r>
                      <m:r>
                        <a:rPr lang="en-US" sz="1200" i="1" kern="0" smtClean="0">
                          <a:solidFill>
                            <a:schemeClr val="tx1"/>
                          </a:solidFill>
                          <a:latin typeface="Cambria Math" panose="02040503050406030204" pitchFamily="18" charset="0"/>
                          <a:sym typeface="Arial"/>
                        </a:rPr>
                        <m:t>∗</m:t>
                      </m:r>
                      <m:r>
                        <a:rPr lang="en-US" sz="1200" i="1" kern="0" smtClean="0">
                          <a:solidFill>
                            <a:schemeClr val="tx1"/>
                          </a:solidFill>
                          <a:latin typeface="Cambria Math" panose="02040503050406030204" pitchFamily="18" charset="0"/>
                          <a:sym typeface="Arial"/>
                        </a:rPr>
                        <m:t>𝐶𝑟𝑒𝑑𝑖𝑡𝑠</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𝑖𝑛</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𝐹𝑌𝐸</m:t>
                      </m:r>
                      <m:r>
                        <a:rPr lang="en-US" sz="1200" i="1" kern="0" smtClean="0">
                          <a:solidFill>
                            <a:schemeClr val="tx1"/>
                          </a:solidFill>
                          <a:latin typeface="Cambria Math" panose="02040503050406030204" pitchFamily="18" charset="0"/>
                          <a:sym typeface="Arial"/>
                        </a:rPr>
                        <m:t>∗</m:t>
                      </m:r>
                      <m:r>
                        <a:rPr lang="en-US" sz="1200" i="1" kern="0" smtClean="0">
                          <a:solidFill>
                            <a:schemeClr val="tx1"/>
                          </a:solidFill>
                          <a:latin typeface="Cambria Math" panose="02040503050406030204" pitchFamily="18" charset="0"/>
                          <a:sym typeface="Arial"/>
                        </a:rPr>
                        <m:t>𝑇𝑢𝑖𝑡𝑖𝑜𝑛</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𝑝𝑒𝑟</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𝐶𝑟𝑒𝑑𝑖𝑡</m:t>
                      </m:r>
                      <m:r>
                        <a:rPr lang="en-US" sz="1200" i="1" kern="0" smtClean="0">
                          <a:solidFill>
                            <a:schemeClr val="tx1"/>
                          </a:solidFill>
                          <a:latin typeface="Cambria Math" panose="02040503050406030204" pitchFamily="18" charset="0"/>
                          <a:sym typeface="Arial"/>
                        </a:rPr>
                        <m:t>=</m:t>
                      </m:r>
                      <m:r>
                        <a:rPr lang="en-US" sz="1200" i="1" kern="0" smtClean="0">
                          <a:solidFill>
                            <a:schemeClr val="tx1"/>
                          </a:solidFill>
                          <a:latin typeface="Cambria Math" panose="02040503050406030204" pitchFamily="18" charset="0"/>
                          <a:sym typeface="Arial"/>
                        </a:rPr>
                        <m:t>𝑇𝑢𝑖𝑡𝑖𝑜𝑛</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𝑅𝑒𝑣𝑒𝑛𝑢𝑒</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𝐺𝑒𝑛𝑒𝑟𝑎𝑡𝑒𝑑</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𝐹𝑟𝑜𝑚</m:t>
                      </m:r>
                      <m:r>
                        <a:rPr lang="en-US" sz="1200" i="1" kern="0" smtClean="0">
                          <a:solidFill>
                            <a:schemeClr val="tx1"/>
                          </a:solidFill>
                          <a:latin typeface="Cambria Math" panose="02040503050406030204" pitchFamily="18" charset="0"/>
                          <a:sym typeface="Arial"/>
                        </a:rPr>
                        <m:t> </m:t>
                      </m:r>
                      <m:r>
                        <a:rPr lang="en-US" sz="1200" i="1" kern="0" smtClean="0">
                          <a:solidFill>
                            <a:schemeClr val="tx1"/>
                          </a:solidFill>
                          <a:latin typeface="Cambria Math" panose="02040503050406030204" pitchFamily="18" charset="0"/>
                          <a:sym typeface="Arial"/>
                        </a:rPr>
                        <m:t>𝑃𝑟𝑜𝑔𝑟𝑎𝑚</m:t>
                      </m:r>
                    </m:oMath>
                  </m:oMathPara>
                </a14:m>
                <a:endParaRPr lang="en-US" sz="1400" kern="0" dirty="0">
                  <a:solidFill>
                    <a:schemeClr val="tx1"/>
                  </a:solidFill>
                  <a:latin typeface="Arial"/>
                  <a:cs typeface="Arial"/>
                  <a:sym typeface="Aria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194838" y="2459887"/>
                <a:ext cx="7897572" cy="187200"/>
              </a:xfrm>
              <a:prstGeom prst="rect">
                <a:avLst/>
              </a:prstGeom>
              <a:blipFill>
                <a:blip r:embed="rId5"/>
                <a:stretch>
                  <a:fillRect b="-33333"/>
                </a:stretch>
              </a:blipFill>
              <a:ln>
                <a:noFill/>
              </a:ln>
            </p:spPr>
            <p:txBody>
              <a:bodyPr/>
              <a:lstStyle/>
              <a:p>
                <a:r>
                  <a:rPr lang="en-US">
                    <a:noFill/>
                  </a:rPr>
                  <a:t> </a:t>
                </a:r>
              </a:p>
            </p:txBody>
          </p:sp>
        </mc:Fallback>
      </mc:AlternateContent>
      <p:sp>
        <p:nvSpPr>
          <p:cNvPr id="38" name="TextBox 37"/>
          <p:cNvSpPr txBox="1"/>
          <p:nvPr/>
        </p:nvSpPr>
        <p:spPr>
          <a:xfrm>
            <a:off x="3610368" y="3678345"/>
            <a:ext cx="4471096" cy="307777"/>
          </a:xfrm>
          <a:prstGeom prst="rect">
            <a:avLst/>
          </a:prstGeom>
          <a:noFill/>
          <a:ln>
            <a:noFill/>
          </a:ln>
        </p:spPr>
        <p:txBody>
          <a:bodyPr wrap="none" rtlCol="0">
            <a:spAutoFit/>
          </a:bodyPr>
          <a:lstStyle/>
          <a:p>
            <a:pPr defTabSz="914400"/>
            <a:r>
              <a:rPr lang="en-US" sz="1400" kern="0" dirty="0" smtClean="0">
                <a:latin typeface="Arial"/>
                <a:cs typeface="Arial"/>
                <a:sym typeface="Arial"/>
              </a:rPr>
              <a:t>Proposed increase in Student Fees: $5.01 per student</a:t>
            </a:r>
            <a:endParaRPr lang="en-US" sz="1400" kern="0" dirty="0">
              <a:latin typeface="Arial"/>
              <a:cs typeface="Arial"/>
              <a:sym typeface="Arial"/>
            </a:endParaRPr>
          </a:p>
        </p:txBody>
      </p:sp>
      <mc:AlternateContent xmlns:mc="http://schemas.openxmlformats.org/markup-compatibility/2006" xmlns:a14="http://schemas.microsoft.com/office/drawing/2010/main">
        <mc:Choice Requires="a14">
          <p:sp>
            <p:nvSpPr>
              <p:cNvPr id="39" name="TextBox 38"/>
              <p:cNvSpPr txBox="1"/>
              <p:nvPr/>
            </p:nvSpPr>
            <p:spPr>
              <a:xfrm>
                <a:off x="2302951" y="4258938"/>
                <a:ext cx="7391190" cy="215444"/>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sz="1400" i="1" kern="0" smtClean="0">
                          <a:solidFill>
                            <a:schemeClr val="tx1"/>
                          </a:solidFill>
                          <a:latin typeface="Cambria Math" panose="02040503050406030204" pitchFamily="18" charset="0"/>
                          <a:sym typeface="Arial"/>
                        </a:rPr>
                        <m:t>𝑇𝑜𝑡𝑎𝑙</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𝑠𝑡𝑢𝑑𝑒𝑛𝑡</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𝑝𝑜𝑝𝑢𝑙𝑎𝑡𝑖𝑜𝑛</m:t>
                      </m:r>
                      <m:r>
                        <a:rPr lang="en-US" sz="1400" i="1" kern="0" smtClean="0">
                          <a:solidFill>
                            <a:schemeClr val="tx1"/>
                          </a:solidFill>
                          <a:latin typeface="Cambria Math" panose="02040503050406030204" pitchFamily="18" charset="0"/>
                          <a:sym typeface="Arial"/>
                        </a:rPr>
                        <m:t>∗</m:t>
                      </m:r>
                      <m:r>
                        <a:rPr lang="en-US" sz="1400" i="1" kern="0" smtClean="0">
                          <a:solidFill>
                            <a:schemeClr val="tx1"/>
                          </a:solidFill>
                          <a:latin typeface="Cambria Math" panose="02040503050406030204" pitchFamily="18" charset="0"/>
                          <a:sym typeface="Arial"/>
                        </a:rPr>
                        <m:t>𝑆𝑡𝑢𝑑𝑒𝑛𝑡</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𝐹𝑒𝑒</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𝐼𝑛𝑐𝑟𝑒𝑎𝑠𝑒</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𝑅𝑒𝑣𝑒𝑛𝑢𝑒</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𝐺𝑒𝑛𝑒𝑟𝑎𝑡𝑒𝑑</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𝐹𝑟𝑜𝑚</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𝑆𝑡𝑢𝑑𝑒𝑛𝑡</m:t>
                      </m:r>
                      <m:r>
                        <a:rPr lang="en-US" sz="1400" i="1" kern="0" smtClean="0">
                          <a:solidFill>
                            <a:schemeClr val="tx1"/>
                          </a:solidFill>
                          <a:latin typeface="Cambria Math" panose="02040503050406030204" pitchFamily="18" charset="0"/>
                          <a:sym typeface="Arial"/>
                        </a:rPr>
                        <m:t> </m:t>
                      </m:r>
                      <m:r>
                        <a:rPr lang="en-US" sz="1400" i="1" kern="0" smtClean="0">
                          <a:solidFill>
                            <a:schemeClr val="tx1"/>
                          </a:solidFill>
                          <a:latin typeface="Cambria Math" panose="02040503050406030204" pitchFamily="18" charset="0"/>
                          <a:sym typeface="Arial"/>
                        </a:rPr>
                        <m:t>𝐹𝑒𝑒𝑠</m:t>
                      </m:r>
                    </m:oMath>
                  </m:oMathPara>
                </a14:m>
                <a:endParaRPr lang="en-US" sz="1400" kern="0" dirty="0">
                  <a:solidFill>
                    <a:schemeClr val="tx1"/>
                  </a:solidFill>
                  <a:latin typeface="Arial"/>
                  <a:cs typeface="Arial"/>
                  <a:sym typeface="Aria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02951" y="4258938"/>
                <a:ext cx="7391190" cy="215444"/>
              </a:xfrm>
              <a:prstGeom prst="rect">
                <a:avLst/>
              </a:prstGeom>
              <a:blipFill>
                <a:blip r:embed="rId6"/>
                <a:stretch>
                  <a:fillRect l="-83"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973151" y="4795317"/>
                <a:ext cx="4050789" cy="369332"/>
              </a:xfrm>
              <a:prstGeom prst="rect">
                <a:avLst/>
              </a:prstGeom>
              <a:noFill/>
              <a:ln>
                <a:solidFill>
                  <a:srgbClr val="000000"/>
                </a:solid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sym typeface="Arial"/>
                        </a:rPr>
                        <m:t>31,215∗$5.01=</m:t>
                      </m:r>
                      <m:r>
                        <a:rPr kumimoji="0" lang="en-US" sz="2400" b="0" i="1" u="none" strike="noStrike" kern="0" cap="none" spc="0" normalizeH="0" baseline="0" noProof="0" smtClean="0">
                          <a:ln>
                            <a:noFill/>
                          </a:ln>
                          <a:solidFill>
                            <a:schemeClr val="accent1">
                              <a:lumMod val="60000"/>
                              <a:lumOff val="40000"/>
                            </a:schemeClr>
                          </a:solidFill>
                          <a:effectLst/>
                          <a:uLnTx/>
                          <a:uFillTx/>
                          <a:latin typeface="Cambria Math" panose="02040503050406030204" pitchFamily="18" charset="0"/>
                          <a:sym typeface="Arial"/>
                        </a:rPr>
                        <m:t>$156,387.15</m:t>
                      </m:r>
                    </m:oMath>
                  </m:oMathPara>
                </a14:m>
                <a:endParaRPr kumimoji="0" lang="en-US" sz="2400" b="0" i="0" u="none" strike="noStrike" kern="0" cap="none" spc="0" normalizeH="0" baseline="0" noProof="0" dirty="0" smtClean="0">
                  <a:ln>
                    <a:noFill/>
                  </a:ln>
                  <a:solidFill>
                    <a:schemeClr val="accent1">
                      <a:lumMod val="60000"/>
                      <a:lumOff val="40000"/>
                    </a:schemeClr>
                  </a:solidFill>
                  <a:effectLst/>
                  <a:uLnTx/>
                  <a:uFillTx/>
                  <a:latin typeface="Arial"/>
                  <a:cs typeface="Arial"/>
                  <a:sym typeface="Aria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973151" y="4795317"/>
                <a:ext cx="4050789" cy="369332"/>
              </a:xfrm>
              <a:prstGeom prst="rect">
                <a:avLst/>
              </a:prstGeom>
              <a:blipFill>
                <a:blip r:embed="rId7"/>
                <a:stretch>
                  <a:fillRect l="-1051" r="-1201" b="-19355"/>
                </a:stretch>
              </a:blipFill>
              <a:ln>
                <a:solidFill>
                  <a:srgbClr val="000000"/>
                </a:solidFill>
              </a:ln>
            </p:spPr>
            <p:txBody>
              <a:bodyPr/>
              <a:lstStyle/>
              <a:p>
                <a:r>
                  <a:rPr lang="en-US">
                    <a:noFill/>
                  </a:rPr>
                  <a:t> </a:t>
                </a:r>
              </a:p>
            </p:txBody>
          </p:sp>
        </mc:Fallback>
      </mc:AlternateContent>
      <p:sp>
        <p:nvSpPr>
          <p:cNvPr id="41" name="Title 1"/>
          <p:cNvSpPr txBox="1">
            <a:spLocks/>
          </p:cNvSpPr>
          <p:nvPr/>
        </p:nvSpPr>
        <p:spPr>
          <a:xfrm>
            <a:off x="5857864" y="348614"/>
            <a:ext cx="9603275" cy="6595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n-lt"/>
                <a:cs typeface="Arial"/>
                <a:sym typeface="Arial"/>
              </a:rPr>
              <a:t>Revenue</a:t>
            </a:r>
            <a:endParaRPr kumimoji="0" lang="en-US" sz="3600" b="0" i="0" u="none" strike="noStrike" kern="0" cap="none" spc="0" normalizeH="0" baseline="0" noProof="0" dirty="0">
              <a:ln>
                <a:noFill/>
              </a:ln>
              <a:solidFill>
                <a:schemeClr val="tx1"/>
              </a:solidFill>
              <a:effectLst/>
              <a:uLnTx/>
              <a:uFillTx/>
              <a:latin typeface="+mn-lt"/>
              <a:cs typeface="Arial"/>
              <a:sym typeface="Arial"/>
            </a:endParaRPr>
          </a:p>
        </p:txBody>
      </p:sp>
      <p:sp>
        <p:nvSpPr>
          <p:cNvPr id="42" name="Rectangle 41"/>
          <p:cNvSpPr/>
          <p:nvPr/>
        </p:nvSpPr>
        <p:spPr>
          <a:xfrm>
            <a:off x="6943101" y="6457621"/>
            <a:ext cx="3627916" cy="307777"/>
          </a:xfrm>
          <a:prstGeom prst="rect">
            <a:avLst/>
          </a:prstGeom>
        </p:spPr>
        <p:txBody>
          <a:bodyPr wrap="none">
            <a:spAutoFit/>
          </a:bodyPr>
          <a:lstStyle/>
          <a:p>
            <a:pPr defTabSz="914400"/>
            <a:r>
              <a:rPr lang="en-US" sz="1400" kern="0" dirty="0">
                <a:latin typeface="Arial"/>
                <a:cs typeface="Arial"/>
                <a:sym typeface="Arial"/>
              </a:rPr>
              <a:t>https://www.unlv.edu/cashiering/tuition-fees</a:t>
            </a:r>
          </a:p>
        </p:txBody>
      </p:sp>
    </p:spTree>
    <p:extLst>
      <p:ext uri="{BB962C8B-B14F-4D97-AF65-F5344CB8AC3E}">
        <p14:creationId xmlns:p14="http://schemas.microsoft.com/office/powerpoint/2010/main" val="149096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685918357"/>
              </p:ext>
            </p:extLst>
          </p:nvPr>
        </p:nvGraphicFramePr>
        <p:xfrm>
          <a:off x="697281" y="1210370"/>
          <a:ext cx="4838700" cy="3977640"/>
        </p:xfrm>
        <a:graphic>
          <a:graphicData uri="http://schemas.openxmlformats.org/drawingml/2006/table">
            <a:tbl>
              <a:tblPr firstRow="1" bandRow="1">
                <a:tableStyleId>{1FECB4D8-DB02-4DC6-A0A2-4F2EBAE1DC90}</a:tableStyleId>
              </a:tblPr>
              <a:tblGrid>
                <a:gridCol w="3644900">
                  <a:extLst>
                    <a:ext uri="{9D8B030D-6E8A-4147-A177-3AD203B41FA5}">
                      <a16:colId xmlns:a16="http://schemas.microsoft.com/office/drawing/2014/main" xmlns="" val="528381320"/>
                    </a:ext>
                  </a:extLst>
                </a:gridCol>
                <a:gridCol w="1193800">
                  <a:extLst>
                    <a:ext uri="{9D8B030D-6E8A-4147-A177-3AD203B41FA5}">
                      <a16:colId xmlns:a16="http://schemas.microsoft.com/office/drawing/2014/main" xmlns="" val="3899295347"/>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Expenditure</a:t>
                      </a:r>
                      <a:endParaRPr lang="en-US" dirty="0"/>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Cost</a:t>
                      </a:r>
                      <a:endParaRPr lang="en-US" dirty="0"/>
                    </a:p>
                  </a:txBody>
                  <a:tcPr/>
                </a:tc>
                <a:extLst>
                  <a:ext uri="{0D108BD9-81ED-4DB2-BD59-A6C34878D82A}">
                    <a16:rowId xmlns:a16="http://schemas.microsoft.com/office/drawing/2014/main" xmlns="" val="292255016"/>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Program Coordinator</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$65,000</a:t>
                      </a:r>
                      <a:endParaRPr lang="en-US" dirty="0"/>
                    </a:p>
                  </a:txBody>
                  <a:tcPr/>
                </a:tc>
                <a:extLst>
                  <a:ext uri="{0D108BD9-81ED-4DB2-BD59-A6C34878D82A}">
                    <a16:rowId xmlns:a16="http://schemas.microsoft.com/office/drawing/2014/main" xmlns="" val="370418740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Disability Specialist</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$55,000</a:t>
                      </a:r>
                      <a:endParaRPr lang="en-US" dirty="0"/>
                    </a:p>
                  </a:txBody>
                  <a:tcPr/>
                </a:tc>
                <a:extLst>
                  <a:ext uri="{0D108BD9-81ED-4DB2-BD59-A6C34878D82A}">
                    <a16:rowId xmlns:a16="http://schemas.microsoft.com/office/drawing/2014/main" xmlns="" val="241969007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Learning Specialist</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$50,000</a:t>
                      </a:r>
                      <a:endParaRPr lang="en-US" dirty="0"/>
                    </a:p>
                  </a:txBody>
                  <a:tcPr/>
                </a:tc>
                <a:extLst>
                  <a:ext uri="{0D108BD9-81ED-4DB2-BD59-A6C34878D82A}">
                    <a16:rowId xmlns:a16="http://schemas.microsoft.com/office/drawing/2014/main" xmlns="" val="285850921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Graduate Assistant (Doctoral)</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$15,000</a:t>
                      </a:r>
                      <a:endParaRPr lang="en-US" dirty="0"/>
                    </a:p>
                  </a:txBody>
                  <a:tcPr/>
                </a:tc>
                <a:extLst>
                  <a:ext uri="{0D108BD9-81ED-4DB2-BD59-A6C34878D82A}">
                    <a16:rowId xmlns:a16="http://schemas.microsoft.com/office/drawing/2014/main" xmlns="" val="88654835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Graduate Assistant (Master’s)</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$12,000</a:t>
                      </a:r>
                      <a:endParaRPr lang="en-US" dirty="0"/>
                    </a:p>
                  </a:txBody>
                  <a:tcPr/>
                </a:tc>
                <a:extLst>
                  <a:ext uri="{0D108BD9-81ED-4DB2-BD59-A6C34878D82A}">
                    <a16:rowId xmlns:a16="http://schemas.microsoft.com/office/drawing/2014/main" xmlns="" val="355139067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Student Worker (Undergraduate)</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$6,000</a:t>
                      </a:r>
                      <a:endParaRPr lang="en-US" dirty="0"/>
                    </a:p>
                  </a:txBody>
                  <a:tcPr/>
                </a:tc>
                <a:extLst>
                  <a:ext uri="{0D108BD9-81ED-4DB2-BD59-A6C34878D82A}">
                    <a16:rowId xmlns:a16="http://schemas.microsoft.com/office/drawing/2014/main" xmlns="" val="4013277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Student Worker (Undergraduate)</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$6,000</a:t>
                      </a:r>
                      <a:endParaRPr lang="en-US" dirty="0"/>
                    </a:p>
                  </a:txBody>
                  <a:tcPr/>
                </a:tc>
                <a:extLst>
                  <a:ext uri="{0D108BD9-81ED-4DB2-BD59-A6C34878D82A}">
                    <a16:rowId xmlns:a16="http://schemas.microsoft.com/office/drawing/2014/main" xmlns="" val="426782659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Shared Database</a:t>
                      </a:r>
                      <a:r>
                        <a:rPr lang="en-US" baseline="0" dirty="0" smtClean="0"/>
                        <a:t> Technology (expansion of existing technology)</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$10,000</a:t>
                      </a:r>
                      <a:endParaRPr lang="en-US" dirty="0"/>
                    </a:p>
                  </a:txBody>
                  <a:tcPr/>
                </a:tc>
                <a:extLst>
                  <a:ext uri="{0D108BD9-81ED-4DB2-BD59-A6C34878D82A}">
                    <a16:rowId xmlns:a16="http://schemas.microsoft.com/office/drawing/2014/main" xmlns="" val="425346021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dirty="0" smtClean="0"/>
                        <a:t>TOTAL:</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$219,000</a:t>
                      </a:r>
                      <a:endParaRPr lang="en-US" dirty="0"/>
                    </a:p>
                  </a:txBody>
                  <a:tcPr/>
                </a:tc>
                <a:extLst>
                  <a:ext uri="{0D108BD9-81ED-4DB2-BD59-A6C34878D82A}">
                    <a16:rowId xmlns:a16="http://schemas.microsoft.com/office/drawing/2014/main" xmlns="" val="3117153455"/>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064357434"/>
              </p:ext>
            </p:extLst>
          </p:nvPr>
        </p:nvGraphicFramePr>
        <p:xfrm>
          <a:off x="6056026" y="1210370"/>
          <a:ext cx="5861153" cy="3934759"/>
        </p:xfrm>
        <a:graphic>
          <a:graphicData uri="http://schemas.openxmlformats.org/drawingml/2006/table">
            <a:tbl>
              <a:tblPr firstRow="1" bandRow="1">
                <a:tableStyleId>{1E171933-4619-4E11-9A3F-F7608DF75F80}</a:tableStyleId>
              </a:tblPr>
              <a:tblGrid>
                <a:gridCol w="4182256">
                  <a:extLst>
                    <a:ext uri="{9D8B030D-6E8A-4147-A177-3AD203B41FA5}">
                      <a16:colId xmlns:a16="http://schemas.microsoft.com/office/drawing/2014/main" xmlns="" val="528381320"/>
                    </a:ext>
                  </a:extLst>
                </a:gridCol>
                <a:gridCol w="1678897">
                  <a:extLst>
                    <a:ext uri="{9D8B030D-6E8A-4147-A177-3AD203B41FA5}">
                      <a16:colId xmlns:a16="http://schemas.microsoft.com/office/drawing/2014/main" xmlns="" val="3899295347"/>
                    </a:ext>
                  </a:extLst>
                </a:gridCol>
              </a:tblGrid>
              <a:tr h="28929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Source</a:t>
                      </a:r>
                      <a:endParaRPr lang="en-US" dirty="0"/>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Revenue</a:t>
                      </a:r>
                      <a:endParaRPr lang="en-US" dirty="0"/>
                    </a:p>
                  </a:txBody>
                  <a:tcPr/>
                </a:tc>
                <a:extLst>
                  <a:ext uri="{0D108BD9-81ED-4DB2-BD59-A6C34878D82A}">
                    <a16:rowId xmlns:a16="http://schemas.microsoft.com/office/drawing/2014/main" xmlns="" val="292255016"/>
                  </a:ext>
                </a:extLst>
              </a:tr>
              <a:tr h="5062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Student Tuition from Communication Skills FYE Course</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u="none" strike="noStrike" cap="none" dirty="0" smtClean="0">
                          <a:sym typeface="Arial"/>
                        </a:rPr>
                        <a:t>$62,796.25</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xmlns="" val="3704187405"/>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Proposed Student Fee Increase*</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smtClean="0">
                          <a:sym typeface="Arial"/>
                        </a:rPr>
                        <a:t>$156,387.15</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xmlns="" val="2419690072"/>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extLst>
                  <a:ext uri="{0D108BD9-81ED-4DB2-BD59-A6C34878D82A}">
                    <a16:rowId xmlns:a16="http://schemas.microsoft.com/office/drawing/2014/main" xmlns="" val="2858509212"/>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xmlns="" val="886548351"/>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extLst>
                  <a:ext uri="{0D108BD9-81ED-4DB2-BD59-A6C34878D82A}">
                    <a16:rowId xmlns:a16="http://schemas.microsoft.com/office/drawing/2014/main" xmlns="" val="3551390675"/>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extLst>
                  <a:ext uri="{0D108BD9-81ED-4DB2-BD59-A6C34878D82A}">
                    <a16:rowId xmlns:a16="http://schemas.microsoft.com/office/drawing/2014/main" xmlns="" val="4013277001"/>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extLst>
                  <a:ext uri="{0D108BD9-81ED-4DB2-BD59-A6C34878D82A}">
                    <a16:rowId xmlns:a16="http://schemas.microsoft.com/office/drawing/2014/main" xmlns="" val="4267826599"/>
                  </a:ext>
                </a:extLst>
              </a:tr>
              <a:tr h="289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tc>
                <a:extLst>
                  <a:ext uri="{0D108BD9-81ED-4DB2-BD59-A6C34878D82A}">
                    <a16:rowId xmlns:a16="http://schemas.microsoft.com/office/drawing/2014/main" xmlns="" val="4253460213"/>
                  </a:ext>
                </a:extLst>
              </a:tr>
              <a:tr h="36859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dirty="0" smtClean="0"/>
                        <a:t>TOTAL:</a:t>
                      </a: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$219,183.40</a:t>
                      </a:r>
                      <a:endParaRPr lang="en-US" dirty="0"/>
                    </a:p>
                  </a:txBody>
                  <a:tcPr/>
                </a:tc>
                <a:extLst>
                  <a:ext uri="{0D108BD9-81ED-4DB2-BD59-A6C34878D82A}">
                    <a16:rowId xmlns:a16="http://schemas.microsoft.com/office/drawing/2014/main" xmlns="" val="3117153455"/>
                  </a:ext>
                </a:extLst>
              </a:tr>
            </a:tbl>
          </a:graphicData>
        </a:graphic>
      </p:graphicFrame>
      <p:sp>
        <p:nvSpPr>
          <p:cNvPr id="21" name="Title 1"/>
          <p:cNvSpPr txBox="1">
            <a:spLocks/>
          </p:cNvSpPr>
          <p:nvPr/>
        </p:nvSpPr>
        <p:spPr>
          <a:xfrm>
            <a:off x="4670614" y="188258"/>
            <a:ext cx="2967316" cy="71433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chemeClr val="tx1"/>
                </a:solidFill>
                <a:effectLst/>
                <a:uLnTx/>
                <a:uFillTx/>
                <a:latin typeface="+mj-lt"/>
                <a:cs typeface="Arial"/>
                <a:sym typeface="Arial"/>
              </a:rPr>
              <a:t>Budget</a:t>
            </a:r>
            <a:endParaRPr kumimoji="0" lang="en-US" sz="4800" b="0" i="0" u="none" strike="noStrike" kern="0" cap="none" spc="0" normalizeH="0" baseline="0" noProof="0" dirty="0">
              <a:ln>
                <a:noFill/>
              </a:ln>
              <a:solidFill>
                <a:schemeClr val="tx1"/>
              </a:solidFill>
              <a:effectLst/>
              <a:uLnTx/>
              <a:uFillTx/>
              <a:latin typeface="+mj-lt"/>
              <a:cs typeface="Arial"/>
              <a:sym typeface="Arial"/>
            </a:endParaRPr>
          </a:p>
        </p:txBody>
      </p:sp>
      <p:sp>
        <p:nvSpPr>
          <p:cNvPr id="22" name="Rectangle 21"/>
          <p:cNvSpPr/>
          <p:nvPr/>
        </p:nvSpPr>
        <p:spPr>
          <a:xfrm>
            <a:off x="9623125" y="6550223"/>
            <a:ext cx="2504212" cy="276999"/>
          </a:xfrm>
          <a:prstGeom prst="rect">
            <a:avLst/>
          </a:prstGeom>
        </p:spPr>
        <p:txBody>
          <a:bodyPr wrap="none">
            <a:spAutoFit/>
          </a:bodyPr>
          <a:lstStyle/>
          <a:p>
            <a:pPr defTabSz="914400"/>
            <a:r>
              <a:rPr lang="en-US" sz="1200" kern="0" dirty="0">
                <a:solidFill>
                  <a:srgbClr val="FFFFFF"/>
                </a:solidFill>
                <a:cs typeface="Arial"/>
                <a:sym typeface="Arial"/>
              </a:rPr>
              <a:t>http://hrfs.nevada.edu/hrweb</a:t>
            </a:r>
            <a:r>
              <a:rPr lang="en-US" sz="1200" kern="0" dirty="0">
                <a:solidFill>
                  <a:srgbClr val="000000"/>
                </a:solidFill>
                <a:cs typeface="Arial"/>
                <a:sym typeface="Arial"/>
              </a:rPr>
              <a:t>/</a:t>
            </a:r>
          </a:p>
        </p:txBody>
      </p:sp>
      <p:sp>
        <p:nvSpPr>
          <p:cNvPr id="24" name="TextBox 23"/>
          <p:cNvSpPr txBox="1"/>
          <p:nvPr/>
        </p:nvSpPr>
        <p:spPr>
          <a:xfrm>
            <a:off x="6404162" y="5145129"/>
            <a:ext cx="5258171" cy="307777"/>
          </a:xfrm>
          <a:prstGeom prst="rect">
            <a:avLst/>
          </a:prstGeom>
          <a:noFill/>
        </p:spPr>
        <p:txBody>
          <a:bodyPr wrap="none" rtlCol="0">
            <a:spAutoFit/>
          </a:bodyPr>
          <a:lstStyle/>
          <a:p>
            <a:pPr defTabSz="914400"/>
            <a:r>
              <a:rPr lang="en-US" sz="1400" kern="0" dirty="0" smtClean="0">
                <a:cs typeface="Arial"/>
                <a:sym typeface="Arial"/>
              </a:rPr>
              <a:t>*May be decreased if Research Grant Funding is obtained</a:t>
            </a:r>
            <a:endParaRPr lang="en-US" sz="1400" kern="0" dirty="0">
              <a:cs typeface="Arial"/>
              <a:sym typeface="Arial"/>
            </a:endParaRPr>
          </a:p>
        </p:txBody>
      </p:sp>
    </p:spTree>
    <p:extLst>
      <p:ext uri="{BB962C8B-B14F-4D97-AF65-F5344CB8AC3E}">
        <p14:creationId xmlns:p14="http://schemas.microsoft.com/office/powerpoint/2010/main" val="3713056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4175" y="679173"/>
            <a:ext cx="11630025" cy="6392519"/>
          </a:xfrm>
          <a:prstGeom prst="rect">
            <a:avLst/>
          </a:prstGeom>
        </p:spPr>
        <p:txBody>
          <a:bodyPr wrap="square">
            <a:spAutoFit/>
          </a:bodyPr>
          <a:lstStyle/>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Baron-Cohen, S. (1989). The autistic child’s theory of mind: A case of specific developmental delay. Journal of Child Psychology and Psychiatry, 30, 285-297.</a:t>
            </a: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 </a:t>
            </a:r>
            <a:r>
              <a:rPr lang="en-US" sz="1200" kern="0" dirty="0" err="1">
                <a:latin typeface="Times New Roman"/>
                <a:ea typeface="Times New Roman" panose="02020603050405020304" pitchFamily="18" charset="0"/>
                <a:cs typeface="Times New Roman"/>
                <a:sym typeface="Arial"/>
              </a:rPr>
              <a:t>doi</a:t>
            </a:r>
            <a:r>
              <a:rPr lang="en-US" sz="1200" kern="0" dirty="0">
                <a:latin typeface="Times New Roman"/>
                <a:ea typeface="Times New Roman" panose="02020603050405020304" pitchFamily="18" charset="0"/>
                <a:cs typeface="Times New Roman"/>
                <a:sym typeface="Arial"/>
              </a:rPr>
              <a:t>: 10.1111/j.1469-7610.1989.tb00241.x</a:t>
            </a: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 </a:t>
            </a: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Breakey</a:t>
            </a:r>
            <a:r>
              <a:rPr lang="en-US" sz="1200" kern="0" dirty="0">
                <a:latin typeface="Times New Roman"/>
                <a:ea typeface="Times New Roman" panose="02020603050405020304" pitchFamily="18" charset="0"/>
                <a:cs typeface="Times New Roman"/>
                <a:sym typeface="Arial"/>
              </a:rPr>
              <a:t>, C. (2006). The autism spectrum and further education: A guide to good practice. Philadelphia, PA: Jessica Kingsley Publishers. ProQuest </a:t>
            </a:r>
            <a:r>
              <a:rPr lang="en-US" sz="1200" kern="0" dirty="0" err="1">
                <a:latin typeface="Times New Roman"/>
                <a:ea typeface="Times New Roman" panose="02020603050405020304" pitchFamily="18" charset="0"/>
                <a:cs typeface="Times New Roman"/>
                <a:sym typeface="Arial"/>
              </a:rPr>
              <a:t>Ebook</a:t>
            </a:r>
            <a:r>
              <a:rPr lang="en-US" sz="1200" kern="0" dirty="0">
                <a:latin typeface="Times New Roman"/>
                <a:ea typeface="Times New Roman" panose="02020603050405020304" pitchFamily="18" charset="0"/>
                <a:cs typeface="Times New Roman"/>
                <a:sym typeface="Arial"/>
              </a:rPr>
              <a:t> Central, </a:t>
            </a:r>
            <a:r>
              <a:rPr lang="en-US" sz="1200" kern="0" dirty="0">
                <a:latin typeface="Times New Roman"/>
                <a:ea typeface="Times New Roman" panose="02020603050405020304" pitchFamily="18" charset="0"/>
                <a:cs typeface="Times New Roman"/>
                <a:sym typeface="Arial"/>
                <a:hlinkClick r:id="rId2"/>
              </a:rPr>
              <a:t>https://ebookcentral.proquest.com/lib/unlv/detail.action?docID=290944</a:t>
            </a:r>
            <a:r>
              <a:rPr lang="en-US" sz="1200" kern="0" dirty="0">
                <a:latin typeface="Times New Roman"/>
                <a:ea typeface="Times New Roman" panose="02020603050405020304" pitchFamily="18" charset="0"/>
                <a:cs typeface="Times New Roman"/>
                <a:sym typeface="Arial"/>
              </a:rPr>
              <a:t>.</a:t>
            </a: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 </a:t>
            </a: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Burnette, C. P., Mundy, P. C. Meyer, J. A., Sutton, S. K., Vaughan, A. E., &amp; </a:t>
            </a:r>
            <a:r>
              <a:rPr lang="en-US" sz="1200" kern="0" dirty="0" err="1">
                <a:latin typeface="Times New Roman"/>
                <a:ea typeface="Times New Roman" panose="02020603050405020304" pitchFamily="18" charset="0"/>
                <a:cs typeface="Times New Roman"/>
                <a:sym typeface="Arial"/>
              </a:rPr>
              <a:t>Charak</a:t>
            </a:r>
            <a:r>
              <a:rPr lang="en-US" sz="1200" kern="0" dirty="0">
                <a:latin typeface="Times New Roman"/>
                <a:ea typeface="Times New Roman" panose="02020603050405020304" pitchFamily="18" charset="0"/>
                <a:cs typeface="Times New Roman"/>
                <a:sym typeface="Arial"/>
              </a:rPr>
              <a:t>, D. (2005). Weak central coherence and its relations to theory of mind and anxiety in autism. Journal of Autism and Developmental Disorders (35)1, 63-73. </a:t>
            </a:r>
            <a:r>
              <a:rPr lang="en-US" sz="1200" kern="0" dirty="0" err="1">
                <a:latin typeface="Times New Roman"/>
                <a:ea typeface="Times New Roman" panose="02020603050405020304" pitchFamily="18" charset="0"/>
                <a:cs typeface="Times New Roman"/>
                <a:sym typeface="Arial"/>
              </a:rPr>
              <a:t>doi</a:t>
            </a:r>
            <a:r>
              <a:rPr lang="en-US" sz="1200" kern="0" dirty="0">
                <a:latin typeface="Times New Roman"/>
                <a:ea typeface="Times New Roman" panose="02020603050405020304" pitchFamily="18" charset="0"/>
                <a:cs typeface="Times New Roman"/>
                <a:sym typeface="Arial"/>
              </a:rPr>
              <a:t>: 10.1007/s10803-004-1035-5</a:t>
            </a: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 </a:t>
            </a: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Cashin</a:t>
            </a:r>
            <a:r>
              <a:rPr lang="en-US" sz="1200" kern="0" dirty="0">
                <a:latin typeface="Times New Roman"/>
                <a:ea typeface="Times New Roman" panose="02020603050405020304" pitchFamily="18" charset="0"/>
                <a:cs typeface="Times New Roman"/>
                <a:sym typeface="Arial"/>
              </a:rPr>
              <a:t>, A. (2009). The triad of impairment in autism revisited. Journal of child and adolescent psychiatric nursing, 22(4) 189-193. </a:t>
            </a:r>
            <a:r>
              <a:rPr lang="en-US" sz="1200" kern="0" dirty="0" err="1">
                <a:latin typeface="Times New Roman"/>
                <a:ea typeface="Times New Roman" panose="02020603050405020304" pitchFamily="18" charset="0"/>
                <a:cs typeface="Times New Roman"/>
                <a:sym typeface="Arial"/>
              </a:rPr>
              <a:t>doi</a:t>
            </a:r>
            <a:r>
              <a:rPr lang="en-US" sz="1200" kern="0" dirty="0">
                <a:latin typeface="Times New Roman"/>
                <a:ea typeface="Times New Roman" panose="02020603050405020304" pitchFamily="18" charset="0"/>
                <a:cs typeface="Times New Roman"/>
                <a:sym typeface="Arial"/>
              </a:rPr>
              <a:t>: 10.1111/j.1744-6171.2009.00198.x</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Carpenter, L. (2013). DSM-5 Autism Spectrum Disorder: Guidelines and Criteria Exemplars. Medical University of South Carolina, </a:t>
            </a:r>
            <a:r>
              <a:rPr lang="en-US" sz="1200" kern="0" dirty="0">
                <a:latin typeface="Times New Roman"/>
                <a:ea typeface="Times New Roman" panose="02020603050405020304" pitchFamily="18" charset="0"/>
                <a:cs typeface="Times New Roman"/>
                <a:sym typeface="Arial"/>
                <a:hlinkClick r:id="rId3"/>
              </a:rPr>
              <a:t>https://depts.washington.edu/dbpeds/Screening%20Tools/DSM-5(ASD.Guidelines)Feb2013.pdf</a:t>
            </a: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a:lnSpc>
                <a:spcPct val="115000"/>
              </a:lnSpc>
            </a:pPr>
            <a:r>
              <a:rPr lang="en-US" sz="1200" dirty="0">
                <a:latin typeface="Times New Roman"/>
                <a:ea typeface="Arial" panose="020B0604020202020204" pitchFamily="34" charset="0"/>
                <a:cs typeface="Times New Roman"/>
              </a:rPr>
              <a:t>[CNN]. (2012, April 26). </a:t>
            </a:r>
            <a:r>
              <a:rPr lang="en-US" sz="1200" i="1" dirty="0" err="1">
                <a:latin typeface="Times New Roman"/>
                <a:ea typeface="Arial" panose="020B0604020202020204" pitchFamily="34" charset="0"/>
                <a:cs typeface="Times New Roman"/>
              </a:rPr>
              <a:t>Autismin</a:t>
            </a:r>
            <a:r>
              <a:rPr lang="en-US" sz="1200" i="1" dirty="0">
                <a:latin typeface="Times New Roman"/>
                <a:ea typeface="Arial" panose="020B0604020202020204" pitchFamily="34" charset="0"/>
                <a:cs typeface="Times New Roman"/>
              </a:rPr>
              <a:t> college</a:t>
            </a:r>
            <a:r>
              <a:rPr lang="en-US" sz="1200" dirty="0">
                <a:latin typeface="Times New Roman"/>
                <a:ea typeface="Arial" panose="020B0604020202020204" pitchFamily="34" charset="0"/>
                <a:cs typeface="Times New Roman"/>
              </a:rPr>
              <a:t>. [Video File]</a:t>
            </a:r>
            <a:r>
              <a:rPr lang="en-US" sz="1200" i="1" dirty="0">
                <a:latin typeface="Times New Roman"/>
                <a:ea typeface="Arial" panose="020B0604020202020204" pitchFamily="34" charset="0"/>
                <a:cs typeface="Times New Roman"/>
              </a:rPr>
              <a:t>.</a:t>
            </a:r>
            <a:r>
              <a:rPr lang="en-US" sz="1200" dirty="0">
                <a:latin typeface="Times New Roman"/>
                <a:ea typeface="Arial" panose="020B0604020202020204" pitchFamily="34" charset="0"/>
                <a:cs typeface="Times New Roman"/>
              </a:rPr>
              <a:t> Retrieved from </a:t>
            </a:r>
            <a:r>
              <a:rPr lang="en-US" sz="1200" dirty="0">
                <a:latin typeface="Times New Roman"/>
                <a:ea typeface="Arial" panose="020B0604020202020204" pitchFamily="34" charset="0"/>
                <a:cs typeface="Times New Roman"/>
                <a:hlinkClick r:id="rId4"/>
              </a:rPr>
              <a:t>https://www.youtube.com/watch?v=6r5F65AHLaI</a:t>
            </a:r>
            <a:endParaRPr lang="en-US" sz="1200" dirty="0">
              <a:latin typeface="Times New Roman"/>
              <a:ea typeface="Arial" panose="020B0604020202020204" pitchFamily="34" charset="0"/>
              <a:cs typeface="Times New Roman"/>
            </a:endParaRPr>
          </a:p>
          <a:p>
            <a:pPr marL="457200" indent="-457200">
              <a:lnSpc>
                <a:spcPct val="115000"/>
              </a:lnSpc>
            </a:pPr>
            <a:endParaRPr lang="en-US" sz="1200" dirty="0">
              <a:latin typeface="Times New Roman"/>
              <a:ea typeface="Arial" panose="020B0604020202020204" pitchFamily="34" charset="0"/>
              <a:cs typeface="Times New Roman"/>
            </a:endParaRPr>
          </a:p>
          <a:p>
            <a:pPr marL="457200" indent="-457200">
              <a:lnSpc>
                <a:spcPct val="115000"/>
              </a:lnSpc>
            </a:pPr>
            <a:r>
              <a:rPr lang="en-US" sz="1200" dirty="0">
                <a:latin typeface="Times New Roman"/>
                <a:ea typeface="Arial" panose="020B0604020202020204" pitchFamily="34" charset="0"/>
                <a:cs typeface="Times New Roman"/>
              </a:rPr>
              <a:t>College Steps. (</a:t>
            </a:r>
            <a:r>
              <a:rPr lang="en-US" sz="1200" dirty="0" err="1">
                <a:latin typeface="Times New Roman"/>
                <a:ea typeface="Arial" panose="020B0604020202020204" pitchFamily="34" charset="0"/>
                <a:cs typeface="Times New Roman"/>
              </a:rPr>
              <a:t>n.d.</a:t>
            </a:r>
            <a:r>
              <a:rPr lang="en-US" sz="1200" dirty="0">
                <a:latin typeface="Times New Roman"/>
                <a:ea typeface="Arial" panose="020B0604020202020204" pitchFamily="34" charset="0"/>
                <a:cs typeface="Times New Roman"/>
              </a:rPr>
              <a:t>) . </a:t>
            </a:r>
            <a:r>
              <a:rPr lang="en-US" sz="1200" i="1" dirty="0">
                <a:latin typeface="Times New Roman"/>
                <a:ea typeface="Arial" panose="020B0604020202020204" pitchFamily="34" charset="0"/>
                <a:cs typeface="Times New Roman"/>
              </a:rPr>
              <a:t>About</a:t>
            </a:r>
            <a:r>
              <a:rPr lang="en-US" sz="1200" dirty="0">
                <a:latin typeface="Times New Roman"/>
                <a:ea typeface="Arial" panose="020B0604020202020204" pitchFamily="34" charset="0"/>
                <a:cs typeface="Times New Roman"/>
              </a:rPr>
              <a:t>. Retrieved from </a:t>
            </a:r>
            <a:r>
              <a:rPr lang="en-US" sz="1200" dirty="0">
                <a:latin typeface="Times New Roman"/>
                <a:ea typeface="Arial" panose="020B0604020202020204" pitchFamily="34" charset="0"/>
                <a:cs typeface="Times New Roman"/>
                <a:hlinkClick r:id="rId5"/>
              </a:rPr>
              <a:t>http://www.collegesteps.org/about/</a:t>
            </a:r>
            <a:endParaRPr lang="en-US" sz="1200" dirty="0">
              <a:latin typeface="Times New Roman"/>
              <a:ea typeface="Arial" panose="020B0604020202020204" pitchFamily="34" charset="0"/>
              <a:cs typeface="Times New Roman"/>
            </a:endParaRPr>
          </a:p>
          <a:p>
            <a:pPr marL="457200" indent="-4572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Gelbar</a:t>
            </a:r>
            <a:r>
              <a:rPr lang="en-US" sz="1200" kern="0" dirty="0">
                <a:latin typeface="Times New Roman"/>
                <a:ea typeface="Times New Roman" panose="02020603050405020304" pitchFamily="18" charset="0"/>
                <a:cs typeface="Times New Roman"/>
                <a:sym typeface="Arial"/>
              </a:rPr>
              <a:t>, N. W., Smith, I., &amp; </a:t>
            </a:r>
            <a:r>
              <a:rPr lang="en-US" sz="1200" kern="0" dirty="0" err="1">
                <a:latin typeface="Times New Roman"/>
                <a:ea typeface="Times New Roman" panose="02020603050405020304" pitchFamily="18" charset="0"/>
                <a:cs typeface="Times New Roman"/>
                <a:sym typeface="Arial"/>
              </a:rPr>
              <a:t>Reichow</a:t>
            </a:r>
            <a:r>
              <a:rPr lang="en-US" sz="1200" kern="0" dirty="0">
                <a:latin typeface="Times New Roman"/>
                <a:ea typeface="Times New Roman" panose="02020603050405020304" pitchFamily="18" charset="0"/>
                <a:cs typeface="Times New Roman"/>
                <a:sym typeface="Arial"/>
              </a:rPr>
              <a:t>, B. (2014). Systematic review of articles describing experience and supports of individuals with autism enrolled in college and university programs. Journal of Autism and Developmental Disorders. 44:2593-2601. </a:t>
            </a:r>
            <a:r>
              <a:rPr lang="en-US" sz="1200" kern="0" dirty="0" err="1">
                <a:latin typeface="Times New Roman"/>
                <a:ea typeface="Times New Roman" panose="02020603050405020304" pitchFamily="18" charset="0"/>
                <a:cs typeface="Times New Roman"/>
                <a:sym typeface="Arial"/>
              </a:rPr>
              <a:t>doi</a:t>
            </a:r>
            <a:r>
              <a:rPr lang="en-US" sz="1200" kern="0" dirty="0">
                <a:latin typeface="Times New Roman"/>
                <a:ea typeface="Times New Roman" panose="02020603050405020304" pitchFamily="18" charset="0"/>
                <a:cs typeface="Times New Roman"/>
                <a:sym typeface="Arial"/>
              </a:rPr>
              <a:t>: 10.1007/s10803-014-2135-5</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Gobbo</a:t>
            </a:r>
            <a:r>
              <a:rPr lang="en-US" sz="1200" kern="0" dirty="0">
                <a:latin typeface="Times New Roman"/>
                <a:ea typeface="Times New Roman" panose="02020603050405020304" pitchFamily="18" charset="0"/>
                <a:cs typeface="Times New Roman"/>
                <a:sym typeface="Arial"/>
              </a:rPr>
              <a:t>, K., &amp; </a:t>
            </a:r>
            <a:r>
              <a:rPr lang="en-US" sz="1200" kern="0" dirty="0" err="1">
                <a:latin typeface="Times New Roman"/>
                <a:ea typeface="Times New Roman" panose="02020603050405020304" pitchFamily="18" charset="0"/>
                <a:cs typeface="Times New Roman"/>
                <a:sym typeface="Arial"/>
              </a:rPr>
              <a:t>Shmulsky</a:t>
            </a:r>
            <a:r>
              <a:rPr lang="en-US" sz="1200" kern="0" dirty="0">
                <a:latin typeface="Times New Roman"/>
                <a:ea typeface="Times New Roman" panose="02020603050405020304" pitchFamily="18" charset="0"/>
                <a:cs typeface="Times New Roman"/>
                <a:sym typeface="Arial"/>
              </a:rPr>
              <a:t>, S. (2012). Classroom needs of community college students with </a:t>
            </a:r>
            <a:r>
              <a:rPr lang="en-US" sz="1200" kern="0" dirty="0" err="1">
                <a:latin typeface="Times New Roman"/>
                <a:ea typeface="Times New Roman" panose="02020603050405020304" pitchFamily="18" charset="0"/>
                <a:cs typeface="Times New Roman"/>
                <a:sym typeface="Arial"/>
              </a:rPr>
              <a:t>asperger’s</a:t>
            </a:r>
            <a:r>
              <a:rPr lang="en-US" sz="1200" kern="0" dirty="0">
                <a:latin typeface="Times New Roman"/>
                <a:ea typeface="Times New Roman" panose="02020603050405020304" pitchFamily="18" charset="0"/>
                <a:cs typeface="Times New Roman"/>
                <a:sym typeface="Arial"/>
              </a:rPr>
              <a:t> disorder and autism spectrum disorders. Community College Journal of Research &amp; Practice, 36(1), 40-46.</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HEATH Resource Center at the National Youth Transition Center. (2017). </a:t>
            </a:r>
            <a:r>
              <a:rPr lang="en-US" sz="1200" i="1" kern="0" dirty="0">
                <a:latin typeface="Times New Roman"/>
                <a:ea typeface="Times New Roman" panose="02020603050405020304" pitchFamily="18" charset="0"/>
                <a:cs typeface="Times New Roman"/>
                <a:sym typeface="Arial"/>
              </a:rPr>
              <a:t>Students with Autism in the college classroom. </a:t>
            </a:r>
            <a:r>
              <a:rPr lang="en-US" sz="1200" kern="0" dirty="0">
                <a:latin typeface="Times New Roman"/>
                <a:ea typeface="Times New Roman" panose="02020603050405020304" pitchFamily="18" charset="0"/>
                <a:cs typeface="Times New Roman"/>
                <a:sym typeface="Arial"/>
              </a:rPr>
              <a:t>Retrieved from </a:t>
            </a:r>
            <a:r>
              <a:rPr lang="en-US" sz="1200" kern="0" dirty="0">
                <a:latin typeface="Times New Roman"/>
                <a:ea typeface="Times New Roman" panose="02020603050405020304" pitchFamily="18" charset="0"/>
                <a:cs typeface="Times New Roman"/>
                <a:sym typeface="Arial"/>
                <a:hlinkClick r:id="rId6"/>
              </a:rPr>
              <a:t>https://www.heath.gwu.edu/students-autism-college-classroom</a:t>
            </a: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600" kern="0" dirty="0">
                <a:latin typeface="Times New Roman" panose="02020603050405020304" pitchFamily="18" charset="0"/>
                <a:ea typeface="Times New Roman" panose="02020603050405020304" pitchFamily="18" charset="0"/>
                <a:cs typeface="Arial"/>
                <a:sym typeface="Arial"/>
              </a:rPr>
              <a:t> </a:t>
            </a:r>
          </a:p>
          <a:p>
            <a:pPr marL="457200" indent="-457200" defTabSz="914400">
              <a:lnSpc>
                <a:spcPct val="115000"/>
              </a:lnSpc>
            </a:pPr>
            <a:endParaRPr lang="en-US" sz="1400" kern="0" dirty="0" smtClean="0">
              <a:latin typeface="Times New Roman" panose="02020603050405020304" pitchFamily="18" charset="0"/>
              <a:ea typeface="Times New Roman" panose="02020603050405020304" pitchFamily="18" charset="0"/>
              <a:cs typeface="Arial"/>
              <a:sym typeface="Arial"/>
            </a:endParaRPr>
          </a:p>
          <a:p>
            <a:pPr marL="457200" indent="-457200" defTabSz="914400">
              <a:lnSpc>
                <a:spcPct val="115000"/>
              </a:lnSpc>
            </a:pPr>
            <a:r>
              <a:rPr lang="en-US" sz="1400" kern="0" dirty="0">
                <a:latin typeface="Times New Roman" panose="02020603050405020304" pitchFamily="18" charset="0"/>
                <a:ea typeface="Times New Roman" panose="02020603050405020304" pitchFamily="18" charset="0"/>
                <a:cs typeface="Arial"/>
                <a:sym typeface="Arial"/>
              </a:rPr>
              <a:t> </a:t>
            </a:r>
          </a:p>
        </p:txBody>
      </p:sp>
      <p:sp>
        <p:nvSpPr>
          <p:cNvPr id="10" name="Shape 121"/>
          <p:cNvSpPr txBox="1">
            <a:spLocks/>
          </p:cNvSpPr>
          <p:nvPr/>
        </p:nvSpPr>
        <p:spPr>
          <a:xfrm>
            <a:off x="1429300" y="106473"/>
            <a:ext cx="9215544" cy="5727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dirty="0" smtClean="0">
                <a:ln>
                  <a:noFill/>
                </a:ln>
                <a:solidFill>
                  <a:schemeClr val="tx1"/>
                </a:solidFill>
                <a:effectLst/>
                <a:uLnTx/>
                <a:uFillTx/>
                <a:latin typeface="Arial"/>
                <a:cs typeface="Arial"/>
                <a:sym typeface="Arial"/>
              </a:rPr>
              <a:t>References</a:t>
            </a:r>
            <a:endParaRPr kumimoji="0" lang="en" sz="3200" b="0" i="0" u="none" strike="noStrike" kern="0" cap="none" spc="0" normalizeH="0" baseline="0" noProof="0" dirty="0">
              <a:ln>
                <a:noFill/>
              </a:ln>
              <a:solidFill>
                <a:schemeClr val="tx1"/>
              </a:solidFill>
              <a:effectLst/>
              <a:uLnTx/>
              <a:uFillTx/>
              <a:latin typeface="Arial"/>
              <a:cs typeface="Arial"/>
              <a:sym typeface="Arial"/>
            </a:endParaRPr>
          </a:p>
        </p:txBody>
      </p:sp>
    </p:spTree>
    <p:extLst>
      <p:ext uri="{BB962C8B-B14F-4D97-AF65-F5344CB8AC3E}">
        <p14:creationId xmlns:p14="http://schemas.microsoft.com/office/powerpoint/2010/main" val="3575419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2312" y="387315"/>
            <a:ext cx="10563225" cy="6528262"/>
          </a:xfrm>
          <a:prstGeom prst="rect">
            <a:avLst/>
          </a:prstGeom>
        </p:spPr>
        <p:txBody>
          <a:bodyPr wrap="square">
            <a:spAutoFit/>
          </a:bodyPr>
          <a:lstStyle/>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cs typeface="Times New Roman"/>
                <a:sym typeface="Arial"/>
              </a:rPr>
              <a:t>Rochester Institute of Technology. (2014). Emerging practices for supporting students on the autism spectrum in higher education: A guide for higher education professionals. Spectrum Support Program: Rochester, New York. </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Shmulsky</a:t>
            </a:r>
            <a:r>
              <a:rPr lang="en-US" sz="1200" kern="0" dirty="0">
                <a:latin typeface="Times New Roman"/>
                <a:ea typeface="Times New Roman" panose="02020603050405020304" pitchFamily="18" charset="0"/>
                <a:cs typeface="Times New Roman"/>
                <a:sym typeface="Arial"/>
              </a:rPr>
              <a:t>, S., &amp; </a:t>
            </a:r>
            <a:r>
              <a:rPr lang="en-US" sz="1200" kern="0" dirty="0" err="1">
                <a:latin typeface="Times New Roman"/>
                <a:ea typeface="Times New Roman" panose="02020603050405020304" pitchFamily="18" charset="0"/>
                <a:cs typeface="Times New Roman"/>
                <a:sym typeface="Arial"/>
              </a:rPr>
              <a:t>Gobbo</a:t>
            </a:r>
            <a:r>
              <a:rPr lang="en-US" sz="1200" kern="0" dirty="0">
                <a:latin typeface="Times New Roman"/>
                <a:ea typeface="Times New Roman" panose="02020603050405020304" pitchFamily="18" charset="0"/>
                <a:cs typeface="Times New Roman"/>
                <a:sym typeface="Arial"/>
              </a:rPr>
              <a:t>, K. (2013). Autism spectrum in the college classroom: Strategies for instructors. Community College Journal of Research &amp; Practice, 37(6), 490-495. Retrieved from </a:t>
            </a:r>
            <a:r>
              <a:rPr lang="en-US" sz="1200" kern="0" dirty="0">
                <a:latin typeface="Times New Roman"/>
                <a:ea typeface="Times New Roman" panose="02020603050405020304" pitchFamily="18" charset="0"/>
                <a:cs typeface="Times New Roman"/>
                <a:sym typeface="Arial"/>
                <a:hlinkClick r:id="rId2"/>
              </a:rPr>
              <a:t>http://qm3ut3ze6e.search.serialssolutions.com/</a:t>
            </a: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endParaRPr lang="en-US" sz="1200" dirty="0">
              <a:latin typeface="Times New Roman"/>
              <a:ea typeface="Arial" panose="020B0604020202020204" pitchFamily="34" charset="0"/>
              <a:cs typeface="Times New Roman"/>
            </a:endParaRPr>
          </a:p>
          <a:p>
            <a:pPr marL="457200" indent="-457200">
              <a:lnSpc>
                <a:spcPct val="115000"/>
              </a:lnSpc>
            </a:pPr>
            <a:r>
              <a:rPr lang="en-US" sz="1200" dirty="0">
                <a:latin typeface="Times New Roman"/>
                <a:ea typeface="Arial" panose="020B0604020202020204" pitchFamily="34" charset="0"/>
                <a:cs typeface="Times New Roman"/>
              </a:rPr>
              <a:t>[</a:t>
            </a:r>
            <a:r>
              <a:rPr lang="en-US" sz="1200" dirty="0" err="1">
                <a:latin typeface="Times New Roman"/>
                <a:ea typeface="Arial" panose="020B0604020202020204" pitchFamily="34" charset="0"/>
                <a:cs typeface="Times New Roman"/>
              </a:rPr>
              <a:t>TheCollegeSteps</a:t>
            </a:r>
            <a:r>
              <a:rPr lang="en-US" sz="1200" dirty="0">
                <a:latin typeface="Times New Roman"/>
                <a:ea typeface="Arial" panose="020B0604020202020204" pitchFamily="34" charset="0"/>
                <a:cs typeface="Times New Roman"/>
              </a:rPr>
              <a:t>]. (2015, May 11). </a:t>
            </a:r>
            <a:r>
              <a:rPr lang="en-US" sz="1200" i="1" dirty="0">
                <a:latin typeface="Times New Roman"/>
                <a:ea typeface="Arial" panose="020B0604020202020204" pitchFamily="34" charset="0"/>
                <a:cs typeface="Times New Roman"/>
              </a:rPr>
              <a:t>College steps – College support for students with Autism. </a:t>
            </a:r>
            <a:r>
              <a:rPr lang="en-US" sz="1200" dirty="0">
                <a:latin typeface="Times New Roman"/>
                <a:ea typeface="Arial" panose="020B0604020202020204" pitchFamily="34" charset="0"/>
                <a:cs typeface="Times New Roman"/>
              </a:rPr>
              <a:t>[Video File]. Retrieved from </a:t>
            </a:r>
            <a:r>
              <a:rPr lang="en-US" sz="1200" dirty="0">
                <a:latin typeface="Times New Roman"/>
                <a:ea typeface="Arial" panose="020B0604020202020204" pitchFamily="34" charset="0"/>
                <a:cs typeface="Times New Roman"/>
                <a:hlinkClick r:id="rId3"/>
              </a:rPr>
              <a:t>https://www.youtube.com/watch?v=nGIWFrA7nNs</a:t>
            </a:r>
            <a:endParaRPr lang="en-US" sz="1200" dirty="0">
              <a:latin typeface="Times New Roman"/>
              <a:ea typeface="Arial" panose="020B0604020202020204" pitchFamily="34" charset="0"/>
              <a:cs typeface="Times New Roman"/>
            </a:endParaRPr>
          </a:p>
          <a:p>
            <a:pPr marL="457200" indent="-457200">
              <a:lnSpc>
                <a:spcPct val="115000"/>
              </a:lnSpc>
            </a:pPr>
            <a:endParaRPr lang="en-US" sz="1200" dirty="0">
              <a:latin typeface="Times New Roman"/>
              <a:ea typeface="Arial" panose="020B0604020202020204" pitchFamily="34" charset="0"/>
              <a:cs typeface="Times New Roman"/>
            </a:endParaRPr>
          </a:p>
          <a:p>
            <a:pPr marL="457200" indent="-457200">
              <a:lnSpc>
                <a:spcPct val="115000"/>
              </a:lnSpc>
            </a:pPr>
            <a:r>
              <a:rPr lang="en-US" sz="1200" dirty="0">
                <a:latin typeface="Times New Roman"/>
                <a:ea typeface="Arial" panose="020B0604020202020204" pitchFamily="34" charset="0"/>
                <a:cs typeface="Times New Roman"/>
              </a:rPr>
              <a:t>UNLV Human Resources. (2017). </a:t>
            </a:r>
            <a:r>
              <a:rPr lang="en-US" sz="1200" i="1" dirty="0">
                <a:latin typeface="Times New Roman"/>
                <a:ea typeface="Arial" panose="020B0604020202020204" pitchFamily="34" charset="0"/>
                <a:cs typeface="Times New Roman"/>
              </a:rPr>
              <a:t>UNLV employee listing</a:t>
            </a:r>
            <a:r>
              <a:rPr lang="en-US" sz="1200" dirty="0">
                <a:latin typeface="Times New Roman"/>
                <a:ea typeface="Arial" panose="020B0604020202020204" pitchFamily="34" charset="0"/>
                <a:cs typeface="Times New Roman"/>
              </a:rPr>
              <a:t>.</a:t>
            </a:r>
            <a:r>
              <a:rPr lang="en-US" sz="1200" i="1" dirty="0">
                <a:latin typeface="Times New Roman"/>
                <a:ea typeface="Arial" panose="020B0604020202020204" pitchFamily="34" charset="0"/>
                <a:cs typeface="Times New Roman"/>
              </a:rPr>
              <a:t> </a:t>
            </a:r>
            <a:r>
              <a:rPr lang="en-US" sz="1200" dirty="0">
                <a:latin typeface="Times New Roman"/>
                <a:ea typeface="Arial" panose="020B0604020202020204" pitchFamily="34" charset="0"/>
                <a:cs typeface="Times New Roman"/>
              </a:rPr>
              <a:t>Retrieved from </a:t>
            </a:r>
            <a:r>
              <a:rPr lang="en-US" sz="1200" dirty="0">
                <a:latin typeface="Times New Roman"/>
                <a:ea typeface="Arial" panose="020B0604020202020204" pitchFamily="34" charset="0"/>
                <a:cs typeface="Times New Roman"/>
                <a:hlinkClick r:id="rId4"/>
              </a:rPr>
              <a:t>http://hrfs.nevada.edu/hrweb/</a:t>
            </a:r>
            <a:endParaRPr lang="en-US" sz="1200" dirty="0">
              <a:latin typeface="Times New Roman"/>
              <a:ea typeface="Arial" panose="020B0604020202020204" pitchFamily="34" charset="0"/>
              <a:cs typeface="Times New Roman"/>
            </a:endParaRP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UNLV Web Communications. (2016). </a:t>
            </a:r>
            <a:r>
              <a:rPr lang="en-US" sz="1200" i="1" kern="0" dirty="0">
                <a:latin typeface="Times New Roman"/>
                <a:ea typeface="Times New Roman" panose="02020603050405020304" pitchFamily="18" charset="0"/>
                <a:cs typeface="Times New Roman"/>
                <a:sym typeface="Arial"/>
              </a:rPr>
              <a:t>Cashiering and student accounts</a:t>
            </a:r>
            <a:r>
              <a:rPr lang="en-US" sz="1200" kern="0" dirty="0">
                <a:latin typeface="Times New Roman"/>
                <a:ea typeface="Times New Roman" panose="02020603050405020304" pitchFamily="18" charset="0"/>
                <a:cs typeface="Times New Roman"/>
                <a:sym typeface="Arial"/>
              </a:rPr>
              <a:t>. Retrieved from </a:t>
            </a:r>
            <a:r>
              <a:rPr lang="en-US" sz="1200" kern="0" dirty="0">
                <a:latin typeface="Times New Roman"/>
                <a:ea typeface="Times New Roman" panose="02020603050405020304" pitchFamily="18" charset="0"/>
                <a:cs typeface="Times New Roman"/>
                <a:sym typeface="Arial"/>
                <a:hlinkClick r:id="rId5"/>
              </a:rPr>
              <a:t>https://www.unlv.edu/cashiering/tuition-fees</a:t>
            </a: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Wehman</a:t>
            </a:r>
            <a:r>
              <a:rPr lang="en-US" sz="1200" kern="0" dirty="0">
                <a:latin typeface="Times New Roman"/>
                <a:ea typeface="Times New Roman" panose="02020603050405020304" pitchFamily="18" charset="0"/>
                <a:cs typeface="Times New Roman"/>
                <a:sym typeface="Arial"/>
              </a:rPr>
              <a:t>, P., </a:t>
            </a:r>
            <a:r>
              <a:rPr lang="en-US" sz="1200" kern="0" dirty="0" err="1">
                <a:latin typeface="Times New Roman"/>
                <a:ea typeface="Times New Roman" panose="02020603050405020304" pitchFamily="18" charset="0"/>
                <a:cs typeface="Times New Roman"/>
                <a:sym typeface="Arial"/>
              </a:rPr>
              <a:t>Schall</a:t>
            </a:r>
            <a:r>
              <a:rPr lang="en-US" sz="1200" kern="0" dirty="0">
                <a:latin typeface="Times New Roman"/>
                <a:ea typeface="Times New Roman" panose="02020603050405020304" pitchFamily="18" charset="0"/>
                <a:cs typeface="Times New Roman"/>
                <a:sym typeface="Arial"/>
              </a:rPr>
              <a:t>, C., </a:t>
            </a:r>
            <a:r>
              <a:rPr lang="en-US" sz="1200" kern="0" dirty="0" err="1">
                <a:latin typeface="Times New Roman"/>
                <a:ea typeface="Times New Roman" panose="02020603050405020304" pitchFamily="18" charset="0"/>
                <a:cs typeface="Times New Roman"/>
                <a:sym typeface="Arial"/>
              </a:rPr>
              <a:t>Carr</a:t>
            </a:r>
            <a:r>
              <a:rPr lang="en-US" sz="1200" kern="0" dirty="0">
                <a:latin typeface="Times New Roman"/>
                <a:ea typeface="Times New Roman" panose="02020603050405020304" pitchFamily="18" charset="0"/>
                <a:cs typeface="Times New Roman"/>
                <a:sym typeface="Arial"/>
              </a:rPr>
              <a:t>, S., </a:t>
            </a:r>
            <a:r>
              <a:rPr lang="en-US" sz="1200" kern="0" dirty="0" err="1">
                <a:latin typeface="Times New Roman"/>
                <a:ea typeface="Times New Roman" panose="02020603050405020304" pitchFamily="18" charset="0"/>
                <a:cs typeface="Times New Roman"/>
                <a:sym typeface="Arial"/>
              </a:rPr>
              <a:t>Targett</a:t>
            </a:r>
            <a:r>
              <a:rPr lang="en-US" sz="1200" kern="0" dirty="0">
                <a:latin typeface="Times New Roman"/>
                <a:ea typeface="Times New Roman" panose="02020603050405020304" pitchFamily="18" charset="0"/>
                <a:cs typeface="Times New Roman"/>
                <a:sym typeface="Arial"/>
              </a:rPr>
              <a:t>, P., West, M., &amp; </a:t>
            </a:r>
            <a:r>
              <a:rPr lang="en-US" sz="1200" kern="0" dirty="0" err="1">
                <a:latin typeface="Times New Roman"/>
                <a:ea typeface="Times New Roman" panose="02020603050405020304" pitchFamily="18" charset="0"/>
                <a:cs typeface="Times New Roman"/>
                <a:sym typeface="Arial"/>
              </a:rPr>
              <a:t>Cifu</a:t>
            </a:r>
            <a:r>
              <a:rPr lang="en-US" sz="1200" kern="0" dirty="0">
                <a:latin typeface="Times New Roman"/>
                <a:ea typeface="Times New Roman" panose="02020603050405020304" pitchFamily="18" charset="0"/>
                <a:cs typeface="Times New Roman"/>
                <a:sym typeface="Arial"/>
              </a:rPr>
              <a:t>, G. (2014). Transition from school to adulthood for youth with autism spectrum disorder: What we know and what we need to know. Journal of Disability Policy Studies, 25(1), 30-40. </a:t>
            </a:r>
            <a:r>
              <a:rPr lang="en-US" sz="1200" kern="0" dirty="0" err="1">
                <a:latin typeface="Times New Roman"/>
                <a:ea typeface="Times New Roman" panose="02020603050405020304" pitchFamily="18" charset="0"/>
                <a:cs typeface="Times New Roman"/>
                <a:sym typeface="Arial"/>
              </a:rPr>
              <a:t>doi</a:t>
            </a:r>
            <a:r>
              <a:rPr lang="en-US" sz="1200" kern="0" dirty="0">
                <a:latin typeface="Times New Roman"/>
                <a:ea typeface="Times New Roman" panose="02020603050405020304" pitchFamily="18" charset="0"/>
                <a:cs typeface="Times New Roman"/>
                <a:sym typeface="Arial"/>
              </a:rPr>
              <a:t>: 10.1177/1044207313518071</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Century Gothic"/>
              </a:rPr>
              <a:t>Weiss, A. L.,  and </a:t>
            </a:r>
            <a:r>
              <a:rPr lang="en-US" sz="1200" kern="0" dirty="0" err="1">
                <a:latin typeface="Times New Roman"/>
                <a:ea typeface="Times New Roman" panose="02020603050405020304" pitchFamily="18" charset="0"/>
                <a:cs typeface="Times New Roman"/>
                <a:sym typeface="Century Gothic"/>
              </a:rPr>
              <a:t>Robland</a:t>
            </a:r>
            <a:r>
              <a:rPr lang="en-US" sz="1200" kern="0" dirty="0">
                <a:latin typeface="Times New Roman"/>
                <a:ea typeface="Times New Roman" panose="02020603050405020304" pitchFamily="18" charset="0"/>
                <a:cs typeface="Times New Roman"/>
                <a:sym typeface="Century Gothic"/>
              </a:rPr>
              <a:t>, P. (2015). Implementing a communication coaching program for students with autism spectrum disorders in postsecondary education. Top Language Disorders vol. 35(4) pp. 345-361. </a:t>
            </a:r>
            <a:r>
              <a:rPr lang="en-US" sz="1200" kern="0" dirty="0" err="1">
                <a:latin typeface="Times New Roman"/>
                <a:ea typeface="Times New Roman" panose="02020603050405020304" pitchFamily="18" charset="0"/>
                <a:cs typeface="Times New Roman"/>
                <a:sym typeface="Century Gothic"/>
              </a:rPr>
              <a:t>doi</a:t>
            </a:r>
            <a:r>
              <a:rPr lang="en-US" sz="1200" kern="0" dirty="0">
                <a:latin typeface="Times New Roman"/>
                <a:ea typeface="Times New Roman" panose="02020603050405020304" pitchFamily="18" charset="0"/>
                <a:cs typeface="Times New Roman"/>
                <a:sym typeface="Century Gothic"/>
              </a:rPr>
              <a:t>: 10.1097/TLD.0000000000000071</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Wing, L. (1997). The autism spectrum. The Lancet, 350(9093), 1761-1766. Retrieved from </a:t>
            </a:r>
            <a:r>
              <a:rPr lang="en-US" sz="1200" kern="0" dirty="0">
                <a:latin typeface="Times New Roman"/>
                <a:ea typeface="Times New Roman" panose="02020603050405020304" pitchFamily="18" charset="0"/>
                <a:cs typeface="Times New Roman"/>
                <a:sym typeface="Arial"/>
                <a:hlinkClick r:id="rId6"/>
              </a:rPr>
              <a:t>http://dx.doi.org/10.1016/S0140-6736(97)09218-0</a:t>
            </a: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 </a:t>
            </a:r>
          </a:p>
          <a:p>
            <a:pPr marL="457200" indent="-457200" defTabSz="914400">
              <a:lnSpc>
                <a:spcPct val="115000"/>
              </a:lnSpc>
            </a:pPr>
            <a:r>
              <a:rPr lang="en-US" sz="1200" kern="0" dirty="0">
                <a:latin typeface="Times New Roman"/>
                <a:ea typeface="Times New Roman" panose="02020603050405020304" pitchFamily="18" charset="0"/>
                <a:cs typeface="Times New Roman"/>
                <a:sym typeface="Arial"/>
              </a:rPr>
              <a:t>Wolf L., Brown J., Bork G. (2009). Students with Asperger syndrome: A guide for college personnel. Shawnee Mission, KS: Autism Asperger.</a:t>
            </a: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a:latin typeface="Times New Roman"/>
                <a:ea typeface="Times New Roman" panose="02020603050405020304" pitchFamily="18" charset="0"/>
                <a:cs typeface="Times New Roman"/>
                <a:sym typeface="Century Gothic"/>
              </a:rPr>
              <a:t>Van </a:t>
            </a:r>
            <a:r>
              <a:rPr lang="en-US" sz="1200" kern="0" dirty="0" err="1">
                <a:latin typeface="Times New Roman"/>
                <a:ea typeface="Times New Roman" panose="02020603050405020304" pitchFamily="18" charset="0"/>
                <a:cs typeface="Times New Roman"/>
                <a:sym typeface="Century Gothic"/>
              </a:rPr>
              <a:t>Hees</a:t>
            </a:r>
            <a:r>
              <a:rPr lang="en-US" sz="1200" kern="0" dirty="0">
                <a:latin typeface="Times New Roman"/>
                <a:ea typeface="Times New Roman" panose="02020603050405020304" pitchFamily="18" charset="0"/>
                <a:cs typeface="Times New Roman"/>
                <a:sym typeface="Century Gothic"/>
              </a:rPr>
              <a:t>, V., </a:t>
            </a:r>
            <a:r>
              <a:rPr lang="en-US" sz="1200" kern="0" dirty="0" err="1">
                <a:latin typeface="Times New Roman"/>
                <a:ea typeface="Times New Roman" panose="02020603050405020304" pitchFamily="18" charset="0"/>
                <a:cs typeface="Times New Roman"/>
                <a:sym typeface="Century Gothic"/>
              </a:rPr>
              <a:t>Moyson</a:t>
            </a:r>
            <a:r>
              <a:rPr lang="en-US" sz="1200" kern="0" dirty="0">
                <a:latin typeface="Times New Roman"/>
                <a:ea typeface="Times New Roman" panose="02020603050405020304" pitchFamily="18" charset="0"/>
                <a:cs typeface="Times New Roman"/>
                <a:sym typeface="Century Gothic"/>
              </a:rPr>
              <a:t>, T, &amp; </a:t>
            </a:r>
            <a:r>
              <a:rPr lang="en-US" sz="1200" kern="0" dirty="0" err="1">
                <a:latin typeface="Times New Roman"/>
                <a:ea typeface="Times New Roman" panose="02020603050405020304" pitchFamily="18" charset="0"/>
                <a:cs typeface="Times New Roman"/>
                <a:sym typeface="Century Gothic"/>
              </a:rPr>
              <a:t>Roeyers</a:t>
            </a:r>
            <a:r>
              <a:rPr lang="en-US" sz="1200" kern="0" dirty="0">
                <a:latin typeface="Times New Roman"/>
                <a:ea typeface="Times New Roman" panose="02020603050405020304" pitchFamily="18" charset="0"/>
                <a:cs typeface="Times New Roman"/>
                <a:sym typeface="Century Gothic"/>
              </a:rPr>
              <a:t>, H. (2014). Higher education experiences of students with autism spectrum disorder: challenges, benefits and support needs. Journal of Autism Developmental Disorder 45, pp.1673-1688. Retrieved from </a:t>
            </a:r>
            <a:r>
              <a:rPr lang="en-US" sz="1200" kern="0" dirty="0">
                <a:latin typeface="Times New Roman"/>
                <a:ea typeface="Times New Roman" panose="02020603050405020304" pitchFamily="18" charset="0"/>
                <a:cs typeface="Times New Roman"/>
                <a:sym typeface="Century Gothic"/>
                <a:hlinkClick r:id="rId7"/>
              </a:rPr>
              <a:t>https://link-springer-com.ezproxy.library.unlv.edu/</a:t>
            </a:r>
            <a:endParaRPr lang="en-US" sz="1200" kern="0" dirty="0">
              <a:latin typeface="Times New Roman"/>
              <a:ea typeface="Times New Roman" panose="02020603050405020304" pitchFamily="18" charset="0"/>
              <a:cs typeface="Times New Roman"/>
              <a:sym typeface="Century Gothic"/>
            </a:endParaRPr>
          </a:p>
          <a:p>
            <a:pPr marL="457200" indent="-457200" defTabSz="914400">
              <a:lnSpc>
                <a:spcPct val="115000"/>
              </a:lnSpc>
            </a:pPr>
            <a:endParaRPr lang="en-US" sz="1200" kern="0" dirty="0">
              <a:latin typeface="Times New Roman"/>
              <a:ea typeface="Times New Roman" panose="02020603050405020304" pitchFamily="18" charset="0"/>
              <a:cs typeface="Times New Roman"/>
              <a:sym typeface="Arial"/>
            </a:endParaRPr>
          </a:p>
          <a:p>
            <a:pPr marL="457200" indent="-457200" defTabSz="914400">
              <a:lnSpc>
                <a:spcPct val="115000"/>
              </a:lnSpc>
            </a:pPr>
            <a:r>
              <a:rPr lang="en-US" sz="1200" kern="0" dirty="0" err="1">
                <a:latin typeface="Times New Roman"/>
                <a:ea typeface="Times New Roman" panose="02020603050405020304" pitchFamily="18" charset="0"/>
                <a:cs typeface="Times New Roman"/>
                <a:sym typeface="Arial"/>
              </a:rPr>
              <a:t>Zager</a:t>
            </a:r>
            <a:r>
              <a:rPr lang="en-US" sz="1200" kern="0" dirty="0">
                <a:latin typeface="Times New Roman"/>
                <a:ea typeface="Times New Roman" panose="02020603050405020304" pitchFamily="18" charset="0"/>
                <a:cs typeface="Times New Roman"/>
                <a:sym typeface="Arial"/>
              </a:rPr>
              <a:t>, D., &amp; </a:t>
            </a:r>
            <a:r>
              <a:rPr lang="en-US" sz="1200" kern="0" dirty="0" err="1">
                <a:latin typeface="Times New Roman"/>
                <a:ea typeface="Times New Roman" panose="02020603050405020304" pitchFamily="18" charset="0"/>
                <a:cs typeface="Times New Roman"/>
                <a:sym typeface="Arial"/>
              </a:rPr>
              <a:t>Alpern</a:t>
            </a:r>
            <a:r>
              <a:rPr lang="en-US" sz="1200" kern="0" dirty="0">
                <a:latin typeface="Times New Roman"/>
                <a:ea typeface="Times New Roman" panose="02020603050405020304" pitchFamily="18" charset="0"/>
                <a:cs typeface="Times New Roman"/>
                <a:sym typeface="Arial"/>
              </a:rPr>
              <a:t>, C. S. (2010). College-based inclusion programming for transition-age students with autism. Focus on Autism &amp; Other Developmental Disabilities, 23(3), 151-157. </a:t>
            </a:r>
            <a:r>
              <a:rPr lang="en-US" sz="1200" kern="0" dirty="0" err="1">
                <a:latin typeface="Times New Roman"/>
                <a:ea typeface="Times New Roman" panose="02020603050405020304" pitchFamily="18" charset="0"/>
                <a:cs typeface="Times New Roman"/>
                <a:sym typeface="Arial"/>
              </a:rPr>
              <a:t>doi</a:t>
            </a:r>
            <a:r>
              <a:rPr lang="en-US" sz="1200" kern="0" dirty="0">
                <a:latin typeface="Times New Roman"/>
                <a:ea typeface="Times New Roman" panose="02020603050405020304" pitchFamily="18" charset="0"/>
                <a:cs typeface="Times New Roman"/>
                <a:sym typeface="Arial"/>
              </a:rPr>
              <a:t>: 10.1177/1088357610371331</a:t>
            </a:r>
          </a:p>
          <a:p>
            <a:pPr marL="457200" indent="-457200" defTabSz="914400">
              <a:lnSpc>
                <a:spcPct val="115000"/>
              </a:lnSpc>
            </a:pPr>
            <a:endParaRPr lang="en-US" sz="1200" kern="0" dirty="0">
              <a:latin typeface="Times New Roman" panose="02020603050405020304" pitchFamily="18" charset="0"/>
              <a:ea typeface="Times New Roman" panose="02020603050405020304" pitchFamily="18" charset="0"/>
              <a:cs typeface="Arial"/>
              <a:sym typeface="Arial"/>
            </a:endParaRPr>
          </a:p>
        </p:txBody>
      </p:sp>
      <p:sp>
        <p:nvSpPr>
          <p:cNvPr id="10" name="Shape 121"/>
          <p:cNvSpPr txBox="1">
            <a:spLocks/>
          </p:cNvSpPr>
          <p:nvPr/>
        </p:nvSpPr>
        <p:spPr>
          <a:xfrm>
            <a:off x="1396152" y="0"/>
            <a:ext cx="9215544" cy="5727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dirty="0" smtClean="0">
                <a:ln>
                  <a:noFill/>
                </a:ln>
                <a:solidFill>
                  <a:schemeClr val="tx1"/>
                </a:solidFill>
                <a:effectLst/>
                <a:uLnTx/>
                <a:uFillTx/>
                <a:latin typeface="Arial"/>
                <a:cs typeface="Arial"/>
                <a:sym typeface="Arial"/>
              </a:rPr>
              <a:t>References</a:t>
            </a:r>
            <a:endParaRPr kumimoji="0" lang="en" sz="3200" b="0" i="0" u="none" strike="noStrike" kern="0" cap="none" spc="0" normalizeH="0" baseline="0" noProof="0" dirty="0">
              <a:ln>
                <a:noFill/>
              </a:ln>
              <a:solidFill>
                <a:schemeClr val="tx1"/>
              </a:solidFill>
              <a:effectLst/>
              <a:uLnTx/>
              <a:uFillTx/>
              <a:latin typeface="Arial"/>
              <a:cs typeface="Arial"/>
              <a:sym typeface="Arial"/>
            </a:endParaRPr>
          </a:p>
        </p:txBody>
      </p:sp>
    </p:spTree>
    <p:extLst>
      <p:ext uri="{BB962C8B-B14F-4D97-AF65-F5344CB8AC3E}">
        <p14:creationId xmlns:p14="http://schemas.microsoft.com/office/powerpoint/2010/main" val="225207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67" name="TextBox 66"/>
          <p:cNvSpPr txBox="1"/>
          <p:nvPr/>
        </p:nvSpPr>
        <p:spPr>
          <a:xfrm>
            <a:off x="562707" y="2771336"/>
            <a:ext cx="1617785" cy="1384995"/>
          </a:xfrm>
          <a:prstGeom prst="rect">
            <a:avLst/>
          </a:prstGeom>
          <a:solidFill>
            <a:srgbClr val="4294B6">
              <a:lumMod val="20000"/>
              <a:lumOff val="80000"/>
            </a:srgbClr>
          </a:solidFill>
          <a:ln w="25400" cap="flat" cmpd="sng" algn="ctr">
            <a:solidFill>
              <a:srgbClr val="4294B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Problems with social interaction and response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68" name="TextBox 67"/>
          <p:cNvSpPr txBox="1"/>
          <p:nvPr/>
        </p:nvSpPr>
        <p:spPr>
          <a:xfrm>
            <a:off x="2180492" y="2771336"/>
            <a:ext cx="1617785" cy="1384995"/>
          </a:xfrm>
          <a:prstGeom prst="rect">
            <a:avLst/>
          </a:prstGeom>
          <a:solidFill>
            <a:srgbClr val="4294B6">
              <a:lumMod val="20000"/>
              <a:lumOff val="80000"/>
            </a:srgbClr>
          </a:solidFill>
          <a:ln w="25400" cap="flat" cmpd="sng" algn="ctr">
            <a:solidFill>
              <a:srgbClr val="4294B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Problems with non-verbal communication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69" name="TextBox 68"/>
          <p:cNvSpPr txBox="1"/>
          <p:nvPr/>
        </p:nvSpPr>
        <p:spPr>
          <a:xfrm>
            <a:off x="3798277" y="2771336"/>
            <a:ext cx="1617785" cy="1200329"/>
          </a:xfrm>
          <a:prstGeom prst="rect">
            <a:avLst/>
          </a:prstGeom>
          <a:solidFill>
            <a:srgbClr val="4294B6">
              <a:lumMod val="20000"/>
              <a:lumOff val="80000"/>
            </a:srgbClr>
          </a:solidFill>
          <a:ln w="25400" cap="flat" cmpd="sng" algn="ctr">
            <a:solidFill>
              <a:srgbClr val="4294B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sym typeface="Arial"/>
              </a:rPr>
              <a:t>A3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sym typeface="Arial"/>
              </a:rPr>
              <a:t>Problems with social awareness and concept of socia</a:t>
            </a:r>
            <a:r>
              <a:rPr kumimoji="0" lang="en-US" sz="1100" b="0" i="0" u="none" strike="noStrike" kern="0" cap="none" spc="0" normalizeH="0" baseline="0" noProof="0" dirty="0" smtClean="0">
                <a:ln>
                  <a:noFill/>
                </a:ln>
                <a:solidFill>
                  <a:srgbClr val="000000"/>
                </a:solidFill>
                <a:effectLst/>
                <a:uLnTx/>
                <a:uFillTx/>
                <a:latin typeface="Arial"/>
                <a:ea typeface="+mn-ea"/>
                <a:cs typeface="+mn-cs"/>
                <a:sym typeface="Arial"/>
              </a:rPr>
              <a:t>l </a:t>
            </a:r>
            <a:r>
              <a:rPr kumimoji="0" lang="en-US" sz="1200" b="0" i="0" u="none" strike="noStrike" kern="0" cap="none" spc="0" normalizeH="0" baseline="0" noProof="0" dirty="0" smtClean="0">
                <a:ln>
                  <a:noFill/>
                </a:ln>
                <a:solidFill>
                  <a:srgbClr val="000000"/>
                </a:solidFill>
                <a:effectLst/>
                <a:uLnTx/>
                <a:uFillTx/>
                <a:latin typeface="Arial"/>
                <a:ea typeface="+mn-ea"/>
                <a:cs typeface="+mn-cs"/>
                <a:sym typeface="Arial"/>
              </a:rPr>
              <a:t>relationships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70" name="TextBox 69"/>
          <p:cNvSpPr txBox="1"/>
          <p:nvPr/>
        </p:nvSpPr>
        <p:spPr>
          <a:xfrm>
            <a:off x="5416062" y="2771335"/>
            <a:ext cx="1617785" cy="1169551"/>
          </a:xfrm>
          <a:prstGeom prst="rect">
            <a:avLst/>
          </a:prstGeom>
          <a:solidFill>
            <a:srgbClr val="2CB663">
              <a:lumMod val="20000"/>
              <a:lumOff val="80000"/>
            </a:srgbClr>
          </a:solidFill>
          <a:ln w="25400" cap="flat" cmpd="sng" algn="ctr">
            <a:solidFill>
              <a:srgbClr val="2CB663">
                <a:lumMod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B1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Atypical speech, movements, and play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71" name="TextBox 70"/>
          <p:cNvSpPr txBox="1"/>
          <p:nvPr/>
        </p:nvSpPr>
        <p:spPr>
          <a:xfrm>
            <a:off x="7033847" y="2771334"/>
            <a:ext cx="1617785" cy="1384995"/>
          </a:xfrm>
          <a:prstGeom prst="rect">
            <a:avLst/>
          </a:prstGeom>
          <a:solidFill>
            <a:srgbClr val="2CB663">
              <a:lumMod val="20000"/>
              <a:lumOff val="80000"/>
            </a:srgbClr>
          </a:solidFill>
          <a:ln w="25400" cap="flat" cmpd="sng" algn="ctr">
            <a:solidFill>
              <a:srgbClr val="2CB663">
                <a:lumMod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B2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Rituals and resistance to change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72" name="TextBox 71"/>
          <p:cNvSpPr txBox="1"/>
          <p:nvPr/>
        </p:nvSpPr>
        <p:spPr>
          <a:xfrm>
            <a:off x="8651632" y="2771333"/>
            <a:ext cx="1617785" cy="1169551"/>
          </a:xfrm>
          <a:prstGeom prst="rect">
            <a:avLst/>
          </a:prstGeom>
          <a:solidFill>
            <a:srgbClr val="2CB663">
              <a:lumMod val="20000"/>
              <a:lumOff val="80000"/>
            </a:srgbClr>
          </a:solidFill>
          <a:ln w="25400" cap="flat" cmpd="sng" algn="ctr">
            <a:solidFill>
              <a:srgbClr val="2CB663">
                <a:lumMod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B3 Preoccupations with objects or topics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73" name="TextBox 72"/>
          <p:cNvSpPr txBox="1"/>
          <p:nvPr/>
        </p:nvSpPr>
        <p:spPr>
          <a:xfrm>
            <a:off x="10269417" y="2771334"/>
            <a:ext cx="1617785" cy="1169551"/>
          </a:xfrm>
          <a:prstGeom prst="rect">
            <a:avLst/>
          </a:prstGeom>
          <a:solidFill>
            <a:srgbClr val="2CB663">
              <a:lumMod val="20000"/>
              <a:lumOff val="80000"/>
            </a:srgbClr>
          </a:solidFill>
          <a:ln w="25400" cap="flat" cmpd="sng" algn="ctr">
            <a:solidFill>
              <a:srgbClr val="2CB663">
                <a:lumMod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B4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Atypical sensory behaviors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74" name="TextBox 73"/>
          <p:cNvSpPr txBox="1"/>
          <p:nvPr/>
        </p:nvSpPr>
        <p:spPr>
          <a:xfrm>
            <a:off x="562707" y="3940884"/>
            <a:ext cx="11324495" cy="30777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28575">
            <a:solidFill>
              <a:srgbClr val="660066"/>
            </a:solidFill>
          </a:ln>
        </p:spPr>
        <p:txBody>
          <a:bodyPr wrap="square" rtlCol="0">
            <a:spAutoFit/>
          </a:bodyPr>
          <a:lstStyle/>
          <a:p>
            <a:pPr algn="ctr" defTabSz="914400"/>
            <a:r>
              <a:rPr lang="en-US" sz="1400" b="1" u="sng" kern="0" dirty="0">
                <a:solidFill>
                  <a:srgbClr val="000000"/>
                </a:solidFill>
                <a:latin typeface="Arial"/>
                <a:cs typeface="Arial"/>
                <a:sym typeface="Arial"/>
              </a:rPr>
              <a:t>Criterion C</a:t>
            </a:r>
            <a:r>
              <a:rPr lang="en-US" sz="1400" kern="0" dirty="0">
                <a:solidFill>
                  <a:srgbClr val="000000"/>
                </a:solidFill>
                <a:latin typeface="Arial"/>
                <a:cs typeface="Arial"/>
                <a:sym typeface="Arial"/>
              </a:rPr>
              <a:t>: Symptoms are present in early childhood, but may not become fully manifest until social demands exceed limited capacities</a:t>
            </a:r>
          </a:p>
        </p:txBody>
      </p:sp>
      <p:sp>
        <p:nvSpPr>
          <p:cNvPr id="75" name="TextBox 74"/>
          <p:cNvSpPr txBox="1"/>
          <p:nvPr/>
        </p:nvSpPr>
        <p:spPr>
          <a:xfrm>
            <a:off x="562706" y="4248661"/>
            <a:ext cx="11324495" cy="3077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rgbClr val="C00000"/>
            </a:solidFill>
          </a:ln>
        </p:spPr>
        <p:txBody>
          <a:bodyPr wrap="square" rtlCol="0">
            <a:spAutoFit/>
          </a:bodyPr>
          <a:lstStyle/>
          <a:p>
            <a:pPr algn="ctr" defTabSz="914400"/>
            <a:r>
              <a:rPr lang="en-US" sz="1400" b="1" u="sng" kern="0" dirty="0">
                <a:solidFill>
                  <a:srgbClr val="000000"/>
                </a:solidFill>
                <a:latin typeface="Arial"/>
                <a:cs typeface="Arial"/>
                <a:sym typeface="Arial"/>
              </a:rPr>
              <a:t>Criterion D</a:t>
            </a:r>
            <a:r>
              <a:rPr lang="en-US" sz="1400" kern="0" dirty="0">
                <a:solidFill>
                  <a:srgbClr val="000000"/>
                </a:solidFill>
                <a:latin typeface="Arial"/>
                <a:cs typeface="Arial"/>
                <a:sym typeface="Arial"/>
              </a:rPr>
              <a:t>: Symptoms together limit and impair everyday functioning</a:t>
            </a:r>
          </a:p>
        </p:txBody>
      </p:sp>
      <p:sp>
        <p:nvSpPr>
          <p:cNvPr id="76" name="Left Brace 75"/>
          <p:cNvSpPr/>
          <p:nvPr/>
        </p:nvSpPr>
        <p:spPr>
          <a:xfrm rot="5400000">
            <a:off x="2817935" y="103750"/>
            <a:ext cx="342900" cy="4853358"/>
          </a:xfrm>
          <a:prstGeom prst="leftBrace">
            <a:avLst/>
          </a:prstGeom>
          <a:noFill/>
          <a:ln w="28575" cap="flat" cmpd="sng" algn="ctr">
            <a:solidFill>
              <a:srgbClr val="4155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a:ea typeface="+mn-ea"/>
              <a:cs typeface="+mn-cs"/>
              <a:sym typeface="Arial"/>
            </a:endParaRPr>
          </a:p>
        </p:txBody>
      </p:sp>
      <p:sp>
        <p:nvSpPr>
          <p:cNvPr id="77" name="Left Brace 76"/>
          <p:cNvSpPr/>
          <p:nvPr/>
        </p:nvSpPr>
        <p:spPr>
          <a:xfrm rot="5400000">
            <a:off x="8480181" y="-705142"/>
            <a:ext cx="342900" cy="6471139"/>
          </a:xfrm>
          <a:prstGeom prst="leftBrace">
            <a:avLst/>
          </a:prstGeom>
          <a:noFill/>
          <a:ln w="28575" cap="flat" cmpd="sng" algn="ctr">
            <a:solidFill>
              <a:srgbClr val="2CB663">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a:ea typeface="+mn-ea"/>
              <a:cs typeface="+mn-cs"/>
              <a:sym typeface="Arial"/>
            </a:endParaRPr>
          </a:p>
        </p:txBody>
      </p:sp>
      <p:sp>
        <p:nvSpPr>
          <p:cNvPr id="78" name="TextBox 77"/>
          <p:cNvSpPr txBox="1"/>
          <p:nvPr/>
        </p:nvSpPr>
        <p:spPr>
          <a:xfrm>
            <a:off x="935500" y="1297150"/>
            <a:ext cx="4107767" cy="954107"/>
          </a:xfrm>
          <a:prstGeom prst="rect">
            <a:avLst/>
          </a:prstGeom>
          <a:solidFill>
            <a:srgbClr val="4294B6">
              <a:lumMod val="20000"/>
              <a:lumOff val="80000"/>
            </a:srgbClr>
          </a:solidFill>
          <a:ln w="25400" cap="flat" cmpd="sng" algn="ctr">
            <a:solidFill>
              <a:srgbClr val="4294B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latin typeface="Arial"/>
                <a:ea typeface="+mn-ea"/>
                <a:cs typeface="+mn-cs"/>
                <a:sym typeface="Arial"/>
              </a:rPr>
              <a:t>Criterion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Persistent deficits in social communication interaction.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Manifest by 3 of 3 symptoms</a:t>
            </a:r>
          </a:p>
        </p:txBody>
      </p:sp>
      <p:sp>
        <p:nvSpPr>
          <p:cNvPr id="79" name="TextBox 78"/>
          <p:cNvSpPr txBox="1"/>
          <p:nvPr/>
        </p:nvSpPr>
        <p:spPr>
          <a:xfrm>
            <a:off x="6054969" y="1294298"/>
            <a:ext cx="5193323" cy="954107"/>
          </a:xfrm>
          <a:prstGeom prst="rect">
            <a:avLst/>
          </a:prstGeom>
          <a:solidFill>
            <a:srgbClr val="2CB663">
              <a:lumMod val="20000"/>
              <a:lumOff val="80000"/>
            </a:srgbClr>
          </a:solidFill>
          <a:ln w="25400" cap="flat" cmpd="sng" algn="ctr">
            <a:solidFill>
              <a:srgbClr val="2CB663">
                <a:lumMod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latin typeface="Arial"/>
                <a:ea typeface="+mn-ea"/>
                <a:cs typeface="+mn-cs"/>
                <a:sym typeface="Arial"/>
              </a:rPr>
              <a:t>Criterion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Restricted, repetitive patterns of behavior, interests, or activities.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Manifest by at least 2 of 4 symptoms</a:t>
            </a:r>
          </a:p>
        </p:txBody>
      </p:sp>
      <p:sp>
        <p:nvSpPr>
          <p:cNvPr id="80" name="TextBox 79"/>
          <p:cNvSpPr txBox="1"/>
          <p:nvPr/>
        </p:nvSpPr>
        <p:spPr>
          <a:xfrm>
            <a:off x="4965897" y="5056778"/>
            <a:ext cx="2067950" cy="738664"/>
          </a:xfrm>
          <a:prstGeom prst="rect">
            <a:avLst/>
          </a:prstGeom>
          <a:solidFill>
            <a:srgbClr val="DF8822">
              <a:lumMod val="20000"/>
              <a:lumOff val="80000"/>
            </a:srgbClr>
          </a:solidFill>
          <a:ln w="25400" cap="flat" cmpd="sng" algn="ctr">
            <a:solidFill>
              <a:srgbClr val="DF8822"/>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latin typeface="Arial"/>
                <a:ea typeface="+mn-ea"/>
                <a:cs typeface="+mn-cs"/>
                <a:sym typeface="Arial"/>
              </a:rPr>
              <a:t>Level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Requiring substantial support</a:t>
            </a:r>
          </a:p>
        </p:txBody>
      </p:sp>
      <p:sp>
        <p:nvSpPr>
          <p:cNvPr id="81" name="TextBox 80"/>
          <p:cNvSpPr txBox="1"/>
          <p:nvPr/>
        </p:nvSpPr>
        <p:spPr>
          <a:xfrm>
            <a:off x="7033847" y="5056778"/>
            <a:ext cx="2067950" cy="738664"/>
          </a:xfrm>
          <a:prstGeom prst="rect">
            <a:avLst/>
          </a:prstGeom>
          <a:solidFill>
            <a:srgbClr val="F4D6D6"/>
          </a:solidFill>
          <a:ln w="25400" cap="flat" cmpd="sng" algn="ctr">
            <a:solidFill>
              <a:srgbClr val="FF0000"/>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latin typeface="Arial"/>
                <a:ea typeface="+mn-ea"/>
                <a:cs typeface="+mn-cs"/>
                <a:sym typeface="Arial"/>
              </a:rPr>
              <a:t>Level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Requiring very substantial support</a:t>
            </a:r>
          </a:p>
        </p:txBody>
      </p:sp>
      <p:sp>
        <p:nvSpPr>
          <p:cNvPr id="82" name="TextBox 81"/>
          <p:cNvSpPr txBox="1"/>
          <p:nvPr/>
        </p:nvSpPr>
        <p:spPr>
          <a:xfrm>
            <a:off x="2897947" y="5056778"/>
            <a:ext cx="2067950" cy="738664"/>
          </a:xfrm>
          <a:prstGeom prst="rect">
            <a:avLst/>
          </a:prstGeom>
          <a:solidFill>
            <a:srgbClr val="2CB663">
              <a:lumMod val="20000"/>
              <a:lumOff val="80000"/>
            </a:srgbClr>
          </a:solidFill>
          <a:ln w="25400" cap="flat" cmpd="sng" algn="ctr">
            <a:solidFill>
              <a:srgbClr val="2CB663"/>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latin typeface="Arial"/>
                <a:ea typeface="+mn-ea"/>
                <a:cs typeface="+mn-cs"/>
                <a:sym typeface="Arial"/>
              </a:rPr>
              <a:t>Level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Requiring support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83" name="TextBox 82"/>
          <p:cNvSpPr txBox="1"/>
          <p:nvPr/>
        </p:nvSpPr>
        <p:spPr>
          <a:xfrm>
            <a:off x="1685117" y="433287"/>
            <a:ext cx="8739702" cy="523220"/>
          </a:xfrm>
          <a:prstGeom prst="rect">
            <a:avLst/>
          </a:prstGeom>
          <a:noFill/>
        </p:spPr>
        <p:txBody>
          <a:bodyPr wrap="square" rtlCol="0">
            <a:spAutoFit/>
          </a:bodyPr>
          <a:lstStyle/>
          <a:p>
            <a:pPr algn="ctr" defTabSz="914400"/>
            <a:r>
              <a:rPr lang="en-US" sz="2800" kern="0" dirty="0">
                <a:latin typeface="+mj-lt"/>
                <a:cs typeface="Arial"/>
                <a:sym typeface="Arial"/>
              </a:rPr>
              <a:t>Autism Spectrum Disorder Diagnostic Criteria</a:t>
            </a:r>
          </a:p>
        </p:txBody>
      </p:sp>
      <p:sp>
        <p:nvSpPr>
          <p:cNvPr id="84" name="TextBox 83"/>
          <p:cNvSpPr txBox="1"/>
          <p:nvPr/>
        </p:nvSpPr>
        <p:spPr>
          <a:xfrm>
            <a:off x="4772464" y="4606553"/>
            <a:ext cx="2426678" cy="400110"/>
          </a:xfrm>
          <a:prstGeom prst="rect">
            <a:avLst/>
          </a:prstGeom>
          <a:noFill/>
        </p:spPr>
        <p:txBody>
          <a:bodyPr wrap="square" rtlCol="0">
            <a:spAutoFit/>
          </a:bodyPr>
          <a:lstStyle/>
          <a:p>
            <a:pPr algn="ctr" defTabSz="914400"/>
            <a:r>
              <a:rPr lang="en-US" sz="2000" u="sng" kern="0" dirty="0">
                <a:solidFill>
                  <a:srgbClr val="000000"/>
                </a:solidFill>
                <a:latin typeface="Arial"/>
                <a:cs typeface="Arial"/>
                <a:sym typeface="Arial"/>
              </a:rPr>
              <a:t>Severity Scale</a:t>
            </a:r>
          </a:p>
        </p:txBody>
      </p:sp>
      <p:sp>
        <p:nvSpPr>
          <p:cNvPr id="85" name="Shape 149"/>
          <p:cNvSpPr txBox="1"/>
          <p:nvPr/>
        </p:nvSpPr>
        <p:spPr>
          <a:xfrm>
            <a:off x="2439634" y="6295782"/>
            <a:ext cx="7230669" cy="338554"/>
          </a:xfrm>
          <a:prstGeom prst="rect">
            <a:avLst/>
          </a:prstGeom>
          <a:noFill/>
          <a:ln>
            <a:noFill/>
          </a:ln>
        </p:spPr>
        <p:txBody>
          <a:bodyPr lIns="91425" tIns="45700" rIns="91425" bIns="45700" anchor="t" anchorCtr="0">
            <a:noAutofit/>
          </a:bodyPr>
          <a:lstStyle/>
          <a:p>
            <a:pPr algn="ctr" defTabSz="914400">
              <a:buSzPct val="25000"/>
            </a:pPr>
            <a:r>
              <a:rPr lang="en-US" sz="800" kern="0" dirty="0">
                <a:solidFill>
                  <a:srgbClr val="F2F2F2"/>
                </a:solidFill>
                <a:ea typeface="Century Gothic"/>
                <a:cs typeface="Century Gothic"/>
                <a:sym typeface="Century Gothic"/>
              </a:rPr>
              <a:t>Carpenter, L. (2013). </a:t>
            </a:r>
            <a:r>
              <a:rPr lang="en-US" sz="800" i="1" kern="0" dirty="0">
                <a:solidFill>
                  <a:srgbClr val="F2F2F2"/>
                </a:solidFill>
                <a:ea typeface="Century Gothic"/>
                <a:cs typeface="Century Gothic"/>
                <a:sym typeface="Century Gothic"/>
              </a:rPr>
              <a:t>DSM-5 Autism Spectrum Disorder: Guidelines and Criteria Exemplars. </a:t>
            </a:r>
            <a:r>
              <a:rPr lang="en-US" sz="800" kern="0" dirty="0">
                <a:solidFill>
                  <a:srgbClr val="F2F2F2"/>
                </a:solidFill>
                <a:ea typeface="Century Gothic"/>
                <a:cs typeface="Century Gothic"/>
                <a:sym typeface="Century Gothic"/>
              </a:rPr>
              <a:t>Medical University of South Carolina, https://depts.washington.edu/dbpeds/Screening%20Tools/DSM-5(ASD.Guidelines)Feb2013.pdf</a:t>
            </a:r>
            <a:endParaRPr lang="en-US" sz="800" i="1" kern="0" dirty="0">
              <a:solidFill>
                <a:srgbClr val="F2F2F2"/>
              </a:solidFill>
              <a:ea typeface="Century Gothic"/>
              <a:cs typeface="Century Gothic"/>
              <a:sym typeface="Century Gothic"/>
            </a:endParaRPr>
          </a:p>
        </p:txBody>
      </p:sp>
      <p:pic>
        <p:nvPicPr>
          <p:cNvPr id="2" name="Picture 1" descr="Psicologia | SocialMente"/>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ackgroundRemoval t="3104" b="96739" l="1741" r="98618">
                        <a14:foregroundMark x1="26421" y1="14203" x2="32565" y2="21568"/>
                        <a14:foregroundMark x1="19252" y1="27354" x2="19252" y2="27354"/>
                        <a14:foregroundMark x1="16692" y1="39453" x2="16692" y2="39453"/>
                        <a14:foregroundMark x1="25397" y1="42083" x2="25397" y2="42083"/>
                        <a14:foregroundMark x1="14644" y1="72067" x2="14644" y2="72067"/>
                        <a14:foregroundMark x1="41782" y1="83114" x2="41782" y2="83114"/>
                        <a14:foregroundMark x1="17204" y1="64703" x2="18228" y2="72067"/>
                        <a14:foregroundMark x1="17716" y1="72067" x2="1843" y2="43661"/>
                        <a14:foregroundMark x1="36662" y1="86270" x2="57655" y2="86270"/>
                        <a14:foregroundMark x1="26933" y1="96265" x2="58167" y2="88901"/>
                        <a14:foregroundMark x1="49974" y1="90479" x2="68408" y2="96791"/>
                        <a14:foregroundMark x1="77624" y1="83640" x2="92985" y2="43661"/>
                        <a14:foregroundMark x1="77112" y1="18937" x2="60727" y2="3156"/>
                        <a14:foregroundMark x1="71480" y1="24724" x2="64823" y2="15255"/>
                        <a14:foregroundMark x1="39222" y1="11047" x2="44854" y2="9469"/>
                        <a14:foregroundMark x1="39734" y1="19463" x2="43830" y2="19463"/>
                        <a14:foregroundMark x1="53047" y1="23146" x2="61751" y2="24198"/>
                        <a14:foregroundMark x1="48438" y1="31562" x2="55607" y2="31562"/>
                        <a14:foregroundMark x1="35125" y1="43135" x2="35125" y2="36823"/>
                        <a14:foregroundMark x1="97081" y1="44187" x2="98618" y2="64703"/>
                      </a14:backgroundRemoval>
                    </a14:imgEffect>
                  </a14:imgLayer>
                </a14:imgProps>
              </a:ext>
              <a:ext uri="{28A0092B-C50C-407E-A947-70E740481C1C}">
                <a14:useLocalDpi xmlns:a14="http://schemas.microsoft.com/office/drawing/2010/main"/>
              </a:ext>
            </a:extLst>
          </a:blip>
          <a:stretch>
            <a:fillRect/>
          </a:stretch>
        </p:blipFill>
        <p:spPr>
          <a:xfrm>
            <a:off x="562706" y="4714505"/>
            <a:ext cx="1785823" cy="1738274"/>
          </a:xfrm>
          <a:prstGeom prst="rect">
            <a:avLst/>
          </a:prstGeom>
        </p:spPr>
      </p:pic>
      <p:pic>
        <p:nvPicPr>
          <p:cNvPr id="87" name="Picture 86" descr="Psicologia | SocialMente"/>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ackgroundRemoval t="3104" b="96739" l="1741" r="98618">
                        <a14:foregroundMark x1="26421" y1="14203" x2="32565" y2="21568"/>
                        <a14:foregroundMark x1="19252" y1="27354" x2="19252" y2="27354"/>
                        <a14:foregroundMark x1="16692" y1="39453" x2="16692" y2="39453"/>
                        <a14:foregroundMark x1="25397" y1="42083" x2="25397" y2="42083"/>
                        <a14:foregroundMark x1="14644" y1="72067" x2="14644" y2="72067"/>
                        <a14:foregroundMark x1="41782" y1="83114" x2="41782" y2="83114"/>
                        <a14:foregroundMark x1="17204" y1="64703" x2="18228" y2="72067"/>
                        <a14:foregroundMark x1="17716" y1="72067" x2="1843" y2="43661"/>
                        <a14:foregroundMark x1="36662" y1="86270" x2="57655" y2="86270"/>
                        <a14:foregroundMark x1="26933" y1="96265" x2="58167" y2="88901"/>
                        <a14:foregroundMark x1="49974" y1="90479" x2="68408" y2="96791"/>
                        <a14:foregroundMark x1="77624" y1="83640" x2="92985" y2="43661"/>
                        <a14:foregroundMark x1="77112" y1="18937" x2="60727" y2="3156"/>
                        <a14:foregroundMark x1="71480" y1="24724" x2="64823" y2="15255"/>
                        <a14:foregroundMark x1="39222" y1="11047" x2="44854" y2="9469"/>
                        <a14:foregroundMark x1="39734" y1="19463" x2="43830" y2="19463"/>
                        <a14:foregroundMark x1="53047" y1="23146" x2="61751" y2="24198"/>
                        <a14:foregroundMark x1="48438" y1="31562" x2="55607" y2="31562"/>
                        <a14:foregroundMark x1="35125" y1="43135" x2="35125" y2="36823"/>
                        <a14:foregroundMark x1="97081" y1="44187" x2="98618" y2="64703"/>
                      </a14:backgroundRemoval>
                    </a14:imgEffect>
                  </a14:imgLayer>
                </a14:imgProps>
              </a:ext>
              <a:ext uri="{28A0092B-C50C-407E-A947-70E740481C1C}">
                <a14:useLocalDpi xmlns:a14="http://schemas.microsoft.com/office/drawing/2010/main"/>
              </a:ext>
            </a:extLst>
          </a:blip>
          <a:stretch>
            <a:fillRect/>
          </a:stretch>
        </p:blipFill>
        <p:spPr>
          <a:xfrm flipH="1">
            <a:off x="9767128" y="4726785"/>
            <a:ext cx="1785823" cy="17382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760731" y="1567440"/>
            <a:ext cx="4841989" cy="1174372"/>
          </a:xfrm>
          <a:prstGeom prst="roundRect">
            <a:avLst/>
          </a:prstGeom>
          <a:ln/>
        </p:spPr>
        <p:style>
          <a:lnRef idx="1">
            <a:schemeClr val="accent2"/>
          </a:lnRef>
          <a:fillRef idx="2">
            <a:schemeClr val="accent2"/>
          </a:fillRef>
          <a:effectRef idx="1">
            <a:schemeClr val="accent2"/>
          </a:effectRef>
          <a:fontRef idx="minor">
            <a:schemeClr val="dk1"/>
          </a:fontRef>
        </p:style>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2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Pct val="100000"/>
              <a:buFont typeface="Century Gothic"/>
              <a:buNone/>
              <a:tabLst/>
              <a:defRPr/>
            </a:pPr>
            <a:r>
              <a:rPr kumimoji="0" lang="en" sz="1400" b="0" i="0" u="none" strike="noStrike" kern="0" cap="none" spc="0" normalizeH="0" baseline="0" noProof="0" dirty="0" smtClean="0">
                <a:ln>
                  <a:noFill/>
                </a:ln>
                <a:solidFill>
                  <a:srgbClr val="000000"/>
                </a:solidFill>
                <a:effectLst/>
                <a:uLnTx/>
                <a:uFillTx/>
                <a:latin typeface="+mn-lt"/>
                <a:sym typeface="Century Gothic"/>
              </a:rPr>
              <a:t>Autism is a developmental disorder distinguished by impairments in three specific areas: communication,  social skills, and behavioral flexibility (Burnette, et al., 2005; Breakey, 2006; Cashin, 2009)</a:t>
            </a:r>
            <a:endParaRPr kumimoji="0" lang="en-US" sz="1400" b="0" i="0" u="none" strike="noStrike" kern="0" cap="none" spc="0" normalizeH="0" baseline="0" noProof="0" dirty="0">
              <a:ln>
                <a:noFill/>
              </a:ln>
              <a:solidFill>
                <a:srgbClr val="000000"/>
              </a:solidFill>
              <a:effectLst/>
              <a:uLnTx/>
              <a:uFillTx/>
              <a:latin typeface="+mn-lt"/>
              <a:sym typeface="Century Gothic"/>
            </a:endParaRPr>
          </a:p>
        </p:txBody>
      </p:sp>
      <p:sp>
        <p:nvSpPr>
          <p:cNvPr id="17" name="Text Placeholder 3"/>
          <p:cNvSpPr txBox="1">
            <a:spLocks/>
          </p:cNvSpPr>
          <p:nvPr/>
        </p:nvSpPr>
        <p:spPr>
          <a:xfrm>
            <a:off x="568960" y="1567440"/>
            <a:ext cx="4663440" cy="1335655"/>
          </a:xfrm>
          <a:prstGeom prst="roundRect">
            <a:avLst/>
          </a:prstGeom>
          <a:ln/>
        </p:spPr>
        <p:style>
          <a:lnRef idx="1">
            <a:schemeClr val="accent2"/>
          </a:lnRef>
          <a:fillRef idx="2">
            <a:schemeClr val="accent2"/>
          </a:fillRef>
          <a:effectRef idx="1">
            <a:schemeClr val="accent2"/>
          </a:effectRef>
          <a:fontRef idx="minor">
            <a:schemeClr val="dk1"/>
          </a:fontRef>
        </p:style>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20000"/>
              </a:lnSpc>
              <a:spcBef>
                <a:spcPts val="1000"/>
              </a:spcBef>
              <a:spcAft>
                <a:spcPts val="0"/>
              </a:spcAft>
              <a:buClr>
                <a:schemeClr val="accent1"/>
              </a:buClr>
              <a:buSzPct val="100000"/>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120000"/>
              </a:lnSpc>
              <a:spcBef>
                <a:spcPts val="500"/>
              </a:spcBef>
              <a:spcAft>
                <a:spcPts val="0"/>
              </a:spcAft>
              <a:buClr>
                <a:schemeClr val="accent1"/>
              </a:buClr>
              <a:buSzPct val="100000"/>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120000"/>
              </a:lnSpc>
              <a:spcBef>
                <a:spcPts val="500"/>
              </a:spcBef>
              <a:spcAft>
                <a:spcPts val="0"/>
              </a:spcAft>
              <a:buClr>
                <a:schemeClr val="accent1"/>
              </a:buClr>
              <a:buSzPct val="100000"/>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120000"/>
              </a:lnSpc>
              <a:spcBef>
                <a:spcPts val="500"/>
              </a:spcBef>
              <a:spcAft>
                <a:spcPts val="0"/>
              </a:spcAft>
              <a:buClr>
                <a:schemeClr val="accent1"/>
              </a:buClr>
              <a:buSzPct val="100000"/>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120000"/>
              </a:lnSpc>
              <a:spcBef>
                <a:spcPts val="500"/>
              </a:spcBef>
              <a:spcAft>
                <a:spcPts val="0"/>
              </a:spcAft>
              <a:buClr>
                <a:schemeClr val="accent1"/>
              </a:buClr>
              <a:buSzPct val="100000"/>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120000"/>
              </a:lnSpc>
              <a:spcBef>
                <a:spcPts val="500"/>
              </a:spcBef>
              <a:spcAft>
                <a:spcPts val="0"/>
              </a:spcAft>
              <a:buClr>
                <a:schemeClr val="accent1"/>
              </a:buClr>
              <a:buSzPct val="100000"/>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120000"/>
              </a:lnSpc>
              <a:spcBef>
                <a:spcPts val="500"/>
              </a:spcBef>
              <a:spcAft>
                <a:spcPts val="0"/>
              </a:spcAft>
              <a:buClr>
                <a:schemeClr val="accent1"/>
              </a:buClr>
              <a:buSzPct val="100000"/>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120000"/>
              </a:lnSpc>
              <a:spcBef>
                <a:spcPts val="500"/>
              </a:spcBef>
              <a:spcAft>
                <a:spcPts val="0"/>
              </a:spcAft>
              <a:buClr>
                <a:schemeClr val="accent1"/>
              </a:buClr>
              <a:buSzPct val="100000"/>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120000"/>
              </a:lnSpc>
              <a:spcBef>
                <a:spcPts val="500"/>
              </a:spcBef>
              <a:spcAft>
                <a:spcPts val="0"/>
              </a:spcAft>
              <a:buClr>
                <a:schemeClr val="accent1"/>
              </a:buClr>
              <a:buSzPct val="100000"/>
              <a:buFont typeface="Arial"/>
              <a:buNone/>
              <a:defRPr sz="1000" b="0" i="0" u="none" strike="noStrike" cap="none">
                <a:solidFill>
                  <a:schemeClr val="dk1"/>
                </a:solidFill>
                <a:latin typeface="Century Gothic"/>
                <a:ea typeface="Century Gothic"/>
                <a:cs typeface="Century Gothic"/>
                <a:sym typeface="Century Gothic"/>
              </a:defRPr>
            </a:lvl9pPr>
          </a:lstStyle>
          <a:p>
            <a:pPr lvl="0" defTabSz="914400">
              <a:lnSpc>
                <a:spcPct val="90000"/>
              </a:lnSpc>
              <a:spcBef>
                <a:spcPts val="0"/>
              </a:spcBef>
              <a:buClr>
                <a:srgbClr val="000000"/>
              </a:buClr>
              <a:defRPr/>
            </a:pPr>
            <a:r>
              <a:rPr lang="en" sz="1400" kern="0" dirty="0">
                <a:solidFill>
                  <a:srgbClr val="000000"/>
                </a:solidFill>
                <a:latin typeface="+mn-lt"/>
              </a:rPr>
              <a:t>Baron-Cen’s (1989) Theory of ohMind </a:t>
            </a:r>
            <a:r>
              <a:rPr kumimoji="0" lang="en" sz="1400" b="0" i="0" u="none" strike="noStrike" kern="0" cap="none" spc="0" normalizeH="0" baseline="0" noProof="0" dirty="0" smtClean="0">
                <a:ln>
                  <a:noFill/>
                </a:ln>
                <a:solidFill>
                  <a:srgbClr val="000000"/>
                </a:solidFill>
                <a:effectLst/>
                <a:uLnTx/>
                <a:uFillTx/>
                <a:latin typeface="+mn-lt"/>
                <a:sym typeface="Century Gothic"/>
              </a:rPr>
              <a:t>model suggests social impairments are fundamental to ASDs and reflect difficulties individuals have in understanding the thoughts or feelings of others and social behavior.</a:t>
            </a:r>
            <a:endParaRPr kumimoji="0" lang="en" sz="1400" b="0" i="0" u="none" strike="noStrike" kern="0" cap="none" spc="0" normalizeH="0" baseline="0" noProof="0" dirty="0">
              <a:ln>
                <a:noFill/>
              </a:ln>
              <a:solidFill>
                <a:srgbClr val="000000"/>
              </a:solidFill>
              <a:effectLst/>
              <a:uLnTx/>
              <a:uFillTx/>
              <a:latin typeface="+mn-lt"/>
              <a:sym typeface="Century Gothic"/>
            </a:endParaRPr>
          </a:p>
        </p:txBody>
      </p:sp>
      <p:sp>
        <p:nvSpPr>
          <p:cNvPr id="18" name="Title 1"/>
          <p:cNvSpPr txBox="1">
            <a:spLocks/>
          </p:cNvSpPr>
          <p:nvPr/>
        </p:nvSpPr>
        <p:spPr>
          <a:xfrm>
            <a:off x="6419551" y="4462118"/>
            <a:ext cx="5183169" cy="1505345"/>
          </a:xfrm>
          <a:prstGeom prst="roundRect">
            <a:avLst/>
          </a:prstGeom>
          <a:ln/>
        </p:spPr>
        <p:style>
          <a:lnRef idx="1">
            <a:schemeClr val="accent2"/>
          </a:lnRef>
          <a:fillRef idx="2">
            <a:schemeClr val="accent2"/>
          </a:fillRef>
          <a:effectRef idx="1">
            <a:schemeClr val="accent2"/>
          </a:effectRef>
          <a:fontRef idx="minor">
            <a:schemeClr val="dk1"/>
          </a:fontRef>
        </p:style>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2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Pct val="100000"/>
              <a:buFont typeface="Century Gothic"/>
              <a:buNone/>
              <a:tabLst/>
              <a:defRPr/>
            </a:pPr>
            <a:r>
              <a:rPr kumimoji="0" lang="en" sz="1400" b="0" i="0" u="none" strike="noStrike" kern="0" cap="none" spc="0" normalizeH="0" baseline="0" noProof="0" dirty="0">
                <a:ln>
                  <a:noFill/>
                </a:ln>
                <a:solidFill>
                  <a:srgbClr val="000000"/>
                </a:solidFill>
                <a:effectLst/>
                <a:uLnTx/>
                <a:uFillTx/>
                <a:latin typeface="+mn-lt"/>
                <a:sym typeface="Century Gothic"/>
              </a:rPr>
              <a:t>“Person-centered” practices reinforce inclusive environments as provisions match the needs of individual learners; essential to being person-centered is ‘knowing the person’ and central to knowing the person is knowing how to effectively communicate with them (Breakey, 2006).</a:t>
            </a:r>
          </a:p>
        </p:txBody>
      </p:sp>
      <p:sp>
        <p:nvSpPr>
          <p:cNvPr id="19" name="Rounded Rectangle 18"/>
          <p:cNvSpPr/>
          <p:nvPr/>
        </p:nvSpPr>
        <p:spPr>
          <a:xfrm>
            <a:off x="568960" y="4462118"/>
            <a:ext cx="5313680" cy="1573197"/>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 sz="1600" b="0" i="0" u="none" strike="noStrike" kern="0" cap="none" spc="0" normalizeH="0" baseline="0" noProof="0" dirty="0" smtClean="0">
                <a:ln>
                  <a:noFill/>
                </a:ln>
                <a:solidFill>
                  <a:srgbClr val="000000"/>
                </a:solidFill>
                <a:effectLst/>
                <a:uLnTx/>
                <a:uFillTx/>
                <a:ea typeface="Century Gothic"/>
                <a:cs typeface="Century Gothic"/>
                <a:sym typeface="Century Gothic"/>
              </a:rPr>
              <a:t>Academic accommodations include extended deadlines, additional time on exams, alternatives to group projects and assignments involving public speaking, detailed syllabi and concrete language in lectures (Gobbo &amp; Shmulsky, 2012).</a:t>
            </a:r>
          </a:p>
          <a:p>
            <a:pPr marL="0" marR="0" lvl="0" indent="0" defTabSz="914400" eaLnBrk="1" fontAlgn="auto" latinLnBrk="0" hangingPunct="1">
              <a:lnSpc>
                <a:spcPct val="90000"/>
              </a:lnSpc>
              <a:spcBef>
                <a:spcPts val="0"/>
              </a:spcBef>
              <a:spcAft>
                <a:spcPts val="0"/>
              </a:spcAft>
              <a:buClr>
                <a:srgbClr val="000000"/>
              </a:buClr>
              <a:buSzPct val="100000"/>
              <a:buFontTx/>
              <a:buNone/>
              <a:tabLst/>
              <a:defRPr/>
            </a:pPr>
            <a:endParaRPr kumimoji="0" lang="en" sz="1600" b="0" i="0" u="none" strike="noStrike" kern="0" cap="none" spc="0" normalizeH="0" baseline="0" noProof="0" dirty="0" smtClean="0">
              <a:ln>
                <a:noFill/>
              </a:ln>
              <a:solidFill>
                <a:srgbClr val="000000"/>
              </a:solidFill>
              <a:effectLst/>
              <a:uLnTx/>
              <a:uFillTx/>
              <a:ea typeface="Century Gothic"/>
              <a:cs typeface="Century Gothic"/>
              <a:sym typeface="Century Gothic"/>
            </a:endParaRPr>
          </a:p>
        </p:txBody>
      </p:sp>
      <p:sp>
        <p:nvSpPr>
          <p:cNvPr id="20" name="Rounded Rectangle 19"/>
          <p:cNvSpPr/>
          <p:nvPr/>
        </p:nvSpPr>
        <p:spPr>
          <a:xfrm>
            <a:off x="4056427" y="3043658"/>
            <a:ext cx="4346256" cy="1082850"/>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defTabSz="914400">
              <a:lnSpc>
                <a:spcPct val="90000"/>
              </a:lnSpc>
              <a:buClr>
                <a:srgbClr val="000000"/>
              </a:buClr>
              <a:buSzPct val="100000"/>
            </a:pPr>
            <a:r>
              <a:rPr lang="en" sz="1600" kern="0" dirty="0">
                <a:solidFill>
                  <a:srgbClr val="000000"/>
                </a:solidFill>
                <a:ea typeface="Century Gothic"/>
                <a:cs typeface="Century Gothic"/>
                <a:sym typeface="Century Gothic"/>
              </a:rPr>
              <a:t>Breaking tasks into smaller pieces, providing clear expectations, helping students to identify plans and stay organized (Shmulsky &amp; Gobbo, 2013</a:t>
            </a:r>
            <a:r>
              <a:rPr lang="en" sz="1600" kern="0" dirty="0" smtClean="0">
                <a:solidFill>
                  <a:srgbClr val="000000"/>
                </a:solidFill>
                <a:ea typeface="Century Gothic"/>
                <a:cs typeface="Century Gothic"/>
                <a:sym typeface="Century Gothic"/>
              </a:rPr>
              <a:t>).</a:t>
            </a:r>
          </a:p>
        </p:txBody>
      </p:sp>
      <p:sp>
        <p:nvSpPr>
          <p:cNvPr id="21" name="TextBox 20"/>
          <p:cNvSpPr txBox="1"/>
          <p:nvPr/>
        </p:nvSpPr>
        <p:spPr>
          <a:xfrm>
            <a:off x="3671002" y="517502"/>
            <a:ext cx="4731681" cy="646331"/>
          </a:xfrm>
          <a:prstGeom prst="rect">
            <a:avLst/>
          </a:prstGeom>
          <a:noFill/>
        </p:spPr>
        <p:txBody>
          <a:bodyPr wrap="square" rtlCol="0">
            <a:spAutoFit/>
          </a:bodyPr>
          <a:lstStyle/>
          <a:p>
            <a:pPr defTabSz="914400"/>
            <a:r>
              <a:rPr lang="en-US" sz="3600" kern="0" dirty="0" smtClean="0">
                <a:latin typeface="Arial"/>
                <a:cs typeface="Arial"/>
                <a:sym typeface="Arial"/>
              </a:rPr>
              <a:t>Research and Theory</a:t>
            </a:r>
            <a:endParaRPr lang="en-US" sz="3600" kern="0" dirty="0">
              <a:latin typeface="Arial"/>
              <a:cs typeface="Arial"/>
              <a:sym typeface="Arial"/>
            </a:endParaRPr>
          </a:p>
        </p:txBody>
      </p:sp>
    </p:spTree>
    <p:extLst>
      <p:ext uri="{BB962C8B-B14F-4D97-AF65-F5344CB8AC3E}">
        <p14:creationId xmlns:p14="http://schemas.microsoft.com/office/powerpoint/2010/main" val="207101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7" name="Diamond 6"/>
          <p:cNvSpPr/>
          <p:nvPr/>
        </p:nvSpPr>
        <p:spPr>
          <a:xfrm>
            <a:off x="6254557" y="1781748"/>
            <a:ext cx="5588000" cy="4148486"/>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Diamond 1"/>
          <p:cNvSpPr/>
          <p:nvPr/>
        </p:nvSpPr>
        <p:spPr>
          <a:xfrm>
            <a:off x="701040" y="1781748"/>
            <a:ext cx="5120640" cy="4148486"/>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0" name="Shape 8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31852" y="2072547"/>
            <a:ext cx="4543597" cy="3439391"/>
          </a:xfrm>
          <a:prstGeom prst="rect">
            <a:avLst/>
          </a:prstGeom>
          <a:noFill/>
          <a:ln>
            <a:solidFill>
              <a:schemeClr val="accent1"/>
            </a:solidFill>
          </a:ln>
        </p:spPr>
      </p:pic>
      <p:pic>
        <p:nvPicPr>
          <p:cNvPr id="31" name="Shape 8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59619" y="2072547"/>
            <a:ext cx="4777877" cy="3439391"/>
          </a:xfrm>
          <a:prstGeom prst="rect">
            <a:avLst/>
          </a:prstGeom>
          <a:noFill/>
          <a:ln>
            <a:solidFill>
              <a:srgbClr val="660066"/>
            </a:solidFill>
          </a:ln>
        </p:spPr>
      </p:pic>
      <p:sp>
        <p:nvSpPr>
          <p:cNvPr id="32" name="TextBox 31"/>
          <p:cNvSpPr txBox="1"/>
          <p:nvPr/>
        </p:nvSpPr>
        <p:spPr>
          <a:xfrm>
            <a:off x="7590066" y="597518"/>
            <a:ext cx="6141759" cy="584775"/>
          </a:xfrm>
          <a:prstGeom prst="rect">
            <a:avLst/>
          </a:prstGeom>
          <a:noFill/>
        </p:spPr>
        <p:txBody>
          <a:bodyPr wrap="square" rtlCol="0">
            <a:spAutoFit/>
          </a:bodyPr>
          <a:lstStyle/>
          <a:p>
            <a:r>
              <a:rPr lang="en-US" sz="3200" dirty="0" smtClean="0"/>
              <a:t>Triad of Impairment</a:t>
            </a:r>
            <a:endParaRPr lang="en-US" sz="3200" dirty="0"/>
          </a:p>
        </p:txBody>
      </p:sp>
      <p:sp>
        <p:nvSpPr>
          <p:cNvPr id="3" name="Rectangle 2"/>
          <p:cNvSpPr/>
          <p:nvPr/>
        </p:nvSpPr>
        <p:spPr>
          <a:xfrm>
            <a:off x="2569699" y="6322741"/>
            <a:ext cx="6478859" cy="246221"/>
          </a:xfrm>
          <a:prstGeom prst="rect">
            <a:avLst/>
          </a:prstGeom>
        </p:spPr>
        <p:txBody>
          <a:bodyPr wrap="square">
            <a:spAutoFit/>
          </a:bodyPr>
          <a:lstStyle/>
          <a:p>
            <a:pPr algn="ctr"/>
            <a:r>
              <a:rPr lang="en-US" sz="1000" dirty="0"/>
              <a:t>Wing and </a:t>
            </a:r>
            <a:r>
              <a:rPr lang="en-US" sz="1000" dirty="0" err="1"/>
              <a:t>Goulds</a:t>
            </a:r>
            <a:r>
              <a:rPr lang="en-US" sz="1000" dirty="0"/>
              <a:t> Triad of Impairment http://www.autismtopics.org/t3%20autism%20triad.html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3851" y="867370"/>
            <a:ext cx="6867525" cy="923330"/>
          </a:xfrm>
          <a:prstGeom prst="rect">
            <a:avLst/>
          </a:prstGeom>
          <a:noFill/>
        </p:spPr>
        <p:txBody>
          <a:bodyPr wrap="square" rtlCol="0">
            <a:spAutoFit/>
          </a:bodyPr>
          <a:lstStyle/>
          <a:p>
            <a:pPr algn="ctr"/>
            <a:r>
              <a:rPr lang="en-US" sz="5400" dirty="0" smtClean="0">
                <a:solidFill>
                  <a:srgbClr val="00B0F0"/>
                </a:solidFill>
              </a:rPr>
              <a:t>EASE</a:t>
            </a:r>
            <a:r>
              <a:rPr lang="en-US" sz="5400" dirty="0" smtClean="0"/>
              <a:t> Program</a:t>
            </a:r>
            <a:endParaRPr lang="en-US" sz="5400" dirty="0"/>
          </a:p>
        </p:txBody>
      </p:sp>
      <p:sp>
        <p:nvSpPr>
          <p:cNvPr id="6" name="Flowchart: Alternate Process 5"/>
          <p:cNvSpPr/>
          <p:nvPr/>
        </p:nvSpPr>
        <p:spPr>
          <a:xfrm>
            <a:off x="501162" y="5640167"/>
            <a:ext cx="11482753" cy="900034"/>
          </a:xfrm>
          <a:prstGeom prst="flowChartAlternateProcess">
            <a:avLst/>
          </a:prstGeom>
          <a:solidFill>
            <a:schemeClr val="accent6">
              <a:lumMod val="40000"/>
              <a:lumOff val="60000"/>
            </a:schemeClr>
          </a:solidFill>
          <a:ln>
            <a:solidFill>
              <a:srgbClr val="415588"/>
            </a:solidFill>
          </a:ln>
        </p:spPr>
        <p:txBody>
          <a:bodyPr wrap="square">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ea typeface="Times New Roman" panose="02020603050405020304" pitchFamily="18" charset="0"/>
                <a:cs typeface="Arial"/>
                <a:sym typeface="Arial"/>
              </a:rPr>
              <a:t>The EASE Support team will be housed under Mental Health Services. This includes the Program Coordinator, a Learning Specialist and a Disability Specialist, as well as student workers, graduate assistants, and a doctoral student to serve as Peer Mentors, Communication Coaches, and Social Support Group Leaders</a:t>
            </a:r>
            <a:endParaRPr kumimoji="0" lang="en-US" sz="1400" b="0" i="0" u="none" strike="noStrike" kern="0" cap="none" spc="0" normalizeH="0" baseline="0" noProof="0" dirty="0" smtClean="0">
              <a:ln>
                <a:noFill/>
              </a:ln>
              <a:solidFill>
                <a:srgbClr val="000000"/>
              </a:solidFill>
              <a:effectLst/>
              <a:uLnTx/>
              <a:uFillTx/>
              <a:ea typeface="Arial" panose="020B0604020202020204" pitchFamily="34" charset="0"/>
              <a:cs typeface="Arial"/>
              <a:sym typeface="Arial"/>
            </a:endParaRPr>
          </a:p>
        </p:txBody>
      </p:sp>
      <p:sp>
        <p:nvSpPr>
          <p:cNvPr id="8" name="TextBox 7"/>
          <p:cNvSpPr txBox="1"/>
          <p:nvPr/>
        </p:nvSpPr>
        <p:spPr>
          <a:xfrm>
            <a:off x="1978270" y="2031023"/>
            <a:ext cx="3024554" cy="2308324"/>
          </a:xfrm>
          <a:prstGeom prst="rect">
            <a:avLst/>
          </a:prstGeom>
          <a:noFill/>
        </p:spPr>
        <p:txBody>
          <a:bodyPr wrap="square" rtlCol="0">
            <a:spAutoFit/>
          </a:bodyPr>
          <a:lstStyle/>
          <a:p>
            <a:r>
              <a:rPr lang="en-US" sz="3600" dirty="0" smtClean="0">
                <a:solidFill>
                  <a:srgbClr val="00B0F0"/>
                </a:solidFill>
              </a:rPr>
              <a:t>Education</a:t>
            </a:r>
          </a:p>
          <a:p>
            <a:r>
              <a:rPr lang="en-US" sz="3600" dirty="0" smtClean="0">
                <a:solidFill>
                  <a:srgbClr val="00B0F0"/>
                </a:solidFill>
              </a:rPr>
              <a:t>And</a:t>
            </a:r>
          </a:p>
          <a:p>
            <a:r>
              <a:rPr lang="en-US" sz="3600" dirty="0" smtClean="0">
                <a:solidFill>
                  <a:srgbClr val="00B0F0"/>
                </a:solidFill>
              </a:rPr>
              <a:t>Support</a:t>
            </a:r>
          </a:p>
          <a:p>
            <a:r>
              <a:rPr lang="en-US" sz="3600" dirty="0" smtClean="0">
                <a:solidFill>
                  <a:srgbClr val="00B0F0"/>
                </a:solidFill>
              </a:rPr>
              <a:t>Environment</a:t>
            </a:r>
            <a:endParaRPr lang="en-US" sz="3600" dirty="0">
              <a:solidFill>
                <a:srgbClr val="00B0F0"/>
              </a:solidFill>
            </a:endParaRPr>
          </a:p>
        </p:txBody>
      </p:sp>
      <p:sp>
        <p:nvSpPr>
          <p:cNvPr id="9" name="TextBox 8"/>
          <p:cNvSpPr txBox="1"/>
          <p:nvPr/>
        </p:nvSpPr>
        <p:spPr>
          <a:xfrm>
            <a:off x="4879731" y="2608015"/>
            <a:ext cx="6963507" cy="1021556"/>
          </a:xfrm>
          <a:prstGeom prst="roundRect">
            <a:avLst/>
          </a:prstGeom>
          <a:solidFill>
            <a:schemeClr val="bg1"/>
          </a:solidFill>
          <a:effectLst/>
        </p:spPr>
        <p:style>
          <a:lnRef idx="0">
            <a:scrgbClr r="0" g="0" b="0"/>
          </a:lnRef>
          <a:fillRef idx="1003">
            <a:schemeClr val="lt1"/>
          </a:fillRef>
          <a:effectRef idx="0">
            <a:scrgbClr r="0" g="0" b="0"/>
          </a:effectRef>
          <a:fontRef idx="major"/>
        </p:style>
        <p:txBody>
          <a:bodyPr wrap="square" rtlCol="0">
            <a:spAutoFit/>
          </a:bodyPr>
          <a:lstStyle/>
          <a:p>
            <a:pPr lvl="0" defTabSz="914400">
              <a:defRPr/>
            </a:pPr>
            <a:r>
              <a:rPr lang="en" kern="0" dirty="0" smtClean="0">
                <a:latin typeface="+mn-lt"/>
                <a:cs typeface="Arial"/>
                <a:sym typeface="Arial"/>
              </a:rPr>
              <a:t>Mission</a:t>
            </a:r>
            <a:r>
              <a:rPr lang="en" kern="0" dirty="0">
                <a:latin typeface="+mn-lt"/>
                <a:cs typeface="Arial"/>
                <a:sym typeface="Arial"/>
              </a:rPr>
              <a:t>: Educate campus partners about Autism Spectrum Disorders through regular training and counsel as well as to provide individualized service to students with ASD.</a:t>
            </a:r>
          </a:p>
        </p:txBody>
      </p:sp>
    </p:spTree>
    <p:extLst>
      <p:ext uri="{BB962C8B-B14F-4D97-AF65-F5344CB8AC3E}">
        <p14:creationId xmlns:p14="http://schemas.microsoft.com/office/powerpoint/2010/main" val="264207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21"/>
          <p:cNvSpPr txBox="1">
            <a:spLocks/>
          </p:cNvSpPr>
          <p:nvPr/>
        </p:nvSpPr>
        <p:spPr>
          <a:xfrm>
            <a:off x="4330301" y="581688"/>
            <a:ext cx="9215544" cy="5727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0" i="0" u="none" strike="noStrike" kern="0" cap="none" spc="0" normalizeH="0" baseline="0" noProof="0" dirty="0" smtClean="0">
                <a:ln>
                  <a:noFill/>
                </a:ln>
                <a:solidFill>
                  <a:schemeClr val="tx1"/>
                </a:solidFill>
                <a:effectLst/>
                <a:uLnTx/>
                <a:uFillTx/>
                <a:latin typeface="Arial"/>
                <a:cs typeface="Arial"/>
                <a:sym typeface="Arial"/>
              </a:rPr>
              <a:t>EASE Program Structure</a:t>
            </a:r>
            <a:endParaRPr kumimoji="0" lang="en" sz="3600" b="0" i="0" u="none" strike="noStrike" kern="0" cap="none" spc="0" normalizeH="0" baseline="0" noProof="0" dirty="0">
              <a:ln>
                <a:noFill/>
              </a:ln>
              <a:solidFill>
                <a:schemeClr val="tx1"/>
              </a:solidFill>
              <a:effectLst/>
              <a:uLnTx/>
              <a:uFillTx/>
              <a:latin typeface="Arial"/>
              <a:cs typeface="Arial"/>
              <a:sym typeface="Arial"/>
            </a:endParaRPr>
          </a:p>
        </p:txBody>
      </p:sp>
      <p:sp>
        <p:nvSpPr>
          <p:cNvPr id="113" name="Rectangle 112"/>
          <p:cNvSpPr/>
          <p:nvPr/>
        </p:nvSpPr>
        <p:spPr>
          <a:xfrm>
            <a:off x="900628" y="5032307"/>
            <a:ext cx="10043394" cy="523220"/>
          </a:xfrm>
          <a:prstGeom prst="rect">
            <a:avLst/>
          </a:prstGeom>
          <a:solidFill>
            <a:srgbClr val="415588">
              <a:lumMod val="20000"/>
              <a:lumOff val="80000"/>
            </a:srgbClr>
          </a:solidFill>
          <a:ln>
            <a:solidFill>
              <a:srgbClr val="415588"/>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smtClean="0">
                <a:ln>
                  <a:noFill/>
                </a:ln>
                <a:solidFill>
                  <a:srgbClr val="000000"/>
                </a:solidFill>
                <a:effectLst/>
                <a:uLnTx/>
                <a:uFillTx/>
                <a:latin typeface="Arial"/>
                <a:cs typeface="Arial"/>
                <a:sym typeface="Arial"/>
              </a:rPr>
              <a:t>EASE Center located in the Office of Mental Health Services.  Houses each student’s file for regular review to chart student’s progress and make adjustments as the develop and  </a:t>
            </a:r>
          </a:p>
        </p:txBody>
      </p:sp>
      <p:sp>
        <p:nvSpPr>
          <p:cNvPr id="114" name="Rectangle 113"/>
          <p:cNvSpPr/>
          <p:nvPr/>
        </p:nvSpPr>
        <p:spPr>
          <a:xfrm>
            <a:off x="4735377" y="4254770"/>
            <a:ext cx="6072948" cy="523220"/>
          </a:xfrm>
          <a:prstGeom prst="rect">
            <a:avLst/>
          </a:prstGeom>
          <a:solidFill>
            <a:srgbClr val="2CB663">
              <a:lumMod val="20000"/>
              <a:lumOff val="80000"/>
            </a:srgbClr>
          </a:solidFill>
          <a:ln>
            <a:solidFill>
              <a:srgbClr val="087D7C"/>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smtClean="0">
                <a:ln>
                  <a:noFill/>
                </a:ln>
                <a:solidFill>
                  <a:srgbClr val="000000"/>
                </a:solidFill>
                <a:effectLst/>
                <a:uLnTx/>
                <a:uFillTx/>
                <a:latin typeface="Arial"/>
                <a:cs typeface="Arial"/>
                <a:sym typeface="Arial"/>
              </a:rPr>
              <a:t>Collaboration with campus partners on proposed programs, ensuring each program helps address an area of improvement effectively and creatively.</a:t>
            </a:r>
          </a:p>
        </p:txBody>
      </p:sp>
      <p:sp>
        <p:nvSpPr>
          <p:cNvPr id="115" name="Rectangle 114"/>
          <p:cNvSpPr/>
          <p:nvPr/>
        </p:nvSpPr>
        <p:spPr>
          <a:xfrm>
            <a:off x="930965" y="4224816"/>
            <a:ext cx="3523053" cy="523220"/>
          </a:xfrm>
          <a:prstGeom prst="rect">
            <a:avLst/>
          </a:prstGeom>
          <a:solidFill>
            <a:srgbClr val="2CB663">
              <a:lumMod val="20000"/>
              <a:lumOff val="80000"/>
            </a:srgbClr>
          </a:solidFill>
          <a:ln>
            <a:solidFill>
              <a:srgbClr val="087D7C"/>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smtClean="0">
                <a:ln>
                  <a:noFill/>
                </a:ln>
                <a:solidFill>
                  <a:srgbClr val="000000"/>
                </a:solidFill>
                <a:effectLst/>
                <a:uLnTx/>
                <a:uFillTx/>
                <a:latin typeface="Arial"/>
                <a:cs typeface="Arial"/>
                <a:sym typeface="Arial"/>
              </a:rPr>
              <a:t>Supports Disability Resource Center with specialized knowledge and guidance</a:t>
            </a:r>
          </a:p>
        </p:txBody>
      </p:sp>
      <p:sp>
        <p:nvSpPr>
          <p:cNvPr id="116" name="TextBox 115"/>
          <p:cNvSpPr txBox="1"/>
          <p:nvPr/>
        </p:nvSpPr>
        <p:spPr>
          <a:xfrm>
            <a:off x="7525667" y="3356661"/>
            <a:ext cx="1201632" cy="523220"/>
          </a:xfrm>
          <a:prstGeom prst="rect">
            <a:avLst/>
          </a:prstGeom>
          <a:solidFill>
            <a:srgbClr val="DF8822">
              <a:lumMod val="20000"/>
              <a:lumOff val="80000"/>
            </a:srgbClr>
          </a:solidFill>
          <a:ln>
            <a:solidFill>
              <a:srgbClr val="DF882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Residential Life</a:t>
            </a:r>
          </a:p>
        </p:txBody>
      </p:sp>
      <p:sp>
        <p:nvSpPr>
          <p:cNvPr id="117" name="TextBox 116"/>
          <p:cNvSpPr txBox="1"/>
          <p:nvPr/>
        </p:nvSpPr>
        <p:spPr>
          <a:xfrm>
            <a:off x="6065283" y="3362053"/>
            <a:ext cx="1201632" cy="523220"/>
          </a:xfrm>
          <a:prstGeom prst="rect">
            <a:avLst/>
          </a:prstGeom>
          <a:solidFill>
            <a:srgbClr val="DF8822">
              <a:lumMod val="20000"/>
              <a:lumOff val="80000"/>
            </a:srgbClr>
          </a:solidFill>
          <a:ln>
            <a:solidFill>
              <a:srgbClr val="DF882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Student Services</a:t>
            </a:r>
          </a:p>
        </p:txBody>
      </p:sp>
      <p:sp>
        <p:nvSpPr>
          <p:cNvPr id="118" name="TextBox 117"/>
          <p:cNvSpPr txBox="1"/>
          <p:nvPr/>
        </p:nvSpPr>
        <p:spPr>
          <a:xfrm>
            <a:off x="8959730" y="3374134"/>
            <a:ext cx="1201632" cy="523220"/>
          </a:xfrm>
          <a:prstGeom prst="rect">
            <a:avLst/>
          </a:prstGeom>
          <a:solidFill>
            <a:srgbClr val="DF8822">
              <a:lumMod val="20000"/>
              <a:lumOff val="80000"/>
            </a:srgbClr>
          </a:solidFill>
          <a:ln>
            <a:solidFill>
              <a:srgbClr val="DF882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Career Services</a:t>
            </a:r>
          </a:p>
        </p:txBody>
      </p:sp>
      <p:sp>
        <p:nvSpPr>
          <p:cNvPr id="119" name="TextBox 118"/>
          <p:cNvSpPr txBox="1"/>
          <p:nvPr/>
        </p:nvSpPr>
        <p:spPr>
          <a:xfrm>
            <a:off x="3153290" y="3358309"/>
            <a:ext cx="1201632" cy="523220"/>
          </a:xfrm>
          <a:prstGeom prst="rect">
            <a:avLst/>
          </a:prstGeom>
          <a:solidFill>
            <a:srgbClr val="DF8822">
              <a:lumMod val="20000"/>
              <a:lumOff val="80000"/>
            </a:srgbClr>
          </a:solidFill>
          <a:ln>
            <a:solidFill>
              <a:srgbClr val="DF882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Faculty Support</a:t>
            </a:r>
          </a:p>
        </p:txBody>
      </p:sp>
      <p:sp>
        <p:nvSpPr>
          <p:cNvPr id="120" name="TextBox 119"/>
          <p:cNvSpPr txBox="1"/>
          <p:nvPr/>
        </p:nvSpPr>
        <p:spPr>
          <a:xfrm>
            <a:off x="4604900" y="3358309"/>
            <a:ext cx="1201632" cy="523220"/>
          </a:xfrm>
          <a:prstGeom prst="rect">
            <a:avLst/>
          </a:prstGeom>
          <a:solidFill>
            <a:srgbClr val="DF8822">
              <a:lumMod val="20000"/>
              <a:lumOff val="80000"/>
            </a:srgbClr>
          </a:solidFill>
          <a:ln>
            <a:solidFill>
              <a:srgbClr val="DF882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Academic Services</a:t>
            </a:r>
          </a:p>
        </p:txBody>
      </p:sp>
      <p:sp>
        <p:nvSpPr>
          <p:cNvPr id="121" name="TextBox 120"/>
          <p:cNvSpPr txBox="1"/>
          <p:nvPr/>
        </p:nvSpPr>
        <p:spPr>
          <a:xfrm>
            <a:off x="5300819" y="2107388"/>
            <a:ext cx="2676266" cy="707886"/>
          </a:xfrm>
          <a:prstGeom prst="rect">
            <a:avLst/>
          </a:prstGeom>
          <a:solidFill>
            <a:srgbClr val="FCD0F3"/>
          </a:solidFill>
          <a:ln>
            <a:solidFill>
              <a:srgbClr val="7030A0"/>
            </a:solidFill>
          </a:ln>
        </p:spPr>
        <p:txBody>
          <a:bodyPr wrap="square" rtlCol="0">
            <a:spAutoFit/>
          </a:bodyPr>
          <a:lstStyle/>
          <a:p>
            <a:pPr algn="ctr" defTabSz="914400"/>
            <a:r>
              <a:rPr lang="en-US" sz="2000" kern="0" dirty="0">
                <a:solidFill>
                  <a:srgbClr val="000000"/>
                </a:solidFill>
                <a:latin typeface="Arial"/>
                <a:cs typeface="Arial"/>
                <a:sym typeface="Arial"/>
              </a:rPr>
              <a:t>Individual Students with ASD</a:t>
            </a:r>
          </a:p>
        </p:txBody>
      </p:sp>
      <p:cxnSp>
        <p:nvCxnSpPr>
          <p:cNvPr id="122" name="Straight Arrow Connector 121"/>
          <p:cNvCxnSpPr/>
          <p:nvPr/>
        </p:nvCxnSpPr>
        <p:spPr>
          <a:xfrm flipV="1">
            <a:off x="4212269" y="3557014"/>
            <a:ext cx="535284" cy="3346"/>
          </a:xfrm>
          <a:prstGeom prst="straightConnector1">
            <a:avLst/>
          </a:prstGeom>
          <a:noFill/>
          <a:ln w="9525" cap="flat" cmpd="sng" algn="ctr">
            <a:solidFill>
              <a:srgbClr val="BC410A">
                <a:shade val="95000"/>
                <a:satMod val="105000"/>
              </a:srgbClr>
            </a:solidFill>
            <a:prstDash val="solid"/>
            <a:tailEnd type="triangle"/>
          </a:ln>
          <a:effectLst/>
        </p:spPr>
      </p:cxnSp>
      <p:cxnSp>
        <p:nvCxnSpPr>
          <p:cNvPr id="123" name="Straight Arrow Connector 122"/>
          <p:cNvCxnSpPr/>
          <p:nvPr/>
        </p:nvCxnSpPr>
        <p:spPr>
          <a:xfrm flipH="1">
            <a:off x="4212269" y="3721904"/>
            <a:ext cx="535284" cy="0"/>
          </a:xfrm>
          <a:prstGeom prst="straightConnector1">
            <a:avLst/>
          </a:prstGeom>
          <a:noFill/>
          <a:ln w="9525" cap="flat" cmpd="sng" algn="ctr">
            <a:solidFill>
              <a:srgbClr val="BC410A">
                <a:shade val="95000"/>
                <a:satMod val="105000"/>
              </a:srgbClr>
            </a:solidFill>
            <a:prstDash val="solid"/>
            <a:tailEnd type="triangle"/>
          </a:ln>
          <a:effectLst/>
        </p:spPr>
      </p:cxnSp>
      <p:cxnSp>
        <p:nvCxnSpPr>
          <p:cNvPr id="124" name="Straight Arrow Connector 123"/>
          <p:cNvCxnSpPr/>
          <p:nvPr/>
        </p:nvCxnSpPr>
        <p:spPr>
          <a:xfrm flipV="1">
            <a:off x="7115489" y="3555680"/>
            <a:ext cx="535284" cy="3346"/>
          </a:xfrm>
          <a:prstGeom prst="straightConnector1">
            <a:avLst/>
          </a:prstGeom>
          <a:noFill/>
          <a:ln w="9525" cap="flat" cmpd="sng" algn="ctr">
            <a:solidFill>
              <a:srgbClr val="BC410A">
                <a:shade val="95000"/>
                <a:satMod val="105000"/>
              </a:srgbClr>
            </a:solidFill>
            <a:prstDash val="solid"/>
            <a:tailEnd type="triangle"/>
          </a:ln>
          <a:effectLst/>
        </p:spPr>
      </p:cxnSp>
      <p:cxnSp>
        <p:nvCxnSpPr>
          <p:cNvPr id="125" name="Straight Arrow Connector 124"/>
          <p:cNvCxnSpPr/>
          <p:nvPr/>
        </p:nvCxnSpPr>
        <p:spPr>
          <a:xfrm flipH="1">
            <a:off x="7115489" y="3720570"/>
            <a:ext cx="535284" cy="0"/>
          </a:xfrm>
          <a:prstGeom prst="straightConnector1">
            <a:avLst/>
          </a:prstGeom>
          <a:noFill/>
          <a:ln w="9525" cap="flat" cmpd="sng" algn="ctr">
            <a:solidFill>
              <a:srgbClr val="BC410A">
                <a:shade val="95000"/>
                <a:satMod val="105000"/>
              </a:srgbClr>
            </a:solidFill>
            <a:prstDash val="solid"/>
            <a:tailEnd type="triangle"/>
          </a:ln>
          <a:effectLst/>
        </p:spPr>
      </p:cxnSp>
      <p:cxnSp>
        <p:nvCxnSpPr>
          <p:cNvPr id="126" name="Straight Arrow Connector 125"/>
          <p:cNvCxnSpPr/>
          <p:nvPr/>
        </p:nvCxnSpPr>
        <p:spPr>
          <a:xfrm flipV="1">
            <a:off x="8567099" y="3565953"/>
            <a:ext cx="535284" cy="3346"/>
          </a:xfrm>
          <a:prstGeom prst="straightConnector1">
            <a:avLst/>
          </a:prstGeom>
          <a:noFill/>
          <a:ln w="9525" cap="flat" cmpd="sng" algn="ctr">
            <a:solidFill>
              <a:srgbClr val="BC410A">
                <a:shade val="95000"/>
                <a:satMod val="105000"/>
              </a:srgbClr>
            </a:solidFill>
            <a:prstDash val="solid"/>
            <a:tailEnd type="triangle"/>
          </a:ln>
          <a:effectLst/>
        </p:spPr>
      </p:cxnSp>
      <p:cxnSp>
        <p:nvCxnSpPr>
          <p:cNvPr id="127" name="Straight Arrow Connector 126"/>
          <p:cNvCxnSpPr/>
          <p:nvPr/>
        </p:nvCxnSpPr>
        <p:spPr>
          <a:xfrm flipH="1">
            <a:off x="8567099" y="3730843"/>
            <a:ext cx="535284" cy="0"/>
          </a:xfrm>
          <a:prstGeom prst="straightConnector1">
            <a:avLst/>
          </a:prstGeom>
          <a:noFill/>
          <a:ln w="9525" cap="flat" cmpd="sng" algn="ctr">
            <a:solidFill>
              <a:srgbClr val="BC410A">
                <a:shade val="95000"/>
                <a:satMod val="105000"/>
              </a:srgbClr>
            </a:solidFill>
            <a:prstDash val="solid"/>
            <a:tailEnd type="triangle"/>
          </a:ln>
          <a:effectLst/>
        </p:spPr>
      </p:cxnSp>
      <p:sp>
        <p:nvSpPr>
          <p:cNvPr id="128" name="Left Brace 127"/>
          <p:cNvSpPr/>
          <p:nvPr/>
        </p:nvSpPr>
        <p:spPr>
          <a:xfrm rot="16200000" flipH="1">
            <a:off x="6402579" y="168194"/>
            <a:ext cx="472746" cy="5769694"/>
          </a:xfrm>
          <a:prstGeom prst="leftBrace">
            <a:avLst/>
          </a:prstGeom>
          <a:noFill/>
          <a:ln w="9525" cap="flat" cmpd="sng" algn="ctr">
            <a:solidFill>
              <a:srgbClr val="BC410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a:ea typeface="+mn-ea"/>
              <a:cs typeface="+mn-cs"/>
              <a:sym typeface="Arial"/>
            </a:endParaRPr>
          </a:p>
        </p:txBody>
      </p:sp>
      <p:cxnSp>
        <p:nvCxnSpPr>
          <p:cNvPr id="129" name="Straight Arrow Connector 128"/>
          <p:cNvCxnSpPr/>
          <p:nvPr/>
        </p:nvCxnSpPr>
        <p:spPr>
          <a:xfrm flipV="1">
            <a:off x="5646332" y="3567510"/>
            <a:ext cx="535284" cy="3346"/>
          </a:xfrm>
          <a:prstGeom prst="straightConnector1">
            <a:avLst/>
          </a:prstGeom>
          <a:noFill/>
          <a:ln w="9525" cap="flat" cmpd="sng" algn="ctr">
            <a:solidFill>
              <a:srgbClr val="BC410A">
                <a:shade val="95000"/>
                <a:satMod val="105000"/>
              </a:srgbClr>
            </a:solidFill>
            <a:prstDash val="solid"/>
            <a:tailEnd type="triangle"/>
          </a:ln>
          <a:effectLst/>
        </p:spPr>
      </p:cxnSp>
      <p:cxnSp>
        <p:nvCxnSpPr>
          <p:cNvPr id="130" name="Straight Arrow Connector 129"/>
          <p:cNvCxnSpPr/>
          <p:nvPr/>
        </p:nvCxnSpPr>
        <p:spPr>
          <a:xfrm flipH="1">
            <a:off x="5646332" y="3732400"/>
            <a:ext cx="535284" cy="0"/>
          </a:xfrm>
          <a:prstGeom prst="straightConnector1">
            <a:avLst/>
          </a:prstGeom>
          <a:noFill/>
          <a:ln w="9525" cap="flat" cmpd="sng" algn="ctr">
            <a:solidFill>
              <a:srgbClr val="BC410A">
                <a:shade val="95000"/>
                <a:satMod val="105000"/>
              </a:srgbClr>
            </a:solidFill>
            <a:prstDash val="solid"/>
            <a:tailEnd type="triangle"/>
          </a:ln>
          <a:effectLst/>
        </p:spPr>
      </p:cxnSp>
      <p:grpSp>
        <p:nvGrpSpPr>
          <p:cNvPr id="131" name="Group 130"/>
          <p:cNvGrpSpPr/>
          <p:nvPr/>
        </p:nvGrpSpPr>
        <p:grpSpPr>
          <a:xfrm rot="5400000">
            <a:off x="8100676" y="4842908"/>
            <a:ext cx="464828" cy="141444"/>
            <a:chOff x="13394086" y="3084247"/>
            <a:chExt cx="535284" cy="164890"/>
          </a:xfrm>
        </p:grpSpPr>
        <p:cxnSp>
          <p:nvCxnSpPr>
            <p:cNvPr id="132" name="Straight Arrow Connector 131"/>
            <p:cNvCxnSpPr/>
            <p:nvPr/>
          </p:nvCxnSpPr>
          <p:spPr>
            <a:xfrm flipV="1">
              <a:off x="13394086" y="3084247"/>
              <a:ext cx="535284" cy="3346"/>
            </a:xfrm>
            <a:prstGeom prst="straightConnector1">
              <a:avLst/>
            </a:prstGeom>
            <a:noFill/>
            <a:ln w="9525" cap="flat" cmpd="sng" algn="ctr">
              <a:solidFill>
                <a:srgbClr val="415588">
                  <a:shade val="95000"/>
                  <a:satMod val="105000"/>
                </a:srgbClr>
              </a:solidFill>
              <a:prstDash val="solid"/>
              <a:tailEnd type="triangle"/>
            </a:ln>
            <a:effectLst/>
          </p:spPr>
        </p:cxnSp>
        <p:cxnSp>
          <p:nvCxnSpPr>
            <p:cNvPr id="133" name="Straight Arrow Connector 132"/>
            <p:cNvCxnSpPr/>
            <p:nvPr/>
          </p:nvCxnSpPr>
          <p:spPr>
            <a:xfrm flipH="1">
              <a:off x="13394086" y="3249137"/>
              <a:ext cx="535284" cy="0"/>
            </a:xfrm>
            <a:prstGeom prst="straightConnector1">
              <a:avLst/>
            </a:prstGeom>
            <a:noFill/>
            <a:ln w="9525" cap="flat" cmpd="sng" algn="ctr">
              <a:solidFill>
                <a:srgbClr val="415588">
                  <a:shade val="95000"/>
                  <a:satMod val="105000"/>
                </a:srgbClr>
              </a:solidFill>
              <a:prstDash val="solid"/>
              <a:tailEnd type="triangle"/>
            </a:ln>
            <a:effectLst/>
          </p:spPr>
        </p:cxnSp>
      </p:grpSp>
      <p:grpSp>
        <p:nvGrpSpPr>
          <p:cNvPr id="134" name="Group 133"/>
          <p:cNvGrpSpPr/>
          <p:nvPr/>
        </p:nvGrpSpPr>
        <p:grpSpPr>
          <a:xfrm rot="5400000">
            <a:off x="2741298" y="4787544"/>
            <a:ext cx="464828" cy="141444"/>
            <a:chOff x="13394086" y="3084247"/>
            <a:chExt cx="535284" cy="164890"/>
          </a:xfrm>
        </p:grpSpPr>
        <p:cxnSp>
          <p:nvCxnSpPr>
            <p:cNvPr id="135" name="Straight Arrow Connector 134"/>
            <p:cNvCxnSpPr/>
            <p:nvPr/>
          </p:nvCxnSpPr>
          <p:spPr>
            <a:xfrm flipV="1">
              <a:off x="13394086" y="3084247"/>
              <a:ext cx="535284" cy="3346"/>
            </a:xfrm>
            <a:prstGeom prst="straightConnector1">
              <a:avLst/>
            </a:prstGeom>
            <a:noFill/>
            <a:ln w="9525" cap="flat" cmpd="sng" algn="ctr">
              <a:solidFill>
                <a:srgbClr val="415588">
                  <a:shade val="95000"/>
                  <a:satMod val="105000"/>
                </a:srgbClr>
              </a:solidFill>
              <a:prstDash val="solid"/>
              <a:tailEnd type="triangle"/>
            </a:ln>
            <a:effectLst/>
          </p:spPr>
        </p:cxnSp>
        <p:cxnSp>
          <p:nvCxnSpPr>
            <p:cNvPr id="136" name="Straight Arrow Connector 135"/>
            <p:cNvCxnSpPr/>
            <p:nvPr/>
          </p:nvCxnSpPr>
          <p:spPr>
            <a:xfrm flipH="1">
              <a:off x="13394086" y="3249137"/>
              <a:ext cx="535284" cy="0"/>
            </a:xfrm>
            <a:prstGeom prst="straightConnector1">
              <a:avLst/>
            </a:prstGeom>
            <a:noFill/>
            <a:ln w="9525" cap="flat" cmpd="sng" algn="ctr">
              <a:solidFill>
                <a:srgbClr val="415588">
                  <a:shade val="95000"/>
                  <a:satMod val="105000"/>
                </a:srgbClr>
              </a:solidFill>
              <a:prstDash val="solid"/>
              <a:tailEnd type="triangle"/>
            </a:ln>
            <a:effectLst/>
          </p:spPr>
        </p:cxnSp>
      </p:grpSp>
      <p:grpSp>
        <p:nvGrpSpPr>
          <p:cNvPr id="137" name="Group 136"/>
          <p:cNvGrpSpPr/>
          <p:nvPr/>
        </p:nvGrpSpPr>
        <p:grpSpPr>
          <a:xfrm rot="5400000">
            <a:off x="6562010" y="4022998"/>
            <a:ext cx="464828" cy="141444"/>
            <a:chOff x="13394086" y="3084247"/>
            <a:chExt cx="535284" cy="164890"/>
          </a:xfrm>
        </p:grpSpPr>
        <p:cxnSp>
          <p:nvCxnSpPr>
            <p:cNvPr id="138" name="Straight Arrow Connector 137"/>
            <p:cNvCxnSpPr/>
            <p:nvPr/>
          </p:nvCxnSpPr>
          <p:spPr>
            <a:xfrm flipV="1">
              <a:off x="13394086" y="3084247"/>
              <a:ext cx="535284" cy="3346"/>
            </a:xfrm>
            <a:prstGeom prst="straightConnector1">
              <a:avLst/>
            </a:prstGeom>
            <a:noFill/>
            <a:ln w="9525" cap="flat" cmpd="sng" algn="ctr">
              <a:solidFill>
                <a:srgbClr val="087D7C">
                  <a:shade val="95000"/>
                  <a:satMod val="105000"/>
                </a:srgbClr>
              </a:solidFill>
              <a:prstDash val="solid"/>
              <a:tailEnd type="triangle"/>
            </a:ln>
            <a:effectLst/>
          </p:spPr>
        </p:cxnSp>
        <p:cxnSp>
          <p:nvCxnSpPr>
            <p:cNvPr id="139" name="Straight Arrow Connector 138"/>
            <p:cNvCxnSpPr/>
            <p:nvPr/>
          </p:nvCxnSpPr>
          <p:spPr>
            <a:xfrm flipH="1">
              <a:off x="13394086" y="3249137"/>
              <a:ext cx="535284" cy="0"/>
            </a:xfrm>
            <a:prstGeom prst="straightConnector1">
              <a:avLst/>
            </a:prstGeom>
            <a:noFill/>
            <a:ln w="9525" cap="flat" cmpd="sng" algn="ctr">
              <a:solidFill>
                <a:srgbClr val="087D7C">
                  <a:shade val="95000"/>
                  <a:satMod val="105000"/>
                </a:srgbClr>
              </a:solidFill>
              <a:prstDash val="solid"/>
              <a:tailEnd type="triangle"/>
            </a:ln>
            <a:effectLst/>
          </p:spPr>
        </p:cxnSp>
      </p:grpSp>
      <p:grpSp>
        <p:nvGrpSpPr>
          <p:cNvPr id="140" name="Group 139"/>
          <p:cNvGrpSpPr/>
          <p:nvPr/>
        </p:nvGrpSpPr>
        <p:grpSpPr>
          <a:xfrm rot="5400000">
            <a:off x="3420090" y="3971124"/>
            <a:ext cx="464828" cy="141444"/>
            <a:chOff x="13394086" y="3084247"/>
            <a:chExt cx="535284" cy="164890"/>
          </a:xfrm>
        </p:grpSpPr>
        <p:cxnSp>
          <p:nvCxnSpPr>
            <p:cNvPr id="141" name="Straight Arrow Connector 140"/>
            <p:cNvCxnSpPr/>
            <p:nvPr/>
          </p:nvCxnSpPr>
          <p:spPr>
            <a:xfrm flipV="1">
              <a:off x="13394086" y="3084247"/>
              <a:ext cx="535284" cy="3346"/>
            </a:xfrm>
            <a:prstGeom prst="straightConnector1">
              <a:avLst/>
            </a:prstGeom>
            <a:noFill/>
            <a:ln w="9525" cap="flat" cmpd="sng" algn="ctr">
              <a:solidFill>
                <a:srgbClr val="087D7C">
                  <a:shade val="95000"/>
                  <a:satMod val="105000"/>
                </a:srgbClr>
              </a:solidFill>
              <a:prstDash val="solid"/>
              <a:tailEnd type="triangle"/>
            </a:ln>
            <a:effectLst/>
          </p:spPr>
        </p:cxnSp>
        <p:cxnSp>
          <p:nvCxnSpPr>
            <p:cNvPr id="142" name="Straight Arrow Connector 141"/>
            <p:cNvCxnSpPr/>
            <p:nvPr/>
          </p:nvCxnSpPr>
          <p:spPr>
            <a:xfrm flipH="1">
              <a:off x="13394086" y="3249137"/>
              <a:ext cx="535284" cy="0"/>
            </a:xfrm>
            <a:prstGeom prst="straightConnector1">
              <a:avLst/>
            </a:prstGeom>
            <a:noFill/>
            <a:ln w="9525" cap="flat" cmpd="sng" algn="ctr">
              <a:solidFill>
                <a:srgbClr val="087D7C">
                  <a:shade val="95000"/>
                  <a:satMod val="105000"/>
                </a:srgbClr>
              </a:solidFill>
              <a:prstDash val="solid"/>
              <a:tailEnd type="triangle"/>
            </a:ln>
            <a:effectLst/>
          </p:spPr>
        </p:cxnSp>
      </p:grpSp>
      <p:grpSp>
        <p:nvGrpSpPr>
          <p:cNvPr id="143" name="Group 142"/>
          <p:cNvGrpSpPr/>
          <p:nvPr/>
        </p:nvGrpSpPr>
        <p:grpSpPr>
          <a:xfrm rot="10800000">
            <a:off x="4330302" y="4367893"/>
            <a:ext cx="464828" cy="262894"/>
            <a:chOff x="13394086" y="3084247"/>
            <a:chExt cx="535284" cy="164890"/>
          </a:xfrm>
        </p:grpSpPr>
        <p:cxnSp>
          <p:nvCxnSpPr>
            <p:cNvPr id="144" name="Straight Arrow Connector 143"/>
            <p:cNvCxnSpPr/>
            <p:nvPr/>
          </p:nvCxnSpPr>
          <p:spPr>
            <a:xfrm flipV="1">
              <a:off x="13394086" y="3084247"/>
              <a:ext cx="535284" cy="3346"/>
            </a:xfrm>
            <a:prstGeom prst="straightConnector1">
              <a:avLst/>
            </a:prstGeom>
            <a:noFill/>
            <a:ln w="9525" cap="flat" cmpd="sng" algn="ctr">
              <a:solidFill>
                <a:srgbClr val="087D7C">
                  <a:shade val="95000"/>
                  <a:satMod val="105000"/>
                </a:srgbClr>
              </a:solidFill>
              <a:prstDash val="solid"/>
              <a:tailEnd type="triangle"/>
            </a:ln>
            <a:effectLst/>
          </p:spPr>
        </p:cxnSp>
        <p:cxnSp>
          <p:nvCxnSpPr>
            <p:cNvPr id="145" name="Straight Arrow Connector 144"/>
            <p:cNvCxnSpPr/>
            <p:nvPr/>
          </p:nvCxnSpPr>
          <p:spPr>
            <a:xfrm flipH="1">
              <a:off x="13394086" y="3249137"/>
              <a:ext cx="535284" cy="0"/>
            </a:xfrm>
            <a:prstGeom prst="straightConnector1">
              <a:avLst/>
            </a:prstGeom>
            <a:noFill/>
            <a:ln w="9525" cap="flat" cmpd="sng" algn="ctr">
              <a:solidFill>
                <a:srgbClr val="087D7C">
                  <a:shade val="95000"/>
                  <a:satMod val="105000"/>
                </a:srgbClr>
              </a:solidFill>
              <a:prstDash val="solid"/>
              <a:tailEnd type="triangle"/>
            </a:ln>
            <a:effectLst/>
          </p:spPr>
        </p:cxnSp>
      </p:grpSp>
      <p:sp>
        <p:nvSpPr>
          <p:cNvPr id="146" name="TextBox 145"/>
          <p:cNvSpPr txBox="1"/>
          <p:nvPr/>
        </p:nvSpPr>
        <p:spPr>
          <a:xfrm>
            <a:off x="943502" y="3412443"/>
            <a:ext cx="1699883" cy="523220"/>
          </a:xfrm>
          <a:prstGeom prst="rect">
            <a:avLst/>
          </a:prstGeom>
          <a:solidFill>
            <a:srgbClr val="F9F9D1"/>
          </a:solidFill>
          <a:ln>
            <a:solidFill>
              <a:srgbClr val="FFFF00"/>
            </a:solidFill>
          </a:ln>
        </p:spPr>
        <p:txBody>
          <a:bodyPr wrap="square" rtlCol="0">
            <a:spAutoFit/>
          </a:bodyPr>
          <a:lstStyle/>
          <a:p>
            <a:pPr algn="ctr" defTabSz="914400"/>
            <a:r>
              <a:rPr lang="en-US" sz="1400" kern="0" dirty="0" smtClean="0">
                <a:solidFill>
                  <a:srgbClr val="000000"/>
                </a:solidFill>
                <a:latin typeface="Arial"/>
                <a:cs typeface="Arial"/>
                <a:sym typeface="Arial"/>
              </a:rPr>
              <a:t>Peer Mentor Program</a:t>
            </a:r>
            <a:endParaRPr lang="en-US" sz="1400" kern="0" dirty="0">
              <a:solidFill>
                <a:srgbClr val="000000"/>
              </a:solidFill>
              <a:latin typeface="Arial"/>
              <a:cs typeface="Arial"/>
              <a:sym typeface="Arial"/>
            </a:endParaRPr>
          </a:p>
        </p:txBody>
      </p:sp>
      <p:sp>
        <p:nvSpPr>
          <p:cNvPr id="147" name="TextBox 146"/>
          <p:cNvSpPr txBox="1"/>
          <p:nvPr/>
        </p:nvSpPr>
        <p:spPr>
          <a:xfrm>
            <a:off x="943504" y="2743266"/>
            <a:ext cx="1699883" cy="523220"/>
          </a:xfrm>
          <a:prstGeom prst="rect">
            <a:avLst/>
          </a:prstGeom>
          <a:solidFill>
            <a:srgbClr val="F9F9D1"/>
          </a:solidFill>
          <a:ln>
            <a:solidFill>
              <a:srgbClr val="FFFF00"/>
            </a:solidFill>
          </a:ln>
        </p:spPr>
        <p:txBody>
          <a:bodyPr wrap="square" rtlCol="0">
            <a:spAutoFit/>
          </a:bodyPr>
          <a:lstStyle/>
          <a:p>
            <a:pPr algn="ctr" defTabSz="914400"/>
            <a:r>
              <a:rPr lang="en-US" sz="1400" kern="0" dirty="0" smtClean="0">
                <a:solidFill>
                  <a:srgbClr val="000000"/>
                </a:solidFill>
                <a:latin typeface="Arial"/>
                <a:cs typeface="Arial"/>
                <a:sym typeface="Arial"/>
              </a:rPr>
              <a:t>Communication Coaching Course</a:t>
            </a:r>
            <a:endParaRPr lang="en-US" sz="1400" kern="0" dirty="0">
              <a:solidFill>
                <a:srgbClr val="000000"/>
              </a:solidFill>
              <a:latin typeface="Arial"/>
              <a:cs typeface="Arial"/>
              <a:sym typeface="Arial"/>
            </a:endParaRPr>
          </a:p>
        </p:txBody>
      </p:sp>
      <p:sp>
        <p:nvSpPr>
          <p:cNvPr id="148" name="Rectangle 147"/>
          <p:cNvSpPr/>
          <p:nvPr/>
        </p:nvSpPr>
        <p:spPr>
          <a:xfrm>
            <a:off x="943502" y="2065949"/>
            <a:ext cx="1699883" cy="523220"/>
          </a:xfrm>
          <a:prstGeom prst="rect">
            <a:avLst/>
          </a:prstGeom>
          <a:solidFill>
            <a:srgbClr val="F9F9D1"/>
          </a:solidFill>
          <a:ln>
            <a:solidFill>
              <a:srgbClr val="FFFF00"/>
            </a:solidFill>
          </a:ln>
        </p:spPr>
        <p:txBody>
          <a:bodyPr wrap="square">
            <a:spAutoFit/>
          </a:bodyPr>
          <a:lstStyle/>
          <a:p>
            <a:pPr algn="ctr" defTabSz="914400"/>
            <a:r>
              <a:rPr lang="en" sz="1400" kern="0" dirty="0" smtClean="0">
                <a:solidFill>
                  <a:srgbClr val="000000"/>
                </a:solidFill>
                <a:latin typeface="Arial"/>
                <a:cs typeface="Arial"/>
                <a:sym typeface="Arial"/>
              </a:rPr>
              <a:t>Social Skills Support Group</a:t>
            </a:r>
            <a:endParaRPr lang="en" sz="1400" kern="0" dirty="0">
              <a:solidFill>
                <a:srgbClr val="000000"/>
              </a:solidFill>
              <a:latin typeface="Arial"/>
              <a:cs typeface="Arial"/>
              <a:sym typeface="Arial"/>
            </a:endParaRPr>
          </a:p>
        </p:txBody>
      </p:sp>
      <p:grpSp>
        <p:nvGrpSpPr>
          <p:cNvPr id="149" name="Group 148"/>
          <p:cNvGrpSpPr/>
          <p:nvPr/>
        </p:nvGrpSpPr>
        <p:grpSpPr>
          <a:xfrm rot="5400000">
            <a:off x="9362107" y="3988572"/>
            <a:ext cx="464828" cy="141444"/>
            <a:chOff x="13394086" y="3084247"/>
            <a:chExt cx="535284" cy="164890"/>
          </a:xfrm>
        </p:grpSpPr>
        <p:cxnSp>
          <p:nvCxnSpPr>
            <p:cNvPr id="150" name="Straight Arrow Connector 149"/>
            <p:cNvCxnSpPr/>
            <p:nvPr/>
          </p:nvCxnSpPr>
          <p:spPr>
            <a:xfrm flipV="1">
              <a:off x="13394086" y="3084247"/>
              <a:ext cx="535284" cy="3346"/>
            </a:xfrm>
            <a:prstGeom prst="straightConnector1">
              <a:avLst/>
            </a:prstGeom>
            <a:noFill/>
            <a:ln w="9525" cap="flat" cmpd="sng" algn="ctr">
              <a:solidFill>
                <a:srgbClr val="087D7C">
                  <a:shade val="95000"/>
                  <a:satMod val="105000"/>
                </a:srgbClr>
              </a:solidFill>
              <a:prstDash val="solid"/>
              <a:tailEnd type="triangle"/>
            </a:ln>
            <a:effectLst/>
          </p:spPr>
        </p:cxnSp>
        <p:cxnSp>
          <p:nvCxnSpPr>
            <p:cNvPr id="151" name="Straight Arrow Connector 150"/>
            <p:cNvCxnSpPr/>
            <p:nvPr/>
          </p:nvCxnSpPr>
          <p:spPr>
            <a:xfrm flipH="1">
              <a:off x="13394086" y="3249137"/>
              <a:ext cx="535284" cy="0"/>
            </a:xfrm>
            <a:prstGeom prst="straightConnector1">
              <a:avLst/>
            </a:prstGeom>
            <a:noFill/>
            <a:ln w="9525" cap="flat" cmpd="sng" algn="ctr">
              <a:solidFill>
                <a:srgbClr val="087D7C">
                  <a:shade val="95000"/>
                  <a:satMod val="105000"/>
                </a:srgbClr>
              </a:solidFill>
              <a:prstDash val="solid"/>
              <a:tailEnd type="triangle"/>
            </a:ln>
            <a:effectLst/>
          </p:spPr>
        </p:cxnSp>
      </p:grpSp>
      <p:sp>
        <p:nvSpPr>
          <p:cNvPr id="152" name="Left Brace 151"/>
          <p:cNvSpPr/>
          <p:nvPr/>
        </p:nvSpPr>
        <p:spPr>
          <a:xfrm flipH="1">
            <a:off x="2692491" y="2025009"/>
            <a:ext cx="472746" cy="1942654"/>
          </a:xfrm>
          <a:prstGeom prst="leftBrace">
            <a:avLst/>
          </a:prstGeom>
          <a:noFill/>
          <a:ln w="9525" cap="flat" cmpd="sng" algn="ctr">
            <a:solidFill>
              <a:srgbClr val="BC410A">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latin typeface="Arial"/>
              <a:ea typeface="+mn-ea"/>
              <a:cs typeface="+mn-cs"/>
              <a:sym typeface="Arial"/>
            </a:endParaRPr>
          </a:p>
        </p:txBody>
      </p:sp>
      <p:cxnSp>
        <p:nvCxnSpPr>
          <p:cNvPr id="153" name="Elbow Connector 152"/>
          <p:cNvCxnSpPr/>
          <p:nvPr/>
        </p:nvCxnSpPr>
        <p:spPr>
          <a:xfrm flipV="1">
            <a:off x="3165237" y="2455866"/>
            <a:ext cx="2135582" cy="535005"/>
          </a:xfrm>
          <a:prstGeom prst="bentConnector3">
            <a:avLst>
              <a:gd name="adj1" fmla="val 13449"/>
            </a:avLst>
          </a:prstGeom>
          <a:noFill/>
          <a:ln w="9525" cap="flat" cmpd="sng" algn="ctr">
            <a:solidFill>
              <a:srgbClr val="BC410A">
                <a:shade val="95000"/>
                <a:satMod val="105000"/>
              </a:srgbClr>
            </a:solidFill>
            <a:prstDash val="solid"/>
            <a:tailEnd type="triangle"/>
          </a:ln>
          <a:effectLst/>
        </p:spPr>
      </p:cxnSp>
    </p:spTree>
    <p:extLst>
      <p:ext uri="{BB962C8B-B14F-4D97-AF65-F5344CB8AC3E}">
        <p14:creationId xmlns:p14="http://schemas.microsoft.com/office/powerpoint/2010/main" val="401656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1776498" y="555215"/>
            <a:ext cx="9603275" cy="69705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ctr"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Team </a:t>
            </a:r>
            <a:r>
              <a:rPr kumimoji="0" lang="en-US" sz="3600" b="0" i="0" u="none" strike="noStrike" kern="0" cap="none" spc="0" normalizeH="0" baseline="0" noProof="0" dirty="0" smtClean="0">
                <a:ln>
                  <a:noFill/>
                </a:ln>
                <a:solidFill>
                  <a:schemeClr val="tx1"/>
                </a:solidFill>
                <a:effectLst/>
                <a:uLnTx/>
                <a:uFillTx/>
                <a:latin typeface="Century Gothic"/>
                <a:sym typeface="Century Gothic"/>
              </a:rPr>
              <a:t>Member</a:t>
            </a:r>
            <a:r>
              <a:rPr kumimoji="0" lang="en-US" sz="3200" b="0" i="0" u="none" strike="noStrike" kern="0" cap="none" spc="0" normalizeH="0" baseline="0" noProof="0" dirty="0" smtClean="0">
                <a:ln>
                  <a:noFill/>
                </a:ln>
                <a:solidFill>
                  <a:schemeClr val="tx1"/>
                </a:solidFill>
                <a:effectLst/>
                <a:uLnTx/>
                <a:uFillTx/>
                <a:latin typeface="Century Gothic"/>
                <a:sym typeface="Century Gothic"/>
              </a:rPr>
              <a:t> Roles </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23" name="Rectangle 22"/>
          <p:cNvSpPr/>
          <p:nvPr/>
        </p:nvSpPr>
        <p:spPr>
          <a:xfrm>
            <a:off x="2185368" y="1861329"/>
            <a:ext cx="7571677" cy="1118768"/>
          </a:xfrm>
          <a:prstGeom prst="rect">
            <a:avLst/>
          </a:prstGeom>
          <a:solidFill>
            <a:srgbClr val="4294B6">
              <a:lumMod val="20000"/>
              <a:lumOff val="80000"/>
            </a:srgbClr>
          </a:solidFill>
          <a:ln>
            <a:solidFill>
              <a:srgbClr val="415588"/>
            </a:solidFill>
          </a:ln>
        </p:spPr>
        <p:txBody>
          <a:bodyPr wrap="square">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sng"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Program Coordinator</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a:sym typeface="Arial"/>
              </a:rPr>
              <a:t>Management position responsible for the operations of the EASE Program.  Performs administrative duties as well as provides guidance and support for EASE Program Personnel. Reports to the Director of Mental Health Services.</a:t>
            </a:r>
          </a:p>
        </p:txBody>
      </p:sp>
      <p:sp>
        <p:nvSpPr>
          <p:cNvPr id="24" name="Rectangle 23"/>
          <p:cNvSpPr/>
          <p:nvPr/>
        </p:nvSpPr>
        <p:spPr>
          <a:xfrm>
            <a:off x="892097" y="3210174"/>
            <a:ext cx="5006897" cy="1366528"/>
          </a:xfrm>
          <a:prstGeom prst="rect">
            <a:avLst/>
          </a:prstGeom>
          <a:solidFill>
            <a:srgbClr val="2CB663">
              <a:lumMod val="20000"/>
              <a:lumOff val="80000"/>
            </a:srgbClr>
          </a:solidFill>
          <a:ln>
            <a:solidFill>
              <a:srgbClr val="2CB663"/>
            </a:solidFill>
          </a:ln>
        </p:spPr>
        <p:txBody>
          <a:bodyPr wrap="square">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sng"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Disability Specialist</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a:sym typeface="Arial"/>
              </a:rPr>
              <a:t>Primarily responsible for coordinating between Faculty and the Disability Resource Center.  Will provide individual Academic Accommodation Plans as well as training to faculty about best practices with ASD Students.</a:t>
            </a:r>
          </a:p>
        </p:txBody>
      </p:sp>
      <p:sp>
        <p:nvSpPr>
          <p:cNvPr id="25" name="Rectangle 24"/>
          <p:cNvSpPr/>
          <p:nvPr/>
        </p:nvSpPr>
        <p:spPr>
          <a:xfrm>
            <a:off x="6578136" y="3210174"/>
            <a:ext cx="4516785" cy="1366528"/>
          </a:xfrm>
          <a:prstGeom prst="rect">
            <a:avLst/>
          </a:prstGeom>
          <a:solidFill>
            <a:srgbClr val="2CB663">
              <a:lumMod val="20000"/>
              <a:lumOff val="80000"/>
            </a:srgbClr>
          </a:solidFill>
          <a:ln>
            <a:solidFill>
              <a:srgbClr val="2CB663"/>
            </a:solidFill>
          </a:ln>
        </p:spPr>
        <p:txBody>
          <a:bodyPr wrap="square">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sng"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Learning Specialist</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a:sym typeface="Arial"/>
              </a:rPr>
              <a:t>Primarily responsible for providing continuous training and support to various student service programs throughout the campus to ensure all programs are addressing the challenges ASD students face.</a:t>
            </a:r>
          </a:p>
        </p:txBody>
      </p:sp>
      <p:sp>
        <p:nvSpPr>
          <p:cNvPr id="26" name="Rectangle 25"/>
          <p:cNvSpPr/>
          <p:nvPr/>
        </p:nvSpPr>
        <p:spPr>
          <a:xfrm>
            <a:off x="8534400" y="4751223"/>
            <a:ext cx="3657600" cy="1021818"/>
          </a:xfrm>
          <a:prstGeom prst="rect">
            <a:avLst/>
          </a:prstGeom>
          <a:solidFill>
            <a:srgbClr val="F9F9D1"/>
          </a:solidFill>
          <a:ln>
            <a:solidFill>
              <a:srgbClr val="660066"/>
            </a:solidFill>
          </a:ln>
        </p:spPr>
        <p:txBody>
          <a:bodyPr wrap="square">
            <a:spAutoFit/>
          </a:bodyPr>
          <a:lstStyle/>
          <a:p>
            <a:pPr algn="ctr" defTabSz="914400">
              <a:lnSpc>
                <a:spcPct val="115000"/>
              </a:lnSpc>
            </a:pPr>
            <a:r>
              <a:rPr lang="en" sz="1600" b="1" u="sng" kern="0" dirty="0">
                <a:solidFill>
                  <a:srgbClr val="000000"/>
                </a:solidFill>
                <a:latin typeface="Times New Roman" panose="02020603050405020304" pitchFamily="18" charset="0"/>
                <a:ea typeface="Times New Roman" panose="02020603050405020304" pitchFamily="18" charset="0"/>
                <a:cs typeface="Arial"/>
                <a:sym typeface="Arial"/>
              </a:rPr>
              <a:t>Peer Coach</a:t>
            </a:r>
          </a:p>
          <a:p>
            <a:pPr algn="ctr" defTabSz="914400"/>
            <a:r>
              <a:rPr lang="en" sz="1400" kern="0" dirty="0">
                <a:solidFill>
                  <a:srgbClr val="000000"/>
                </a:solidFill>
                <a:latin typeface="Arial" panose="020B0604020202020204" pitchFamily="34" charset="0"/>
                <a:ea typeface="Arial" panose="020B0604020202020204" pitchFamily="34" charset="0"/>
                <a:cs typeface="Arial"/>
                <a:sym typeface="Arial"/>
              </a:rPr>
              <a:t>Undergraduate Student Workers mentor and socially engage ASD </a:t>
            </a:r>
            <a:r>
              <a:rPr lang="en" sz="1400" kern="0" dirty="0" smtClean="0">
                <a:solidFill>
                  <a:srgbClr val="000000"/>
                </a:solidFill>
                <a:latin typeface="Arial" panose="020B0604020202020204" pitchFamily="34" charset="0"/>
                <a:ea typeface="Arial" panose="020B0604020202020204" pitchFamily="34" charset="0"/>
                <a:cs typeface="Arial"/>
                <a:sym typeface="Arial"/>
              </a:rPr>
              <a:t>students</a:t>
            </a:r>
          </a:p>
          <a:p>
            <a:pPr algn="ctr" defTabSz="914400"/>
            <a:endParaRPr lang="en" sz="1400" kern="0" dirty="0">
              <a:solidFill>
                <a:srgbClr val="000000"/>
              </a:solidFill>
              <a:latin typeface="Arial" panose="020B0604020202020204" pitchFamily="34" charset="0"/>
              <a:ea typeface="Arial" panose="020B0604020202020204" pitchFamily="34" charset="0"/>
              <a:cs typeface="Arial"/>
              <a:sym typeface="Arial"/>
            </a:endParaRPr>
          </a:p>
        </p:txBody>
      </p:sp>
      <p:sp>
        <p:nvSpPr>
          <p:cNvPr id="27" name="Rectangle 26"/>
          <p:cNvSpPr/>
          <p:nvPr/>
        </p:nvSpPr>
        <p:spPr>
          <a:xfrm>
            <a:off x="0" y="4751223"/>
            <a:ext cx="3657599" cy="1021818"/>
          </a:xfrm>
          <a:prstGeom prst="rect">
            <a:avLst/>
          </a:prstGeom>
          <a:solidFill>
            <a:srgbClr val="F9F9D1"/>
          </a:solidFill>
          <a:ln>
            <a:solidFill>
              <a:srgbClr val="660066"/>
            </a:solidFill>
          </a:ln>
        </p:spPr>
        <p:txBody>
          <a:bodyPr wrap="square">
            <a:spAutoFit/>
          </a:bodyPr>
          <a:lstStyle/>
          <a:p>
            <a:pPr algn="ctr" defTabSz="914400">
              <a:lnSpc>
                <a:spcPct val="115000"/>
              </a:lnSpc>
            </a:pPr>
            <a:r>
              <a:rPr lang="en" sz="1600" b="1" u="sng" kern="0" dirty="0">
                <a:solidFill>
                  <a:srgbClr val="000000"/>
                </a:solidFill>
                <a:latin typeface="Times New Roman" panose="02020603050405020304" pitchFamily="18" charset="0"/>
                <a:ea typeface="Times New Roman" panose="02020603050405020304" pitchFamily="18" charset="0"/>
                <a:cs typeface="Arial"/>
                <a:sym typeface="Arial"/>
              </a:rPr>
              <a:t>Social Skills Group Leader</a:t>
            </a:r>
          </a:p>
          <a:p>
            <a:pPr algn="ctr" defTabSz="914400"/>
            <a:r>
              <a:rPr lang="en" sz="1400" kern="0" dirty="0">
                <a:solidFill>
                  <a:srgbClr val="000000"/>
                </a:solidFill>
                <a:latin typeface="Arial" panose="020B0604020202020204" pitchFamily="34" charset="0"/>
                <a:ea typeface="Arial" panose="020B0604020202020204" pitchFamily="34" charset="0"/>
                <a:cs typeface="Arial"/>
                <a:sym typeface="Arial"/>
              </a:rPr>
              <a:t>Weekly support group for ASD Students led by a Doctoral </a:t>
            </a:r>
            <a:r>
              <a:rPr lang="en" sz="1400" kern="0" dirty="0" smtClean="0">
                <a:solidFill>
                  <a:srgbClr val="000000"/>
                </a:solidFill>
                <a:latin typeface="Arial" panose="020B0604020202020204" pitchFamily="34" charset="0"/>
                <a:ea typeface="Arial" panose="020B0604020202020204" pitchFamily="34" charset="0"/>
                <a:cs typeface="Arial"/>
                <a:sym typeface="Arial"/>
              </a:rPr>
              <a:t>Student</a:t>
            </a:r>
          </a:p>
          <a:p>
            <a:pPr algn="ctr" defTabSz="914400"/>
            <a:endParaRPr lang="en" sz="1400" kern="0" dirty="0">
              <a:solidFill>
                <a:srgbClr val="000000"/>
              </a:solidFill>
              <a:latin typeface="Arial" panose="020B0604020202020204" pitchFamily="34" charset="0"/>
              <a:ea typeface="Arial" panose="020B0604020202020204" pitchFamily="34" charset="0"/>
              <a:cs typeface="Arial"/>
              <a:sym typeface="Arial"/>
            </a:endParaRPr>
          </a:p>
        </p:txBody>
      </p:sp>
      <p:sp>
        <p:nvSpPr>
          <p:cNvPr id="28" name="Rectangle 27"/>
          <p:cNvSpPr/>
          <p:nvPr/>
        </p:nvSpPr>
        <p:spPr>
          <a:xfrm>
            <a:off x="3764312" y="4752323"/>
            <a:ext cx="4683280" cy="1021818"/>
          </a:xfrm>
          <a:prstGeom prst="rect">
            <a:avLst/>
          </a:prstGeom>
          <a:solidFill>
            <a:srgbClr val="F9F9D1"/>
          </a:solidFill>
          <a:ln>
            <a:solidFill>
              <a:srgbClr val="660066"/>
            </a:solidFill>
          </a:ln>
        </p:spPr>
        <p:txBody>
          <a:bodyPr wrap="square">
            <a:spAutoFit/>
          </a:bodyPr>
          <a:lstStyle/>
          <a:p>
            <a:pPr algn="ctr" defTabSz="914400">
              <a:lnSpc>
                <a:spcPct val="115000"/>
              </a:lnSpc>
            </a:pPr>
            <a:r>
              <a:rPr lang="en" sz="1600" b="1" u="sng" kern="0" dirty="0">
                <a:solidFill>
                  <a:srgbClr val="000000"/>
                </a:solidFill>
                <a:latin typeface="Times New Roman" panose="02020603050405020304" pitchFamily="18" charset="0"/>
                <a:ea typeface="Times New Roman" panose="02020603050405020304" pitchFamily="18" charset="0"/>
                <a:cs typeface="Arial"/>
                <a:sym typeface="Arial"/>
              </a:rPr>
              <a:t>Communication Coach</a:t>
            </a:r>
          </a:p>
          <a:p>
            <a:pPr algn="ctr" defTabSz="914400"/>
            <a:r>
              <a:rPr lang="en" sz="1400" kern="0" dirty="0">
                <a:solidFill>
                  <a:srgbClr val="000000"/>
                </a:solidFill>
                <a:latin typeface="Arial" panose="020B0604020202020204" pitchFamily="34" charset="0"/>
                <a:ea typeface="Arial" panose="020B0604020202020204" pitchFamily="34" charset="0"/>
                <a:cs typeface="Arial"/>
                <a:sym typeface="Arial"/>
              </a:rPr>
              <a:t>Graduate Assistants who support ASD students through a developmental communicaiton education </a:t>
            </a:r>
            <a:r>
              <a:rPr lang="en" sz="1400" kern="0" dirty="0" smtClean="0">
                <a:solidFill>
                  <a:srgbClr val="000000"/>
                </a:solidFill>
                <a:latin typeface="Arial" panose="020B0604020202020204" pitchFamily="34" charset="0"/>
                <a:ea typeface="Arial" panose="020B0604020202020204" pitchFamily="34" charset="0"/>
                <a:cs typeface="Arial"/>
                <a:sym typeface="Arial"/>
              </a:rPr>
              <a:t>curriculum.  </a:t>
            </a:r>
          </a:p>
          <a:p>
            <a:pPr algn="ctr" defTabSz="914400"/>
            <a:r>
              <a:rPr lang="en" sz="1400" kern="0" dirty="0" smtClean="0">
                <a:solidFill>
                  <a:srgbClr val="000000"/>
                </a:solidFill>
                <a:latin typeface="Arial" panose="020B0604020202020204" pitchFamily="34" charset="0"/>
                <a:ea typeface="Arial" panose="020B0604020202020204" pitchFamily="34" charset="0"/>
                <a:cs typeface="Arial"/>
                <a:sym typeface="Arial"/>
              </a:rPr>
              <a:t>3 Credit Hour First Year Experience course.</a:t>
            </a:r>
            <a:endParaRPr lang="en" sz="1400" kern="0" dirty="0">
              <a:solidFill>
                <a:srgbClr val="000000"/>
              </a:solidFill>
              <a:latin typeface="Arial" panose="020B0604020202020204" pitchFamily="34" charset="0"/>
              <a:ea typeface="Arial" panose="020B0604020202020204" pitchFamily="34" charset="0"/>
              <a:cs typeface="Arial"/>
              <a:sym typeface="Arial"/>
            </a:endParaRPr>
          </a:p>
        </p:txBody>
      </p:sp>
    </p:spTree>
    <p:extLst>
      <p:ext uri="{BB962C8B-B14F-4D97-AF65-F5344CB8AC3E}">
        <p14:creationId xmlns:p14="http://schemas.microsoft.com/office/powerpoint/2010/main" val="302851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643" y="5564972"/>
            <a:ext cx="11266357" cy="1293028"/>
          </a:xfrm>
        </p:spPr>
        <p:txBody>
          <a:bodyPr>
            <a:normAutofit/>
          </a:bodyPr>
          <a:lstStyle/>
          <a:p>
            <a:r>
              <a:rPr lang="en-US" dirty="0" smtClean="0">
                <a:solidFill>
                  <a:schemeClr val="accent3">
                    <a:lumMod val="20000"/>
                    <a:lumOff val="80000"/>
                  </a:schemeClr>
                </a:solidFill>
              </a:rPr>
              <a:t>Curriculum Cornerstones</a:t>
            </a:r>
            <a:endParaRPr lang="en-US" dirty="0">
              <a:solidFill>
                <a:schemeClr val="accent3">
                  <a:lumMod val="20000"/>
                  <a:lumOff val="80000"/>
                </a:schemeClr>
              </a:solidFill>
            </a:endParaRPr>
          </a:p>
        </p:txBody>
      </p:sp>
      <p:sp>
        <p:nvSpPr>
          <p:cNvPr id="3" name="Text Placeholder 2"/>
          <p:cNvSpPr>
            <a:spLocks noGrp="1"/>
          </p:cNvSpPr>
          <p:nvPr>
            <p:ph idx="1"/>
          </p:nvPr>
        </p:nvSpPr>
        <p:spPr>
          <a:xfrm>
            <a:off x="2488178" y="1087120"/>
            <a:ext cx="6095999" cy="2895600"/>
          </a:xfrm>
          <a:prstGeom prst="round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solidFill>
                  <a:schemeClr val="tx1"/>
                </a:solidFill>
              </a:rPr>
              <a:t>Self Care and Advocacy</a:t>
            </a:r>
          </a:p>
          <a:p>
            <a:r>
              <a:rPr lang="en-US" sz="3200" dirty="0" smtClean="0">
                <a:solidFill>
                  <a:schemeClr val="tx1"/>
                </a:solidFill>
              </a:rPr>
              <a:t>Executive Function</a:t>
            </a:r>
          </a:p>
          <a:p>
            <a:r>
              <a:rPr lang="en-US" sz="3200" dirty="0" smtClean="0">
                <a:solidFill>
                  <a:schemeClr val="tx1"/>
                </a:solidFill>
              </a:rPr>
              <a:t>Academic Skills</a:t>
            </a:r>
          </a:p>
          <a:p>
            <a:r>
              <a:rPr lang="en-US" sz="3200" dirty="0" smtClean="0">
                <a:solidFill>
                  <a:schemeClr val="tx1"/>
                </a:solidFill>
              </a:rPr>
              <a:t>Social Competence</a:t>
            </a:r>
          </a:p>
          <a:p>
            <a:r>
              <a:rPr lang="en-US" sz="3200" dirty="0" smtClean="0">
                <a:solidFill>
                  <a:schemeClr val="tx1"/>
                </a:solidFill>
              </a:rPr>
              <a:t>Career Preparation</a:t>
            </a:r>
          </a:p>
          <a:p>
            <a:r>
              <a:rPr lang="en-US" sz="3200" dirty="0" smtClean="0">
                <a:solidFill>
                  <a:schemeClr val="tx1"/>
                </a:solidFill>
              </a:rPr>
              <a:t>Assistive Technology</a:t>
            </a:r>
          </a:p>
          <a:p>
            <a:endParaRPr lang="en-US" sz="3200" dirty="0">
              <a:solidFill>
                <a:schemeClr val="tx1"/>
              </a:solidFill>
            </a:endParaRPr>
          </a:p>
        </p:txBody>
      </p:sp>
    </p:spTree>
    <p:extLst>
      <p:ext uri="{BB962C8B-B14F-4D97-AF65-F5344CB8AC3E}">
        <p14:creationId xmlns:p14="http://schemas.microsoft.com/office/powerpoint/2010/main" val="1724950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1576303" y="647947"/>
            <a:ext cx="9603275" cy="72365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marR="0" lvl="0" indent="0" algn="l" defTabSz="914400" rtl="0" eaLnBrk="1" fontAlgn="auto" latinLnBrk="0" hangingPunct="1">
              <a:lnSpc>
                <a:spcPct val="90000"/>
              </a:lnSpc>
              <a:spcBef>
                <a:spcPts val="0"/>
              </a:spcBef>
              <a:spcAft>
                <a:spcPts val="0"/>
              </a:spcAft>
              <a:buClr>
                <a:srgbClr val="000000"/>
              </a:buClr>
              <a:buSzTx/>
              <a:buFont typeface="Century Gothic"/>
              <a:buNone/>
              <a:tabLst/>
              <a:defRPr/>
            </a:pPr>
            <a:r>
              <a:rPr kumimoji="0" lang="en-US" sz="3200" b="0" i="0" u="none" strike="noStrike" kern="0" cap="none" spc="0" normalizeH="0" baseline="0" noProof="0" dirty="0" smtClean="0">
                <a:ln>
                  <a:noFill/>
                </a:ln>
                <a:solidFill>
                  <a:schemeClr val="tx1"/>
                </a:solidFill>
                <a:effectLst/>
                <a:uLnTx/>
                <a:uFillTx/>
                <a:latin typeface="Century Gothic"/>
                <a:sym typeface="Century Gothic"/>
              </a:rPr>
              <a:t>Self Care and Self Advocacy</a:t>
            </a:r>
            <a:endParaRPr kumimoji="0" lang="en-US" sz="3200" b="0" i="0" u="none" strike="noStrike" kern="0" cap="none" spc="0" normalizeH="0" baseline="0" noProof="0" dirty="0">
              <a:ln>
                <a:noFill/>
              </a:ln>
              <a:solidFill>
                <a:schemeClr val="tx1"/>
              </a:solidFill>
              <a:effectLst/>
              <a:uLnTx/>
              <a:uFillTx/>
              <a:latin typeface="Century Gothic"/>
              <a:sym typeface="Century Gothic"/>
            </a:endParaRPr>
          </a:p>
        </p:txBody>
      </p:sp>
      <p:sp>
        <p:nvSpPr>
          <p:cNvPr id="38" name="Flowchart: Delay 37"/>
          <p:cNvSpPr/>
          <p:nvPr/>
        </p:nvSpPr>
        <p:spPr>
          <a:xfrm>
            <a:off x="0" y="2086439"/>
            <a:ext cx="1809749" cy="613616"/>
          </a:xfrm>
          <a:prstGeom prst="flowChartDelay">
            <a:avLst/>
          </a:prstGeom>
          <a:solidFill>
            <a:srgbClr val="DF8822">
              <a:lumMod val="20000"/>
              <a:lumOff val="80000"/>
            </a:srgbClr>
          </a:solidFill>
          <a:ln w="25400" cap="flat" cmpd="sng" algn="ctr">
            <a:solidFill>
              <a:srgbClr val="DF882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39" name="TextBox 38"/>
          <p:cNvSpPr txBox="1"/>
          <p:nvPr/>
        </p:nvSpPr>
        <p:spPr>
          <a:xfrm>
            <a:off x="1943563" y="2087205"/>
            <a:ext cx="4788708" cy="2962513"/>
          </a:xfrm>
          <a:prstGeom prst="roundRect">
            <a:avLst/>
          </a:prstGeom>
          <a:solidFill>
            <a:srgbClr val="DF8822">
              <a:lumMod val="20000"/>
              <a:lumOff val="80000"/>
            </a:srgbClr>
          </a:solidFill>
          <a:ln>
            <a:solidFill>
              <a:srgbClr val="DF8822"/>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Be a campus resource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Active listening.  Instead of listening to understand and respond, be a sense of support for residents.  In some instances this listening will mean engaged body language, while other conversations may involve more suggestions to seek out campus resources or encourage the student to talk with their professor.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Be attentive and know residents individually. For instance, showing how to do laundry could be a great one-on-one or active program at the beginning of the school year.  </a:t>
            </a:r>
          </a:p>
        </p:txBody>
      </p:sp>
      <p:sp>
        <p:nvSpPr>
          <p:cNvPr id="40" name="Flowchart: Delay 39"/>
          <p:cNvSpPr/>
          <p:nvPr/>
        </p:nvSpPr>
        <p:spPr>
          <a:xfrm>
            <a:off x="0" y="5171378"/>
            <a:ext cx="1809749" cy="613616"/>
          </a:xfrm>
          <a:prstGeom prst="flowChartDelay">
            <a:avLst/>
          </a:prstGeom>
          <a:solidFill>
            <a:srgbClr val="F9F9D1"/>
          </a:solidFill>
          <a:ln w="254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1" name="TextBox 40"/>
          <p:cNvSpPr txBox="1"/>
          <p:nvPr/>
        </p:nvSpPr>
        <p:spPr>
          <a:xfrm>
            <a:off x="0" y="5216576"/>
            <a:ext cx="1572322" cy="523220"/>
          </a:xfrm>
          <a:prstGeom prst="rect">
            <a:avLst/>
          </a:prstGeom>
          <a:noFill/>
        </p:spPr>
        <p:txBody>
          <a:bodyPr wrap="square" rtlCol="0">
            <a:spAutoFit/>
          </a:bodyPr>
          <a:lstStyle/>
          <a:p>
            <a:pPr algn="ctr" defTabSz="914400"/>
            <a:r>
              <a:rPr lang="en-US" sz="1400" kern="0" dirty="0" smtClean="0">
                <a:solidFill>
                  <a:srgbClr val="000000"/>
                </a:solidFill>
                <a:latin typeface="Arial"/>
                <a:cs typeface="Arial"/>
                <a:sym typeface="Arial"/>
              </a:rPr>
              <a:t>Communication </a:t>
            </a:r>
          </a:p>
          <a:p>
            <a:pPr algn="ctr" defTabSz="914400"/>
            <a:r>
              <a:rPr lang="en-US" sz="1400" kern="0" dirty="0" smtClean="0">
                <a:solidFill>
                  <a:srgbClr val="000000"/>
                </a:solidFill>
                <a:latin typeface="Arial"/>
                <a:cs typeface="Arial"/>
                <a:sym typeface="Arial"/>
              </a:rPr>
              <a:t>Coach</a:t>
            </a:r>
            <a:endParaRPr lang="en-US" sz="1400" kern="0" dirty="0">
              <a:solidFill>
                <a:srgbClr val="000000"/>
              </a:solidFill>
              <a:latin typeface="Arial"/>
              <a:cs typeface="Arial"/>
              <a:sym typeface="Arial"/>
            </a:endParaRPr>
          </a:p>
        </p:txBody>
      </p:sp>
      <p:sp>
        <p:nvSpPr>
          <p:cNvPr id="42" name="TextBox 41"/>
          <p:cNvSpPr txBox="1"/>
          <p:nvPr/>
        </p:nvSpPr>
        <p:spPr>
          <a:xfrm>
            <a:off x="1943563" y="5172144"/>
            <a:ext cx="4434378" cy="1293971"/>
          </a:xfrm>
          <a:prstGeom prst="roundRect">
            <a:avLst/>
          </a:prstGeom>
          <a:solidFill>
            <a:srgbClr val="F9F9D1"/>
          </a:solidFill>
          <a:ln>
            <a:solidFill>
              <a:srgbClr val="FFFF00"/>
            </a:solidFill>
          </a:ln>
        </p:spPr>
        <p:txBody>
          <a:bodyPr wrap="square" rtlCol="0">
            <a:spAutoFit/>
          </a:bodyPr>
          <a:lstStyle/>
          <a:p>
            <a:pPr marL="285750" indent="-285750" defTabSz="914400">
              <a:buFont typeface="Arial" panose="020B0604020202020204" pitchFamily="34" charset="0"/>
              <a:buChar char="•"/>
            </a:pPr>
            <a:r>
              <a:rPr lang="en-US" sz="1400" kern="0" dirty="0" smtClean="0">
                <a:solidFill>
                  <a:srgbClr val="000000"/>
                </a:solidFill>
                <a:latin typeface="Arial"/>
                <a:cs typeface="Arial"/>
                <a:sym typeface="Arial"/>
              </a:rPr>
              <a:t>Language development included in curriculum to foster assertive behavior</a:t>
            </a:r>
          </a:p>
          <a:p>
            <a:pPr marL="285750" indent="-285750" defTabSz="914400">
              <a:buFont typeface="Arial" panose="020B0604020202020204" pitchFamily="34" charset="0"/>
              <a:buChar char="•"/>
            </a:pPr>
            <a:r>
              <a:rPr lang="en-US" sz="1400" kern="0" dirty="0" smtClean="0">
                <a:solidFill>
                  <a:srgbClr val="000000"/>
                </a:solidFill>
                <a:latin typeface="Arial"/>
                <a:cs typeface="Arial"/>
                <a:sym typeface="Arial"/>
              </a:rPr>
              <a:t>Teach students how to use appropriate body language when speaking with peers or professors.</a:t>
            </a:r>
          </a:p>
        </p:txBody>
      </p:sp>
      <p:sp>
        <p:nvSpPr>
          <p:cNvPr id="43" name="Flowchart: Delay 42"/>
          <p:cNvSpPr/>
          <p:nvPr/>
        </p:nvSpPr>
        <p:spPr>
          <a:xfrm rot="10800000">
            <a:off x="10382251" y="2086439"/>
            <a:ext cx="1809749" cy="613616"/>
          </a:xfrm>
          <a:prstGeom prst="flowChartDelay">
            <a:avLst/>
          </a:prstGeom>
          <a:solidFill>
            <a:srgbClr val="2CB663">
              <a:lumMod val="20000"/>
              <a:lumOff val="80000"/>
            </a:srgbClr>
          </a:solidFill>
          <a:ln w="25400" cap="flat" cmpd="sng" algn="ctr">
            <a:solidFill>
              <a:srgbClr val="2CB6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4" name="TextBox 43"/>
          <p:cNvSpPr txBox="1"/>
          <p:nvPr/>
        </p:nvSpPr>
        <p:spPr>
          <a:xfrm>
            <a:off x="0" y="2244398"/>
            <a:ext cx="1758815"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Resident Assistants</a:t>
            </a:r>
            <a:endParaRPr lang="en-US" sz="1400" kern="0" dirty="0">
              <a:solidFill>
                <a:srgbClr val="000000"/>
              </a:solidFill>
              <a:latin typeface="Arial"/>
              <a:cs typeface="Arial"/>
              <a:sym typeface="Arial"/>
            </a:endParaRPr>
          </a:p>
        </p:txBody>
      </p:sp>
      <p:sp>
        <p:nvSpPr>
          <p:cNvPr id="45" name="TextBox 44"/>
          <p:cNvSpPr txBox="1"/>
          <p:nvPr/>
        </p:nvSpPr>
        <p:spPr>
          <a:xfrm>
            <a:off x="10500091" y="2219887"/>
            <a:ext cx="1697901" cy="307777"/>
          </a:xfrm>
          <a:prstGeom prst="rect">
            <a:avLst/>
          </a:prstGeom>
          <a:noFill/>
        </p:spPr>
        <p:txBody>
          <a:bodyPr wrap="none" rtlCol="0">
            <a:spAutoFit/>
          </a:bodyPr>
          <a:lstStyle/>
          <a:p>
            <a:pPr defTabSz="914400"/>
            <a:r>
              <a:rPr lang="en-US" sz="1400" kern="0" dirty="0" smtClean="0">
                <a:solidFill>
                  <a:srgbClr val="000000"/>
                </a:solidFill>
                <a:latin typeface="Arial"/>
                <a:cs typeface="Arial"/>
                <a:sym typeface="Arial"/>
              </a:rPr>
              <a:t>Learning Specialist</a:t>
            </a:r>
            <a:endParaRPr lang="en-US" sz="1400" kern="0" dirty="0">
              <a:solidFill>
                <a:srgbClr val="000000"/>
              </a:solidFill>
              <a:latin typeface="Arial"/>
              <a:cs typeface="Arial"/>
              <a:sym typeface="Arial"/>
            </a:endParaRPr>
          </a:p>
        </p:txBody>
      </p:sp>
      <p:sp>
        <p:nvSpPr>
          <p:cNvPr id="46" name="TextBox 45"/>
          <p:cNvSpPr txBox="1"/>
          <p:nvPr/>
        </p:nvSpPr>
        <p:spPr>
          <a:xfrm>
            <a:off x="7132321" y="2086438"/>
            <a:ext cx="3129790" cy="2724150"/>
          </a:xfrm>
          <a:prstGeom prst="roundRect">
            <a:avLst/>
          </a:prstGeom>
          <a:solidFill>
            <a:srgbClr val="2CB663">
              <a:lumMod val="20000"/>
              <a:lumOff val="80000"/>
            </a:srgbClr>
          </a:solidFill>
          <a:ln>
            <a:solidFill>
              <a:srgbClr val="2CB663"/>
            </a:solidFill>
          </a:ln>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Training programs for RA’s and Graduate Assistant Communication Coaches on strategies for ASD students provided by a Learning Specialist from the EASE Program.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sym typeface="Arial"/>
              </a:rPr>
              <a:t>RA’s and Coaches provide regular reports to the Learning Specialist on ASD Students’ development and progress.</a:t>
            </a:r>
          </a:p>
        </p:txBody>
      </p:sp>
      <p:sp>
        <p:nvSpPr>
          <p:cNvPr id="2" name="TextBox 1"/>
          <p:cNvSpPr txBox="1"/>
          <p:nvPr/>
        </p:nvSpPr>
        <p:spPr>
          <a:xfrm>
            <a:off x="5162573" y="1217711"/>
            <a:ext cx="6268915" cy="307777"/>
          </a:xfrm>
          <a:prstGeom prst="rect">
            <a:avLst/>
          </a:prstGeom>
          <a:noFill/>
        </p:spPr>
        <p:txBody>
          <a:bodyPr wrap="square" rtlCol="0">
            <a:spAutoFit/>
          </a:bodyPr>
          <a:lstStyle/>
          <a:p>
            <a:r>
              <a:rPr lang="en-US" sz="1400" i="1" dirty="0" smtClean="0"/>
              <a:t>Maintaining personal wellness and communicating ones needs</a:t>
            </a:r>
            <a:endParaRPr lang="en-US" sz="1400" i="1" dirty="0"/>
          </a:p>
        </p:txBody>
      </p:sp>
    </p:spTree>
    <p:extLst>
      <p:ext uri="{BB962C8B-B14F-4D97-AF65-F5344CB8AC3E}">
        <p14:creationId xmlns:p14="http://schemas.microsoft.com/office/powerpoint/2010/main" val="1460956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696</TotalTime>
  <Words>2420</Words>
  <Application>Microsoft Office PowerPoint</Application>
  <PresentationFormat>Custom</PresentationFormat>
  <Paragraphs>283</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Times New Roman</vt:lpstr>
      <vt:lpstr>Cambria Math</vt:lpstr>
      <vt:lpstr>Vapor Trail</vt:lpstr>
      <vt:lpstr>Serving Students with Autism Spectrum Disorders</vt:lpstr>
      <vt:lpstr>PowerPoint Presentation</vt:lpstr>
      <vt:lpstr>PowerPoint Presentation</vt:lpstr>
      <vt:lpstr>PowerPoint Presentation</vt:lpstr>
      <vt:lpstr>PowerPoint Presentation</vt:lpstr>
      <vt:lpstr>PowerPoint Presentation</vt:lpstr>
      <vt:lpstr>PowerPoint Presentation</vt:lpstr>
      <vt:lpstr>Curriculum Cornerstones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Students with Autism Spectrum Disorder</dc:title>
  <dc:creator>Wil Hatcher</dc:creator>
  <cp:lastModifiedBy>Darrell</cp:lastModifiedBy>
  <cp:revision>106</cp:revision>
  <dcterms:modified xsi:type="dcterms:W3CDTF">2017-02-25T22:23:05Z</dcterms:modified>
</cp:coreProperties>
</file>