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75" r:id="rId6"/>
    <p:sldId id="261" r:id="rId7"/>
    <p:sldId id="262" r:id="rId8"/>
    <p:sldId id="271" r:id="rId9"/>
    <p:sldId id="277" r:id="rId10"/>
    <p:sldId id="263" r:id="rId11"/>
    <p:sldId id="264" r:id="rId12"/>
    <p:sldId id="267" r:id="rId13"/>
    <p:sldId id="270" r:id="rId14"/>
    <p:sldId id="268" r:id="rId15"/>
    <p:sldId id="265" r:id="rId16"/>
    <p:sldId id="269" r:id="rId17"/>
    <p:sldId id="266" r:id="rId18"/>
    <p:sldId id="272" r:id="rId19"/>
    <p:sldId id="276" r:id="rId20"/>
    <p:sldId id="273" r:id="rId21"/>
    <p:sldId id="25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963" autoAdjust="0"/>
  </p:normalViewPr>
  <p:slideViewPr>
    <p:cSldViewPr snapToGrid="0">
      <p:cViewPr>
        <p:scale>
          <a:sx n="85" d="100"/>
          <a:sy n="85" d="100"/>
        </p:scale>
        <p:origin x="-78" y="-15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2/25/2017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2/25/2017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2/25/2017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2/25/2017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2/25/2017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2/25/2017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uml.edu/student-services/disability/" TargetMode="External"/><Relationship Id="rId3" Type="http://schemas.openxmlformats.org/officeDocument/2006/relationships/hyperlink" Target="http://diversity.utexas.edu/disability/students-with-austism-spectrum-disorders/" TargetMode="External"/><Relationship Id="rId7" Type="http://schemas.openxmlformats.org/officeDocument/2006/relationships/hyperlink" Target="http://www.forbes.com/sites/paigecarlotti/2014/07/31/more-colleges-expanding-programs-for-students-on-autism-spectrum/#765b3e233661" TargetMode="External"/><Relationship Id="rId2" Type="http://schemas.openxmlformats.org/officeDocument/2006/relationships/hyperlink" Target="http://ada-one.com/focus/higher-education/" TargetMode="External"/><Relationship Id="rId1" Type="http://schemas.openxmlformats.org/officeDocument/2006/relationships/slideLayout" Target="../slideLayouts/slideLayout2.xml"/><Relationship Id="rId6" Type="http://schemas.openxmlformats.org/officeDocument/2006/relationships/hyperlink" Target="https://autism-clinic.ua.edu/uaacts/UAACTSbrochure.pdf" TargetMode="External"/><Relationship Id="rId5" Type="http://schemas.openxmlformats.org/officeDocument/2006/relationships/hyperlink" Target="http://www.flutiefoundation.org/allison-keller-education-technology-program" TargetMode="External"/><Relationship Id="rId4" Type="http://schemas.openxmlformats.org/officeDocument/2006/relationships/hyperlink" Target="http://www.flutiefoundation.org/apply-gra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800" dirty="0"/>
              <a:t>Future New York office of </a:t>
            </a:r>
            <a:r>
              <a:rPr lang="en-US" sz="4800"/>
              <a:t>Disability Services</a:t>
            </a:r>
            <a:endParaRPr lang="en-US" sz="4800" dirty="0"/>
          </a:p>
        </p:txBody>
      </p:sp>
      <p:sp>
        <p:nvSpPr>
          <p:cNvPr id="3" name="Subtitle 2"/>
          <p:cNvSpPr>
            <a:spLocks noGrp="1"/>
          </p:cNvSpPr>
          <p:nvPr>
            <p:ph type="subTitle" idx="1"/>
          </p:nvPr>
        </p:nvSpPr>
        <p:spPr/>
        <p:txBody>
          <a:bodyPr/>
          <a:lstStyle/>
          <a:p>
            <a:pPr algn="ctr"/>
            <a:r>
              <a:rPr lang="en-US" dirty="0"/>
              <a:t>By:  Brittaney Cameron,  Amanda Campbell, John Romano, and Shamilah Ulysse</a:t>
            </a:r>
          </a:p>
        </p:txBody>
      </p:sp>
      <p:sp>
        <p:nvSpPr>
          <p:cNvPr id="4" name="TextBox 3"/>
          <p:cNvSpPr txBox="1"/>
          <p:nvPr/>
        </p:nvSpPr>
        <p:spPr>
          <a:xfrm>
            <a:off x="405828" y="6043613"/>
            <a:ext cx="8001000" cy="369332"/>
          </a:xfrm>
          <a:prstGeom prst="rect">
            <a:avLst/>
          </a:prstGeom>
          <a:noFill/>
        </p:spPr>
        <p:txBody>
          <a:bodyPr wrap="square" rtlCol="0">
            <a:spAutoFit/>
          </a:bodyPr>
          <a:lstStyle/>
          <a:p>
            <a:r>
              <a:rPr lang="en-US" dirty="0">
                <a:solidFill>
                  <a:schemeClr val="bg1"/>
                </a:solidFill>
              </a:rPr>
              <a:t>University of Massachusetts Lowell </a:t>
            </a:r>
          </a:p>
        </p:txBody>
      </p:sp>
    </p:spTree>
    <p:extLst>
      <p:ext uri="{BB962C8B-B14F-4D97-AF65-F5344CB8AC3E}">
        <p14:creationId xmlns:p14="http://schemas.microsoft.com/office/powerpoint/2010/main" val="29702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86248" y="1117588"/>
            <a:ext cx="4900366" cy="4643453"/>
          </a:xfrm>
          <a:prstGeom prst="rect">
            <a:avLst/>
          </a:prstGeom>
        </p:spPr>
      </p:pic>
      <p:sp>
        <p:nvSpPr>
          <p:cNvPr id="2" name="Title 1"/>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Dining Hall Staff</a:t>
            </a:r>
          </a:p>
        </p:txBody>
      </p:sp>
      <p:sp>
        <p:nvSpPr>
          <p:cNvPr id="4" name="Content Placeholder 3"/>
          <p:cNvSpPr>
            <a:spLocks noGrp="1"/>
          </p:cNvSpPr>
          <p:nvPr>
            <p:ph sz="half" idx="2"/>
          </p:nvPr>
        </p:nvSpPr>
        <p:spPr>
          <a:xfrm>
            <a:off x="601255" y="1964168"/>
            <a:ext cx="3409782" cy="4036582"/>
          </a:xfrm>
        </p:spPr>
        <p:txBody>
          <a:bodyPr vert="horz" lIns="91440" tIns="45720" rIns="91440" bIns="45720" rtlCol="0" anchor="ctr">
            <a:normAutofit fontScale="92500" lnSpcReduction="20000"/>
          </a:bodyPr>
          <a:lstStyle/>
          <a:p>
            <a:r>
              <a:rPr lang="en-US" b="1" u="sng" dirty="0">
                <a:solidFill>
                  <a:schemeClr val="bg1"/>
                </a:solidFill>
              </a:rPr>
              <a:t>Problem: </a:t>
            </a:r>
            <a:r>
              <a:rPr lang="en-US" dirty="0">
                <a:solidFill>
                  <a:schemeClr val="bg1"/>
                </a:solidFill>
              </a:rPr>
              <a:t>Some students with Autism have difficulty expressing themselves verbally. So, doing things such as ordering food in the dining hall can be a challenge.  </a:t>
            </a:r>
          </a:p>
          <a:p>
            <a:r>
              <a:rPr lang="en-US" dirty="0">
                <a:solidFill>
                  <a:schemeClr val="bg1"/>
                </a:solidFill>
              </a:rPr>
              <a:t>We want to make it easier for students to be able to pre-order their food and/or use technology to state their order. </a:t>
            </a:r>
          </a:p>
          <a:p>
            <a:r>
              <a:rPr lang="en-US" dirty="0">
                <a:solidFill>
                  <a:schemeClr val="bg1"/>
                </a:solidFill>
              </a:rPr>
              <a:t>So, that students with disabilities don’t feel singled out we will normalize the use of technology in the dining hall areas so that even students without Autism can order online/through technology.</a:t>
            </a:r>
          </a:p>
        </p:txBody>
      </p:sp>
    </p:spTree>
    <p:extLst>
      <p:ext uri="{BB962C8B-B14F-4D97-AF65-F5344CB8AC3E}">
        <p14:creationId xmlns:p14="http://schemas.microsoft.com/office/powerpoint/2010/main" val="122784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 y="11"/>
            <a:ext cx="12191980" cy="6857988"/>
          </a:xfrm>
          <a:prstGeom prst="rect">
            <a:avLst/>
          </a:prstGeom>
        </p:spPr>
      </p:pic>
      <p:grpSp>
        <p:nvGrpSpPr>
          <p:cNvPr id="21" name="Group 20"/>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38068" y="457200"/>
            <a:ext cx="3703320" cy="5935132"/>
            <a:chOff x="438068" y="457200"/>
            <a:chExt cx="3703320" cy="5935132"/>
          </a:xfrm>
        </p:grpSpPr>
        <p:sp>
          <p:nvSpPr>
            <p:cNvPr id="22" name="Rectangle 21"/>
            <p:cNvSpPr/>
            <p:nvPr>
              <p:extLst>
                <p:ext uri="{386F3935-93C4-4BCD-93E2-E3B085C9AB24}">
                  <p16:designElem xmlns=""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3" name="Rectangle 22"/>
            <p:cNvSpPr/>
            <p:nvPr>
              <p:extLst>
                <p:ext uri="{386F3935-93C4-4BCD-93E2-E3B085C9AB24}">
                  <p16:designElem xmlns=""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4200" y="1006956"/>
            <a:ext cx="3412067" cy="858959"/>
          </a:xfrm>
        </p:spPr>
        <p:txBody>
          <a:bodyPr vert="horz" lIns="91440" tIns="45720" rIns="91440" bIns="45720" rtlCol="0" anchor="ctr">
            <a:normAutofit/>
          </a:bodyPr>
          <a:lstStyle/>
          <a:p>
            <a:r>
              <a:rPr lang="en-US" dirty="0"/>
              <a:t>Residence Life 	</a:t>
            </a:r>
          </a:p>
        </p:txBody>
      </p:sp>
      <p:sp>
        <p:nvSpPr>
          <p:cNvPr id="3" name="Content Placeholder 2"/>
          <p:cNvSpPr>
            <a:spLocks noGrp="1"/>
          </p:cNvSpPr>
          <p:nvPr>
            <p:ph sz="half" idx="1"/>
          </p:nvPr>
        </p:nvSpPr>
        <p:spPr>
          <a:xfrm>
            <a:off x="581193" y="1669775"/>
            <a:ext cx="3415074" cy="4598678"/>
          </a:xfrm>
        </p:spPr>
        <p:txBody>
          <a:bodyPr vert="horz" lIns="91440" tIns="45720" rIns="91440" bIns="45720" rtlCol="0" anchor="ctr">
            <a:normAutofit fontScale="85000" lnSpcReduction="10000"/>
          </a:bodyPr>
          <a:lstStyle/>
          <a:p>
            <a:pPr>
              <a:lnSpc>
                <a:spcPct val="90000"/>
              </a:lnSpc>
            </a:pPr>
            <a:r>
              <a:rPr lang="en-US" sz="1700" dirty="0">
                <a:solidFill>
                  <a:schemeClr val="bg1"/>
                </a:solidFill>
              </a:rPr>
              <a:t>The Office of Disabilities will facilitate trainings during Resident Advisor,  Professional and Graduate Staff training to accomplish the following goals:</a:t>
            </a:r>
          </a:p>
          <a:p>
            <a:pPr lvl="1">
              <a:lnSpc>
                <a:spcPct val="90000"/>
              </a:lnSpc>
            </a:pPr>
            <a:r>
              <a:rPr lang="en-US" sz="1700" dirty="0">
                <a:solidFill>
                  <a:schemeClr val="bg1"/>
                </a:solidFill>
              </a:rPr>
              <a:t>Allow staff to have a conversation with those students </a:t>
            </a:r>
          </a:p>
          <a:p>
            <a:pPr lvl="1">
              <a:lnSpc>
                <a:spcPct val="90000"/>
              </a:lnSpc>
            </a:pPr>
            <a:r>
              <a:rPr lang="en-US" sz="1700" dirty="0">
                <a:solidFill>
                  <a:schemeClr val="bg1"/>
                </a:solidFill>
              </a:rPr>
              <a:t>Spread awareness of general information and techniques on how to interact with those individuals</a:t>
            </a:r>
          </a:p>
          <a:p>
            <a:pPr lvl="1">
              <a:lnSpc>
                <a:spcPct val="90000"/>
              </a:lnSpc>
            </a:pPr>
            <a:r>
              <a:rPr lang="en-US" sz="1700" dirty="0">
                <a:solidFill>
                  <a:schemeClr val="bg1"/>
                </a:solidFill>
              </a:rPr>
              <a:t>Disabilities will be added to the residential curriculum </a:t>
            </a:r>
          </a:p>
          <a:p>
            <a:pPr marL="324000" lvl="1" indent="0">
              <a:lnSpc>
                <a:spcPct val="90000"/>
              </a:lnSpc>
            </a:pPr>
            <a:r>
              <a:rPr lang="en-US" sz="1700" dirty="0">
                <a:solidFill>
                  <a:schemeClr val="bg1"/>
                </a:solidFill>
              </a:rPr>
              <a:t>We would like to give students with Autism Spectrum Disorder the ability to live in a single room</a:t>
            </a:r>
          </a:p>
          <a:p>
            <a:pPr marL="324000" lvl="1" indent="0">
              <a:lnSpc>
                <a:spcPct val="90000"/>
              </a:lnSpc>
            </a:pPr>
            <a:r>
              <a:rPr lang="en-US" sz="1700" dirty="0">
                <a:solidFill>
                  <a:schemeClr val="bg1"/>
                </a:solidFill>
              </a:rPr>
              <a:t>As modeled after Mercyhurst University in Forbes, we would like to dedicate a residence hall to students with disabilities or create a Living Learning Community depending on the number of students that document their disability.</a:t>
            </a:r>
          </a:p>
        </p:txBody>
      </p:sp>
    </p:spTree>
    <p:extLst>
      <p:ext uri="{BB962C8B-B14F-4D97-AF65-F5344CB8AC3E}">
        <p14:creationId xmlns:p14="http://schemas.microsoft.com/office/powerpoint/2010/main" val="243050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7384" y="2504610"/>
            <a:ext cx="4962207" cy="3362110"/>
          </a:xfrm>
          <a:prstGeom prst="rect">
            <a:avLst/>
          </a:prstGeom>
        </p:spPr>
      </p:pic>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Student Activities </a:t>
            </a:r>
          </a:p>
        </p:txBody>
      </p:sp>
      <p:sp>
        <p:nvSpPr>
          <p:cNvPr id="3" name="Content Placeholder 2"/>
          <p:cNvSpPr>
            <a:spLocks noGrp="1"/>
          </p:cNvSpPr>
          <p:nvPr>
            <p:ph sz="half" idx="1"/>
          </p:nvPr>
        </p:nvSpPr>
        <p:spPr>
          <a:xfrm>
            <a:off x="6335807" y="2139225"/>
            <a:ext cx="5275001" cy="4045683"/>
          </a:xfrm>
        </p:spPr>
        <p:txBody>
          <a:bodyPr vert="horz" lIns="91440" tIns="45720" rIns="91440" bIns="45720" rtlCol="0" anchor="ctr">
            <a:normAutofit/>
          </a:bodyPr>
          <a:lstStyle/>
          <a:p>
            <a:pPr marL="0" indent="0"/>
            <a:r>
              <a:rPr lang="en-US" dirty="0"/>
              <a:t>The school will start a club called Disable the Label. The mission of the club is to broaden awareness on campus to the rights, challenges, and abilities of students with disabilities.</a:t>
            </a:r>
          </a:p>
          <a:p>
            <a:pPr marL="0" indent="0"/>
            <a:r>
              <a:rPr lang="en-US" dirty="0"/>
              <a:t>There focus will be to educate the campus community on disability issue and bridge some of the gaps between students with and without disabilities.</a:t>
            </a:r>
          </a:p>
          <a:p>
            <a:pPr marL="0" indent="0"/>
            <a:r>
              <a:rPr lang="en-US" dirty="0"/>
              <a:t>The students, staff, and the community will work together to be advocates for students with disabilities in oppressive systematic structures.</a:t>
            </a:r>
          </a:p>
        </p:txBody>
      </p:sp>
    </p:spTree>
    <p:extLst>
      <p:ext uri="{BB962C8B-B14F-4D97-AF65-F5344CB8AC3E}">
        <p14:creationId xmlns:p14="http://schemas.microsoft.com/office/powerpoint/2010/main" val="107609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events </a:t>
            </a:r>
          </a:p>
        </p:txBody>
      </p:sp>
      <p:sp>
        <p:nvSpPr>
          <p:cNvPr id="3" name="Content Placeholder 2"/>
          <p:cNvSpPr>
            <a:spLocks noGrp="1"/>
          </p:cNvSpPr>
          <p:nvPr>
            <p:ph sz="half" idx="1"/>
          </p:nvPr>
        </p:nvSpPr>
        <p:spPr>
          <a:xfrm>
            <a:off x="581193" y="2228003"/>
            <a:ext cx="5422390" cy="2035387"/>
          </a:xfrm>
        </p:spPr>
        <p:txBody>
          <a:bodyPr/>
          <a:lstStyle/>
          <a:p>
            <a:pPr marL="0" indent="0" algn="ctr">
              <a:buNone/>
            </a:pPr>
            <a:r>
              <a:rPr lang="en-US" b="1" u="sng" dirty="0"/>
              <a:t>Playing for Inclusion </a:t>
            </a:r>
          </a:p>
          <a:p>
            <a:pPr marL="0" indent="0" algn="ctr">
              <a:buNone/>
            </a:pPr>
            <a:r>
              <a:rPr lang="en-US" dirty="0"/>
              <a:t>We will host a soccer clinic and games for children with Autism and various disabilities within the New York community. This event will include food, raffles, prizes, and some performances from talented disabled individuals during intermission</a:t>
            </a:r>
          </a:p>
        </p:txBody>
      </p:sp>
      <p:sp>
        <p:nvSpPr>
          <p:cNvPr id="4" name="Content Placeholder 3"/>
          <p:cNvSpPr>
            <a:spLocks noGrp="1"/>
          </p:cNvSpPr>
          <p:nvPr>
            <p:ph sz="half" idx="2"/>
          </p:nvPr>
        </p:nvSpPr>
        <p:spPr>
          <a:xfrm>
            <a:off x="6188417" y="2228003"/>
            <a:ext cx="5422392" cy="1646767"/>
          </a:xfrm>
        </p:spPr>
        <p:txBody>
          <a:bodyPr/>
          <a:lstStyle/>
          <a:p>
            <a:pPr marL="0" indent="0" algn="ctr">
              <a:buNone/>
            </a:pPr>
            <a:r>
              <a:rPr lang="en-US" b="1" u="sng" dirty="0"/>
              <a:t>Student to Student Mentoring Panel</a:t>
            </a:r>
          </a:p>
          <a:p>
            <a:pPr marL="0" indent="0" algn="ctr">
              <a:buNone/>
            </a:pPr>
            <a:r>
              <a:rPr lang="en-US" dirty="0"/>
              <a:t>Past and present mentors will discuss the work they have done to support students with disabilities in New York. </a:t>
            </a:r>
          </a:p>
        </p:txBody>
      </p:sp>
      <p:sp>
        <p:nvSpPr>
          <p:cNvPr id="8" name="TextBox 7"/>
          <p:cNvSpPr txBox="1"/>
          <p:nvPr/>
        </p:nvSpPr>
        <p:spPr>
          <a:xfrm>
            <a:off x="581193" y="4263390"/>
            <a:ext cx="5422390" cy="1754326"/>
          </a:xfrm>
          <a:prstGeom prst="rect">
            <a:avLst/>
          </a:prstGeom>
          <a:noFill/>
        </p:spPr>
        <p:txBody>
          <a:bodyPr wrap="square" rtlCol="0">
            <a:spAutoFit/>
          </a:bodyPr>
          <a:lstStyle/>
          <a:p>
            <a:pPr algn="ctr"/>
            <a:r>
              <a:rPr lang="en-US" b="1" u="sng" dirty="0"/>
              <a:t>March the March: Inclusion is the Solution</a:t>
            </a:r>
          </a:p>
          <a:p>
            <a:endParaRPr lang="en-US" dirty="0"/>
          </a:p>
          <a:p>
            <a:pPr algn="ctr"/>
            <a:r>
              <a:rPr lang="en-US" dirty="0"/>
              <a:t>The New York community, Disability Services, and local organizations will be marching together to spread the awareness on disability inclusion. A brief reception will follow with a guest speaker and refreshments.   </a:t>
            </a:r>
          </a:p>
        </p:txBody>
      </p:sp>
      <p:sp>
        <p:nvSpPr>
          <p:cNvPr id="9" name="TextBox 8"/>
          <p:cNvSpPr txBox="1"/>
          <p:nvPr/>
        </p:nvSpPr>
        <p:spPr>
          <a:xfrm>
            <a:off x="6188418" y="4263390"/>
            <a:ext cx="5422392" cy="2308324"/>
          </a:xfrm>
          <a:prstGeom prst="rect">
            <a:avLst/>
          </a:prstGeom>
          <a:noFill/>
        </p:spPr>
        <p:txBody>
          <a:bodyPr wrap="square" rtlCol="0">
            <a:spAutoFit/>
          </a:bodyPr>
          <a:lstStyle/>
          <a:p>
            <a:pPr algn="ctr"/>
            <a:r>
              <a:rPr lang="en-US" b="1" u="sng" dirty="0"/>
              <a:t>MTV True Life:  I Have A Disability </a:t>
            </a:r>
          </a:p>
          <a:p>
            <a:pPr algn="ctr"/>
            <a:endParaRPr lang="en-US" b="1" u="sng" dirty="0"/>
          </a:p>
          <a:p>
            <a:pPr algn="ctr"/>
            <a:r>
              <a:rPr lang="en-US" dirty="0"/>
              <a:t>With the permission of the students, a camera crew will follow students with disabilities around campus to film the challenges and struggles that face every day being a student on campus. We will them showcase these students experiences as part of an event to raise awareness. </a:t>
            </a:r>
          </a:p>
        </p:txBody>
      </p:sp>
    </p:spTree>
    <p:extLst>
      <p:ext uri="{BB962C8B-B14F-4D97-AF65-F5344CB8AC3E}">
        <p14:creationId xmlns:p14="http://schemas.microsoft.com/office/powerpoint/2010/main" val="54925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1" name="Rectangle 3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051" y="2535626"/>
            <a:ext cx="4954873" cy="3300079"/>
          </a:xfrm>
          <a:prstGeom prst="rect">
            <a:avLst/>
          </a:prstGeom>
        </p:spPr>
      </p:pic>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Counseling Services </a:t>
            </a:r>
          </a:p>
        </p:txBody>
      </p:sp>
      <p:sp>
        <p:nvSpPr>
          <p:cNvPr id="3" name="Content Placeholder 2"/>
          <p:cNvSpPr>
            <a:spLocks noGrp="1"/>
          </p:cNvSpPr>
          <p:nvPr>
            <p:ph sz="half" idx="1"/>
          </p:nvPr>
        </p:nvSpPr>
        <p:spPr>
          <a:xfrm>
            <a:off x="6335805" y="2180496"/>
            <a:ext cx="5275001" cy="4045683"/>
          </a:xfrm>
        </p:spPr>
        <p:txBody>
          <a:bodyPr vert="horz" lIns="91440" tIns="45720" rIns="91440" bIns="45720" rtlCol="0" anchor="ctr">
            <a:normAutofit lnSpcReduction="10000"/>
          </a:bodyPr>
          <a:lstStyle/>
          <a:p>
            <a:pPr marL="0" indent="0">
              <a:lnSpc>
                <a:spcPct val="80000"/>
              </a:lnSpc>
              <a:buNone/>
            </a:pPr>
            <a:r>
              <a:rPr lang="en-US" sz="1400" b="1" dirty="0"/>
              <a:t>Counseling Services can provide:</a:t>
            </a:r>
          </a:p>
          <a:p>
            <a:pPr lvl="1">
              <a:lnSpc>
                <a:spcPct val="80000"/>
              </a:lnSpc>
            </a:pPr>
            <a:r>
              <a:rPr lang="en-US" sz="1400" dirty="0"/>
              <a:t>Group Therapy</a:t>
            </a:r>
          </a:p>
          <a:p>
            <a:pPr lvl="1">
              <a:lnSpc>
                <a:spcPct val="80000"/>
              </a:lnSpc>
            </a:pPr>
            <a:r>
              <a:rPr lang="en-US" sz="1400" dirty="0"/>
              <a:t>Individual Therapy</a:t>
            </a:r>
          </a:p>
          <a:p>
            <a:pPr marL="324000" lvl="1" indent="0">
              <a:lnSpc>
                <a:spcPct val="80000"/>
              </a:lnSpc>
              <a:buNone/>
            </a:pPr>
            <a:r>
              <a:rPr lang="en-US" sz="1400" b="1" dirty="0"/>
              <a:t>Topics:</a:t>
            </a:r>
          </a:p>
          <a:p>
            <a:pPr lvl="1">
              <a:lnSpc>
                <a:spcPct val="80000"/>
              </a:lnSpc>
            </a:pPr>
            <a:r>
              <a:rPr lang="en-US" sz="1400" dirty="0"/>
              <a:t>Academics- Organization and planning of study time, utilizing classroom attendance efficiently, prioritizing assignments, preparing for exams, regular communication with instructors for progress reports and meeting regarding strengths and weakness in the classroom</a:t>
            </a:r>
          </a:p>
          <a:p>
            <a:pPr lvl="2">
              <a:lnSpc>
                <a:spcPct val="80000"/>
              </a:lnSpc>
            </a:pPr>
            <a:r>
              <a:rPr lang="en-US" dirty="0"/>
              <a:t>Ultimate Goal: Guide students into becoming self-advocates to ensure academic success </a:t>
            </a:r>
          </a:p>
          <a:p>
            <a:pPr lvl="1">
              <a:lnSpc>
                <a:spcPct val="80000"/>
              </a:lnSpc>
            </a:pPr>
            <a:r>
              <a:rPr lang="en-US" sz="1400" dirty="0"/>
              <a:t>Social and Daily Living- College Life , how to interact with instructors ,classmates, roommates, and dating. Regular communication with parent(s) or guardian(s) regarding progress, regular contact with residence life staff.</a:t>
            </a:r>
          </a:p>
          <a:p>
            <a:pPr lvl="1">
              <a:lnSpc>
                <a:spcPct val="80000"/>
              </a:lnSpc>
            </a:pPr>
            <a:r>
              <a:rPr lang="en-US" sz="1400" dirty="0"/>
              <a:t>Emotional and Psychological Well- identify appropriate coping strategies to manage symptoms of anxiety and/or depression, take medications as prescribed</a:t>
            </a:r>
          </a:p>
          <a:p>
            <a:pPr marL="324000" lvl="1" indent="0">
              <a:lnSpc>
                <a:spcPct val="80000"/>
              </a:lnSpc>
            </a:pPr>
            <a:endParaRPr lang="en-US" sz="1400" dirty="0"/>
          </a:p>
        </p:txBody>
      </p:sp>
    </p:spTree>
    <p:extLst>
      <p:ext uri="{BB962C8B-B14F-4D97-AF65-F5344CB8AC3E}">
        <p14:creationId xmlns:p14="http://schemas.microsoft.com/office/powerpoint/2010/main" val="54062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entire division of student affairs </a:t>
            </a:r>
          </a:p>
        </p:txBody>
      </p:sp>
      <p:sp>
        <p:nvSpPr>
          <p:cNvPr id="5" name="Content Placeholder 4"/>
          <p:cNvSpPr>
            <a:spLocks noGrp="1"/>
          </p:cNvSpPr>
          <p:nvPr>
            <p:ph idx="1"/>
          </p:nvPr>
        </p:nvSpPr>
        <p:spPr>
          <a:xfrm>
            <a:off x="581192" y="2180497"/>
            <a:ext cx="11029615" cy="4244366"/>
          </a:xfrm>
        </p:spPr>
        <p:txBody>
          <a:bodyPr>
            <a:normAutofit/>
          </a:bodyPr>
          <a:lstStyle/>
          <a:p>
            <a:r>
              <a:rPr lang="en-US" dirty="0"/>
              <a:t>We will require that all Student Affair professionals attend a division meeting where a representative from Disability Services will be giving a presentation about the Autism Spectrum and other disabilities. </a:t>
            </a:r>
          </a:p>
          <a:p>
            <a:r>
              <a:rPr lang="en-US" dirty="0"/>
              <a:t>This training is essential because every professional will have to interact with a student with Autism and it is important to know how to interact with them so that they can have the most effective conversations with them.</a:t>
            </a:r>
          </a:p>
          <a:p>
            <a:r>
              <a:rPr lang="en-US" dirty="0"/>
              <a:t>Lastly, knowing students with disabilities individual needs and challenges will help professionals create a more welcoming environment on campus. </a:t>
            </a:r>
          </a:p>
          <a:p>
            <a:pPr lvl="1"/>
            <a:r>
              <a:rPr lang="en-US" dirty="0"/>
              <a:t>Goal: </a:t>
            </a:r>
          </a:p>
          <a:p>
            <a:pPr lvl="2"/>
            <a:r>
              <a:rPr lang="en-US" dirty="0"/>
              <a:t>Challenge each department to reflect on the information that was presented to them.</a:t>
            </a:r>
          </a:p>
          <a:p>
            <a:pPr lvl="2"/>
            <a:r>
              <a:rPr lang="en-US" dirty="0"/>
              <a:t>Analyze their office and buildings to see how accessible it is </a:t>
            </a:r>
          </a:p>
          <a:p>
            <a:pPr lvl="2"/>
            <a:r>
              <a:rPr lang="en-US" dirty="0"/>
              <a:t>Put procedures in place so if they foresee a student with Autism having an issue within their department, they actively try to address the issue before a situation arises </a:t>
            </a:r>
          </a:p>
          <a:p>
            <a:pPr lvl="2"/>
            <a:r>
              <a:rPr lang="en-US" dirty="0"/>
              <a:t>Be aware of ableism and challenge them to think about other challenges </a:t>
            </a:r>
          </a:p>
          <a:p>
            <a:pPr lvl="2"/>
            <a:endParaRPr lang="en-US" dirty="0"/>
          </a:p>
          <a:p>
            <a:pPr marL="324000" lvl="1" indent="0">
              <a:buNone/>
            </a:pPr>
            <a:endParaRPr lang="en-US" dirty="0"/>
          </a:p>
        </p:txBody>
      </p:sp>
    </p:spTree>
    <p:extLst>
      <p:ext uri="{BB962C8B-B14F-4D97-AF65-F5344CB8AC3E}">
        <p14:creationId xmlns:p14="http://schemas.microsoft.com/office/powerpoint/2010/main" val="217619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Transitions Program </a:t>
            </a:r>
          </a:p>
        </p:txBody>
      </p:sp>
      <p:sp>
        <p:nvSpPr>
          <p:cNvPr id="3" name="Content Placeholder 2"/>
          <p:cNvSpPr>
            <a:spLocks noGrp="1"/>
          </p:cNvSpPr>
          <p:nvPr>
            <p:ph idx="1"/>
          </p:nvPr>
        </p:nvSpPr>
        <p:spPr/>
        <p:txBody>
          <a:bodyPr/>
          <a:lstStyle/>
          <a:p>
            <a:r>
              <a:rPr lang="en-US" dirty="0"/>
              <a:t>In order for students with Autism to better acclimate to the campus community will we will create a program called The Brooklyn Bridge were we will do the following: </a:t>
            </a:r>
          </a:p>
          <a:p>
            <a:pPr lvl="1"/>
            <a:r>
              <a:rPr lang="en-US" dirty="0"/>
              <a:t>Allow students who have registered with Disability Services to move on campus two days earlier. </a:t>
            </a:r>
          </a:p>
          <a:p>
            <a:pPr lvl="1"/>
            <a:r>
              <a:rPr lang="en-US" dirty="0"/>
              <a:t>We will create an intimate two day orientation were all students with a registered disability will be asked to attend.</a:t>
            </a:r>
          </a:p>
          <a:p>
            <a:pPr lvl="2"/>
            <a:r>
              <a:rPr lang="en-US" dirty="0"/>
              <a:t>This orientation will provide targeted information and name of people within offices of each department to contact in case they have any questions or come across a situation. </a:t>
            </a:r>
          </a:p>
          <a:p>
            <a:pPr lvl="2"/>
            <a:r>
              <a:rPr lang="en-US" dirty="0"/>
              <a:t>The orientation will also fully disclose all of the accommodations and equipment that can be offered to students so that they can make the best decisions based on their needs at the university</a:t>
            </a:r>
          </a:p>
          <a:p>
            <a:pPr lvl="2"/>
            <a:r>
              <a:rPr lang="en-US" dirty="0"/>
              <a:t>We will invite members from every department that students frequently interact with to meet the students personally and go over their rules and processes. For example, Student Conduct might review the Student Code of Conduct and Residence Life might explain the housing selection process. </a:t>
            </a:r>
          </a:p>
        </p:txBody>
      </p:sp>
    </p:spTree>
    <p:extLst>
      <p:ext uri="{BB962C8B-B14F-4D97-AF65-F5344CB8AC3E}">
        <p14:creationId xmlns:p14="http://schemas.microsoft.com/office/powerpoint/2010/main" val="564187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Disability Services </a:t>
            </a:r>
          </a:p>
        </p:txBody>
      </p:sp>
      <p:sp>
        <p:nvSpPr>
          <p:cNvPr id="8" name="Content Placeholder 7"/>
          <p:cNvSpPr>
            <a:spLocks noGrp="1"/>
          </p:cNvSpPr>
          <p:nvPr>
            <p:ph sz="half" idx="1"/>
          </p:nvPr>
        </p:nvSpPr>
        <p:spPr/>
        <p:txBody>
          <a:bodyPr>
            <a:normAutofit lnSpcReduction="10000"/>
          </a:bodyPr>
          <a:lstStyle/>
          <a:p>
            <a:pPr marL="0" indent="0">
              <a:buNone/>
            </a:pPr>
            <a:endParaRPr lang="en-US" dirty="0"/>
          </a:p>
          <a:p>
            <a:pPr marL="0" indent="0">
              <a:buNone/>
            </a:pPr>
            <a:endParaRPr lang="en-US" dirty="0"/>
          </a:p>
          <a:p>
            <a:pPr marL="0" indent="0">
              <a:buNone/>
            </a:pPr>
            <a:r>
              <a:rPr lang="en-US" b="1" u="sng" dirty="0"/>
              <a:t>The Office of Disability Services Role: </a:t>
            </a:r>
          </a:p>
          <a:p>
            <a:pPr lvl="1"/>
            <a:r>
              <a:rPr lang="en-US" dirty="0"/>
              <a:t>Advise the Disable the Label Club </a:t>
            </a:r>
          </a:p>
          <a:p>
            <a:pPr lvl="1"/>
            <a:r>
              <a:rPr lang="en-US" dirty="0"/>
              <a:t>Train and keep track of equipment for students </a:t>
            </a:r>
          </a:p>
          <a:p>
            <a:pPr lvl="1"/>
            <a:r>
              <a:rPr lang="en-US" dirty="0"/>
              <a:t>Research further ways to assist students </a:t>
            </a:r>
          </a:p>
          <a:p>
            <a:pPr lvl="1"/>
            <a:r>
              <a:rPr lang="en-US" dirty="0"/>
              <a:t>Assist in academic advising </a:t>
            </a:r>
          </a:p>
          <a:p>
            <a:pPr lvl="1"/>
            <a:r>
              <a:rPr lang="en-US" dirty="0"/>
              <a:t>Find tutors (partner with tutoring center)</a:t>
            </a:r>
          </a:p>
          <a:p>
            <a:pPr lvl="1"/>
            <a:r>
              <a:rPr lang="en-US" dirty="0"/>
              <a:t>Help student navigate university processes </a:t>
            </a:r>
          </a:p>
          <a:p>
            <a:pPr lvl="1"/>
            <a:endParaRPr lang="en-US" dirty="0"/>
          </a:p>
          <a:p>
            <a:pPr lvl="1"/>
            <a:endParaRPr lang="en-US" dirty="0"/>
          </a:p>
        </p:txBody>
      </p:sp>
      <p:sp>
        <p:nvSpPr>
          <p:cNvPr id="2" name="Content Placeholder 1"/>
          <p:cNvSpPr>
            <a:spLocks noGrp="1"/>
          </p:cNvSpPr>
          <p:nvPr>
            <p:ph sz="half" idx="2"/>
          </p:nvPr>
        </p:nvSpPr>
        <p:spPr>
          <a:xfrm>
            <a:off x="6143683" y="2905968"/>
            <a:ext cx="5422392" cy="3633047"/>
          </a:xfrm>
        </p:spPr>
        <p:txBody>
          <a:bodyPr>
            <a:normAutofit lnSpcReduction="10000"/>
          </a:bodyPr>
          <a:lstStyle/>
          <a:p>
            <a:pPr marL="0" indent="0">
              <a:buNone/>
            </a:pPr>
            <a:r>
              <a:rPr lang="en-US" b="1" u="sng" dirty="0"/>
              <a:t>Assisting Devices:</a:t>
            </a:r>
          </a:p>
          <a:p>
            <a:r>
              <a:rPr lang="en-US" dirty="0"/>
              <a:t>Read Write Gold- Software that allows you to read on-screen text aloud, research and check written work, and create study guides</a:t>
            </a:r>
          </a:p>
          <a:p>
            <a:r>
              <a:rPr lang="en-US" dirty="0"/>
              <a:t>LiveScribe Smart Pen- smartpen that remembers and links everything you hear to everything you write. Tap notes with pen to replay the recording. </a:t>
            </a:r>
          </a:p>
          <a:p>
            <a:r>
              <a:rPr lang="en-US" dirty="0"/>
              <a:t>Dragon Naturally Speaking- ability to type papers by only your voice </a:t>
            </a:r>
          </a:p>
          <a:p>
            <a:pPr marL="0" indent="0">
              <a:buNone/>
            </a:pPr>
            <a:r>
              <a:rPr lang="en-US" dirty="0"/>
              <a:t>There are many type of assistive devices that can be helpful during the students time at the university. </a:t>
            </a:r>
          </a:p>
        </p:txBody>
      </p:sp>
      <p:sp>
        <p:nvSpPr>
          <p:cNvPr id="4" name="TextBox 3"/>
          <p:cNvSpPr txBox="1"/>
          <p:nvPr/>
        </p:nvSpPr>
        <p:spPr>
          <a:xfrm>
            <a:off x="742470" y="2238517"/>
            <a:ext cx="10802426" cy="553998"/>
          </a:xfrm>
          <a:prstGeom prst="rect">
            <a:avLst/>
          </a:prstGeom>
          <a:noFill/>
        </p:spPr>
        <p:txBody>
          <a:bodyPr wrap="square" rtlCol="0">
            <a:spAutoFit/>
          </a:bodyPr>
          <a:lstStyle/>
          <a:p>
            <a:pPr lvl="0">
              <a:spcBef>
                <a:spcPct val="20000"/>
              </a:spcBef>
              <a:spcAft>
                <a:spcPts val="600"/>
              </a:spcAft>
              <a:buClr>
                <a:srgbClr val="4590B8"/>
              </a:buClr>
              <a:buSzPct val="92000"/>
            </a:pPr>
            <a:r>
              <a:rPr lang="en-US" sz="1500" dirty="0">
                <a:solidFill>
                  <a:srgbClr val="3D3D3D"/>
                </a:solidFill>
              </a:rPr>
              <a:t>Disability Services staff promote diversity and inclusion by partnering with the campus community. We create equal access by removing barriers, promoting diversity, employing universal design and striving for inclusion.</a:t>
            </a:r>
          </a:p>
        </p:txBody>
      </p:sp>
    </p:spTree>
    <p:extLst>
      <p:ext uri="{BB962C8B-B14F-4D97-AF65-F5344CB8AC3E}">
        <p14:creationId xmlns:p14="http://schemas.microsoft.com/office/powerpoint/2010/main" val="146641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Scholarship/Fundraising </a:t>
            </a:r>
          </a:p>
        </p:txBody>
      </p:sp>
      <p:sp>
        <p:nvSpPr>
          <p:cNvPr id="3" name="Content Placeholder 2"/>
          <p:cNvSpPr>
            <a:spLocks noGrp="1"/>
          </p:cNvSpPr>
          <p:nvPr>
            <p:ph idx="1"/>
          </p:nvPr>
        </p:nvSpPr>
        <p:spPr>
          <a:xfrm>
            <a:off x="581192" y="2180496"/>
            <a:ext cx="11029615" cy="4258404"/>
          </a:xfrm>
        </p:spPr>
        <p:txBody>
          <a:bodyPr>
            <a:normAutofit/>
          </a:bodyPr>
          <a:lstStyle/>
          <a:p>
            <a:r>
              <a:rPr lang="en-US" dirty="0"/>
              <a:t>We suggest charging an additional $10.00 fee to every students fee to help pay for some of the resources that students with disabilities will need.</a:t>
            </a:r>
          </a:p>
          <a:p>
            <a:pPr lvl="1"/>
            <a:r>
              <a:rPr lang="en-US" dirty="0"/>
              <a:t>Accompany it with Wellness fee</a:t>
            </a:r>
          </a:p>
          <a:p>
            <a:r>
              <a:rPr lang="en-US" dirty="0"/>
              <a:t>We will have fundraisers throughout the year to help provide resources and to make building more accessible to everyone. </a:t>
            </a:r>
          </a:p>
          <a:p>
            <a:r>
              <a:rPr lang="en-US" dirty="0"/>
              <a:t>If the school permits, we will ask big companies in the area to sponsor the department. </a:t>
            </a:r>
          </a:p>
          <a:p>
            <a:endParaRPr lang="en-US" dirty="0"/>
          </a:p>
          <a:p>
            <a:pPr marL="0" indent="0">
              <a:buNone/>
            </a:pPr>
            <a:r>
              <a:rPr lang="en-US" dirty="0"/>
              <a:t>Some Fundraising Ideas:</a:t>
            </a:r>
          </a:p>
          <a:p>
            <a:pPr lvl="1"/>
            <a:r>
              <a:rPr lang="en-US" dirty="0"/>
              <a:t>Create Marathon/Walk for local community </a:t>
            </a:r>
          </a:p>
          <a:p>
            <a:pPr lvl="1"/>
            <a:r>
              <a:rPr lang="en-US" dirty="0"/>
              <a:t>Encourage Sororities/Fraternities to partner with the department to raise money with their organization as a philanthropy.</a:t>
            </a:r>
          </a:p>
          <a:p>
            <a:pPr marL="3240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6192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Grant Opportunities:</a:t>
            </a:r>
          </a:p>
        </p:txBody>
      </p:sp>
      <p:sp>
        <p:nvSpPr>
          <p:cNvPr id="5" name="Content Placeholder 4"/>
          <p:cNvSpPr>
            <a:spLocks noGrp="1"/>
          </p:cNvSpPr>
          <p:nvPr>
            <p:ph sz="half" idx="1"/>
          </p:nvPr>
        </p:nvSpPr>
        <p:spPr>
          <a:xfrm>
            <a:off x="581193" y="1977390"/>
            <a:ext cx="5422390" cy="4880609"/>
          </a:xfrm>
        </p:spPr>
        <p:txBody>
          <a:bodyPr>
            <a:normAutofit fontScale="55000" lnSpcReduction="20000"/>
          </a:bodyPr>
          <a:lstStyle/>
          <a:p>
            <a:pPr marL="0" indent="0">
              <a:buNone/>
            </a:pPr>
            <a:r>
              <a:rPr lang="en-US" b="1" u="sng" dirty="0"/>
              <a:t>The Doug Flutie Jr, Foundation for Autism, Inc.</a:t>
            </a:r>
          </a:p>
          <a:p>
            <a:pPr marL="0" indent="0">
              <a:lnSpc>
                <a:spcPct val="120000"/>
              </a:lnSpc>
              <a:spcBef>
                <a:spcPts val="0"/>
              </a:spcBef>
              <a:spcAft>
                <a:spcPts val="0"/>
              </a:spcAft>
              <a:buNone/>
            </a:pPr>
            <a:r>
              <a:rPr lang="en-US" b="1" dirty="0"/>
              <a:t>Mission: </a:t>
            </a:r>
          </a:p>
          <a:p>
            <a:pPr marL="0" indent="0">
              <a:lnSpc>
                <a:spcPct val="120000"/>
              </a:lnSpc>
              <a:spcBef>
                <a:spcPts val="0"/>
              </a:spcBef>
              <a:spcAft>
                <a:spcPts val="0"/>
              </a:spcAft>
              <a:buNone/>
            </a:pPr>
            <a:r>
              <a:rPr lang="en-US" dirty="0"/>
              <a:t>Helping families affected by autism live life to the fullest through access to services, active lifestyles and community-based services for adult family members.</a:t>
            </a:r>
          </a:p>
          <a:p>
            <a:pPr marL="0" indent="0">
              <a:lnSpc>
                <a:spcPct val="120000"/>
              </a:lnSpc>
              <a:spcBef>
                <a:spcPts val="0"/>
              </a:spcBef>
              <a:spcAft>
                <a:spcPts val="0"/>
              </a:spcAft>
              <a:buNone/>
            </a:pPr>
            <a:r>
              <a:rPr lang="en-US" dirty="0"/>
              <a:t>Grant Making Philosophy/Program Emphasis</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b="1" dirty="0"/>
              <a:t>The priorities of the Foundation are to meet families' needs along the way by ensuring (1) Access to Services (2) Active Lifestyles and (3) Adult Independence.</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u="sng" dirty="0"/>
              <a:t>Access to Services</a:t>
            </a:r>
            <a:r>
              <a:rPr lang="en-US" dirty="0"/>
              <a:t>:</a:t>
            </a:r>
          </a:p>
          <a:p>
            <a:pPr marL="0" indent="0">
              <a:lnSpc>
                <a:spcPct val="120000"/>
              </a:lnSpc>
              <a:spcBef>
                <a:spcPts val="0"/>
              </a:spcBef>
              <a:spcAft>
                <a:spcPts val="0"/>
              </a:spcAft>
              <a:buNone/>
            </a:pPr>
            <a:r>
              <a:rPr lang="en-US" dirty="0"/>
              <a:t>Funding for community organizations and schools who are providing vital resources and actively assisting children with autism spectrum disorder and their families through education and technology*, advocacy programs, diagnostic and clinical services, direct family support, safety equipment, emergency care, respite services and other opportunities that will enhance the quality of life for those affected.</a:t>
            </a:r>
          </a:p>
          <a:p>
            <a:pPr marL="0" indent="0">
              <a:lnSpc>
                <a:spcPct val="120000"/>
              </a:lnSpc>
              <a:spcBef>
                <a:spcPts val="0"/>
              </a:spcBef>
              <a:spcAft>
                <a:spcPts val="0"/>
              </a:spcAft>
              <a:buNone/>
            </a:pPr>
            <a:endParaRPr lang="en-US" u="sng" dirty="0"/>
          </a:p>
          <a:p>
            <a:pPr marL="0" indent="0">
              <a:lnSpc>
                <a:spcPct val="120000"/>
              </a:lnSpc>
              <a:spcBef>
                <a:spcPts val="0"/>
              </a:spcBef>
              <a:spcAft>
                <a:spcPts val="0"/>
              </a:spcAft>
              <a:buNone/>
            </a:pPr>
            <a:r>
              <a:rPr lang="en-US" u="sng" dirty="0"/>
              <a:t>Active Lifestyle:</a:t>
            </a:r>
          </a:p>
          <a:p>
            <a:pPr marL="0" indent="0">
              <a:lnSpc>
                <a:spcPct val="120000"/>
              </a:lnSpc>
              <a:spcBef>
                <a:spcPts val="0"/>
              </a:spcBef>
              <a:spcAft>
                <a:spcPts val="0"/>
              </a:spcAft>
              <a:buNone/>
            </a:pPr>
            <a:r>
              <a:rPr lang="en-US" dirty="0"/>
              <a:t>Support for recreational and sports programs, aquatic programs, social skills training, family events and summer camps for all individuals on the autism spectrum.</a:t>
            </a:r>
          </a:p>
          <a:p>
            <a:pPr marL="0" indent="0">
              <a:lnSpc>
                <a:spcPct val="120000"/>
              </a:lnSpc>
              <a:spcBef>
                <a:spcPts val="0"/>
              </a:spcBef>
              <a:spcAft>
                <a:spcPts val="0"/>
              </a:spcAft>
              <a:buNone/>
            </a:pPr>
            <a:endParaRPr lang="en-US" u="sng" dirty="0"/>
          </a:p>
          <a:p>
            <a:pPr marL="0" indent="0">
              <a:lnSpc>
                <a:spcPct val="120000"/>
              </a:lnSpc>
              <a:spcBef>
                <a:spcPts val="0"/>
              </a:spcBef>
              <a:spcAft>
                <a:spcPts val="0"/>
              </a:spcAft>
              <a:buNone/>
            </a:pPr>
            <a:r>
              <a:rPr lang="en-US" u="sng" dirty="0"/>
              <a:t>Adult Community-Based Services:</a:t>
            </a:r>
          </a:p>
          <a:p>
            <a:pPr marL="0" indent="0">
              <a:lnSpc>
                <a:spcPct val="120000"/>
              </a:lnSpc>
              <a:spcBef>
                <a:spcPts val="0"/>
              </a:spcBef>
              <a:spcAft>
                <a:spcPts val="0"/>
              </a:spcAft>
              <a:buNone/>
            </a:pPr>
            <a:r>
              <a:rPr lang="en-US" dirty="0"/>
              <a:t>Providing opportunities for job training, vocational skills programs, employment, housing, transportation and healthcare delivery for adults on the autism spectrum.                            </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b="1" dirty="0">
                <a:solidFill>
                  <a:srgbClr val="FF0000"/>
                </a:solidFill>
              </a:rPr>
              <a:t>Deadline: September 29</a:t>
            </a:r>
            <a:r>
              <a:rPr lang="en-US" b="1" baseline="30000" dirty="0">
                <a:solidFill>
                  <a:srgbClr val="FF0000"/>
                </a:solidFill>
              </a:rPr>
              <a:t>th</a:t>
            </a:r>
            <a:r>
              <a:rPr lang="en-US" b="1" dirty="0">
                <a:solidFill>
                  <a:srgbClr val="FF0000"/>
                </a:solidFill>
              </a:rPr>
              <a:t>, 2017 @5:00 PM EST</a:t>
            </a:r>
          </a:p>
          <a:p>
            <a:pPr marL="0" indent="0">
              <a:lnSpc>
                <a:spcPct val="120000"/>
              </a:lnSpc>
              <a:spcBef>
                <a:spcPts val="0"/>
              </a:spcBef>
              <a:spcAft>
                <a:spcPts val="0"/>
              </a:spcAft>
              <a:buNone/>
            </a:pPr>
            <a:r>
              <a:rPr lang="en-US" b="1" dirty="0">
                <a:solidFill>
                  <a:srgbClr val="FF0000"/>
                </a:solidFill>
              </a:rPr>
              <a:t>Reward: $10,000-$20,000 </a:t>
            </a:r>
          </a:p>
          <a:p>
            <a:pPr marL="0" indent="0">
              <a:lnSpc>
                <a:spcPct val="120000"/>
              </a:lnSpc>
              <a:spcBef>
                <a:spcPts val="0"/>
              </a:spcBef>
              <a:spcAft>
                <a:spcPts val="0"/>
              </a:spcAft>
              <a:buNone/>
            </a:pPr>
            <a:r>
              <a:rPr lang="en-US" dirty="0"/>
              <a:t> </a:t>
            </a:r>
          </a:p>
        </p:txBody>
      </p:sp>
      <p:sp>
        <p:nvSpPr>
          <p:cNvPr id="6" name="Content Placeholder 5"/>
          <p:cNvSpPr>
            <a:spLocks noGrp="1"/>
          </p:cNvSpPr>
          <p:nvPr>
            <p:ph sz="half" idx="2"/>
          </p:nvPr>
        </p:nvSpPr>
        <p:spPr>
          <a:xfrm>
            <a:off x="6188417" y="2228003"/>
            <a:ext cx="5422392" cy="3635587"/>
          </a:xfrm>
        </p:spPr>
        <p:txBody>
          <a:bodyPr>
            <a:normAutofit fontScale="55000" lnSpcReduction="20000"/>
          </a:bodyPr>
          <a:lstStyle/>
          <a:p>
            <a:pPr marL="0" indent="0">
              <a:lnSpc>
                <a:spcPct val="120000"/>
              </a:lnSpc>
              <a:spcBef>
                <a:spcPts val="0"/>
              </a:spcBef>
              <a:spcAft>
                <a:spcPts val="0"/>
              </a:spcAft>
              <a:buNone/>
            </a:pPr>
            <a:r>
              <a:rPr lang="en-US" b="1" u="sng" dirty="0"/>
              <a:t>Allison Keller Education Technology Program </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dirty="0"/>
              <a:t>Realizing the gains that many people with autism have achieved using the iPad, the Allison Keller Education Technology Program was created in honor of Flutie Foundation Board Member Kevin Lane Keller's daughter Allison. The goal of the program is to help fill the financial and technological gap for schools and organizations that assist individuals with autism. Over the past four years, the Flutie Foundation has granted over $270,000 to 57 schools and organizations for programs specifically serving individuals with autism that have an established technology program in place or have expressed an interest in starting a program using the iPad or other technology tools.</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dirty="0"/>
              <a:t>Applications will be considered for any technology tools and/or training that improve learning outcomes or performance. Maximum request is $5,000.00.  Examples include but are not limited to:</a:t>
            </a:r>
          </a:p>
          <a:p>
            <a:pPr>
              <a:lnSpc>
                <a:spcPct val="120000"/>
              </a:lnSpc>
              <a:spcBef>
                <a:spcPts val="0"/>
              </a:spcBef>
              <a:spcAft>
                <a:spcPts val="0"/>
              </a:spcAft>
            </a:pPr>
            <a:r>
              <a:rPr lang="en-US" dirty="0"/>
              <a:t>Tablets &amp; Accessories</a:t>
            </a:r>
          </a:p>
          <a:p>
            <a:pPr>
              <a:lnSpc>
                <a:spcPct val="120000"/>
              </a:lnSpc>
              <a:spcBef>
                <a:spcPts val="0"/>
              </a:spcBef>
              <a:spcAft>
                <a:spcPts val="0"/>
              </a:spcAft>
            </a:pPr>
            <a:r>
              <a:rPr lang="en-US" dirty="0"/>
              <a:t>Apps</a:t>
            </a:r>
          </a:p>
          <a:p>
            <a:pPr>
              <a:lnSpc>
                <a:spcPct val="120000"/>
              </a:lnSpc>
              <a:spcBef>
                <a:spcPts val="0"/>
              </a:spcBef>
              <a:spcAft>
                <a:spcPts val="0"/>
              </a:spcAft>
            </a:pPr>
            <a:r>
              <a:rPr lang="en-US" dirty="0"/>
              <a:t>Smartboards</a:t>
            </a:r>
          </a:p>
          <a:p>
            <a:pPr>
              <a:lnSpc>
                <a:spcPct val="120000"/>
              </a:lnSpc>
              <a:spcBef>
                <a:spcPts val="0"/>
              </a:spcBef>
              <a:spcAft>
                <a:spcPts val="0"/>
              </a:spcAft>
            </a:pPr>
            <a:r>
              <a:rPr lang="en-US" dirty="0"/>
              <a:t>Laptops</a:t>
            </a:r>
          </a:p>
          <a:p>
            <a:pPr>
              <a:lnSpc>
                <a:spcPct val="120000"/>
              </a:lnSpc>
              <a:spcBef>
                <a:spcPts val="0"/>
              </a:spcBef>
              <a:spcAft>
                <a:spcPts val="0"/>
              </a:spcAft>
            </a:pPr>
            <a:r>
              <a:rPr lang="en-US" dirty="0"/>
              <a:t>Technology Training</a:t>
            </a:r>
          </a:p>
          <a:p>
            <a:pPr>
              <a:lnSpc>
                <a:spcPct val="120000"/>
              </a:lnSpc>
              <a:spcBef>
                <a:spcPts val="0"/>
              </a:spcBef>
              <a:spcAft>
                <a:spcPts val="0"/>
              </a:spcAft>
            </a:pPr>
            <a:endParaRPr lang="en-US" dirty="0"/>
          </a:p>
          <a:p>
            <a:pPr marL="0" lvl="0" indent="0">
              <a:lnSpc>
                <a:spcPct val="120000"/>
              </a:lnSpc>
              <a:spcBef>
                <a:spcPts val="0"/>
              </a:spcBef>
              <a:spcAft>
                <a:spcPts val="0"/>
              </a:spcAft>
              <a:buClr>
                <a:srgbClr val="4590B8"/>
              </a:buClr>
              <a:buNone/>
            </a:pPr>
            <a:endParaRPr lang="en-US" dirty="0">
              <a:solidFill>
                <a:srgbClr val="3D3D3D"/>
              </a:solidFill>
            </a:endParaRPr>
          </a:p>
          <a:p>
            <a:pPr marL="0" lvl="0" indent="0">
              <a:lnSpc>
                <a:spcPct val="120000"/>
              </a:lnSpc>
              <a:spcBef>
                <a:spcPts val="0"/>
              </a:spcBef>
              <a:spcAft>
                <a:spcPts val="0"/>
              </a:spcAft>
              <a:buClr>
                <a:srgbClr val="4590B8"/>
              </a:buClr>
              <a:buNone/>
            </a:pPr>
            <a:r>
              <a:rPr lang="en-US" b="1" dirty="0">
                <a:solidFill>
                  <a:srgbClr val="FF0000"/>
                </a:solidFill>
              </a:rPr>
              <a:t>Deadline: Late January 2018 </a:t>
            </a:r>
          </a:p>
          <a:p>
            <a:pPr marL="0" lvl="0" indent="0">
              <a:lnSpc>
                <a:spcPct val="120000"/>
              </a:lnSpc>
              <a:spcBef>
                <a:spcPts val="0"/>
              </a:spcBef>
              <a:spcAft>
                <a:spcPts val="0"/>
              </a:spcAft>
              <a:buClr>
                <a:srgbClr val="4590B8"/>
              </a:buClr>
              <a:buNone/>
            </a:pPr>
            <a:r>
              <a:rPr lang="en-US" b="1" dirty="0">
                <a:solidFill>
                  <a:srgbClr val="FF0000"/>
                </a:solidFill>
              </a:rPr>
              <a:t>Reward: Maximum request is $5,000.00</a:t>
            </a:r>
          </a:p>
          <a:p>
            <a:pPr marL="0" indent="0">
              <a:lnSpc>
                <a:spcPct val="120000"/>
              </a:lnSpc>
              <a:spcBef>
                <a:spcPts val="0"/>
              </a:spcBef>
              <a:spcAft>
                <a:spcPts val="0"/>
              </a:spcAft>
              <a:buNone/>
            </a:pPr>
            <a:endParaRPr lang="en-US" dirty="0"/>
          </a:p>
        </p:txBody>
      </p:sp>
    </p:spTree>
    <p:extLst>
      <p:ext uri="{BB962C8B-B14F-4D97-AF65-F5344CB8AC3E}">
        <p14:creationId xmlns:p14="http://schemas.microsoft.com/office/powerpoint/2010/main" val="141904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a:t>
            </a:r>
          </a:p>
        </p:txBody>
      </p:sp>
      <p:sp>
        <p:nvSpPr>
          <p:cNvPr id="3" name="Content Placeholder 2"/>
          <p:cNvSpPr>
            <a:spLocks noGrp="1"/>
          </p:cNvSpPr>
          <p:nvPr>
            <p:ph idx="1"/>
          </p:nvPr>
        </p:nvSpPr>
        <p:spPr>
          <a:xfrm>
            <a:off x="581192" y="2057400"/>
            <a:ext cx="11029615" cy="4610100"/>
          </a:xfrm>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What is Autism Spectrum Disorder?</a:t>
            </a:r>
          </a:p>
          <a:p>
            <a:pPr marL="342900" marR="0" lvl="0" indent="-342900">
              <a:lnSpc>
                <a:spcPct val="107000"/>
              </a:lnSpc>
              <a:spcBef>
                <a:spcPts val="0"/>
              </a:spcBef>
              <a:spcAft>
                <a:spcPts val="0"/>
              </a:spcAft>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Why is this topic important? </a:t>
            </a:r>
          </a:p>
          <a:p>
            <a:pPr marL="342900" marR="0" lvl="0" indent="-342900">
              <a:lnSpc>
                <a:spcPct val="107000"/>
              </a:lnSpc>
              <a:spcBef>
                <a:spcPts val="0"/>
              </a:spcBef>
              <a:spcAft>
                <a:spcPts val="0"/>
              </a:spcAft>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Responsibility of Students </a:t>
            </a:r>
          </a:p>
          <a:p>
            <a:pPr marL="342900" marR="0" lvl="0" indent="-342900">
              <a:lnSpc>
                <a:spcPct val="107000"/>
              </a:lnSpc>
              <a:spcBef>
                <a:spcPts val="0"/>
              </a:spcBef>
              <a:spcAft>
                <a:spcPts val="0"/>
              </a:spcAft>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Campus Plan </a:t>
            </a:r>
          </a:p>
          <a:p>
            <a:pPr marL="742950" marR="0" lvl="1" indent="-285750">
              <a:lnSpc>
                <a:spcPct val="107000"/>
              </a:lnSpc>
              <a:spcBef>
                <a:spcPts val="0"/>
              </a:spcBef>
              <a:spcAft>
                <a:spcPts val="0"/>
              </a:spcAft>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University Police</a:t>
            </a:r>
          </a:p>
          <a:p>
            <a:pPr marL="742950" marR="0" lvl="1" indent="-285750">
              <a:lnSpc>
                <a:spcPct val="107000"/>
              </a:lnSpc>
              <a:spcBef>
                <a:spcPts val="0"/>
              </a:spcBef>
              <a:spcAft>
                <a:spcPts val="0"/>
              </a:spcAft>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Training Faculty and Staff </a:t>
            </a:r>
          </a:p>
          <a:p>
            <a:pPr marL="742950" marR="0" lvl="1" indent="-285750">
              <a:lnSpc>
                <a:spcPct val="107000"/>
              </a:lnSpc>
              <a:spcBef>
                <a:spcPts val="0"/>
              </a:spcBef>
              <a:spcAft>
                <a:spcPts val="0"/>
              </a:spcAft>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Career Services </a:t>
            </a:r>
          </a:p>
          <a:p>
            <a:pPr marL="742950" marR="0" lvl="1" indent="-285750">
              <a:lnSpc>
                <a:spcPct val="107000"/>
              </a:lnSpc>
              <a:spcBef>
                <a:spcPts val="0"/>
              </a:spcBef>
              <a:spcAft>
                <a:spcPts val="0"/>
              </a:spcAft>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Dining Hall Staff </a:t>
            </a:r>
          </a:p>
          <a:p>
            <a:pPr marL="742950" marR="0" lvl="1" indent="-285750">
              <a:lnSpc>
                <a:spcPct val="107000"/>
              </a:lnSpc>
              <a:spcBef>
                <a:spcPts val="0"/>
              </a:spcBef>
              <a:spcAft>
                <a:spcPts val="0"/>
              </a:spcAft>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Residence Life </a:t>
            </a:r>
          </a:p>
          <a:p>
            <a:pPr marL="742950" marR="0" lvl="1" indent="-285750">
              <a:lnSpc>
                <a:spcPct val="107000"/>
              </a:lnSpc>
              <a:spcBef>
                <a:spcPts val="0"/>
              </a:spcBef>
              <a:spcAft>
                <a:spcPts val="0"/>
              </a:spcAft>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Student Activities 	</a:t>
            </a:r>
          </a:p>
          <a:p>
            <a:pPr marL="742950" marR="0" lvl="1" indent="-285750">
              <a:lnSpc>
                <a:spcPct val="107000"/>
              </a:lnSpc>
              <a:spcBef>
                <a:spcPts val="0"/>
              </a:spcBef>
              <a:spcAft>
                <a:spcPts val="0"/>
              </a:spcAft>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Counseling Services</a:t>
            </a:r>
          </a:p>
          <a:p>
            <a:pPr marL="742950" marR="0" lvl="1" indent="-285750">
              <a:lnSpc>
                <a:spcPct val="107000"/>
              </a:lnSpc>
              <a:spcBef>
                <a:spcPts val="0"/>
              </a:spcBef>
              <a:spcAft>
                <a:spcPts val="0"/>
              </a:spcAft>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Division of Student Affairs</a:t>
            </a:r>
          </a:p>
          <a:p>
            <a:pPr marL="742950" marR="0" lvl="1" indent="-285750">
              <a:lnSpc>
                <a:spcPct val="107000"/>
              </a:lnSpc>
              <a:spcBef>
                <a:spcPts val="0"/>
              </a:spcBef>
              <a:spcAft>
                <a:spcPts val="0"/>
              </a:spcAft>
              <a:buFont typeface="Courier New" panose="02070309020205020404" pitchFamily="49" charset="0"/>
              <a:buChar char="o"/>
            </a:pPr>
            <a:r>
              <a:rPr lang="en-US" sz="1700" dirty="0">
                <a:latin typeface="Calibri" panose="020F0502020204030204" pitchFamily="34" charset="0"/>
                <a:ea typeface="Calibri" panose="020F0502020204030204" pitchFamily="34" charset="0"/>
                <a:cs typeface="Times New Roman" panose="02020603050405020304" pitchFamily="18" charset="0"/>
              </a:rPr>
              <a:t>Orientation </a:t>
            </a:r>
          </a:p>
          <a:p>
            <a:pPr marL="342900" marR="0" lvl="0" indent="-342900">
              <a:lnSpc>
                <a:spcPct val="107000"/>
              </a:lnSpc>
              <a:spcBef>
                <a:spcPts val="0"/>
              </a:spcBef>
              <a:spcAft>
                <a:spcPts val="0"/>
              </a:spcAft>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Role of Disability Services </a:t>
            </a:r>
          </a:p>
          <a:p>
            <a:pPr marL="342900" marR="0" lvl="0" indent="-342900">
              <a:lnSpc>
                <a:spcPct val="107000"/>
              </a:lnSpc>
              <a:spcBef>
                <a:spcPts val="0"/>
              </a:spcBef>
              <a:spcAft>
                <a:spcPts val="0"/>
              </a:spcAft>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Scholarship/Funding</a:t>
            </a:r>
          </a:p>
          <a:p>
            <a:pPr marL="342900" marR="0" lvl="0" indent="-342900">
              <a:lnSpc>
                <a:spcPct val="107000"/>
              </a:lnSpc>
              <a:spcBef>
                <a:spcPts val="0"/>
              </a:spcBef>
              <a:spcAft>
                <a:spcPts val="0"/>
              </a:spcAft>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Grants</a:t>
            </a:r>
          </a:p>
          <a:p>
            <a:pPr marL="342900" marR="0" lvl="0" indent="-342900">
              <a:lnSpc>
                <a:spcPct val="107000"/>
              </a:lnSpc>
              <a:spcBef>
                <a:spcPts val="0"/>
              </a:spcBef>
              <a:spcAft>
                <a:spcPts val="0"/>
              </a:spcAft>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Budget </a:t>
            </a:r>
          </a:p>
          <a:p>
            <a:pPr marL="342900" marR="0" lvl="0" indent="-342900">
              <a:lnSpc>
                <a:spcPct val="107000"/>
              </a:lnSpc>
              <a:spcBef>
                <a:spcPts val="0"/>
              </a:spcBef>
              <a:spcAft>
                <a:spcPts val="0"/>
              </a:spcAft>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Conclusion </a:t>
            </a:r>
          </a:p>
          <a:p>
            <a:pPr marL="342900" marR="0" lvl="0" indent="-342900">
              <a:lnSpc>
                <a:spcPct val="107000"/>
              </a:lnSpc>
              <a:spcBef>
                <a:spcPts val="0"/>
              </a:spcBef>
              <a:spcAft>
                <a:spcPts val="800"/>
              </a:spcAft>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References </a:t>
            </a:r>
          </a:p>
          <a:p>
            <a:endParaRPr lang="en-US" dirty="0"/>
          </a:p>
        </p:txBody>
      </p:sp>
    </p:spTree>
    <p:extLst>
      <p:ext uri="{BB962C8B-B14F-4D97-AF65-F5344CB8AC3E}">
        <p14:creationId xmlns:p14="http://schemas.microsoft.com/office/powerpoint/2010/main" val="4134072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a:t>
            </a:r>
          </a:p>
        </p:txBody>
      </p:sp>
      <p:sp>
        <p:nvSpPr>
          <p:cNvPr id="3" name="Content Placeholder 2"/>
          <p:cNvSpPr>
            <a:spLocks noGrp="1"/>
          </p:cNvSpPr>
          <p:nvPr>
            <p:ph idx="1"/>
          </p:nvPr>
        </p:nvSpPr>
        <p:spPr>
          <a:xfrm>
            <a:off x="581192" y="2180496"/>
            <a:ext cx="3748761" cy="4677504"/>
          </a:xfrm>
        </p:spPr>
        <p:txBody>
          <a:bodyPr/>
          <a:lstStyle/>
          <a:p>
            <a:pPr marL="0" indent="0">
              <a:buNone/>
            </a:pPr>
            <a:r>
              <a:rPr lang="en-US" dirty="0"/>
              <a:t>Staff Time: 100 hours</a:t>
            </a:r>
          </a:p>
          <a:p>
            <a:r>
              <a:rPr lang="en-US" dirty="0"/>
              <a:t>Trainings: 20 hours</a:t>
            </a:r>
          </a:p>
          <a:p>
            <a:pPr lvl="1"/>
            <a:r>
              <a:rPr lang="en-US" dirty="0"/>
              <a:t>Police training</a:t>
            </a:r>
          </a:p>
          <a:p>
            <a:pPr lvl="1"/>
            <a:r>
              <a:rPr lang="en-US" dirty="0"/>
              <a:t>Student staff training</a:t>
            </a:r>
          </a:p>
          <a:p>
            <a:pPr lvl="1"/>
            <a:r>
              <a:rPr lang="en-US" dirty="0"/>
              <a:t>Staff/faculty training</a:t>
            </a:r>
          </a:p>
          <a:p>
            <a:r>
              <a:rPr lang="en-US" dirty="0"/>
              <a:t>Facility/IT set up of technology: 80</a:t>
            </a:r>
          </a:p>
          <a:p>
            <a:pPr lvl="1"/>
            <a:r>
              <a:rPr lang="en-US" dirty="0" err="1"/>
              <a:t>Ipad’s</a:t>
            </a:r>
            <a:r>
              <a:rPr lang="en-US" dirty="0"/>
              <a:t> for the dinning hall</a:t>
            </a:r>
          </a:p>
          <a:p>
            <a:pPr lvl="1"/>
            <a:r>
              <a:rPr lang="en-US" dirty="0"/>
              <a:t>Smart pens</a:t>
            </a:r>
          </a:p>
          <a:p>
            <a:pPr lvl="1"/>
            <a:r>
              <a:rPr lang="en-US" dirty="0"/>
              <a:t>Read and write software integration</a:t>
            </a:r>
          </a:p>
          <a:p>
            <a:pPr lvl="1"/>
            <a:endParaRPr lang="en-US" dirty="0"/>
          </a:p>
          <a:p>
            <a:endParaRPr lang="en-US" dirty="0"/>
          </a:p>
        </p:txBody>
      </p:sp>
      <p:sp>
        <p:nvSpPr>
          <p:cNvPr id="4" name="Content Placeholder 2"/>
          <p:cNvSpPr txBox="1">
            <a:spLocks/>
          </p:cNvSpPr>
          <p:nvPr/>
        </p:nvSpPr>
        <p:spPr>
          <a:xfrm>
            <a:off x="7862046" y="2841812"/>
            <a:ext cx="3748761" cy="356347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dirty="0"/>
              <a:t>Monetary expenses:</a:t>
            </a:r>
          </a:p>
          <a:p>
            <a:r>
              <a:rPr lang="en-US" dirty="0"/>
              <a:t>(10) </a:t>
            </a:r>
            <a:r>
              <a:rPr lang="en-US" dirty="0" err="1"/>
              <a:t>Ipads</a:t>
            </a:r>
            <a:r>
              <a:rPr lang="en-US" dirty="0"/>
              <a:t> </a:t>
            </a:r>
          </a:p>
          <a:p>
            <a:pPr lvl="1"/>
            <a:r>
              <a:rPr lang="en-US" dirty="0"/>
              <a:t>$2,690</a:t>
            </a:r>
          </a:p>
          <a:p>
            <a:r>
              <a:rPr lang="en-US" dirty="0"/>
              <a:t>(license for university) Speech software</a:t>
            </a:r>
          </a:p>
          <a:p>
            <a:pPr lvl="1"/>
            <a:r>
              <a:rPr lang="en-US" dirty="0"/>
              <a:t>$10,000</a:t>
            </a:r>
          </a:p>
          <a:p>
            <a:r>
              <a:rPr lang="en-US" dirty="0"/>
              <a:t>(30)Smart pens</a:t>
            </a:r>
          </a:p>
          <a:p>
            <a:pPr lvl="1"/>
            <a:r>
              <a:rPr lang="en-US" dirty="0"/>
              <a:t>$3,599.70</a:t>
            </a:r>
          </a:p>
          <a:p>
            <a:endParaRPr lang="en-US" dirty="0"/>
          </a:p>
          <a:p>
            <a:endParaRPr lang="en-US" dirty="0"/>
          </a:p>
          <a:p>
            <a:endParaRPr lang="en-US" dirty="0"/>
          </a:p>
          <a:p>
            <a:endParaRPr lang="en-US" dirty="0"/>
          </a:p>
        </p:txBody>
      </p:sp>
      <p:sp>
        <p:nvSpPr>
          <p:cNvPr id="5" name="Content Placeholder 2"/>
          <p:cNvSpPr txBox="1">
            <a:spLocks/>
          </p:cNvSpPr>
          <p:nvPr/>
        </p:nvSpPr>
        <p:spPr>
          <a:xfrm>
            <a:off x="4221619" y="2180496"/>
            <a:ext cx="3748761" cy="321625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dirty="0"/>
              <a:t>Non Budget expenses:</a:t>
            </a:r>
          </a:p>
          <a:p>
            <a:r>
              <a:rPr lang="en-US" dirty="0"/>
              <a:t>Work study students for tutoring and proctoring</a:t>
            </a:r>
          </a:p>
          <a:p>
            <a:r>
              <a:rPr lang="en-US" dirty="0"/>
              <a:t>Creation of the Disable the label Club</a:t>
            </a:r>
          </a:p>
          <a:p>
            <a:endParaRPr lang="en-US" dirty="0"/>
          </a:p>
          <a:p>
            <a:endParaRPr lang="en-US" dirty="0"/>
          </a:p>
          <a:p>
            <a:endParaRPr lang="en-US" dirty="0"/>
          </a:p>
        </p:txBody>
      </p:sp>
      <p:sp>
        <p:nvSpPr>
          <p:cNvPr id="6" name="Content Placeholder 2"/>
          <p:cNvSpPr txBox="1">
            <a:spLocks/>
          </p:cNvSpPr>
          <p:nvPr/>
        </p:nvSpPr>
        <p:spPr>
          <a:xfrm>
            <a:off x="4167452" y="4959892"/>
            <a:ext cx="3748761" cy="219635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Totals:</a:t>
            </a:r>
          </a:p>
          <a:p>
            <a:pPr lvl="1"/>
            <a:r>
              <a:rPr lang="en-US" dirty="0"/>
              <a:t>100 Staff hours</a:t>
            </a:r>
          </a:p>
          <a:p>
            <a:pPr lvl="1"/>
            <a:r>
              <a:rPr lang="en-US" dirty="0"/>
              <a:t>$48,687</a:t>
            </a:r>
          </a:p>
          <a:p>
            <a:endParaRPr lang="en-US" dirty="0"/>
          </a:p>
          <a:p>
            <a:endParaRPr lang="en-US" dirty="0"/>
          </a:p>
          <a:p>
            <a:endParaRPr lang="en-US" dirty="0"/>
          </a:p>
        </p:txBody>
      </p:sp>
    </p:spTree>
    <p:extLst>
      <p:ext uri="{BB962C8B-B14F-4D97-AF65-F5344CB8AC3E}">
        <p14:creationId xmlns:p14="http://schemas.microsoft.com/office/powerpoint/2010/main" val="2787937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fontScale="92500" lnSpcReduction="10000"/>
          </a:bodyPr>
          <a:lstStyle/>
          <a:p>
            <a:r>
              <a:rPr lang="en-US" dirty="0"/>
              <a:t>Bowen, I. (2013, June). Higher Education. Retrieved from </a:t>
            </a:r>
            <a:r>
              <a:rPr lang="en-US" u="sng" dirty="0">
                <a:hlinkClick r:id="rId2"/>
              </a:rPr>
              <a:t>http://ada-one.com/focus/higher-education/</a:t>
            </a:r>
            <a:endParaRPr lang="en-US" dirty="0"/>
          </a:p>
          <a:p>
            <a:r>
              <a:rPr lang="en-US" dirty="0"/>
              <a:t>Autism Spectrum Disorders. (</a:t>
            </a:r>
            <a:r>
              <a:rPr lang="en-US" dirty="0" err="1"/>
              <a:t>n.d.</a:t>
            </a:r>
            <a:r>
              <a:rPr lang="en-US" dirty="0"/>
              <a:t>). Retrieved from </a:t>
            </a:r>
            <a:r>
              <a:rPr lang="en-US" u="sng" dirty="0">
                <a:hlinkClick r:id="rId3"/>
              </a:rPr>
              <a:t>http://diversity.utexas.edu/disability/students-with-austism-spectrum-disorders/</a:t>
            </a:r>
            <a:endParaRPr lang="en-US" dirty="0"/>
          </a:p>
          <a:p>
            <a:r>
              <a:rPr lang="en-US" dirty="0"/>
              <a:t>The Doug Flutie, Jr. Foundation for Autism, Inc. (</a:t>
            </a:r>
            <a:r>
              <a:rPr lang="en-US" dirty="0" err="1"/>
              <a:t>n.d.</a:t>
            </a:r>
            <a:r>
              <a:rPr lang="en-US" dirty="0"/>
              <a:t>). Retrieved from </a:t>
            </a:r>
            <a:r>
              <a:rPr lang="en-US" u="sng" dirty="0">
                <a:hlinkClick r:id="rId4"/>
              </a:rPr>
              <a:t>http://www.flutiefoundation.org/apply-grant</a:t>
            </a:r>
            <a:endParaRPr lang="en-US" dirty="0"/>
          </a:p>
          <a:p>
            <a:r>
              <a:rPr lang="en-US" dirty="0"/>
              <a:t>Allison Keller Education Technology Program. (</a:t>
            </a:r>
            <a:r>
              <a:rPr lang="en-US" dirty="0" err="1"/>
              <a:t>n.d.</a:t>
            </a:r>
            <a:r>
              <a:rPr lang="en-US" dirty="0"/>
              <a:t>). Retrieved from </a:t>
            </a:r>
            <a:r>
              <a:rPr lang="en-US" u="sng" dirty="0">
                <a:hlinkClick r:id="rId5"/>
              </a:rPr>
              <a:t>http://www.flutiefoundation.org/allison-keller-education-technology-program</a:t>
            </a:r>
            <a:endParaRPr lang="en-US" dirty="0"/>
          </a:p>
          <a:p>
            <a:r>
              <a:rPr lang="en-US" dirty="0"/>
              <a:t>College Transitions &amp; Support Program . (</a:t>
            </a:r>
            <a:r>
              <a:rPr lang="en-US" dirty="0" err="1"/>
              <a:t>n.d.</a:t>
            </a:r>
            <a:r>
              <a:rPr lang="en-US" dirty="0"/>
              <a:t>). Retrieved from </a:t>
            </a:r>
            <a:r>
              <a:rPr lang="en-US" u="sng" dirty="0">
                <a:hlinkClick r:id="rId6"/>
              </a:rPr>
              <a:t>https://autism-clinic.ua.edu/uaacts/UAACTSbrochure.pdf</a:t>
            </a:r>
            <a:endParaRPr lang="en-US" dirty="0"/>
          </a:p>
          <a:p>
            <a:r>
              <a:rPr lang="en-US" dirty="0" err="1"/>
              <a:t>Carlotti</a:t>
            </a:r>
            <a:r>
              <a:rPr lang="en-US" dirty="0"/>
              <a:t>, P. (</a:t>
            </a:r>
            <a:r>
              <a:rPr lang="en-US" dirty="0" err="1"/>
              <a:t>n.d.</a:t>
            </a:r>
            <a:r>
              <a:rPr lang="en-US" dirty="0"/>
              <a:t>). More Colleges Expanding Programs For Students On Autism Spectrum. Retrieved July 31, 2014, from </a:t>
            </a:r>
            <a:r>
              <a:rPr lang="en-US" u="sng" dirty="0">
                <a:hlinkClick r:id="rId7"/>
              </a:rPr>
              <a:t>http://www.forbes.com/sites/paigecarlotti/2014/07/31/more-colleges-expanding-programs-for-students-on-autism-spectrum/#765b3e233661</a:t>
            </a:r>
            <a:r>
              <a:rPr lang="en-US" dirty="0"/>
              <a:t> </a:t>
            </a:r>
          </a:p>
          <a:p>
            <a:r>
              <a:rPr lang="en-US" dirty="0"/>
              <a:t>University of Massachusetts Lowell . (</a:t>
            </a:r>
            <a:r>
              <a:rPr lang="en-US" dirty="0" err="1"/>
              <a:t>n.d.</a:t>
            </a:r>
            <a:r>
              <a:rPr lang="en-US" dirty="0"/>
              <a:t>). Retrieved from </a:t>
            </a:r>
            <a:r>
              <a:rPr lang="en-US" u="sng" dirty="0">
                <a:hlinkClick r:id="rId8"/>
              </a:rPr>
              <a:t>https://www.uml.edu/student-services/disability/</a:t>
            </a:r>
            <a:endParaRPr lang="en-US" dirty="0"/>
          </a:p>
          <a:p>
            <a:endParaRPr lang="en-US" dirty="0">
              <a:hlinkClick r:id="rId2"/>
            </a:endParaRPr>
          </a:p>
        </p:txBody>
      </p:sp>
    </p:spTree>
    <p:extLst>
      <p:ext uri="{BB962C8B-B14F-4D97-AF65-F5344CB8AC3E}">
        <p14:creationId xmlns:p14="http://schemas.microsoft.com/office/powerpoint/2010/main" val="313438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topic important? 	</a:t>
            </a:r>
          </a:p>
        </p:txBody>
      </p:sp>
      <p:sp>
        <p:nvSpPr>
          <p:cNvPr id="3" name="Content Placeholder 2"/>
          <p:cNvSpPr>
            <a:spLocks noGrp="1"/>
          </p:cNvSpPr>
          <p:nvPr>
            <p:ph sz="half" idx="1"/>
          </p:nvPr>
        </p:nvSpPr>
        <p:spPr>
          <a:xfrm>
            <a:off x="581193" y="2228003"/>
            <a:ext cx="5422390" cy="2520460"/>
          </a:xfrm>
        </p:spPr>
        <p:txBody>
          <a:bodyPr>
            <a:normAutofit/>
          </a:bodyPr>
          <a:lstStyle/>
          <a:p>
            <a:pPr marL="0" indent="0">
              <a:spcBef>
                <a:spcPts val="0"/>
              </a:spcBef>
              <a:spcAft>
                <a:spcPts val="200"/>
              </a:spcAft>
              <a:buNone/>
            </a:pPr>
            <a:r>
              <a:rPr lang="en-US" dirty="0"/>
              <a:t>Students with Autism should have the right to: </a:t>
            </a:r>
          </a:p>
          <a:p>
            <a:pPr>
              <a:spcBef>
                <a:spcPts val="0"/>
              </a:spcBef>
              <a:spcAft>
                <a:spcPts val="200"/>
              </a:spcAft>
            </a:pPr>
            <a:r>
              <a:rPr lang="en-US" dirty="0"/>
              <a:t>Overall access for students, faculty, staff, and visitors </a:t>
            </a:r>
          </a:p>
          <a:p>
            <a:pPr>
              <a:spcBef>
                <a:spcPts val="0"/>
              </a:spcBef>
              <a:spcAft>
                <a:spcPts val="200"/>
              </a:spcAft>
            </a:pPr>
            <a:r>
              <a:rPr lang="en-US" dirty="0"/>
              <a:t>Maintain accessible features</a:t>
            </a:r>
          </a:p>
          <a:p>
            <a:pPr>
              <a:spcBef>
                <a:spcPts val="0"/>
              </a:spcBef>
              <a:spcAft>
                <a:spcPts val="200"/>
              </a:spcAft>
            </a:pPr>
            <a:r>
              <a:rPr lang="en-US" dirty="0"/>
              <a:t>Informed use of accessible facilities and routes</a:t>
            </a:r>
          </a:p>
          <a:p>
            <a:pPr>
              <a:spcBef>
                <a:spcPts val="0"/>
              </a:spcBef>
              <a:spcAft>
                <a:spcPts val="200"/>
              </a:spcAft>
            </a:pPr>
            <a:r>
              <a:rPr lang="en-US" dirty="0"/>
              <a:t>Move services and classes to accessible locations with notice </a:t>
            </a:r>
          </a:p>
          <a:p>
            <a:pPr>
              <a:spcBef>
                <a:spcPts val="0"/>
              </a:spcBef>
              <a:spcAft>
                <a:spcPts val="200"/>
              </a:spcAft>
            </a:pPr>
            <a:r>
              <a:rPr lang="en-US" dirty="0"/>
              <a:t>Respond to individual request in a timely way </a:t>
            </a:r>
          </a:p>
          <a:p>
            <a:endParaRPr lang="en-US" dirty="0"/>
          </a:p>
        </p:txBody>
      </p:sp>
      <p:sp>
        <p:nvSpPr>
          <p:cNvPr id="4" name="Content Placeholder 3"/>
          <p:cNvSpPr>
            <a:spLocks noGrp="1"/>
          </p:cNvSpPr>
          <p:nvPr>
            <p:ph sz="half" idx="2"/>
          </p:nvPr>
        </p:nvSpPr>
        <p:spPr>
          <a:xfrm>
            <a:off x="6188417" y="2228003"/>
            <a:ext cx="5422392" cy="3921337"/>
          </a:xfrm>
        </p:spPr>
        <p:txBody>
          <a:bodyPr>
            <a:normAutofit/>
          </a:bodyPr>
          <a:lstStyle/>
          <a:p>
            <a:pPr marL="0" indent="0">
              <a:buNone/>
            </a:pPr>
            <a:r>
              <a:rPr lang="en-US" dirty="0"/>
              <a:t>Also,</a:t>
            </a:r>
          </a:p>
          <a:p>
            <a:r>
              <a:rPr lang="en-US" dirty="0"/>
              <a:t>If a school receives federal funding, they have an obligation under the Americans with Disabilities Act (ADA) to ensure equal opportunity for people with disabilities</a:t>
            </a:r>
          </a:p>
          <a:p>
            <a:r>
              <a:rPr lang="en-US" dirty="0"/>
              <a:t>Private schools have an obligation to follow Title III of the ADA or the Department of Justice can sue the school for civil penalties and damages for individuals </a:t>
            </a:r>
          </a:p>
          <a:p>
            <a:r>
              <a:rPr lang="en-US" dirty="0"/>
              <a:t>There has been an increase in the diagnosis of Autism Spectrum Disorders therefore universities need to determine the needs of these students in the college setting.  </a:t>
            </a:r>
          </a:p>
        </p:txBody>
      </p:sp>
      <p:sp>
        <p:nvSpPr>
          <p:cNvPr id="5" name="TextBox 4"/>
          <p:cNvSpPr txBox="1"/>
          <p:nvPr/>
        </p:nvSpPr>
        <p:spPr>
          <a:xfrm>
            <a:off x="581193" y="4596063"/>
            <a:ext cx="5422390" cy="1200329"/>
          </a:xfrm>
          <a:prstGeom prst="rect">
            <a:avLst/>
          </a:prstGeom>
          <a:noFill/>
        </p:spPr>
        <p:txBody>
          <a:bodyPr wrap="square" rtlCol="0">
            <a:spAutoFit/>
          </a:bodyPr>
          <a:lstStyle/>
          <a:p>
            <a:pPr algn="ctr"/>
            <a:r>
              <a:rPr lang="en-US" i="1" dirty="0"/>
              <a:t>“The number of children on the spectrum has risen from 1 in 150 to 1 in 88 in less than ten years, and colleges are beginning to acknowledge that these young adults are eager to receive their college degrees.” - Forbes</a:t>
            </a:r>
          </a:p>
        </p:txBody>
      </p:sp>
    </p:spTree>
    <p:extLst>
      <p:ext uri="{BB962C8B-B14F-4D97-AF65-F5344CB8AC3E}">
        <p14:creationId xmlns:p14="http://schemas.microsoft.com/office/powerpoint/2010/main" val="291755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Autism Spectrum Disorder?	</a:t>
            </a:r>
          </a:p>
        </p:txBody>
      </p:sp>
      <p:sp>
        <p:nvSpPr>
          <p:cNvPr id="3" name="Content Placeholder 2"/>
          <p:cNvSpPr>
            <a:spLocks noGrp="1"/>
          </p:cNvSpPr>
          <p:nvPr>
            <p:ph sz="half" idx="1"/>
          </p:nvPr>
        </p:nvSpPr>
        <p:spPr>
          <a:xfrm>
            <a:off x="581193" y="1989718"/>
            <a:ext cx="11029616" cy="1061245"/>
          </a:xfrm>
        </p:spPr>
        <p:txBody>
          <a:bodyPr>
            <a:normAutofit lnSpcReduction="10000"/>
          </a:bodyPr>
          <a:lstStyle/>
          <a:p>
            <a:r>
              <a:rPr lang="en-US" sz="2000" dirty="0"/>
              <a:t>“Autism Spectrum Disorders (ASD) refer to the continuum of symptoms and specific diagnoses that are identified by impairment in thinking, feeling, language and the ability to relate to others.” –Autism Spectrum Disorder</a:t>
            </a:r>
          </a:p>
        </p:txBody>
      </p:sp>
      <p:sp>
        <p:nvSpPr>
          <p:cNvPr id="4" name="Content Placeholder 3"/>
          <p:cNvSpPr>
            <a:spLocks noGrp="1"/>
          </p:cNvSpPr>
          <p:nvPr>
            <p:ph sz="half" idx="2"/>
          </p:nvPr>
        </p:nvSpPr>
        <p:spPr>
          <a:xfrm>
            <a:off x="6439877" y="3050963"/>
            <a:ext cx="5422392" cy="3633047"/>
          </a:xfrm>
        </p:spPr>
        <p:txBody>
          <a:bodyPr>
            <a:normAutofit lnSpcReduction="10000"/>
          </a:bodyPr>
          <a:lstStyle/>
          <a:p>
            <a:pPr marL="0" indent="0">
              <a:buNone/>
            </a:pPr>
            <a:r>
              <a:rPr lang="en-US" b="1" u="sng" dirty="0"/>
              <a:t>Common Misconceptions  </a:t>
            </a:r>
          </a:p>
          <a:p>
            <a:pPr>
              <a:lnSpc>
                <a:spcPct val="110000"/>
              </a:lnSpc>
              <a:spcBef>
                <a:spcPts val="0"/>
              </a:spcBef>
              <a:spcAft>
                <a:spcPts val="0"/>
              </a:spcAft>
              <a:buFont typeface="Arial" panose="020B0604020202020204" pitchFamily="34" charset="0"/>
              <a:buChar char="•"/>
            </a:pPr>
            <a:r>
              <a:rPr lang="en-US" dirty="0">
                <a:solidFill>
                  <a:srgbClr val="282828"/>
                </a:solidFill>
                <a:latin typeface="Arial" panose="020B0604020202020204" pitchFamily="34" charset="0"/>
              </a:rPr>
              <a:t>Average, or above average, intelligence</a:t>
            </a:r>
          </a:p>
          <a:p>
            <a:pPr>
              <a:lnSpc>
                <a:spcPct val="110000"/>
              </a:lnSpc>
              <a:spcBef>
                <a:spcPts val="0"/>
              </a:spcBef>
              <a:spcAft>
                <a:spcPts val="0"/>
              </a:spcAft>
              <a:buFont typeface="Arial" panose="020B0604020202020204" pitchFamily="34" charset="0"/>
              <a:buChar char="•"/>
            </a:pPr>
            <a:r>
              <a:rPr lang="en-US" dirty="0">
                <a:solidFill>
                  <a:srgbClr val="282828"/>
                </a:solidFill>
                <a:latin typeface="Arial" panose="020B0604020202020204" pitchFamily="34" charset="0"/>
              </a:rPr>
              <a:t>Excellent rote memory</a:t>
            </a:r>
          </a:p>
          <a:p>
            <a:pPr>
              <a:lnSpc>
                <a:spcPct val="110000"/>
              </a:lnSpc>
              <a:spcBef>
                <a:spcPts val="0"/>
              </a:spcBef>
              <a:spcAft>
                <a:spcPts val="0"/>
              </a:spcAft>
              <a:buFont typeface="Arial" panose="020B0604020202020204" pitchFamily="34" charset="0"/>
              <a:buChar char="•"/>
            </a:pPr>
            <a:r>
              <a:rPr lang="en-US" dirty="0">
                <a:solidFill>
                  <a:srgbClr val="282828"/>
                </a:solidFill>
                <a:latin typeface="Arial" panose="020B0604020202020204" pitchFamily="34" charset="0"/>
              </a:rPr>
              <a:t>Very detail-oriented</a:t>
            </a:r>
          </a:p>
          <a:p>
            <a:pPr>
              <a:lnSpc>
                <a:spcPct val="110000"/>
              </a:lnSpc>
              <a:spcBef>
                <a:spcPts val="0"/>
              </a:spcBef>
              <a:spcAft>
                <a:spcPts val="0"/>
              </a:spcAft>
              <a:buFont typeface="Arial" panose="020B0604020202020204" pitchFamily="34" charset="0"/>
              <a:buChar char="•"/>
            </a:pPr>
            <a:r>
              <a:rPr lang="en-US" dirty="0">
                <a:solidFill>
                  <a:srgbClr val="282828"/>
                </a:solidFill>
                <a:latin typeface="Arial" panose="020B0604020202020204" pitchFamily="34" charset="0"/>
              </a:rPr>
              <a:t>Often savant-like knowledge in certain areas</a:t>
            </a:r>
          </a:p>
          <a:p>
            <a:pPr>
              <a:lnSpc>
                <a:spcPct val="110000"/>
              </a:lnSpc>
              <a:spcBef>
                <a:spcPts val="0"/>
              </a:spcBef>
              <a:spcAft>
                <a:spcPts val="0"/>
              </a:spcAft>
              <a:buFont typeface="Arial" panose="020B0604020202020204" pitchFamily="34" charset="0"/>
              <a:buChar char="•"/>
            </a:pPr>
            <a:r>
              <a:rPr lang="en-US" dirty="0">
                <a:solidFill>
                  <a:srgbClr val="282828"/>
                </a:solidFill>
                <a:latin typeface="Arial" panose="020B0604020202020204" pitchFamily="34" charset="0"/>
              </a:rPr>
              <a:t>Works well with concrete, rather than abstract or ambiguous, information</a:t>
            </a:r>
          </a:p>
          <a:p>
            <a:pPr>
              <a:lnSpc>
                <a:spcPct val="110000"/>
              </a:lnSpc>
              <a:spcBef>
                <a:spcPts val="0"/>
              </a:spcBef>
              <a:spcAft>
                <a:spcPts val="0"/>
              </a:spcAft>
              <a:buFont typeface="Arial" panose="020B0604020202020204" pitchFamily="34" charset="0"/>
              <a:buChar char="•"/>
            </a:pPr>
            <a:r>
              <a:rPr lang="en-US" dirty="0">
                <a:solidFill>
                  <a:srgbClr val="282828"/>
                </a:solidFill>
                <a:latin typeface="Arial" panose="020B0604020202020204" pitchFamily="34" charset="0"/>
              </a:rPr>
              <a:t>Extensive vocabulary</a:t>
            </a:r>
          </a:p>
          <a:p>
            <a:pPr>
              <a:lnSpc>
                <a:spcPct val="110000"/>
              </a:lnSpc>
              <a:spcBef>
                <a:spcPts val="0"/>
              </a:spcBef>
              <a:spcAft>
                <a:spcPts val="0"/>
              </a:spcAft>
              <a:buFont typeface="Arial" panose="020B0604020202020204" pitchFamily="34" charset="0"/>
              <a:buChar char="•"/>
            </a:pPr>
            <a:r>
              <a:rPr lang="en-US" dirty="0">
                <a:solidFill>
                  <a:srgbClr val="282828"/>
                </a:solidFill>
                <a:latin typeface="Arial" panose="020B0604020202020204" pitchFamily="34" charset="0"/>
              </a:rPr>
              <a:t>Incredible gifts/talents in certain areas (arts, math, sciences, etc.)</a:t>
            </a:r>
          </a:p>
          <a:p>
            <a:pPr>
              <a:lnSpc>
                <a:spcPct val="110000"/>
              </a:lnSpc>
              <a:spcBef>
                <a:spcPts val="0"/>
              </a:spcBef>
              <a:spcAft>
                <a:spcPts val="0"/>
              </a:spcAft>
              <a:buFont typeface="Arial" panose="020B0604020202020204" pitchFamily="34" charset="0"/>
              <a:buChar char="•"/>
            </a:pPr>
            <a:r>
              <a:rPr lang="en-US" dirty="0">
                <a:solidFill>
                  <a:srgbClr val="282828"/>
                </a:solidFill>
                <a:latin typeface="Arial" panose="020B0604020202020204" pitchFamily="34" charset="0"/>
              </a:rPr>
              <a:t>Unique ability to perceive things in new ways, out of the box thinking</a:t>
            </a:r>
          </a:p>
          <a:p>
            <a:endParaRPr lang="en-US" b="1" u="sng" dirty="0"/>
          </a:p>
        </p:txBody>
      </p:sp>
      <p:sp>
        <p:nvSpPr>
          <p:cNvPr id="5" name="TextBox 4"/>
          <p:cNvSpPr txBox="1"/>
          <p:nvPr/>
        </p:nvSpPr>
        <p:spPr>
          <a:xfrm>
            <a:off x="388620" y="3050963"/>
            <a:ext cx="6439877" cy="3693319"/>
          </a:xfrm>
          <a:prstGeom prst="rect">
            <a:avLst/>
          </a:prstGeom>
          <a:noFill/>
        </p:spPr>
        <p:txBody>
          <a:bodyPr wrap="square" rtlCol="0">
            <a:spAutoFit/>
          </a:bodyPr>
          <a:lstStyle/>
          <a:p>
            <a:r>
              <a:rPr lang="en-US" b="1" u="sng" dirty="0">
                <a:solidFill>
                  <a:srgbClr val="282828"/>
                </a:solidFill>
                <a:latin typeface="+mj-lt"/>
              </a:rPr>
              <a:t>Challenges</a:t>
            </a:r>
          </a:p>
          <a:p>
            <a:pPr marL="285750" indent="-285750">
              <a:buFont typeface="Arial" panose="020B0604020202020204" pitchFamily="34" charset="0"/>
              <a:buChar char="•"/>
            </a:pPr>
            <a:r>
              <a:rPr lang="en-US" dirty="0">
                <a:solidFill>
                  <a:srgbClr val="282828"/>
                </a:solidFill>
                <a:latin typeface="Arial" panose="020B0604020202020204" pitchFamily="34" charset="0"/>
              </a:rPr>
              <a:t>Difficulty interpreting nonverbal cues</a:t>
            </a:r>
          </a:p>
          <a:p>
            <a:pPr marL="285750" indent="-285750">
              <a:buFont typeface="Arial" panose="020B0604020202020204" pitchFamily="34" charset="0"/>
              <a:buChar char="•"/>
            </a:pPr>
            <a:r>
              <a:rPr lang="en-US" dirty="0">
                <a:solidFill>
                  <a:srgbClr val="282828"/>
                </a:solidFill>
                <a:latin typeface="Arial" panose="020B0604020202020204" pitchFamily="34" charset="0"/>
              </a:rPr>
              <a:t>Minimal expression of emotion in speech</a:t>
            </a:r>
          </a:p>
          <a:p>
            <a:pPr marL="285750" indent="-285750">
              <a:buFont typeface="Arial" panose="020B0604020202020204" pitchFamily="34" charset="0"/>
              <a:buChar char="•"/>
            </a:pPr>
            <a:r>
              <a:rPr lang="en-US" dirty="0">
                <a:solidFill>
                  <a:srgbClr val="282828"/>
                </a:solidFill>
                <a:latin typeface="Arial" panose="020B0604020202020204" pitchFamily="34" charset="0"/>
              </a:rPr>
              <a:t>Withdrawal from other people and difficulty sustaining conversations</a:t>
            </a:r>
          </a:p>
          <a:p>
            <a:pPr marL="285750" indent="-285750">
              <a:buFont typeface="Arial" panose="020B0604020202020204" pitchFamily="34" charset="0"/>
              <a:buChar char="•"/>
            </a:pPr>
            <a:r>
              <a:rPr lang="en-US" dirty="0">
                <a:solidFill>
                  <a:srgbClr val="282828"/>
                </a:solidFill>
                <a:latin typeface="Arial" panose="020B0604020202020204" pitchFamily="34" charset="0"/>
              </a:rPr>
              <a:t>Difficulty developing peer relationships</a:t>
            </a:r>
          </a:p>
          <a:p>
            <a:pPr marL="285750" indent="-285750">
              <a:buFont typeface="Arial" panose="020B0604020202020204" pitchFamily="34" charset="0"/>
              <a:buChar char="•"/>
            </a:pPr>
            <a:r>
              <a:rPr lang="en-US" dirty="0">
                <a:solidFill>
                  <a:srgbClr val="282828"/>
                </a:solidFill>
                <a:latin typeface="Arial" panose="020B0604020202020204" pitchFamily="34" charset="0"/>
              </a:rPr>
              <a:t>Difficulty seeing the overall picture</a:t>
            </a:r>
          </a:p>
          <a:p>
            <a:pPr marL="285750" indent="-285750">
              <a:buFont typeface="Arial" panose="020B0604020202020204" pitchFamily="34" charset="0"/>
              <a:buChar char="•"/>
            </a:pPr>
            <a:r>
              <a:rPr lang="en-US" dirty="0">
                <a:solidFill>
                  <a:srgbClr val="282828"/>
                </a:solidFill>
                <a:latin typeface="Arial" panose="020B0604020202020204" pitchFamily="34" charset="0"/>
              </a:rPr>
              <a:t>May be bluntly honest</a:t>
            </a:r>
          </a:p>
          <a:p>
            <a:pPr marL="285750" indent="-285750">
              <a:buFont typeface="Arial" panose="020B0604020202020204" pitchFamily="34" charset="0"/>
              <a:buChar char="•"/>
            </a:pPr>
            <a:r>
              <a:rPr lang="en-US" dirty="0">
                <a:solidFill>
                  <a:srgbClr val="282828"/>
                </a:solidFill>
                <a:latin typeface="Arial" panose="020B0604020202020204" pitchFamily="34" charset="0"/>
              </a:rPr>
              <a:t>Difficulty understanding figures of speech</a:t>
            </a:r>
          </a:p>
          <a:p>
            <a:pPr marL="285750" indent="-285750">
              <a:buFont typeface="Arial" panose="020B0604020202020204" pitchFamily="34" charset="0"/>
              <a:buChar char="•"/>
            </a:pPr>
            <a:r>
              <a:rPr lang="en-US" dirty="0">
                <a:solidFill>
                  <a:srgbClr val="282828"/>
                </a:solidFill>
                <a:latin typeface="Arial" panose="020B0604020202020204" pitchFamily="34" charset="0"/>
              </a:rPr>
              <a:t>Can be over stimulated by sounds, crowds, lights, smells</a:t>
            </a:r>
          </a:p>
          <a:p>
            <a:pPr marL="285750" indent="-285750">
              <a:buFont typeface="Arial" panose="020B0604020202020204" pitchFamily="34" charset="0"/>
              <a:buChar char="•"/>
            </a:pPr>
            <a:r>
              <a:rPr lang="en-US" dirty="0">
                <a:solidFill>
                  <a:srgbClr val="282828"/>
                </a:solidFill>
                <a:latin typeface="Arial" panose="020B0604020202020204" pitchFamily="34" charset="0"/>
              </a:rPr>
              <a:t>Inside feelings do not always match outside behavior</a:t>
            </a:r>
          </a:p>
          <a:p>
            <a:pPr marL="285750" indent="-285750">
              <a:buFont typeface="Arial" panose="020B0604020202020204" pitchFamily="34" charset="0"/>
              <a:buChar char="•"/>
            </a:pPr>
            <a:r>
              <a:rPr lang="en-US" dirty="0">
                <a:solidFill>
                  <a:srgbClr val="282828"/>
                </a:solidFill>
                <a:latin typeface="Arial" panose="020B0604020202020204" pitchFamily="34" charset="0"/>
              </a:rPr>
              <a:t>Difficulty recognizing faces out of the usual setting</a:t>
            </a:r>
          </a:p>
          <a:p>
            <a:r>
              <a:rPr lang="en-US" dirty="0">
                <a:solidFill>
                  <a:srgbClr val="282828"/>
                </a:solidFill>
                <a:latin typeface="open_sans"/>
              </a:rPr>
              <a:t> </a:t>
            </a:r>
            <a:endParaRPr lang="en-US" b="0" i="0" dirty="0">
              <a:solidFill>
                <a:srgbClr val="282828"/>
              </a:solidFill>
              <a:effectLst/>
              <a:latin typeface="open_sans"/>
            </a:endParaRPr>
          </a:p>
        </p:txBody>
      </p:sp>
    </p:spTree>
    <p:extLst>
      <p:ext uri="{BB962C8B-B14F-4D97-AF65-F5344CB8AC3E}">
        <p14:creationId xmlns:p14="http://schemas.microsoft.com/office/powerpoint/2010/main" val="392904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Responsibility of students with Disabilities:</a:t>
            </a:r>
          </a:p>
        </p:txBody>
      </p:sp>
      <p:sp>
        <p:nvSpPr>
          <p:cNvPr id="6" name="Content Placeholder 5"/>
          <p:cNvSpPr>
            <a:spLocks noGrp="1"/>
          </p:cNvSpPr>
          <p:nvPr>
            <p:ph idx="1"/>
          </p:nvPr>
        </p:nvSpPr>
        <p:spPr>
          <a:xfrm>
            <a:off x="581192" y="2180496"/>
            <a:ext cx="11029615" cy="3945984"/>
          </a:xfrm>
        </p:spPr>
        <p:txBody>
          <a:bodyPr>
            <a:normAutofit lnSpcReduction="10000"/>
          </a:bodyPr>
          <a:lstStyle/>
          <a:p>
            <a:r>
              <a:rPr lang="en-US" dirty="0"/>
              <a:t>Students are responsible for self-identification.</a:t>
            </a:r>
          </a:p>
          <a:p>
            <a:r>
              <a:rPr lang="en-US" dirty="0"/>
              <a:t>Students are required to provide adequate documentation to demonstrate the existence of a disability as defined under ADA guidelines.</a:t>
            </a:r>
          </a:p>
          <a:p>
            <a:r>
              <a:rPr lang="en-US" dirty="0"/>
              <a:t>At the beginning of each semester students are required to complete a form to request accommodations.</a:t>
            </a:r>
          </a:p>
          <a:p>
            <a:r>
              <a:rPr lang="en-US" dirty="0"/>
              <a:t>Students are responsible for alerting Disability Services if they experience difficulties accessing their accommodations.</a:t>
            </a:r>
          </a:p>
          <a:p>
            <a:r>
              <a:rPr lang="en-US" dirty="0"/>
              <a:t>Students are responsible for making arrangements to receive their extra-time accommodation, at least 7 days prior to the exam and must contact Disability Services of any scheduling conflict.</a:t>
            </a:r>
          </a:p>
          <a:p>
            <a:r>
              <a:rPr lang="en-US" dirty="0"/>
              <a:t>If students do not request accommodations at the start of the semester, faculty needs a minimum of one week's notification to implement accommodations.</a:t>
            </a:r>
          </a:p>
          <a:p>
            <a:r>
              <a:rPr lang="en-US" dirty="0"/>
              <a:t>Students must carry their Disability Identification card on them at all times in case of an emergency. Disability Identification cards do not take the place of a student ID.</a:t>
            </a:r>
          </a:p>
        </p:txBody>
      </p:sp>
    </p:spTree>
    <p:extLst>
      <p:ext uri="{BB962C8B-B14F-4D97-AF65-F5344CB8AC3E}">
        <p14:creationId xmlns:p14="http://schemas.microsoft.com/office/powerpoint/2010/main" val="344085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1191" y="1020431"/>
            <a:ext cx="10993549" cy="2067326"/>
          </a:xfrm>
        </p:spPr>
        <p:txBody>
          <a:bodyPr>
            <a:normAutofit/>
          </a:bodyPr>
          <a:lstStyle/>
          <a:p>
            <a:r>
              <a:rPr lang="en-US" sz="5400" dirty="0"/>
              <a:t>Campus Plan </a:t>
            </a:r>
          </a:p>
        </p:txBody>
      </p:sp>
    </p:spTree>
    <p:extLst>
      <p:ext uri="{BB962C8B-B14F-4D97-AF65-F5344CB8AC3E}">
        <p14:creationId xmlns:p14="http://schemas.microsoft.com/office/powerpoint/2010/main" val="147708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sz="half" idx="2"/>
          </p:nvPr>
        </p:nvPicPr>
        <p:blipFill rotWithShape="1">
          <a:blip r:embed="rId2" cstate="email">
            <a:duotone>
              <a:schemeClr val="bg2">
                <a:shade val="45000"/>
                <a:satMod val="135000"/>
              </a:schemeClr>
              <a:prstClr val="white"/>
            </a:duotone>
            <a:alphaModFix amt="35000"/>
            <a:extLst>
              <a:ext uri="{28A0092B-C50C-407E-A947-70E740481C1C}">
                <a14:useLocalDpi xmlns:a14="http://schemas.microsoft.com/office/drawing/2010/main"/>
              </a:ext>
            </a:extLst>
          </a:blip>
          <a:srcRect l="1333"/>
          <a:stretch/>
        </p:blipFill>
        <p:spPr>
          <a:xfrm>
            <a:off x="20" y="10"/>
            <a:ext cx="12191980" cy="6857990"/>
          </a:xfrm>
          <a:prstGeom prst="rect">
            <a:avLst/>
          </a:prstGeom>
        </p:spPr>
      </p:pic>
      <p:sp>
        <p:nvSpPr>
          <p:cNvPr id="20" name="Rectangle 1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2" name="Group 21"/>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6534" y="453643"/>
            <a:ext cx="11298933" cy="98554"/>
            <a:chOff x="446534" y="453643"/>
            <a:chExt cx="11298933" cy="98554"/>
          </a:xfrm>
        </p:grpSpPr>
        <p:sp>
          <p:nvSpPr>
            <p:cNvPr id="23" name="Rectangle 22"/>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University Police </a:t>
            </a:r>
          </a:p>
        </p:txBody>
      </p:sp>
      <p:sp>
        <p:nvSpPr>
          <p:cNvPr id="3" name="Content Placeholder 2"/>
          <p:cNvSpPr>
            <a:spLocks noGrp="1"/>
          </p:cNvSpPr>
          <p:nvPr>
            <p:ph sz="half" idx="1"/>
          </p:nvPr>
        </p:nvSpPr>
        <p:spPr>
          <a:xfrm>
            <a:off x="581192" y="2180496"/>
            <a:ext cx="11029615" cy="3678303"/>
          </a:xfrm>
        </p:spPr>
        <p:txBody>
          <a:bodyPr vert="horz" lIns="91440" tIns="45720" rIns="91440" bIns="45720" rtlCol="0" anchor="ctr">
            <a:normAutofit/>
          </a:bodyPr>
          <a:lstStyle/>
          <a:p>
            <a:pPr marL="0" indent="0">
              <a:buNone/>
            </a:pPr>
            <a:r>
              <a:rPr lang="en-US" b="1" u="sng" dirty="0"/>
              <a:t>Campus Police</a:t>
            </a:r>
          </a:p>
          <a:p>
            <a:r>
              <a:rPr lang="en-US" dirty="0"/>
              <a:t>Individuals with Autism will have to interact with some form of law enforcement at some point in their life.  It’s important that law enforcement know how to interact with them. </a:t>
            </a:r>
          </a:p>
          <a:p>
            <a:pPr marL="324000" lvl="1" indent="0"/>
            <a:r>
              <a:rPr lang="en-US" dirty="0"/>
              <a:t>Therefore,</a:t>
            </a:r>
          </a:p>
          <a:p>
            <a:pPr lvl="2"/>
            <a:r>
              <a:rPr lang="en-US" dirty="0"/>
              <a:t>We think it’s important to train campus police on how to recognize signs of autism when interacting with students</a:t>
            </a:r>
          </a:p>
          <a:p>
            <a:pPr lvl="2"/>
            <a:r>
              <a:rPr lang="en-US" dirty="0"/>
              <a:t>We will also train them to ask for their disability identification card so that they know they have to make accommodations for the students. </a:t>
            </a:r>
          </a:p>
          <a:p>
            <a:pPr marL="630000" lvl="2" indent="0">
              <a:buNone/>
            </a:pPr>
            <a:endParaRPr lang="en-US" dirty="0"/>
          </a:p>
        </p:txBody>
      </p:sp>
    </p:spTree>
    <p:extLst>
      <p:ext uri="{BB962C8B-B14F-4D97-AF65-F5344CB8AC3E}">
        <p14:creationId xmlns:p14="http://schemas.microsoft.com/office/powerpoint/2010/main" val="161452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Faculty and Staff</a:t>
            </a:r>
          </a:p>
        </p:txBody>
      </p:sp>
      <p:sp>
        <p:nvSpPr>
          <p:cNvPr id="3" name="Content Placeholder 2"/>
          <p:cNvSpPr>
            <a:spLocks noGrp="1"/>
          </p:cNvSpPr>
          <p:nvPr>
            <p:ph sz="half" idx="1"/>
          </p:nvPr>
        </p:nvSpPr>
        <p:spPr>
          <a:xfrm>
            <a:off x="766027" y="2322406"/>
            <a:ext cx="5422390" cy="3669320"/>
          </a:xfrm>
        </p:spPr>
        <p:txBody>
          <a:bodyPr>
            <a:normAutofit lnSpcReduction="10000"/>
          </a:bodyPr>
          <a:lstStyle/>
          <a:p>
            <a:pPr marL="0" indent="0">
              <a:buNone/>
            </a:pPr>
            <a:r>
              <a:rPr lang="en-US" b="1" u="sng" dirty="0"/>
              <a:t>Human Resources</a:t>
            </a:r>
          </a:p>
          <a:p>
            <a:r>
              <a:rPr lang="en-US" dirty="0"/>
              <a:t>As part of training and onboarding, every new employee of the university has to participate in a training on how interact with student with Autism and disability students in general. </a:t>
            </a:r>
          </a:p>
          <a:p>
            <a:pPr marL="0" indent="0">
              <a:buNone/>
            </a:pPr>
            <a:r>
              <a:rPr lang="en-US" b="1" u="sng" dirty="0"/>
              <a:t>Tutoring</a:t>
            </a:r>
          </a:p>
          <a:p>
            <a:r>
              <a:rPr lang="en-US" dirty="0"/>
              <a:t>The Office of Disability Services will be apart of training tutors to help them recognize and effectively tutor students with disabilities.</a:t>
            </a:r>
          </a:p>
          <a:p>
            <a:r>
              <a:rPr lang="en-US" dirty="0"/>
              <a:t>The Office of Disability Services will make themselves available to the tutors in case of an incident or if they need help with a student. </a:t>
            </a:r>
          </a:p>
          <a:p>
            <a:endParaRPr lang="en-US" b="1" u="sng" dirty="0"/>
          </a:p>
        </p:txBody>
      </p:sp>
      <p:sp>
        <p:nvSpPr>
          <p:cNvPr id="4" name="Content Placeholder 3"/>
          <p:cNvSpPr>
            <a:spLocks noGrp="1"/>
          </p:cNvSpPr>
          <p:nvPr>
            <p:ph sz="half" idx="2"/>
          </p:nvPr>
        </p:nvSpPr>
        <p:spPr>
          <a:xfrm>
            <a:off x="6188417" y="2228003"/>
            <a:ext cx="5422392" cy="4629997"/>
          </a:xfrm>
        </p:spPr>
        <p:txBody>
          <a:bodyPr>
            <a:normAutofit lnSpcReduction="10000"/>
          </a:bodyPr>
          <a:lstStyle/>
          <a:p>
            <a:pPr marL="0" indent="0">
              <a:buNone/>
            </a:pPr>
            <a:r>
              <a:rPr lang="en-US" b="1" u="sng" dirty="0"/>
              <a:t>Faculty </a:t>
            </a:r>
          </a:p>
          <a:p>
            <a:r>
              <a:rPr lang="en-US" dirty="0"/>
              <a:t>All faculty members will be given access to a software that will help track and report any Autistic behavioral concerns.</a:t>
            </a:r>
          </a:p>
          <a:p>
            <a:r>
              <a:rPr lang="en-US" dirty="0"/>
              <a:t>The Office of Disability Services will also provide one on one coaching with faculty members, if needed, to better support students </a:t>
            </a:r>
          </a:p>
          <a:p>
            <a:r>
              <a:rPr lang="en-US" dirty="0"/>
              <a:t>Employees of Disability Services will have monthly meetings with faculty members to make themselves available to faculty members if they have questions or concerns </a:t>
            </a:r>
          </a:p>
          <a:p>
            <a:r>
              <a:rPr lang="en-US" dirty="0"/>
              <a:t>All faculty members will be trained on how to look for signs of Autism and how to interact with students</a:t>
            </a:r>
          </a:p>
          <a:p>
            <a:pPr marL="0" indent="0">
              <a:buNone/>
            </a:pPr>
            <a:endParaRPr lang="en-US" dirty="0"/>
          </a:p>
          <a:p>
            <a:endParaRPr lang="en-US" dirty="0"/>
          </a:p>
        </p:txBody>
      </p:sp>
    </p:spTree>
    <p:extLst>
      <p:ext uri="{BB962C8B-B14F-4D97-AF65-F5344CB8AC3E}">
        <p14:creationId xmlns:p14="http://schemas.microsoft.com/office/powerpoint/2010/main" val="285827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Employability of Students with Autism </a:t>
            </a:r>
          </a:p>
        </p:txBody>
      </p:sp>
      <p:sp>
        <p:nvSpPr>
          <p:cNvPr id="8" name="Text Placeholder 7"/>
          <p:cNvSpPr>
            <a:spLocks noGrp="1"/>
          </p:cNvSpPr>
          <p:nvPr>
            <p:ph type="body" idx="1"/>
          </p:nvPr>
        </p:nvSpPr>
        <p:spPr/>
        <p:txBody>
          <a:bodyPr/>
          <a:lstStyle/>
          <a:p>
            <a:r>
              <a:rPr lang="en-US" dirty="0"/>
              <a:t>Rochester Institute of Technology 	</a:t>
            </a:r>
          </a:p>
        </p:txBody>
      </p:sp>
      <p:sp>
        <p:nvSpPr>
          <p:cNvPr id="9" name="Content Placeholder 8"/>
          <p:cNvSpPr>
            <a:spLocks noGrp="1"/>
          </p:cNvSpPr>
          <p:nvPr>
            <p:ph sz="half" idx="2"/>
          </p:nvPr>
        </p:nvSpPr>
        <p:spPr/>
        <p:txBody>
          <a:bodyPr>
            <a:normAutofit lnSpcReduction="10000"/>
          </a:bodyPr>
          <a:lstStyle/>
          <a:p>
            <a:pPr marL="0" indent="0">
              <a:buNone/>
            </a:pPr>
            <a:r>
              <a:rPr lang="en-US" dirty="0"/>
              <a:t>Rochester created a co-op school where they have students partaking in real, paid jobs before they graduate. The program specializes in job preparation and offers a 15-week program involving seminars on job interviews, networking, resume building, behavioral based interview questions, and body language tips to boost a students confidence.</a:t>
            </a:r>
          </a:p>
          <a:p>
            <a:pPr marL="0" indent="0">
              <a:buNone/>
            </a:pPr>
            <a:r>
              <a:rPr lang="en-US" dirty="0"/>
              <a:t>This program would be high functioning students that are independent. </a:t>
            </a:r>
          </a:p>
          <a:p>
            <a:pPr marL="0" indent="0">
              <a:buNone/>
            </a:pPr>
            <a:r>
              <a:rPr lang="en-US" dirty="0"/>
              <a:t>-Forbes </a:t>
            </a:r>
          </a:p>
        </p:txBody>
      </p:sp>
      <p:sp>
        <p:nvSpPr>
          <p:cNvPr id="10" name="Text Placeholder 9"/>
          <p:cNvSpPr>
            <a:spLocks noGrp="1"/>
          </p:cNvSpPr>
          <p:nvPr>
            <p:ph type="body" sz="quarter" idx="3"/>
          </p:nvPr>
        </p:nvSpPr>
        <p:spPr/>
        <p:txBody>
          <a:bodyPr/>
          <a:lstStyle/>
          <a:p>
            <a:r>
              <a:rPr lang="en-US" dirty="0"/>
              <a:t>Our Program 	</a:t>
            </a:r>
          </a:p>
        </p:txBody>
      </p:sp>
      <p:sp>
        <p:nvSpPr>
          <p:cNvPr id="11" name="Content Placeholder 10"/>
          <p:cNvSpPr>
            <a:spLocks noGrp="1"/>
          </p:cNvSpPr>
          <p:nvPr>
            <p:ph sz="quarter" idx="4"/>
          </p:nvPr>
        </p:nvSpPr>
        <p:spPr/>
        <p:txBody>
          <a:bodyPr>
            <a:normAutofit/>
          </a:bodyPr>
          <a:lstStyle/>
          <a:p>
            <a:pPr marL="0" indent="0">
              <a:buNone/>
            </a:pPr>
            <a:r>
              <a:rPr lang="en-US" dirty="0"/>
              <a:t>We would like to provide a program similar to Rochester’s in a shorter time frame to start and with a lower number of students. As the program and interest grows, we would like to expand the program to more students with Autism.  The Office of  Disability Services will work closely with Career Services to not only prepare students for work, but to help them discover their interests, and find co-ops in their desired fields. This program would also be for high functioning independent students with Autism. </a:t>
            </a:r>
          </a:p>
          <a:p>
            <a:pPr marL="0" indent="0">
              <a:buNone/>
            </a:pPr>
            <a:endParaRPr lang="en-US" dirty="0"/>
          </a:p>
        </p:txBody>
      </p:sp>
    </p:spTree>
    <p:extLst>
      <p:ext uri="{BB962C8B-B14F-4D97-AF65-F5344CB8AC3E}">
        <p14:creationId xmlns:p14="http://schemas.microsoft.com/office/powerpoint/2010/main" val="9831176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1083</TotalTime>
  <Words>2764</Words>
  <Application>Microsoft Office PowerPoint</Application>
  <PresentationFormat>Custom</PresentationFormat>
  <Paragraphs>237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Dividend</vt:lpstr>
      <vt:lpstr>Future New York office of Disability Services</vt:lpstr>
      <vt:lpstr>Table of Contents  </vt:lpstr>
      <vt:lpstr>Why is this topic important?  </vt:lpstr>
      <vt:lpstr>What is Autism Spectrum Disorder? </vt:lpstr>
      <vt:lpstr>Responsibility of students with Disabilities:</vt:lpstr>
      <vt:lpstr>Campus Plan </vt:lpstr>
      <vt:lpstr>University Police </vt:lpstr>
      <vt:lpstr>Training Faculty and Staff</vt:lpstr>
      <vt:lpstr>Employability of Students with Autism </vt:lpstr>
      <vt:lpstr>Dining Hall Staff</vt:lpstr>
      <vt:lpstr>Residence Life  </vt:lpstr>
      <vt:lpstr>Student Activities </vt:lpstr>
      <vt:lpstr>Example events </vt:lpstr>
      <vt:lpstr>Counseling Services </vt:lpstr>
      <vt:lpstr>The entire division of student affairs </vt:lpstr>
      <vt:lpstr>Orientation- Transitions Program </vt:lpstr>
      <vt:lpstr>Disability Services </vt:lpstr>
      <vt:lpstr>Scholarship/Fundraising </vt:lpstr>
      <vt:lpstr>Grant Opportunities:</vt:lpstr>
      <vt:lpstr>Budget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Brittaney K</dc:creator>
  <cp:lastModifiedBy>Darrell</cp:lastModifiedBy>
  <cp:revision>70</cp:revision>
  <dcterms:created xsi:type="dcterms:W3CDTF">2017-02-22T04:33:01Z</dcterms:created>
  <dcterms:modified xsi:type="dcterms:W3CDTF">2017-02-25T07:21:04Z</dcterms:modified>
</cp:coreProperties>
</file>