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amp;ehk=BlXsvyGEg3ZE"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5"/>
  </p:notesMasterIdLst>
  <p:sldIdLst>
    <p:sldId id="256" r:id="rId5"/>
    <p:sldId id="258" r:id="rId6"/>
    <p:sldId id="263" r:id="rId7"/>
    <p:sldId id="265" r:id="rId8"/>
    <p:sldId id="264" r:id="rId9"/>
    <p:sldId id="267" r:id="rId10"/>
    <p:sldId id="269" r:id="rId11"/>
    <p:sldId id="275" r:id="rId12"/>
    <p:sldId id="270" r:id="rId13"/>
    <p:sldId id="273" r:id="rId14"/>
    <p:sldId id="274" r:id="rId15"/>
    <p:sldId id="262" r:id="rId16"/>
    <p:sldId id="271" r:id="rId17"/>
    <p:sldId id="266" r:id="rId18"/>
    <p:sldId id="268" r:id="rId19"/>
    <p:sldId id="276" r:id="rId20"/>
    <p:sldId id="277" r:id="rId21"/>
    <p:sldId id="278" r:id="rId22"/>
    <p:sldId id="279" r:id="rId23"/>
    <p:sldId id="26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481271-1D23-4240-AEDE-14F83A978842}" v="1034" dt="2017-02-24T23:10:14.971"/>
    <p1510:client id="{29BCADC4-E900-4FE6-A71F-5CF3E8D76AA8}" v="709" dt="2017-02-24T22:26:01.670"/>
    <p1510:client id="{A3E59538-5441-4673-9F63-32DEBF4BA202}" v="2562" dt="2017-02-25T01:33:13.047"/>
    <p1510:client id="{63B4E7BE-BAB2-46D6-AF5C-2E1E34B3BE1E}" v="1006" dt="2017-02-25T01:32:29.3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3" d="100"/>
          <a:sy n="103" d="100"/>
        </p:scale>
        <p:origin x="-560" y="-8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31" Type="http://schemas.microsoft.com/office/2015/10/relationships/revisionInfo" Target="revisionInfo.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7E4D6B-182A-4445-8CF9-15D9AF632050}" type="datetimeFigureOut">
              <a:rPr lang="en-US"/>
              <a:t>2/24/17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1FF71-337C-4792-9803-7BC2F2833008}" type="slidenum">
              <a:rPr lang="en-US"/>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C1FF71-337C-4792-9803-7BC2F2833008}" type="slidenum">
              <a:rPr lang="en-US"/>
              <a:t>2</a:t>
            </a:fld>
            <a:endParaRPr lang="en-US"/>
          </a:p>
        </p:txBody>
      </p:sp>
    </p:spTree>
    <p:extLst>
      <p:ext uri="{BB962C8B-B14F-4D97-AF65-F5344CB8AC3E}">
        <p14:creationId xmlns:p14="http://schemas.microsoft.com/office/powerpoint/2010/main" val="30063502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C1FF71-337C-4792-9803-7BC2F2833008}" type="slidenum">
              <a:rPr lang="en-US"/>
              <a:t>16</a:t>
            </a:fld>
            <a:endParaRPr lang="en-US"/>
          </a:p>
        </p:txBody>
      </p:sp>
    </p:spTree>
    <p:extLst>
      <p:ext uri="{BB962C8B-B14F-4D97-AF65-F5344CB8AC3E}">
        <p14:creationId xmlns:p14="http://schemas.microsoft.com/office/powerpoint/2010/main" val="20258320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C1FF71-337C-4792-9803-7BC2F2833008}" type="slidenum">
              <a:rPr lang="en-US"/>
              <a:t>17</a:t>
            </a:fld>
            <a:endParaRPr lang="en-US"/>
          </a:p>
        </p:txBody>
      </p:sp>
    </p:spTree>
    <p:extLst>
      <p:ext uri="{BB962C8B-B14F-4D97-AF65-F5344CB8AC3E}">
        <p14:creationId xmlns:p14="http://schemas.microsoft.com/office/powerpoint/2010/main" val="39410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C1FF71-337C-4792-9803-7BC2F2833008}" type="slidenum">
              <a:rPr lang="en-US"/>
              <a:t>18</a:t>
            </a:fld>
            <a:endParaRPr lang="en-US"/>
          </a:p>
        </p:txBody>
      </p:sp>
    </p:spTree>
    <p:extLst>
      <p:ext uri="{BB962C8B-B14F-4D97-AF65-F5344CB8AC3E}">
        <p14:creationId xmlns:p14="http://schemas.microsoft.com/office/powerpoint/2010/main" val="1269784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C1FF71-337C-4792-9803-7BC2F2833008}" type="slidenum">
              <a:rPr lang="en-US"/>
              <a:t>19</a:t>
            </a:fld>
            <a:endParaRPr lang="en-US"/>
          </a:p>
        </p:txBody>
      </p:sp>
    </p:spTree>
    <p:extLst>
      <p:ext uri="{BB962C8B-B14F-4D97-AF65-F5344CB8AC3E}">
        <p14:creationId xmlns:p14="http://schemas.microsoft.com/office/powerpoint/2010/main" val="1467036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C1FF71-337C-4792-9803-7BC2F2833008}" type="slidenum">
              <a:rPr lang="en-US"/>
              <a:t>20</a:t>
            </a:fld>
            <a:endParaRPr lang="en-US"/>
          </a:p>
        </p:txBody>
      </p:sp>
    </p:spTree>
    <p:extLst>
      <p:ext uri="{BB962C8B-B14F-4D97-AF65-F5344CB8AC3E}">
        <p14:creationId xmlns:p14="http://schemas.microsoft.com/office/powerpoint/2010/main" val="3040424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C1FF71-337C-4792-9803-7BC2F2833008}" type="slidenum">
              <a:rPr lang="en-US"/>
              <a:t>5</a:t>
            </a:fld>
            <a:endParaRPr lang="en-US"/>
          </a:p>
        </p:txBody>
      </p:sp>
    </p:spTree>
    <p:extLst>
      <p:ext uri="{BB962C8B-B14F-4D97-AF65-F5344CB8AC3E}">
        <p14:creationId xmlns:p14="http://schemas.microsoft.com/office/powerpoint/2010/main" val="1394692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C1FF71-337C-4792-9803-7BC2F2833008}" type="slidenum">
              <a:rPr lang="en-US"/>
              <a:t>7</a:t>
            </a:fld>
            <a:endParaRPr lang="en-US"/>
          </a:p>
        </p:txBody>
      </p:sp>
    </p:spTree>
    <p:extLst>
      <p:ext uri="{BB962C8B-B14F-4D97-AF65-F5344CB8AC3E}">
        <p14:creationId xmlns:p14="http://schemas.microsoft.com/office/powerpoint/2010/main" val="2659849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C1FF71-337C-4792-9803-7BC2F2833008}" type="slidenum">
              <a:rPr lang="en-US"/>
              <a:t>8</a:t>
            </a:fld>
            <a:endParaRPr lang="en-US"/>
          </a:p>
        </p:txBody>
      </p:sp>
    </p:spTree>
    <p:extLst>
      <p:ext uri="{BB962C8B-B14F-4D97-AF65-F5344CB8AC3E}">
        <p14:creationId xmlns:p14="http://schemas.microsoft.com/office/powerpoint/2010/main" val="4147396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C1FF71-337C-4792-9803-7BC2F2833008}" type="slidenum">
              <a:rPr lang="en-US"/>
              <a:t>9</a:t>
            </a:fld>
            <a:endParaRPr lang="en-US"/>
          </a:p>
        </p:txBody>
      </p:sp>
    </p:spTree>
    <p:extLst>
      <p:ext uri="{BB962C8B-B14F-4D97-AF65-F5344CB8AC3E}">
        <p14:creationId xmlns:p14="http://schemas.microsoft.com/office/powerpoint/2010/main" val="2700792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C1FF71-337C-4792-9803-7BC2F2833008}" type="slidenum">
              <a:rPr lang="en-US"/>
              <a:t>12</a:t>
            </a:fld>
            <a:endParaRPr lang="en-US"/>
          </a:p>
        </p:txBody>
      </p:sp>
    </p:spTree>
    <p:extLst>
      <p:ext uri="{BB962C8B-B14F-4D97-AF65-F5344CB8AC3E}">
        <p14:creationId xmlns:p14="http://schemas.microsoft.com/office/powerpoint/2010/main" val="3266395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C1FF71-337C-4792-9803-7BC2F2833008}" type="slidenum">
              <a:rPr lang="en-US"/>
              <a:t>13</a:t>
            </a:fld>
            <a:endParaRPr lang="en-US"/>
          </a:p>
        </p:txBody>
      </p:sp>
    </p:spTree>
    <p:extLst>
      <p:ext uri="{BB962C8B-B14F-4D97-AF65-F5344CB8AC3E}">
        <p14:creationId xmlns:p14="http://schemas.microsoft.com/office/powerpoint/2010/main" val="3015547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C1FF71-337C-4792-9803-7BC2F2833008}" type="slidenum">
              <a:rPr lang="en-US"/>
              <a:t>14</a:t>
            </a:fld>
            <a:endParaRPr lang="en-US"/>
          </a:p>
        </p:txBody>
      </p:sp>
    </p:spTree>
    <p:extLst>
      <p:ext uri="{BB962C8B-B14F-4D97-AF65-F5344CB8AC3E}">
        <p14:creationId xmlns:p14="http://schemas.microsoft.com/office/powerpoint/2010/main" val="1631376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C1FF71-337C-4792-9803-7BC2F2833008}" type="slidenum">
              <a:rPr lang="en-US"/>
              <a:t>15</a:t>
            </a:fld>
            <a:endParaRPr lang="en-US"/>
          </a:p>
        </p:txBody>
      </p:sp>
    </p:spTree>
    <p:extLst>
      <p:ext uri="{BB962C8B-B14F-4D97-AF65-F5344CB8AC3E}">
        <p14:creationId xmlns:p14="http://schemas.microsoft.com/office/powerpoint/2010/main" val="1071589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2/24/17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D73815-2707-4475-8F1A-B873CB631BB4}" type="datetimeFigureOut">
              <a:rPr lang="en-US" dirty="0"/>
              <a:t>2/24/17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AFB99-0EAB-4182-AFF8-E214C82A68F6}" type="datetimeFigureOut">
              <a:rPr lang="en-US" dirty="0"/>
              <a:t>2/24/17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D3794B-289A-4A80-97D7-111025398D45}" type="datetimeFigureOut">
              <a:rPr lang="en-US" dirty="0"/>
              <a:t>2/24/17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2/24/17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C6A301-0538-44EC-B09D-202E1042A48B}" type="datetimeFigureOut">
              <a:rPr lang="en-US" dirty="0"/>
              <a:t>2/24/17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89574A-8875-45EF-8EA2-3CAA0F7ABC4C}" type="datetimeFigureOut">
              <a:rPr lang="en-US" dirty="0"/>
              <a:t>2/24/17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EF4D4C-5367-4C26-9E2B-D8088D7FCA81}" type="datetimeFigureOut">
              <a:rPr lang="en-US" dirty="0"/>
              <a:t>2/24/17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2/24/17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2/24/17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2/24/17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2/24/17</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amp;ehk=BlXsvyGEg3ZE"/></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College Support Program for Students on the Autism Spectrum </a:t>
            </a:r>
          </a:p>
        </p:txBody>
      </p:sp>
      <p:sp>
        <p:nvSpPr>
          <p:cNvPr id="3" name="Subtitle 2"/>
          <p:cNvSpPr>
            <a:spLocks noGrp="1"/>
          </p:cNvSpPr>
          <p:nvPr>
            <p:ph type="subTitle" idx="1"/>
          </p:nvPr>
        </p:nvSpPr>
        <p:spPr/>
        <p:txBody>
          <a:bodyPr/>
          <a:lstStyle/>
          <a:p>
            <a:r>
              <a:rPr lang="en-US"/>
              <a:t>University of Louisville Case Study Team: Brian Hamilton, Asha Brown, Makayla Moore, Tomika Smith</a:t>
            </a:r>
          </a:p>
        </p:txBody>
      </p:sp>
    </p:spTree>
    <p:extLst>
      <p:ext uri="{BB962C8B-B14F-4D97-AF65-F5344CB8AC3E}">
        <p14:creationId xmlns:p14="http://schemas.microsoft.com/office/powerpoint/2010/main" val="105833710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Academic assistance cont.</a:t>
            </a:r>
          </a:p>
        </p:txBody>
      </p:sp>
      <p:sp>
        <p:nvSpPr>
          <p:cNvPr id="3" name="Content Placeholder 2"/>
          <p:cNvSpPr>
            <a:spLocks noGrp="1"/>
          </p:cNvSpPr>
          <p:nvPr>
            <p:ph idx="1"/>
          </p:nvPr>
        </p:nvSpPr>
        <p:spPr/>
        <p:txBody>
          <a:bodyPr/>
          <a:lstStyle/>
          <a:p>
            <a:r>
              <a:rPr lang="en-US"/>
              <a:t>With the Montessori method, students will be able to have the freedom, within limits, to take the environment provided to them by the instructor and make it fit to their educational needs. Generally, the Montessori method encourages students to be in classes or settings with students of different ages because it mirrors the real world and potential environments. This concept can be reflected in the classroom for these autistic students by integrating other undergraduate and graduate students in their learning experience. They can be there to serve as peer mentors and also co-facilitators of group tutoring sessions.</a:t>
            </a:r>
          </a:p>
        </p:txBody>
      </p:sp>
    </p:spTree>
    <p:extLst>
      <p:ext uri="{BB962C8B-B14F-4D97-AF65-F5344CB8AC3E}">
        <p14:creationId xmlns:p14="http://schemas.microsoft.com/office/powerpoint/2010/main" val="52003570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Academic assistance cont.</a:t>
            </a:r>
          </a:p>
        </p:txBody>
      </p:sp>
      <p:sp>
        <p:nvSpPr>
          <p:cNvPr id="3" name="Content Placeholder 2"/>
          <p:cNvSpPr>
            <a:spLocks noGrp="1"/>
          </p:cNvSpPr>
          <p:nvPr>
            <p:ph sz="half" idx="1"/>
          </p:nvPr>
        </p:nvSpPr>
        <p:spPr>
          <a:xfrm>
            <a:off x="1024127" y="1856935"/>
            <a:ext cx="4754880" cy="4452425"/>
          </a:xfrm>
        </p:spPr>
        <p:txBody>
          <a:bodyPr>
            <a:normAutofit fontScale="92500" lnSpcReduction="10000"/>
          </a:bodyPr>
          <a:lstStyle/>
          <a:p>
            <a:r>
              <a:rPr lang="en-US">
                <a:solidFill>
                  <a:srgbClr val="00B0F0"/>
                </a:solidFill>
              </a:rPr>
              <a:t>Study skills: </a:t>
            </a:r>
            <a:r>
              <a:rPr lang="en-US"/>
              <a:t>students will learn note taking strategies, how to balance multiple coursework loads on the collegiate level, how to manage their time in between classes and on the weekends, and how to work collaboratively.</a:t>
            </a:r>
            <a:endParaRPr lang="en-US">
              <a:solidFill>
                <a:srgbClr val="00B0F0"/>
              </a:solidFill>
            </a:endParaRPr>
          </a:p>
          <a:p>
            <a:r>
              <a:rPr lang="en-US">
                <a:solidFill>
                  <a:srgbClr val="00B0F0"/>
                </a:solidFill>
              </a:rPr>
              <a:t>Personal/Group tutoring: </a:t>
            </a:r>
            <a:r>
              <a:rPr lang="en-US"/>
              <a:t>students will have the opportunity to engage in personalized tutoring with staff from the program. They will also have group sessions where they can help each other with assignments, engage with the peer mentors and begin to apply the study skills they have learned. Students will be able to chose where they have their personal tutoring sessions if they want to be in a space outside of the classroom or other traditional study areas. </a:t>
            </a:r>
          </a:p>
        </p:txBody>
      </p:sp>
      <p:sp>
        <p:nvSpPr>
          <p:cNvPr id="4" name="Content Placeholder 3"/>
          <p:cNvSpPr>
            <a:spLocks noGrp="1"/>
          </p:cNvSpPr>
          <p:nvPr>
            <p:ph sz="half" idx="2"/>
          </p:nvPr>
        </p:nvSpPr>
        <p:spPr>
          <a:xfrm>
            <a:off x="5989320" y="1856935"/>
            <a:ext cx="4754880" cy="4452425"/>
          </a:xfrm>
        </p:spPr>
        <p:txBody>
          <a:bodyPr>
            <a:normAutofit fontScale="92500" lnSpcReduction="10000"/>
          </a:bodyPr>
          <a:lstStyle/>
          <a:p>
            <a:r>
              <a:rPr lang="en-US">
                <a:solidFill>
                  <a:srgbClr val="00B0F0"/>
                </a:solidFill>
              </a:rPr>
              <a:t>Test taking skills: </a:t>
            </a:r>
            <a:r>
              <a:rPr lang="en-US"/>
              <a:t>in these sessions, students will be learning methods for test taking that will help alleviate anxiety, manage their time in testing sessions, and effectively answer different question types.</a:t>
            </a:r>
          </a:p>
          <a:p>
            <a:r>
              <a:rPr lang="en-US">
                <a:solidFill>
                  <a:srgbClr val="00B0F0"/>
                </a:solidFill>
              </a:rPr>
              <a:t>Academic advising: </a:t>
            </a:r>
            <a:r>
              <a:rPr lang="en-US"/>
              <a:t>students will meet with their academic advisors frequently throughout the semester. Students will be able to choose where they have their advising session and be given the space to lead their session to give them a sense of autonomy. In these sessions, they can plan when they will take their courses and discuss academic and career goals. Here they will be able to make plans and have someone support their goals.</a:t>
            </a:r>
          </a:p>
        </p:txBody>
      </p:sp>
    </p:spTree>
    <p:extLst>
      <p:ext uri="{BB962C8B-B14F-4D97-AF65-F5344CB8AC3E}">
        <p14:creationId xmlns:p14="http://schemas.microsoft.com/office/powerpoint/2010/main" val="123737330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CSP components </a:t>
            </a:r>
          </a:p>
        </p:txBody>
      </p:sp>
      <p:sp>
        <p:nvSpPr>
          <p:cNvPr id="3" name="Content Placeholder 2"/>
          <p:cNvSpPr>
            <a:spLocks noGrp="1"/>
          </p:cNvSpPr>
          <p:nvPr>
            <p:ph idx="1"/>
          </p:nvPr>
        </p:nvSpPr>
        <p:spPr>
          <a:xfrm>
            <a:off x="1023938" y="1878249"/>
            <a:ext cx="9720262" cy="4674316"/>
          </a:xfrm>
        </p:spPr>
        <p:txBody>
          <a:bodyPr vert="horz" lIns="45720" tIns="45720" rIns="45720" bIns="45720" rtlCol="0" anchor="t">
            <a:normAutofit/>
          </a:bodyPr>
          <a:lstStyle/>
          <a:p>
            <a:r>
              <a:rPr lang="en-US"/>
              <a:t>Summer Integration Program (SIP)</a:t>
            </a:r>
          </a:p>
          <a:p>
            <a:pPr lvl="1"/>
            <a:r>
              <a:rPr lang="en-US">
                <a:solidFill>
                  <a:srgbClr val="000000"/>
                </a:solidFill>
                <a:latin typeface="Tw Cen MT"/>
              </a:rPr>
              <a:t>For four weeks from late July through the end of August, students will move into their rooms on campus early to take a three hour credit General Studies 101 class as an introduction to the university and college academics. The class will be structured with Autism Spectrum Disorder students in mind. During these four weeks students will also participate in additional workshops, field trips, and counseling to facilitate</a:t>
            </a:r>
            <a:r>
              <a:rPr lang="en-US">
                <a:latin typeface="Tw Cen MT"/>
              </a:rPr>
              <a:t> skill development, relationship building, and further integration into the university and community.</a:t>
            </a:r>
          </a:p>
          <a:p>
            <a:r>
              <a:rPr lang="en-US">
                <a:solidFill>
                  <a:srgbClr val="000000"/>
                </a:solidFill>
                <a:latin typeface="Tw Cen MT"/>
              </a:rPr>
              <a:t>First Friday Workshops</a:t>
            </a:r>
          </a:p>
          <a:p>
            <a:pPr lvl="1"/>
            <a:r>
              <a:rPr lang="en-US">
                <a:solidFill>
                  <a:srgbClr val="000000"/>
                </a:solidFill>
                <a:latin typeface="Tw Cen MT"/>
              </a:rPr>
              <a:t>Over the course of the fall semester, students will participate in additional workshops and counseling sessions. These once a month events will give students the opportunity to check in with staff and further practice and develop skills such as stress management, organization, and goal setting.</a:t>
            </a:r>
          </a:p>
          <a:p>
            <a:r>
              <a:rPr lang="en-US">
                <a:solidFill>
                  <a:srgbClr val="000000"/>
                </a:solidFill>
                <a:latin typeface="Tw Cen MT"/>
              </a:rPr>
              <a:t>Spring Semester/2nd Year Involvement </a:t>
            </a:r>
          </a:p>
          <a:p>
            <a:pPr lvl="1"/>
            <a:r>
              <a:rPr lang="en-US">
                <a:solidFill>
                  <a:srgbClr val="000000"/>
                </a:solidFill>
                <a:latin typeface="Tw Cen MT"/>
              </a:rPr>
              <a:t>After the summer early arrival and fall semesters, students are able to continue to meet with counselors as needed throughout the school year. There are also opportunities for them to become peer mentors or student support staff for following summers.</a:t>
            </a:r>
          </a:p>
          <a:p>
            <a:pPr lvl="1"/>
            <a:endParaRPr lang="en-US">
              <a:solidFill>
                <a:srgbClr val="000000"/>
              </a:solidFill>
              <a:latin typeface="Tw Cen MT"/>
            </a:endParaRPr>
          </a:p>
        </p:txBody>
      </p:sp>
    </p:spTree>
    <p:extLst>
      <p:ext uri="{BB962C8B-B14F-4D97-AF65-F5344CB8AC3E}">
        <p14:creationId xmlns:p14="http://schemas.microsoft.com/office/powerpoint/2010/main" val="281503925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326307"/>
            <a:ext cx="9720072" cy="1499616"/>
          </a:xfrm>
        </p:spPr>
        <p:txBody>
          <a:bodyPr/>
          <a:lstStyle/>
          <a:p>
            <a:r>
              <a:rPr lang="en-US" dirty="0"/>
              <a:t>Summer Integration Program (SIP)</a:t>
            </a:r>
          </a:p>
        </p:txBody>
      </p:sp>
      <p:sp>
        <p:nvSpPr>
          <p:cNvPr id="3" name="Content Placeholder 2"/>
          <p:cNvSpPr>
            <a:spLocks noGrp="1"/>
          </p:cNvSpPr>
          <p:nvPr>
            <p:ph idx="1"/>
          </p:nvPr>
        </p:nvSpPr>
        <p:spPr>
          <a:xfrm>
            <a:off x="1024128" y="1832112"/>
            <a:ext cx="9720262" cy="1171933"/>
          </a:xfrm>
        </p:spPr>
        <p:txBody>
          <a:bodyPr vert="horz" lIns="45720" tIns="45720" rIns="45720" bIns="45720" rtlCol="0" anchor="t">
            <a:normAutofit fontScale="92500" lnSpcReduction="10000"/>
          </a:bodyPr>
          <a:lstStyle/>
          <a:p>
            <a:pPr marL="0" indent="0">
              <a:buNone/>
            </a:pPr>
            <a:r>
              <a:rPr lang="en-US" dirty="0"/>
              <a:t>The Summer Integration Program (SIP) is comprised of the General Studies 101 course, on and off campus social opportunities, group and individual counseling with peer mentors and professional staff, and workshops. SIP is designed with the aforementioned student development theories in mind.</a:t>
            </a:r>
            <a:endParaRPr lang="en-US" dirty="0">
              <a:solidFill>
                <a:srgbClr val="000000"/>
              </a:solidFill>
              <a:latin typeface="Tw Cen MT"/>
            </a:endParaRPr>
          </a:p>
        </p:txBody>
      </p:sp>
      <p:sp>
        <p:nvSpPr>
          <p:cNvPr id="4" name="TextBox 3"/>
          <p:cNvSpPr txBox="1"/>
          <p:nvPr/>
        </p:nvSpPr>
        <p:spPr>
          <a:xfrm>
            <a:off x="866775" y="2838450"/>
            <a:ext cx="4209191" cy="4247317"/>
          </a:xfrm>
          <a:prstGeom prst="rect">
            <a:avLst/>
          </a:prstGeom>
        </p:spPr>
        <p:txBody>
          <a:bodyPr wrap="square" rtlCol="0" anchor="t">
            <a:spAutoFit/>
          </a:bodyPr>
          <a:lstStyle/>
          <a:p>
            <a:r>
              <a:rPr lang="en-US">
                <a:solidFill>
                  <a:srgbClr val="00B0F0"/>
                </a:solidFill>
              </a:rPr>
              <a:t>Academic Success - </a:t>
            </a:r>
            <a:r>
              <a:rPr lang="en-US">
                <a:latin typeface="TW Cen MT"/>
              </a:rPr>
              <a:t>workshops modeling self-advocacy skills, counseling to determine and request reasonable accommodations, identifying strengths, weakness, abilities, and interests, and access to peer and graduate level mentors. </a:t>
            </a:r>
          </a:p>
          <a:p>
            <a:endParaRPr lang="en-US">
              <a:latin typeface="TW Cen MT"/>
            </a:endParaRPr>
          </a:p>
          <a:p>
            <a:r>
              <a:rPr lang="en-US">
                <a:solidFill>
                  <a:srgbClr val="00B0F0"/>
                </a:solidFill>
                <a:latin typeface="TW Cen MT"/>
              </a:rPr>
              <a:t>Leadership &amp; Involvement </a:t>
            </a:r>
            <a:r>
              <a:rPr lang="en-US">
                <a:solidFill>
                  <a:srgbClr val="000000"/>
                </a:solidFill>
                <a:latin typeface="TW Cen MT"/>
              </a:rPr>
              <a:t>- </a:t>
            </a:r>
            <a:r>
              <a:rPr lang="en-US">
                <a:latin typeface="TW Cen MT"/>
              </a:rPr>
              <a:t>group and individual sessions to develop appropriate social skills, emotional intelligence, and grooming expectations, group outings to area events, and other preparations for future student involvement in campus organizations. </a:t>
            </a:r>
          </a:p>
          <a:p>
            <a:endParaRPr lang="en-US">
              <a:latin typeface="TW Cen MT"/>
            </a:endParaRPr>
          </a:p>
        </p:txBody>
      </p:sp>
      <p:sp>
        <p:nvSpPr>
          <p:cNvPr id="5" name="TextBox 4"/>
          <p:cNvSpPr txBox="1"/>
          <p:nvPr/>
        </p:nvSpPr>
        <p:spPr>
          <a:xfrm>
            <a:off x="6795013" y="2838450"/>
            <a:ext cx="4160325" cy="3693319"/>
          </a:xfrm>
          <a:prstGeom prst="rect">
            <a:avLst/>
          </a:prstGeom>
        </p:spPr>
        <p:txBody>
          <a:bodyPr rtlCol="0" anchor="t">
            <a:spAutoFit/>
          </a:bodyPr>
          <a:lstStyle/>
          <a:p>
            <a:r>
              <a:rPr lang="en-US">
                <a:solidFill>
                  <a:srgbClr val="00B0F0"/>
                </a:solidFill>
                <a:latin typeface="Tw Cen MT"/>
              </a:rPr>
              <a:t>Career Development </a:t>
            </a:r>
            <a:r>
              <a:rPr lang="en-US">
                <a:solidFill>
                  <a:srgbClr val="000000"/>
                </a:solidFill>
                <a:latin typeface="Tw Cen MT"/>
              </a:rPr>
              <a:t>- Provides career assessments, job shadowing opportunities, and appropriate social skills and expectations for the work force.</a:t>
            </a:r>
          </a:p>
          <a:p>
            <a:endParaRPr lang="en-US">
              <a:solidFill>
                <a:srgbClr val="000000"/>
              </a:solidFill>
              <a:latin typeface="Tw Cen MT"/>
            </a:endParaRPr>
          </a:p>
          <a:p>
            <a:r>
              <a:rPr lang="en-US">
                <a:solidFill>
                  <a:srgbClr val="00B0F0"/>
                </a:solidFill>
                <a:latin typeface="Tw Cen MT"/>
              </a:rPr>
              <a:t>Life Skills</a:t>
            </a:r>
            <a:r>
              <a:rPr lang="en-US">
                <a:solidFill>
                  <a:srgbClr val="000000"/>
                </a:solidFill>
                <a:latin typeface="Tw Cen MT"/>
              </a:rPr>
              <a:t> – teaching skills designed for individuals transitioning into adulthood, collaborating with Housing staff to ensure appropriate housing accommodations are provided, and helping students navigate campus and the community.</a:t>
            </a:r>
          </a:p>
          <a:p>
            <a:pPr algn="ctr"/>
            <a:endParaRPr lang="en-US">
              <a:solidFill>
                <a:srgbClr val="000000"/>
              </a:solidFill>
              <a:latin typeface="Tw Cen MT"/>
            </a:endParaRPr>
          </a:p>
          <a:p>
            <a:pPr algn="ctr"/>
            <a:endParaRPr lang="en-US">
              <a:solidFill>
                <a:srgbClr val="000000"/>
              </a:solidFill>
              <a:latin typeface="Tw Cen MT"/>
            </a:endParaRPr>
          </a:p>
        </p:txBody>
      </p:sp>
    </p:spTree>
    <p:extLst>
      <p:ext uri="{BB962C8B-B14F-4D97-AF65-F5344CB8AC3E}">
        <p14:creationId xmlns:p14="http://schemas.microsoft.com/office/powerpoint/2010/main" val="73451650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First Friday Workshops</a:t>
            </a:r>
          </a:p>
        </p:txBody>
      </p:sp>
      <p:sp>
        <p:nvSpPr>
          <p:cNvPr id="3" name="Content Placeholder 2"/>
          <p:cNvSpPr>
            <a:spLocks noGrp="1"/>
          </p:cNvSpPr>
          <p:nvPr>
            <p:ph idx="1"/>
          </p:nvPr>
        </p:nvSpPr>
        <p:spPr>
          <a:xfrm>
            <a:off x="1023938" y="1908175"/>
            <a:ext cx="9720262" cy="797451"/>
          </a:xfrm>
        </p:spPr>
        <p:txBody>
          <a:bodyPr vert="horz" lIns="45720" tIns="45720" rIns="45720" bIns="45720" rtlCol="0" anchor="t">
            <a:normAutofit/>
          </a:bodyPr>
          <a:lstStyle/>
          <a:p>
            <a:pPr marL="0" indent="0">
              <a:buNone/>
            </a:pPr>
            <a:r>
              <a:rPr lang="en-US" sz="2800"/>
              <a:t>First Friday Workshops include:</a:t>
            </a:r>
          </a:p>
          <a:p>
            <a:endParaRPr lang="en-US"/>
          </a:p>
        </p:txBody>
      </p:sp>
      <p:sp>
        <p:nvSpPr>
          <p:cNvPr id="4" name="TextBox 3"/>
          <p:cNvSpPr txBox="1"/>
          <p:nvPr/>
        </p:nvSpPr>
        <p:spPr>
          <a:xfrm>
            <a:off x="1123950" y="2713038"/>
            <a:ext cx="3943976" cy="2954655"/>
          </a:xfrm>
          <a:prstGeom prst="rect">
            <a:avLst/>
          </a:prstGeom>
        </p:spPr>
        <p:txBody>
          <a:bodyPr wrap="square" rtlCol="0">
            <a:spAutoFit/>
          </a:bodyPr>
          <a:lstStyle/>
          <a:p>
            <a:pPr marL="285750" indent="-285750">
              <a:buFont typeface="Arial" panose="020B0604020202020204" pitchFamily="34" charset="0"/>
              <a:buChar char="•"/>
            </a:pPr>
            <a:r>
              <a:rPr lang="en-US" sz="2800" dirty="0">
                <a:latin typeface="TW Cen MT"/>
              </a:rPr>
              <a:t>Developing a Social Radar </a:t>
            </a:r>
          </a:p>
          <a:p>
            <a:pPr marL="285750" indent="-285750">
              <a:buFont typeface="Arial" panose="020B0604020202020204" pitchFamily="34" charset="0"/>
              <a:buChar char="•"/>
            </a:pPr>
            <a:r>
              <a:rPr lang="en-US" sz="2800" dirty="0">
                <a:latin typeface="TW Cen MT"/>
              </a:rPr>
              <a:t>Romantic Relationships </a:t>
            </a:r>
          </a:p>
          <a:p>
            <a:pPr marL="285750" indent="-285750">
              <a:buFont typeface="Arial" panose="020B0604020202020204" pitchFamily="34" charset="0"/>
              <a:buChar char="•"/>
            </a:pPr>
            <a:r>
              <a:rPr lang="en-US" sz="2800" dirty="0">
                <a:latin typeface="TW Cen MT"/>
              </a:rPr>
              <a:t>Anger Management</a:t>
            </a:r>
          </a:p>
          <a:p>
            <a:pPr marL="285750" indent="-285750">
              <a:buFont typeface="Arial" panose="020B0604020202020204" pitchFamily="34" charset="0"/>
              <a:buChar char="•"/>
            </a:pPr>
            <a:r>
              <a:rPr lang="en-US" sz="2800" dirty="0">
                <a:solidFill>
                  <a:srgbClr val="000000"/>
                </a:solidFill>
                <a:latin typeface="TW Cen MT"/>
              </a:rPr>
              <a:t>Life Skills for College Students</a:t>
            </a:r>
          </a:p>
          <a:p>
            <a:endParaRPr lang="en-US" dirty="0">
              <a:solidFill>
                <a:srgbClr val="000000"/>
              </a:solidFill>
              <a:latin typeface="Tw Cen MT"/>
            </a:endParaRPr>
          </a:p>
        </p:txBody>
      </p:sp>
      <p:sp>
        <p:nvSpPr>
          <p:cNvPr id="5" name="TextBox 4"/>
          <p:cNvSpPr txBox="1"/>
          <p:nvPr/>
        </p:nvSpPr>
        <p:spPr>
          <a:xfrm>
            <a:off x="7696199" y="2713038"/>
            <a:ext cx="3475433" cy="2246769"/>
          </a:xfrm>
          <a:prstGeom prst="rect">
            <a:avLst/>
          </a:prstGeom>
        </p:spPr>
        <p:txBody>
          <a:bodyPr wrap="square" rtlCol="0">
            <a:spAutoFit/>
          </a:bodyPr>
          <a:lstStyle/>
          <a:p>
            <a:pPr marL="285750" indent="-285750">
              <a:buFont typeface="Arial" panose="020B0604020202020204" pitchFamily="34" charset="0"/>
              <a:buChar char="•"/>
            </a:pPr>
            <a:r>
              <a:rPr lang="en-US" sz="2800" dirty="0">
                <a:solidFill>
                  <a:srgbClr val="000000"/>
                </a:solidFill>
                <a:latin typeface="Tw Cen MT"/>
              </a:rPr>
              <a:t>Career Assessments</a:t>
            </a:r>
          </a:p>
          <a:p>
            <a:pPr marL="285750" indent="-285750">
              <a:buFont typeface="Arial" panose="020B0604020202020204" pitchFamily="34" charset="0"/>
              <a:buChar char="•"/>
            </a:pPr>
            <a:r>
              <a:rPr lang="en-US" sz="2800" dirty="0">
                <a:solidFill>
                  <a:srgbClr val="000000"/>
                </a:solidFill>
                <a:latin typeface="Tw Cen MT"/>
              </a:rPr>
              <a:t>Developing Executive Functions</a:t>
            </a:r>
          </a:p>
          <a:p>
            <a:pPr marL="285750" indent="-285750">
              <a:buFont typeface="Arial" panose="020B0604020202020204" pitchFamily="34" charset="0"/>
              <a:buChar char="•"/>
            </a:pPr>
            <a:r>
              <a:rPr lang="en-US" sz="2800" dirty="0">
                <a:solidFill>
                  <a:srgbClr val="000000"/>
                </a:solidFill>
                <a:latin typeface="Tw Cen MT"/>
              </a:rPr>
              <a:t>Stress Management</a:t>
            </a:r>
          </a:p>
          <a:p>
            <a:pPr marL="285750" indent="-285750">
              <a:buFont typeface="Arial" panose="020B0604020202020204" pitchFamily="34" charset="0"/>
              <a:buChar char="•"/>
            </a:pPr>
            <a:r>
              <a:rPr lang="en-US" sz="2800" dirty="0">
                <a:solidFill>
                  <a:srgbClr val="000000"/>
                </a:solidFill>
                <a:latin typeface="Tw Cen MT"/>
              </a:rPr>
              <a:t>Preparing for Finals</a:t>
            </a:r>
          </a:p>
        </p:txBody>
      </p:sp>
    </p:spTree>
    <p:extLst>
      <p:ext uri="{BB962C8B-B14F-4D97-AF65-F5344CB8AC3E}">
        <p14:creationId xmlns:p14="http://schemas.microsoft.com/office/powerpoint/2010/main" val="410571971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Spring Semester/2nd Year Involvement </a:t>
            </a:r>
          </a:p>
        </p:txBody>
      </p:sp>
      <p:sp>
        <p:nvSpPr>
          <p:cNvPr id="3" name="Content Placeholder 2"/>
          <p:cNvSpPr>
            <a:spLocks noGrp="1"/>
          </p:cNvSpPr>
          <p:nvPr>
            <p:ph idx="1"/>
          </p:nvPr>
        </p:nvSpPr>
        <p:spPr/>
        <p:txBody>
          <a:bodyPr vert="horz" lIns="45720" tIns="45720" rIns="45720" bIns="45720" rtlCol="0" anchor="t">
            <a:normAutofit/>
          </a:bodyPr>
          <a:lstStyle/>
          <a:p>
            <a:r>
              <a:rPr lang="en-US"/>
              <a:t>Peer Mentors</a:t>
            </a:r>
          </a:p>
          <a:p>
            <a:pPr lvl="1"/>
            <a:r>
              <a:rPr lang="en-US" sz="2000"/>
              <a:t>Starting with their first spring semester, students who participated in the CSP can apply to be peer mentors for students coming into the program for the following year. Peer mentors are trained to work with students with Autism Spectrum Disorder and are required to check in with their mentee regularly over the course of the school year. Mentors are also encouraged to attend the First Friday Workshops. </a:t>
            </a:r>
          </a:p>
          <a:p>
            <a:endParaRPr lang="en-US"/>
          </a:p>
          <a:p>
            <a:pPr lvl="1"/>
            <a:r>
              <a:rPr lang="en-US" sz="2000"/>
              <a:t>Peer mentors are also required to serve as summer staff for Summer Integration Program. They will serve multiple roles within the Summer Integration Program. Summer staff will chaperone participating students to campus activities and class, facilitate activities and icebreakers, serve as resident assistants for the duration of SIP, and act as mentors for the GEN 101 course.</a:t>
            </a:r>
          </a:p>
          <a:p>
            <a:pPr lvl="1"/>
            <a:endParaRPr lang="en-US"/>
          </a:p>
          <a:p>
            <a:endParaRPr lang="en-US"/>
          </a:p>
        </p:txBody>
      </p:sp>
    </p:spTree>
    <p:extLst>
      <p:ext uri="{BB962C8B-B14F-4D97-AF65-F5344CB8AC3E}">
        <p14:creationId xmlns:p14="http://schemas.microsoft.com/office/powerpoint/2010/main" val="146041375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29187543"/>
              </p:ext>
            </p:extLst>
          </p:nvPr>
        </p:nvGraphicFramePr>
        <p:xfrm>
          <a:off x="1023938" y="1702194"/>
          <a:ext cx="10666313" cy="4385096"/>
        </p:xfrm>
        <a:graphic>
          <a:graphicData uri="http://schemas.openxmlformats.org/drawingml/2006/table">
            <a:tbl>
              <a:tblPr>
                <a:tableStyleId>{5C22544A-7EE6-4342-B048-85BDC9FD1C3A}</a:tableStyleId>
              </a:tblPr>
              <a:tblGrid>
                <a:gridCol w="2872813"/>
                <a:gridCol w="812459"/>
                <a:gridCol w="1011203"/>
                <a:gridCol w="5969838"/>
              </a:tblGrid>
              <a:tr h="587209">
                <a:tc>
                  <a:txBody>
                    <a:bodyPr/>
                    <a:lstStyle/>
                    <a:p>
                      <a:pPr algn="l" fontAlgn="b"/>
                      <a:r>
                        <a:rPr lang="en-US" sz="1400" b="1" u="none" strike="noStrike" dirty="0" smtClean="0">
                          <a:effectLst/>
                          <a:latin typeface="Arial" charset="0"/>
                          <a:ea typeface="Arial" charset="0"/>
                          <a:cs typeface="Arial" charset="0"/>
                        </a:rPr>
                        <a:t>Projected </a:t>
                      </a:r>
                      <a:r>
                        <a:rPr lang="en-US" sz="1400" b="1" u="none" strike="noStrike" dirty="0">
                          <a:effectLst/>
                          <a:latin typeface="Arial" charset="0"/>
                          <a:ea typeface="Arial" charset="0"/>
                          <a:cs typeface="Arial" charset="0"/>
                        </a:rPr>
                        <a:t>Revenue </a:t>
                      </a:r>
                      <a:endParaRPr lang="en-US" sz="1400" b="1" i="0" u="none" strike="noStrike" dirty="0">
                        <a:solidFill>
                          <a:srgbClr val="000000"/>
                        </a:solidFill>
                        <a:effectLst/>
                        <a:latin typeface="Arial" charset="0"/>
                        <a:ea typeface="Arial" charset="0"/>
                        <a:cs typeface="Arial" charset="0"/>
                      </a:endParaRPr>
                    </a:p>
                  </a:txBody>
                  <a:tcPr marL="9101" marR="9101" marT="9101" marB="0" anchor="b"/>
                </a:tc>
                <a:tc>
                  <a:txBody>
                    <a:bodyPr/>
                    <a:lstStyle/>
                    <a:p>
                      <a:pPr algn="l" fontAlgn="b"/>
                      <a:r>
                        <a:rPr lang="en-US" sz="1400" b="1" u="none" strike="noStrike">
                          <a:effectLst/>
                          <a:latin typeface="Arial" charset="0"/>
                          <a:ea typeface="Arial" charset="0"/>
                          <a:cs typeface="Arial" charset="0"/>
                        </a:rPr>
                        <a:t>Revenue</a:t>
                      </a:r>
                      <a:endParaRPr lang="en-US" sz="1400" b="1" i="0" u="none" strike="noStrike">
                        <a:solidFill>
                          <a:srgbClr val="000000"/>
                        </a:solidFill>
                        <a:effectLst/>
                        <a:latin typeface="Arial" charset="0"/>
                        <a:ea typeface="Arial" charset="0"/>
                        <a:cs typeface="Arial" charset="0"/>
                      </a:endParaRPr>
                    </a:p>
                  </a:txBody>
                  <a:tcPr marL="9101" marR="9101" marT="9101" marB="0" anchor="b"/>
                </a:tc>
                <a:tc>
                  <a:txBody>
                    <a:bodyPr/>
                    <a:lstStyle/>
                    <a:p>
                      <a:pPr algn="l" fontAlgn="b"/>
                      <a:r>
                        <a:rPr lang="en-US" sz="1400" b="1" u="none" strike="noStrike">
                          <a:effectLst/>
                          <a:latin typeface="Arial" charset="0"/>
                          <a:ea typeface="Arial" charset="0"/>
                          <a:cs typeface="Arial" charset="0"/>
                        </a:rPr>
                        <a:t>Expenses</a:t>
                      </a:r>
                      <a:endParaRPr lang="en-US" sz="1400" b="1" i="0" u="none" strike="noStrike">
                        <a:solidFill>
                          <a:srgbClr val="000000"/>
                        </a:solidFill>
                        <a:effectLst/>
                        <a:latin typeface="Arial" charset="0"/>
                        <a:ea typeface="Arial" charset="0"/>
                        <a:cs typeface="Arial" charset="0"/>
                      </a:endParaRPr>
                    </a:p>
                  </a:txBody>
                  <a:tcPr marL="9101" marR="9101" marT="9101" marB="0" anchor="b"/>
                </a:tc>
                <a:tc>
                  <a:txBody>
                    <a:bodyPr/>
                    <a:lstStyle/>
                    <a:p>
                      <a:pPr algn="l" fontAlgn="b"/>
                      <a:r>
                        <a:rPr lang="en-US" sz="1400" b="1" u="none" strike="noStrike" dirty="0">
                          <a:effectLst/>
                          <a:latin typeface="Arial" charset="0"/>
                          <a:ea typeface="Arial" charset="0"/>
                          <a:cs typeface="Arial" charset="0"/>
                        </a:rPr>
                        <a:t>Notes</a:t>
                      </a:r>
                      <a:endParaRPr lang="en-US" sz="1400" b="1" i="1" u="none" strike="noStrike" dirty="0">
                        <a:solidFill>
                          <a:srgbClr val="000000"/>
                        </a:solidFill>
                        <a:effectLst/>
                        <a:latin typeface="Arial" charset="0"/>
                        <a:ea typeface="Arial" charset="0"/>
                        <a:cs typeface="Arial" charset="0"/>
                      </a:endParaRPr>
                    </a:p>
                  </a:txBody>
                  <a:tcPr marL="9101" marR="9101" marT="9101" marB="0" anchor="b"/>
                </a:tc>
              </a:tr>
              <a:tr h="243728">
                <a:tc>
                  <a:txBody>
                    <a:bodyPr/>
                    <a:lstStyle/>
                    <a:p>
                      <a:pPr algn="l" fontAlgn="b"/>
                      <a:r>
                        <a:rPr lang="sk-SK" sz="1400" b="1" u="none" strike="noStrike" dirty="0">
                          <a:effectLst/>
                          <a:latin typeface="Arial" charset="0"/>
                          <a:ea typeface="Arial" charset="0"/>
                          <a:cs typeface="Arial" charset="0"/>
                        </a:rPr>
                        <a:t> </a:t>
                      </a:r>
                      <a:endParaRPr lang="sk-SK" sz="1400" b="1" i="0" u="none" strike="noStrike" dirty="0">
                        <a:solidFill>
                          <a:srgbClr val="000000"/>
                        </a:solidFill>
                        <a:effectLst/>
                        <a:latin typeface="Arial" charset="0"/>
                        <a:ea typeface="Arial" charset="0"/>
                        <a:cs typeface="Arial" charset="0"/>
                      </a:endParaRPr>
                    </a:p>
                  </a:txBody>
                  <a:tcPr marL="9101" marR="9101" marT="9101" marB="0" anchor="b"/>
                </a:tc>
                <a:tc>
                  <a:txBody>
                    <a:bodyPr/>
                    <a:lstStyle/>
                    <a:p>
                      <a:pPr algn="l" fontAlgn="b"/>
                      <a:endParaRPr lang="en-US" sz="1400" b="1" i="0" u="none" strike="noStrike" dirty="0">
                        <a:solidFill>
                          <a:srgbClr val="000000"/>
                        </a:solidFill>
                        <a:effectLst/>
                        <a:latin typeface="Arial" charset="0"/>
                        <a:ea typeface="Arial" charset="0"/>
                        <a:cs typeface="Arial" charset="0"/>
                      </a:endParaRPr>
                    </a:p>
                  </a:txBody>
                  <a:tcPr marL="9101" marR="9101" marT="9101" marB="0" anchor="b"/>
                </a:tc>
                <a:tc>
                  <a:txBody>
                    <a:bodyPr/>
                    <a:lstStyle/>
                    <a:p>
                      <a:pPr algn="l" fontAlgn="b"/>
                      <a:endParaRPr lang="en-US" sz="1400" b="1" i="0" u="none" strike="noStrike" dirty="0">
                        <a:solidFill>
                          <a:srgbClr val="000000"/>
                        </a:solidFill>
                        <a:effectLst/>
                        <a:latin typeface="Arial" charset="0"/>
                        <a:ea typeface="Arial" charset="0"/>
                        <a:cs typeface="Arial" charset="0"/>
                      </a:endParaRPr>
                    </a:p>
                  </a:txBody>
                  <a:tcPr marL="9101" marR="9101" marT="9101" marB="0" anchor="b"/>
                </a:tc>
                <a:tc>
                  <a:txBody>
                    <a:bodyPr/>
                    <a:lstStyle/>
                    <a:p>
                      <a:pPr algn="l" fontAlgn="b"/>
                      <a:endParaRPr lang="en-US" sz="1400" b="1" i="0" u="none" strike="noStrike" dirty="0">
                        <a:solidFill>
                          <a:srgbClr val="000000"/>
                        </a:solidFill>
                        <a:effectLst/>
                        <a:latin typeface="Arial" charset="0"/>
                        <a:ea typeface="Arial" charset="0"/>
                        <a:cs typeface="Arial" charset="0"/>
                      </a:endParaRPr>
                    </a:p>
                  </a:txBody>
                  <a:tcPr marL="9101" marR="9101" marT="9101" marB="0" anchor="b"/>
                </a:tc>
              </a:tr>
              <a:tr h="587209">
                <a:tc>
                  <a:txBody>
                    <a:bodyPr/>
                    <a:lstStyle/>
                    <a:p>
                      <a:pPr algn="l" fontAlgn="b"/>
                      <a:r>
                        <a:rPr lang="en-US" sz="1400" u="none" strike="noStrike">
                          <a:effectLst/>
                        </a:rPr>
                        <a:t>Program fee</a:t>
                      </a:r>
                      <a:endParaRPr lang="en-US" sz="1400" b="1"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a:effectLst/>
                        </a:rPr>
                        <a:t>$50 </a:t>
                      </a:r>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dirty="0">
                        <a:solidFill>
                          <a:srgbClr val="000000"/>
                        </a:solidFill>
                        <a:effectLst/>
                        <a:latin typeface="Calibri" charset="0"/>
                      </a:endParaRPr>
                    </a:p>
                  </a:txBody>
                  <a:tcPr marL="9101" marR="9101" marT="9101" marB="0" anchor="b"/>
                </a:tc>
                <a:tc>
                  <a:txBody>
                    <a:bodyPr/>
                    <a:lstStyle/>
                    <a:p>
                      <a:pPr algn="l" fontAlgn="b"/>
                      <a:r>
                        <a:rPr lang="en-US" sz="1400" u="none" strike="noStrike" dirty="0">
                          <a:effectLst/>
                        </a:rPr>
                        <a:t>This fee will cover program supplies.</a:t>
                      </a:r>
                      <a:endParaRPr lang="en-US" sz="1400" b="0" i="0" u="none" strike="noStrike" dirty="0">
                        <a:solidFill>
                          <a:srgbClr val="000000"/>
                        </a:solidFill>
                        <a:effectLst/>
                        <a:latin typeface="Calibri" charset="0"/>
                      </a:endParaRPr>
                    </a:p>
                  </a:txBody>
                  <a:tcPr marL="9101" marR="9101" marT="9101" marB="0" anchor="b"/>
                </a:tc>
              </a:tr>
              <a:tr h="587209">
                <a:tc>
                  <a:txBody>
                    <a:bodyPr/>
                    <a:lstStyle/>
                    <a:p>
                      <a:pPr algn="l" fontAlgn="b"/>
                      <a:r>
                        <a:rPr lang="en-US" sz="1400" u="none" strike="noStrike">
                          <a:effectLst/>
                        </a:rPr>
                        <a:t>Housing expense</a:t>
                      </a:r>
                      <a:endParaRPr lang="en-US" sz="1400" b="1"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a:effectLst/>
                        </a:rPr>
                        <a:t>$500 </a:t>
                      </a:r>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l" fontAlgn="b"/>
                      <a:r>
                        <a:rPr lang="en-US" sz="1400" u="none" strike="noStrike" dirty="0">
                          <a:effectLst/>
                        </a:rPr>
                        <a:t>All students will move into the open residence hall on the same floor</a:t>
                      </a:r>
                      <a:endParaRPr lang="en-US" sz="1400" b="0" i="0" u="none" strike="noStrike" dirty="0">
                        <a:solidFill>
                          <a:srgbClr val="000000"/>
                        </a:solidFill>
                        <a:effectLst/>
                        <a:latin typeface="Calibri" charset="0"/>
                      </a:endParaRPr>
                    </a:p>
                  </a:txBody>
                  <a:tcPr marL="9101" marR="9101" marT="9101" marB="0" anchor="b"/>
                </a:tc>
              </a:tr>
              <a:tr h="587209">
                <a:tc>
                  <a:txBody>
                    <a:bodyPr/>
                    <a:lstStyle/>
                    <a:p>
                      <a:pPr algn="l" fontAlgn="b"/>
                      <a:r>
                        <a:rPr lang="en-US" sz="1400" u="none" strike="noStrike">
                          <a:effectLst/>
                        </a:rPr>
                        <a:t>Meals/Food Expense</a:t>
                      </a:r>
                      <a:endParaRPr lang="en-US" sz="1400" b="1"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a:effectLst/>
                        </a:rPr>
                        <a:t>$700 </a:t>
                      </a:r>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l" fontAlgn="b"/>
                      <a:r>
                        <a:rPr lang="en-US" sz="1400" u="none" strike="noStrike" dirty="0">
                          <a:effectLst/>
                        </a:rPr>
                        <a:t>This fee will cover three meals a day at an on-campus buffet. ($25 per day x 28 days=$700)</a:t>
                      </a:r>
                      <a:endParaRPr lang="en-US" sz="1400" b="0" i="0" u="none" strike="noStrike" dirty="0">
                        <a:solidFill>
                          <a:srgbClr val="000000"/>
                        </a:solidFill>
                        <a:effectLst/>
                        <a:latin typeface="Calibri" charset="0"/>
                      </a:endParaRPr>
                    </a:p>
                  </a:txBody>
                  <a:tcPr marL="9101" marR="9101" marT="9101" marB="0" anchor="b"/>
                </a:tc>
              </a:tr>
              <a:tr h="587209">
                <a:tc>
                  <a:txBody>
                    <a:bodyPr/>
                    <a:lstStyle/>
                    <a:p>
                      <a:pPr algn="l" fontAlgn="b"/>
                      <a:r>
                        <a:rPr lang="en-US" sz="1400" u="none" strike="noStrike">
                          <a:effectLst/>
                        </a:rPr>
                        <a:t>3-hour credit course fee</a:t>
                      </a:r>
                      <a:endParaRPr lang="en-US" sz="1400" b="1"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a:effectLst/>
                        </a:rPr>
                        <a:t>$1,400 </a:t>
                      </a:r>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l" fontAlgn="b"/>
                      <a:r>
                        <a:rPr lang="en-US" sz="1400" u="none" strike="noStrike" dirty="0">
                          <a:effectLst/>
                        </a:rPr>
                        <a:t>This cost is determined by the university's per credit hour fee rates. </a:t>
                      </a:r>
                      <a:endParaRPr lang="en-US" sz="1400" b="0" i="0" u="none" strike="noStrike" dirty="0">
                        <a:solidFill>
                          <a:srgbClr val="000000"/>
                        </a:solidFill>
                        <a:effectLst/>
                        <a:latin typeface="Calibri" charset="0"/>
                      </a:endParaRPr>
                    </a:p>
                  </a:txBody>
                  <a:tcPr marL="9101" marR="9101" marT="9101" marB="0" anchor="b"/>
                </a:tc>
              </a:tr>
              <a:tr h="587209">
                <a:tc>
                  <a:txBody>
                    <a:bodyPr/>
                    <a:lstStyle/>
                    <a:p>
                      <a:pPr algn="l" fontAlgn="b"/>
                      <a:r>
                        <a:rPr lang="en-US" sz="1400" b="1" u="none" strike="noStrike" dirty="0">
                          <a:effectLst/>
                        </a:rPr>
                        <a:t>Revenue Subtotal Per Student</a:t>
                      </a:r>
                      <a:endParaRPr lang="en-US" sz="1400" b="1" i="0" u="none" strike="noStrike" dirty="0">
                        <a:solidFill>
                          <a:srgbClr val="000000"/>
                        </a:solidFill>
                        <a:effectLst/>
                        <a:latin typeface="Calibri" charset="0"/>
                      </a:endParaRPr>
                    </a:p>
                  </a:txBody>
                  <a:tcPr marL="9101" marR="9101" marT="9101" marB="0" anchor="b"/>
                </a:tc>
                <a:tc>
                  <a:txBody>
                    <a:bodyPr/>
                    <a:lstStyle/>
                    <a:p>
                      <a:pPr algn="r" fontAlgn="b"/>
                      <a:r>
                        <a:rPr lang="en-US" sz="1400" b="1" u="none" strike="noStrike" dirty="0">
                          <a:effectLst/>
                        </a:rPr>
                        <a:t>$2,650 </a:t>
                      </a:r>
                      <a:endParaRPr lang="en-US" sz="1400" b="1" i="0" u="none" strike="noStrike" dirty="0">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l" fontAlgn="b"/>
                      <a:r>
                        <a:rPr lang="en-US" sz="1400" u="none" strike="noStrike" dirty="0">
                          <a:effectLst/>
                        </a:rPr>
                        <a:t>Each participant would pay this amount in order to enroll into the program.</a:t>
                      </a:r>
                      <a:endParaRPr lang="en-US" sz="1400" b="0" i="0" u="none" strike="noStrike" dirty="0">
                        <a:solidFill>
                          <a:srgbClr val="000000"/>
                        </a:solidFill>
                        <a:effectLst/>
                        <a:latin typeface="Calibri" charset="0"/>
                      </a:endParaRPr>
                    </a:p>
                  </a:txBody>
                  <a:tcPr marL="9101" marR="9101" marT="9101" marB="0" anchor="b"/>
                </a:tc>
              </a:tr>
              <a:tr h="618114">
                <a:tc>
                  <a:txBody>
                    <a:bodyPr/>
                    <a:lstStyle/>
                    <a:p>
                      <a:pPr algn="l" fontAlgn="b"/>
                      <a:r>
                        <a:rPr lang="en-US" sz="1400" b="1" u="none" strike="noStrike" dirty="0">
                          <a:effectLst/>
                        </a:rPr>
                        <a:t>Revenue Subtotal for the Entire Group</a:t>
                      </a:r>
                      <a:endParaRPr lang="en-US" sz="1400" b="1" i="0" u="none" strike="noStrike" dirty="0">
                        <a:solidFill>
                          <a:srgbClr val="000000"/>
                        </a:solidFill>
                        <a:effectLst/>
                        <a:latin typeface="Calibri" charset="0"/>
                      </a:endParaRPr>
                    </a:p>
                  </a:txBody>
                  <a:tcPr marL="9101" marR="9101" marT="9101" marB="0" anchor="b"/>
                </a:tc>
                <a:tc>
                  <a:txBody>
                    <a:bodyPr/>
                    <a:lstStyle/>
                    <a:p>
                      <a:pPr algn="r" fontAlgn="b"/>
                      <a:r>
                        <a:rPr lang="en-US" sz="1400" b="1" u="none" strike="noStrike" dirty="0">
                          <a:effectLst/>
                        </a:rPr>
                        <a:t>$53,000 </a:t>
                      </a:r>
                      <a:endParaRPr lang="en-US" sz="1400" b="1" i="0" u="none" strike="noStrike" dirty="0">
                        <a:solidFill>
                          <a:srgbClr val="000000"/>
                        </a:solidFill>
                        <a:effectLst/>
                        <a:latin typeface="Calibri" charset="0"/>
                      </a:endParaRPr>
                    </a:p>
                  </a:txBody>
                  <a:tcPr marL="9101" marR="9101" marT="9101" marB="0" anchor="b"/>
                </a:tc>
                <a:tc>
                  <a:txBody>
                    <a:bodyPr/>
                    <a:lstStyle/>
                    <a:p>
                      <a:pPr algn="l" fontAlgn="b"/>
                      <a:endParaRPr lang="en-US" sz="1400" b="1" i="0" u="none" strike="noStrike">
                        <a:solidFill>
                          <a:srgbClr val="000000"/>
                        </a:solidFill>
                        <a:effectLst/>
                        <a:latin typeface="Calibri" charset="0"/>
                      </a:endParaRPr>
                    </a:p>
                  </a:txBody>
                  <a:tcPr marL="9101" marR="9101" marT="9101" marB="0" anchor="b"/>
                </a:tc>
                <a:tc>
                  <a:txBody>
                    <a:bodyPr/>
                    <a:lstStyle/>
                    <a:p>
                      <a:pPr algn="l" fontAlgn="b"/>
                      <a:r>
                        <a:rPr lang="en-US" sz="1400" u="none" strike="noStrike" dirty="0">
                          <a:effectLst/>
                        </a:rPr>
                        <a:t>This calculation includes 20 participants</a:t>
                      </a:r>
                      <a:endParaRPr lang="en-US" sz="1400" b="0" i="0" u="none" strike="noStrike" dirty="0">
                        <a:solidFill>
                          <a:srgbClr val="000000"/>
                        </a:solidFill>
                        <a:effectLst/>
                        <a:latin typeface="Calibri" charset="0"/>
                      </a:endParaRPr>
                    </a:p>
                  </a:txBody>
                  <a:tcPr marL="9101" marR="9101" marT="9101" marB="0" anchor="b"/>
                </a:tc>
              </a:tr>
            </a:tbl>
          </a:graphicData>
        </a:graphic>
      </p:graphicFrame>
    </p:spTree>
    <p:extLst>
      <p:ext uri="{BB962C8B-B14F-4D97-AF65-F5344CB8AC3E}">
        <p14:creationId xmlns:p14="http://schemas.microsoft.com/office/powerpoint/2010/main" val="240632419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90529940"/>
              </p:ext>
            </p:extLst>
          </p:nvPr>
        </p:nvGraphicFramePr>
        <p:xfrm>
          <a:off x="1024128" y="2025747"/>
          <a:ext cx="10089349" cy="4187697"/>
        </p:xfrm>
        <a:graphic>
          <a:graphicData uri="http://schemas.openxmlformats.org/drawingml/2006/table">
            <a:tbl>
              <a:tblPr>
                <a:tableStyleId>{5C22544A-7EE6-4342-B048-85BDC9FD1C3A}</a:tableStyleId>
              </a:tblPr>
              <a:tblGrid>
                <a:gridCol w="2529422"/>
                <a:gridCol w="956505"/>
                <a:gridCol w="956505"/>
                <a:gridCol w="5646917"/>
              </a:tblGrid>
              <a:tr h="531917">
                <a:tc>
                  <a:txBody>
                    <a:bodyPr/>
                    <a:lstStyle/>
                    <a:p>
                      <a:pPr algn="l" fontAlgn="b"/>
                      <a:r>
                        <a:rPr lang="en-US" sz="1400" b="1" u="none" strike="noStrike">
                          <a:effectLst/>
                          <a:latin typeface="Arial" charset="0"/>
                          <a:ea typeface="Arial" charset="0"/>
                          <a:cs typeface="Arial" charset="0"/>
                        </a:rPr>
                        <a:t>Program Staffing</a:t>
                      </a:r>
                      <a:endParaRPr lang="en-US" sz="1400" b="1" i="0" u="none" strike="noStrike">
                        <a:solidFill>
                          <a:srgbClr val="000000"/>
                        </a:solidFill>
                        <a:effectLst/>
                        <a:latin typeface="Arial" charset="0"/>
                        <a:ea typeface="Arial" charset="0"/>
                        <a:cs typeface="Arial" charset="0"/>
                      </a:endParaRPr>
                    </a:p>
                  </a:txBody>
                  <a:tcPr marL="9101" marR="9101" marT="9101" marB="0" anchor="b"/>
                </a:tc>
                <a:tc>
                  <a:txBody>
                    <a:bodyPr/>
                    <a:lstStyle/>
                    <a:p>
                      <a:pPr algn="l" fontAlgn="b"/>
                      <a:r>
                        <a:rPr lang="en-US" sz="1400" b="1" i="0" u="none" strike="noStrike" dirty="0" smtClean="0">
                          <a:solidFill>
                            <a:srgbClr val="000000"/>
                          </a:solidFill>
                          <a:effectLst/>
                          <a:latin typeface="Arial" charset="0"/>
                          <a:ea typeface="Arial" charset="0"/>
                          <a:cs typeface="Arial" charset="0"/>
                        </a:rPr>
                        <a:t>Revenue</a:t>
                      </a:r>
                      <a:endParaRPr lang="en-US" sz="1400" b="1" i="0" u="none" strike="noStrike" dirty="0">
                        <a:solidFill>
                          <a:srgbClr val="000000"/>
                        </a:solidFill>
                        <a:effectLst/>
                        <a:latin typeface="Arial" charset="0"/>
                        <a:ea typeface="Arial" charset="0"/>
                        <a:cs typeface="Arial" charset="0"/>
                      </a:endParaRPr>
                    </a:p>
                  </a:txBody>
                  <a:tcPr marL="9101" marR="9101" marT="9101" marB="0" anchor="b"/>
                </a:tc>
                <a:tc>
                  <a:txBody>
                    <a:bodyPr/>
                    <a:lstStyle/>
                    <a:p>
                      <a:pPr algn="l" fontAlgn="b"/>
                      <a:r>
                        <a:rPr lang="en-US" sz="1400" b="1" i="0" u="none" strike="noStrike" dirty="0" smtClean="0">
                          <a:solidFill>
                            <a:srgbClr val="000000"/>
                          </a:solidFill>
                          <a:effectLst/>
                          <a:latin typeface="Arial" charset="0"/>
                          <a:ea typeface="Arial" charset="0"/>
                          <a:cs typeface="Arial" charset="0"/>
                        </a:rPr>
                        <a:t>Expenses</a:t>
                      </a:r>
                      <a:endParaRPr lang="en-US" sz="1400" b="1" i="0" u="none" strike="noStrike" dirty="0">
                        <a:solidFill>
                          <a:srgbClr val="000000"/>
                        </a:solidFill>
                        <a:effectLst/>
                        <a:latin typeface="Arial" charset="0"/>
                        <a:ea typeface="Arial" charset="0"/>
                        <a:cs typeface="Arial" charset="0"/>
                      </a:endParaRPr>
                    </a:p>
                  </a:txBody>
                  <a:tcPr marL="9101" marR="9101" marT="9101" marB="0" anchor="b"/>
                </a:tc>
                <a:tc>
                  <a:txBody>
                    <a:bodyPr/>
                    <a:lstStyle/>
                    <a:p>
                      <a:pPr algn="l" fontAlgn="b"/>
                      <a:r>
                        <a:rPr lang="en-US" sz="1400" b="1" u="none" strike="noStrike" dirty="0">
                          <a:effectLst/>
                          <a:latin typeface="Arial" charset="0"/>
                          <a:ea typeface="Arial" charset="0"/>
                          <a:cs typeface="Arial" charset="0"/>
                        </a:rPr>
                        <a:t>Notes</a:t>
                      </a:r>
                      <a:endParaRPr lang="en-US" sz="1400" b="1" i="1" u="none" strike="noStrike" dirty="0">
                        <a:solidFill>
                          <a:srgbClr val="000000"/>
                        </a:solidFill>
                        <a:effectLst/>
                        <a:latin typeface="Arial" charset="0"/>
                        <a:ea typeface="Arial" charset="0"/>
                        <a:cs typeface="Arial" charset="0"/>
                      </a:endParaRPr>
                    </a:p>
                  </a:txBody>
                  <a:tcPr marL="9101" marR="9101" marT="9101" marB="0" anchor="b"/>
                </a:tc>
              </a:tr>
              <a:tr h="0">
                <a:tc>
                  <a:txBody>
                    <a:bodyPr/>
                    <a:lstStyle/>
                    <a:p>
                      <a:pPr algn="l" fontAlgn="b"/>
                      <a:r>
                        <a:rPr lang="sk-SK" sz="1400" b="1" u="none" strike="noStrike" dirty="0">
                          <a:effectLst/>
                          <a:latin typeface="Arial" charset="0"/>
                          <a:ea typeface="Arial" charset="0"/>
                          <a:cs typeface="Arial" charset="0"/>
                        </a:rPr>
                        <a:t> </a:t>
                      </a:r>
                      <a:endParaRPr lang="sk-SK" sz="1400" b="1" i="0" u="none" strike="noStrike" dirty="0">
                        <a:solidFill>
                          <a:srgbClr val="000000"/>
                        </a:solidFill>
                        <a:effectLst/>
                        <a:latin typeface="Arial" charset="0"/>
                        <a:ea typeface="Arial" charset="0"/>
                        <a:cs typeface="Arial" charset="0"/>
                      </a:endParaRPr>
                    </a:p>
                  </a:txBody>
                  <a:tcPr marL="9101" marR="9101" marT="9101" marB="0" anchor="b"/>
                </a:tc>
                <a:tc>
                  <a:txBody>
                    <a:bodyPr/>
                    <a:lstStyle/>
                    <a:p>
                      <a:pPr algn="l" fontAlgn="b"/>
                      <a:endParaRPr lang="en-US" sz="1400" b="1" i="0" u="none" strike="noStrike">
                        <a:solidFill>
                          <a:srgbClr val="000000"/>
                        </a:solidFill>
                        <a:effectLst/>
                        <a:latin typeface="Arial" charset="0"/>
                        <a:ea typeface="Arial" charset="0"/>
                        <a:cs typeface="Arial" charset="0"/>
                      </a:endParaRPr>
                    </a:p>
                  </a:txBody>
                  <a:tcPr marL="9101" marR="9101" marT="9101" marB="0" anchor="b"/>
                </a:tc>
                <a:tc>
                  <a:txBody>
                    <a:bodyPr/>
                    <a:lstStyle/>
                    <a:p>
                      <a:pPr algn="l" fontAlgn="b"/>
                      <a:endParaRPr lang="en-US" sz="1400" b="1" i="0" u="none" strike="noStrike">
                        <a:solidFill>
                          <a:srgbClr val="000000"/>
                        </a:solidFill>
                        <a:effectLst/>
                        <a:latin typeface="Arial" charset="0"/>
                        <a:ea typeface="Arial" charset="0"/>
                        <a:cs typeface="Arial" charset="0"/>
                      </a:endParaRPr>
                    </a:p>
                  </a:txBody>
                  <a:tcPr marL="9101" marR="9101" marT="9101" marB="0" anchor="b"/>
                </a:tc>
                <a:tc>
                  <a:txBody>
                    <a:bodyPr/>
                    <a:lstStyle/>
                    <a:p>
                      <a:pPr algn="l" fontAlgn="b"/>
                      <a:endParaRPr lang="en-US" sz="1400" b="1" i="0" u="none" strike="noStrike" dirty="0">
                        <a:solidFill>
                          <a:srgbClr val="000000"/>
                        </a:solidFill>
                        <a:effectLst/>
                        <a:latin typeface="Arial" charset="0"/>
                        <a:ea typeface="Arial" charset="0"/>
                        <a:cs typeface="Arial" charset="0"/>
                      </a:endParaRPr>
                    </a:p>
                  </a:txBody>
                  <a:tcPr marL="9101" marR="9101" marT="9101" marB="0" anchor="b"/>
                </a:tc>
              </a:tr>
              <a:tr h="686664">
                <a:tc>
                  <a:txBody>
                    <a:bodyPr/>
                    <a:lstStyle/>
                    <a:p>
                      <a:pPr algn="l" fontAlgn="b"/>
                      <a:r>
                        <a:rPr lang="en-US" sz="1400" u="none" strike="noStrike" dirty="0">
                          <a:effectLst/>
                        </a:rPr>
                        <a:t>Program Coordinator</a:t>
                      </a:r>
                      <a:endParaRPr lang="en-US" sz="1400" b="1" i="0" u="none" strike="noStrike" dirty="0">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a:effectLst/>
                        </a:rPr>
                        <a:t>$0 </a:t>
                      </a:r>
                      <a:endParaRPr lang="en-US" sz="1400" b="0" i="0" u="none" strike="noStrike">
                        <a:solidFill>
                          <a:srgbClr val="000000"/>
                        </a:solidFill>
                        <a:effectLst/>
                        <a:latin typeface="Calibri" charset="0"/>
                      </a:endParaRPr>
                    </a:p>
                  </a:txBody>
                  <a:tcPr marL="9101" marR="9101" marT="9101" marB="0" anchor="b"/>
                </a:tc>
                <a:tc>
                  <a:txBody>
                    <a:bodyPr/>
                    <a:lstStyle/>
                    <a:p>
                      <a:pPr algn="l" fontAlgn="b"/>
                      <a:r>
                        <a:rPr lang="en-US" sz="1400" u="none" strike="noStrike">
                          <a:effectLst/>
                        </a:rPr>
                        <a:t>This role will be filled by an existing staff member</a:t>
                      </a:r>
                      <a:endParaRPr lang="en-US" sz="1400" b="0" i="0" u="none" strike="noStrike">
                        <a:solidFill>
                          <a:srgbClr val="000000"/>
                        </a:solidFill>
                        <a:effectLst/>
                        <a:latin typeface="Calibri" charset="0"/>
                      </a:endParaRPr>
                    </a:p>
                  </a:txBody>
                  <a:tcPr marL="9101" marR="9101" marT="9101" marB="0" anchor="b"/>
                </a:tc>
              </a:tr>
              <a:tr h="686664">
                <a:tc>
                  <a:txBody>
                    <a:bodyPr/>
                    <a:lstStyle/>
                    <a:p>
                      <a:pPr algn="l" fontAlgn="b"/>
                      <a:r>
                        <a:rPr lang="en-US" sz="1400" u="none" strike="noStrike">
                          <a:effectLst/>
                        </a:rPr>
                        <a:t>Resident Assistant</a:t>
                      </a:r>
                      <a:endParaRPr lang="en-US" sz="1400" b="1"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a:effectLst/>
                        </a:rPr>
                        <a:t>$0 </a:t>
                      </a:r>
                      <a:endParaRPr lang="en-US" sz="1400" b="0" i="0" u="none" strike="noStrike">
                        <a:solidFill>
                          <a:srgbClr val="000000"/>
                        </a:solidFill>
                        <a:effectLst/>
                        <a:latin typeface="Calibri" charset="0"/>
                      </a:endParaRPr>
                    </a:p>
                  </a:txBody>
                  <a:tcPr marL="9101" marR="9101" marT="9101" marB="0" anchor="b"/>
                </a:tc>
                <a:tc>
                  <a:txBody>
                    <a:bodyPr/>
                    <a:lstStyle/>
                    <a:p>
                      <a:pPr algn="l" fontAlgn="b"/>
                      <a:r>
                        <a:rPr lang="en-US" sz="1400" u="none" strike="noStrike">
                          <a:effectLst/>
                        </a:rPr>
                        <a:t>This role will be filled by an existing residential staff</a:t>
                      </a:r>
                      <a:endParaRPr lang="en-US" sz="1400" b="0" i="0" u="none" strike="noStrike">
                        <a:solidFill>
                          <a:srgbClr val="000000"/>
                        </a:solidFill>
                        <a:effectLst/>
                        <a:latin typeface="Calibri" charset="0"/>
                      </a:endParaRPr>
                    </a:p>
                  </a:txBody>
                  <a:tcPr marL="9101" marR="9101" marT="9101" marB="0" anchor="b"/>
                </a:tc>
              </a:tr>
              <a:tr h="686664">
                <a:tc>
                  <a:txBody>
                    <a:bodyPr/>
                    <a:lstStyle/>
                    <a:p>
                      <a:pPr algn="l" fontAlgn="b"/>
                      <a:r>
                        <a:rPr lang="en-US" sz="1400" u="none" strike="noStrike">
                          <a:effectLst/>
                        </a:rPr>
                        <a:t>Disability Resource Staff</a:t>
                      </a:r>
                      <a:endParaRPr lang="en-US" sz="1400" b="1"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a:effectLst/>
                        </a:rPr>
                        <a:t>$0 </a:t>
                      </a:r>
                      <a:endParaRPr lang="en-US" sz="1400" b="0" i="0" u="none" strike="noStrike">
                        <a:solidFill>
                          <a:srgbClr val="000000"/>
                        </a:solidFill>
                        <a:effectLst/>
                        <a:latin typeface="Calibri" charset="0"/>
                      </a:endParaRPr>
                    </a:p>
                  </a:txBody>
                  <a:tcPr marL="9101" marR="9101" marT="9101" marB="0" anchor="b"/>
                </a:tc>
                <a:tc>
                  <a:txBody>
                    <a:bodyPr/>
                    <a:lstStyle/>
                    <a:p>
                      <a:pPr algn="l" fontAlgn="b"/>
                      <a:r>
                        <a:rPr lang="en-US" sz="1400" u="none" strike="noStrike">
                          <a:effectLst/>
                        </a:rPr>
                        <a:t>This role will be filled by an existing staff member</a:t>
                      </a:r>
                      <a:endParaRPr lang="en-US" sz="1400" b="0" i="0" u="none" strike="noStrike">
                        <a:solidFill>
                          <a:srgbClr val="000000"/>
                        </a:solidFill>
                        <a:effectLst/>
                        <a:latin typeface="Calibri" charset="0"/>
                      </a:endParaRPr>
                    </a:p>
                  </a:txBody>
                  <a:tcPr marL="9101" marR="9101" marT="9101" marB="0" anchor="b"/>
                </a:tc>
              </a:tr>
              <a:tr h="686664">
                <a:tc>
                  <a:txBody>
                    <a:bodyPr/>
                    <a:lstStyle/>
                    <a:p>
                      <a:pPr algn="l" fontAlgn="b"/>
                      <a:r>
                        <a:rPr lang="en-US" sz="1400" u="none" strike="noStrike" dirty="0">
                          <a:effectLst/>
                        </a:rPr>
                        <a:t>Peer Mentor </a:t>
                      </a:r>
                      <a:endParaRPr lang="en-US" sz="1400" b="1" i="0" u="none" strike="noStrike" dirty="0">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dirty="0" smtClean="0">
                          <a:effectLst/>
                        </a:rPr>
                        <a:t>$6000</a:t>
                      </a:r>
                      <a:endParaRPr lang="en-US" sz="1400" b="0" i="0" u="none" strike="noStrike" dirty="0">
                        <a:solidFill>
                          <a:srgbClr val="000000"/>
                        </a:solidFill>
                        <a:effectLst/>
                        <a:latin typeface="Calibri" charset="0"/>
                      </a:endParaRPr>
                    </a:p>
                  </a:txBody>
                  <a:tcPr marL="9101" marR="9101" marT="9101" marB="0" anchor="b"/>
                </a:tc>
                <a:tc>
                  <a:txBody>
                    <a:bodyPr/>
                    <a:lstStyle/>
                    <a:p>
                      <a:pPr algn="l" fontAlgn="b"/>
                      <a:r>
                        <a:rPr lang="en-US" sz="1400" u="none" strike="noStrike" dirty="0">
                          <a:effectLst/>
                        </a:rPr>
                        <a:t>The program will employ 5 peer mentor with a $</a:t>
                      </a:r>
                      <a:r>
                        <a:rPr lang="en-US" sz="1400" u="none" strike="noStrike" dirty="0" smtClean="0">
                          <a:effectLst/>
                        </a:rPr>
                        <a:t>1200 </a:t>
                      </a:r>
                      <a:r>
                        <a:rPr lang="en-US" sz="1400" u="none" strike="noStrike" dirty="0">
                          <a:effectLst/>
                        </a:rPr>
                        <a:t>stipend per year</a:t>
                      </a:r>
                      <a:endParaRPr lang="en-US" sz="1400" b="0" i="0" u="none" strike="noStrike" dirty="0">
                        <a:solidFill>
                          <a:srgbClr val="000000"/>
                        </a:solidFill>
                        <a:effectLst/>
                        <a:latin typeface="Calibri" charset="0"/>
                      </a:endParaRPr>
                    </a:p>
                  </a:txBody>
                  <a:tcPr marL="9101" marR="9101" marT="9101" marB="0" anchor="b"/>
                </a:tc>
              </a:tr>
              <a:tr h="686664">
                <a:tc>
                  <a:txBody>
                    <a:bodyPr/>
                    <a:lstStyle/>
                    <a:p>
                      <a:pPr algn="l" fontAlgn="b"/>
                      <a:r>
                        <a:rPr lang="en-US" sz="1400" b="1" u="none" strike="noStrike" dirty="0" smtClean="0">
                          <a:effectLst/>
                        </a:rPr>
                        <a:t>Program </a:t>
                      </a:r>
                      <a:r>
                        <a:rPr lang="en-US" sz="1400" b="1" u="none" strike="noStrike" dirty="0">
                          <a:effectLst/>
                        </a:rPr>
                        <a:t>Subtotal</a:t>
                      </a:r>
                      <a:endParaRPr lang="en-US" sz="1400" b="1" i="0" u="none" strike="noStrike" dirty="0">
                        <a:solidFill>
                          <a:srgbClr val="000000"/>
                        </a:solidFill>
                        <a:effectLst/>
                        <a:latin typeface="Calibri" charset="0"/>
                      </a:endParaRPr>
                    </a:p>
                  </a:txBody>
                  <a:tcPr marL="9101" marR="9101" marT="9101" marB="0" anchor="b"/>
                </a:tc>
                <a:tc>
                  <a:txBody>
                    <a:bodyPr/>
                    <a:lstStyle/>
                    <a:p>
                      <a:pPr algn="l" fontAlgn="b"/>
                      <a:endParaRPr lang="en-US" sz="1400" b="1" i="0" u="none" strike="noStrike" dirty="0">
                        <a:solidFill>
                          <a:srgbClr val="000000"/>
                        </a:solidFill>
                        <a:effectLst/>
                        <a:latin typeface="Calibri" charset="0"/>
                      </a:endParaRPr>
                    </a:p>
                  </a:txBody>
                  <a:tcPr marL="9101" marR="9101" marT="9101" marB="0" anchor="b"/>
                </a:tc>
                <a:tc>
                  <a:txBody>
                    <a:bodyPr/>
                    <a:lstStyle/>
                    <a:p>
                      <a:pPr algn="r" fontAlgn="b"/>
                      <a:r>
                        <a:rPr lang="en-US" sz="1400" b="1" u="none" strike="noStrike" dirty="0" smtClean="0">
                          <a:effectLst/>
                        </a:rPr>
                        <a:t>$6,000 </a:t>
                      </a:r>
                      <a:endParaRPr lang="en-US" sz="1400" b="1" i="0" u="none" strike="noStrike" dirty="0">
                        <a:solidFill>
                          <a:srgbClr val="000000"/>
                        </a:solidFill>
                        <a:effectLst/>
                        <a:latin typeface="Calibri" charset="0"/>
                      </a:endParaRPr>
                    </a:p>
                  </a:txBody>
                  <a:tcPr marL="9101" marR="9101" marT="9101" marB="0" anchor="b"/>
                </a:tc>
                <a:tc>
                  <a:txBody>
                    <a:bodyPr/>
                    <a:lstStyle/>
                    <a:p>
                      <a:pPr algn="l" fontAlgn="b"/>
                      <a:endParaRPr lang="en-US" sz="1400" b="0" i="0" u="none" strike="noStrike" dirty="0">
                        <a:solidFill>
                          <a:srgbClr val="000000"/>
                        </a:solidFill>
                        <a:effectLst/>
                        <a:latin typeface="Calibri" charset="0"/>
                      </a:endParaRPr>
                    </a:p>
                  </a:txBody>
                  <a:tcPr marL="9101" marR="9101" marT="9101" marB="0" anchor="b"/>
                </a:tc>
              </a:tr>
            </a:tbl>
          </a:graphicData>
        </a:graphic>
      </p:graphicFrame>
    </p:spTree>
    <p:extLst>
      <p:ext uri="{BB962C8B-B14F-4D97-AF65-F5344CB8AC3E}">
        <p14:creationId xmlns:p14="http://schemas.microsoft.com/office/powerpoint/2010/main" val="393308112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76967538"/>
              </p:ext>
            </p:extLst>
          </p:nvPr>
        </p:nvGraphicFramePr>
        <p:xfrm>
          <a:off x="1024128" y="1716255"/>
          <a:ext cx="10539515" cy="4915795"/>
        </p:xfrm>
        <a:graphic>
          <a:graphicData uri="http://schemas.openxmlformats.org/drawingml/2006/table">
            <a:tbl>
              <a:tblPr>
                <a:tableStyleId>{5C22544A-7EE6-4342-B048-85BDC9FD1C3A}</a:tableStyleId>
              </a:tblPr>
              <a:tblGrid>
                <a:gridCol w="2763342"/>
                <a:gridCol w="778984"/>
                <a:gridCol w="942981"/>
                <a:gridCol w="6054208"/>
              </a:tblGrid>
              <a:tr h="306496">
                <a:tc>
                  <a:txBody>
                    <a:bodyPr/>
                    <a:lstStyle/>
                    <a:p>
                      <a:pPr algn="l" fontAlgn="b"/>
                      <a:r>
                        <a:rPr lang="en-US" sz="1400" b="1" u="none" strike="noStrike" dirty="0">
                          <a:effectLst/>
                          <a:latin typeface="Arial" charset="0"/>
                          <a:ea typeface="Arial" charset="0"/>
                          <a:cs typeface="Arial" charset="0"/>
                        </a:rPr>
                        <a:t>Summer </a:t>
                      </a:r>
                      <a:r>
                        <a:rPr lang="en-US" sz="1400" b="1" u="none" strike="noStrike" dirty="0" smtClean="0">
                          <a:effectLst/>
                          <a:latin typeface="Arial" charset="0"/>
                          <a:ea typeface="Arial" charset="0"/>
                          <a:cs typeface="Arial" charset="0"/>
                        </a:rPr>
                        <a:t>Integration </a:t>
                      </a:r>
                      <a:r>
                        <a:rPr lang="en-US" sz="1400" b="1" u="none" strike="noStrike" dirty="0">
                          <a:effectLst/>
                          <a:latin typeface="Arial" charset="0"/>
                          <a:ea typeface="Arial" charset="0"/>
                          <a:cs typeface="Arial" charset="0"/>
                        </a:rPr>
                        <a:t>Program (SIP)</a:t>
                      </a:r>
                      <a:endParaRPr lang="en-US" sz="1400" b="1" i="0" u="none" strike="noStrike" dirty="0">
                        <a:solidFill>
                          <a:srgbClr val="000000"/>
                        </a:solidFill>
                        <a:effectLst/>
                        <a:latin typeface="Arial" charset="0"/>
                        <a:ea typeface="Arial" charset="0"/>
                        <a:cs typeface="Arial" charset="0"/>
                      </a:endParaRPr>
                    </a:p>
                  </a:txBody>
                  <a:tcPr marL="9101" marR="9101" marT="9101" marB="0" anchor="b"/>
                </a:tc>
                <a:tc>
                  <a:txBody>
                    <a:bodyPr/>
                    <a:lstStyle/>
                    <a:p>
                      <a:pPr algn="l" fontAlgn="b"/>
                      <a:r>
                        <a:rPr lang="en-US" sz="1400" b="1" i="0" u="none" strike="noStrike" dirty="0" smtClean="0">
                          <a:solidFill>
                            <a:srgbClr val="000000"/>
                          </a:solidFill>
                          <a:effectLst/>
                          <a:latin typeface="Arial" charset="0"/>
                          <a:ea typeface="Arial" charset="0"/>
                          <a:cs typeface="Arial" charset="0"/>
                        </a:rPr>
                        <a:t>Revenue</a:t>
                      </a:r>
                      <a:endParaRPr lang="en-US" sz="1400" b="1" i="0" u="none" strike="noStrike" dirty="0">
                        <a:solidFill>
                          <a:srgbClr val="000000"/>
                        </a:solidFill>
                        <a:effectLst/>
                        <a:latin typeface="Arial" charset="0"/>
                        <a:ea typeface="Arial" charset="0"/>
                        <a:cs typeface="Arial" charset="0"/>
                      </a:endParaRPr>
                    </a:p>
                  </a:txBody>
                  <a:tcPr marL="9101" marR="9101" marT="9101" marB="0" anchor="b"/>
                </a:tc>
                <a:tc>
                  <a:txBody>
                    <a:bodyPr/>
                    <a:lstStyle/>
                    <a:p>
                      <a:pPr algn="l" fontAlgn="b"/>
                      <a:r>
                        <a:rPr lang="en-US" sz="1400" b="1" i="0" u="none" strike="noStrike" dirty="0" smtClean="0">
                          <a:solidFill>
                            <a:srgbClr val="000000"/>
                          </a:solidFill>
                          <a:effectLst/>
                          <a:latin typeface="Arial" charset="0"/>
                          <a:ea typeface="Arial" charset="0"/>
                          <a:cs typeface="Arial" charset="0"/>
                        </a:rPr>
                        <a:t>Expenses</a:t>
                      </a:r>
                      <a:endParaRPr lang="en-US" sz="1400" b="1" i="0" u="none" strike="noStrike" dirty="0">
                        <a:solidFill>
                          <a:srgbClr val="000000"/>
                        </a:solidFill>
                        <a:effectLst/>
                        <a:latin typeface="Arial" charset="0"/>
                        <a:ea typeface="Arial" charset="0"/>
                        <a:cs typeface="Arial" charset="0"/>
                      </a:endParaRPr>
                    </a:p>
                  </a:txBody>
                  <a:tcPr marL="9101" marR="9101" marT="9101" marB="0" anchor="b"/>
                </a:tc>
                <a:tc>
                  <a:txBody>
                    <a:bodyPr/>
                    <a:lstStyle/>
                    <a:p>
                      <a:pPr algn="l" fontAlgn="b"/>
                      <a:r>
                        <a:rPr lang="en-US" sz="1400" b="1" u="none" strike="noStrike" dirty="0">
                          <a:effectLst/>
                          <a:latin typeface="Arial" charset="0"/>
                          <a:ea typeface="Arial" charset="0"/>
                          <a:cs typeface="Arial" charset="0"/>
                        </a:rPr>
                        <a:t>Notes</a:t>
                      </a:r>
                      <a:endParaRPr lang="en-US" sz="1400" b="1" i="1" u="none" strike="noStrike" dirty="0">
                        <a:solidFill>
                          <a:srgbClr val="000000"/>
                        </a:solidFill>
                        <a:effectLst/>
                        <a:latin typeface="Arial" charset="0"/>
                        <a:ea typeface="Arial" charset="0"/>
                        <a:cs typeface="Arial" charset="0"/>
                      </a:endParaRPr>
                    </a:p>
                  </a:txBody>
                  <a:tcPr marL="9101" marR="9101" marT="9101" marB="0" anchor="b"/>
                </a:tc>
              </a:tr>
              <a:tr h="112822">
                <a:tc>
                  <a:txBody>
                    <a:bodyPr/>
                    <a:lstStyle/>
                    <a:p>
                      <a:pPr algn="l" fontAlgn="b"/>
                      <a:r>
                        <a:rPr lang="sk-SK" sz="1400" u="none" strike="noStrike" dirty="0">
                          <a:effectLst/>
                        </a:rPr>
                        <a:t> </a:t>
                      </a:r>
                      <a:endParaRPr lang="sk-SK" sz="1400" b="0" i="0" u="none" strike="noStrike" dirty="0">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dirty="0">
                        <a:solidFill>
                          <a:srgbClr val="000000"/>
                        </a:solidFill>
                        <a:effectLst/>
                        <a:latin typeface="Calibri" charset="0"/>
                      </a:endParaRPr>
                    </a:p>
                  </a:txBody>
                  <a:tcPr marL="9101" marR="9101" marT="9101" marB="0" anchor="b"/>
                </a:tc>
                <a:tc>
                  <a:txBody>
                    <a:bodyPr/>
                    <a:lstStyle/>
                    <a:p>
                      <a:pPr algn="l" fontAlgn="b"/>
                      <a:endParaRPr lang="en-US" sz="1400" b="0" i="0" u="none" strike="noStrike" dirty="0">
                        <a:solidFill>
                          <a:srgbClr val="000000"/>
                        </a:solidFill>
                        <a:effectLst/>
                        <a:latin typeface="Calibri" charset="0"/>
                      </a:endParaRPr>
                    </a:p>
                  </a:txBody>
                  <a:tcPr marL="9101" marR="9101" marT="9101" marB="0" anchor="b"/>
                </a:tc>
              </a:tr>
              <a:tr h="115445">
                <a:tc>
                  <a:txBody>
                    <a:bodyPr/>
                    <a:lstStyle/>
                    <a:p>
                      <a:pPr algn="l" fontAlgn="b"/>
                      <a:r>
                        <a:rPr lang="en-US" sz="1400" u="none" strike="noStrike" dirty="0">
                          <a:effectLst/>
                        </a:rPr>
                        <a:t>Housing</a:t>
                      </a:r>
                      <a:endParaRPr lang="en-US" sz="1400" b="1" i="0" u="none" strike="noStrike" dirty="0">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a:effectLst/>
                        </a:rPr>
                        <a:t>$10,000 </a:t>
                      </a:r>
                      <a:endParaRPr lang="en-US" sz="1400" b="0" i="0" u="none" strike="noStrike">
                        <a:solidFill>
                          <a:srgbClr val="000000"/>
                        </a:solidFill>
                        <a:effectLst/>
                        <a:latin typeface="Calibri" charset="0"/>
                      </a:endParaRPr>
                    </a:p>
                  </a:txBody>
                  <a:tcPr marL="9101" marR="9101" marT="9101" marB="0" anchor="b"/>
                </a:tc>
                <a:tc>
                  <a:txBody>
                    <a:bodyPr/>
                    <a:lstStyle/>
                    <a:p>
                      <a:pPr algn="l" fontAlgn="b"/>
                      <a:r>
                        <a:rPr lang="en-US" sz="1400" u="none" strike="noStrike">
                          <a:effectLst/>
                        </a:rPr>
                        <a:t>(20 people x $500 residence hall fee= $500)</a:t>
                      </a:r>
                      <a:endParaRPr lang="en-US" sz="1400" b="0" i="0" u="none" strike="noStrike">
                        <a:solidFill>
                          <a:srgbClr val="000000"/>
                        </a:solidFill>
                        <a:effectLst/>
                        <a:latin typeface="Calibri" charset="0"/>
                      </a:endParaRPr>
                    </a:p>
                  </a:txBody>
                  <a:tcPr marL="9101" marR="9101" marT="9101" marB="0" anchor="b"/>
                </a:tc>
              </a:tr>
              <a:tr h="306496">
                <a:tc>
                  <a:txBody>
                    <a:bodyPr/>
                    <a:lstStyle/>
                    <a:p>
                      <a:pPr algn="l" fontAlgn="b"/>
                      <a:r>
                        <a:rPr lang="en-US" sz="1400" u="none" strike="noStrike" dirty="0">
                          <a:effectLst/>
                        </a:rPr>
                        <a:t>Meals/Food Expense</a:t>
                      </a:r>
                      <a:endParaRPr lang="en-US" sz="1400" b="1" i="0" u="none" strike="noStrike" dirty="0">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a:effectLst/>
                        </a:rPr>
                        <a:t>$14,000 </a:t>
                      </a:r>
                      <a:endParaRPr lang="en-US" sz="1400" b="0" i="0" u="none" strike="noStrike">
                        <a:solidFill>
                          <a:srgbClr val="000000"/>
                        </a:solidFill>
                        <a:effectLst/>
                        <a:latin typeface="Calibri" charset="0"/>
                      </a:endParaRPr>
                    </a:p>
                  </a:txBody>
                  <a:tcPr marL="9101" marR="9101" marT="9101" marB="0" anchor="b"/>
                </a:tc>
                <a:tc>
                  <a:txBody>
                    <a:bodyPr/>
                    <a:lstStyle/>
                    <a:p>
                      <a:pPr algn="l" fontAlgn="b"/>
                      <a:r>
                        <a:rPr lang="en-US" sz="1400" u="none" strike="noStrike">
                          <a:effectLst/>
                        </a:rPr>
                        <a:t>(20 people x $700 meal plan= $14000)</a:t>
                      </a:r>
                      <a:endParaRPr lang="en-US" sz="1400" b="0" i="0" u="none" strike="noStrike">
                        <a:solidFill>
                          <a:srgbClr val="000000"/>
                        </a:solidFill>
                        <a:effectLst/>
                        <a:latin typeface="Calibri" charset="0"/>
                      </a:endParaRPr>
                    </a:p>
                  </a:txBody>
                  <a:tcPr marL="9101" marR="9101" marT="9101" marB="0" anchor="b"/>
                </a:tc>
              </a:tr>
              <a:tr h="306496">
                <a:tc>
                  <a:txBody>
                    <a:bodyPr/>
                    <a:lstStyle/>
                    <a:p>
                      <a:pPr algn="l" fontAlgn="b"/>
                      <a:r>
                        <a:rPr lang="en-US" sz="1400" u="none" strike="noStrike" dirty="0">
                          <a:effectLst/>
                        </a:rPr>
                        <a:t>3-hour credit course fee</a:t>
                      </a:r>
                      <a:endParaRPr lang="en-US" sz="1400" b="1" i="0" u="none" strike="noStrike" dirty="0">
                        <a:solidFill>
                          <a:srgbClr val="000000"/>
                        </a:solidFill>
                        <a:effectLst/>
                        <a:latin typeface="Calibri" charset="0"/>
                      </a:endParaRPr>
                    </a:p>
                  </a:txBody>
                  <a:tcPr marL="9101" marR="9101" marT="9101" marB="0" anchor="b"/>
                </a:tc>
                <a:tc>
                  <a:txBody>
                    <a:bodyPr/>
                    <a:lstStyle/>
                    <a:p>
                      <a:pPr algn="l" fontAlgn="b"/>
                      <a:endParaRPr lang="en-US" sz="1400" b="0" i="0" u="none" strike="noStrike" dirty="0">
                        <a:solidFill>
                          <a:srgbClr val="000000"/>
                        </a:solidFill>
                        <a:effectLst/>
                        <a:latin typeface="Calibri" charset="0"/>
                      </a:endParaRPr>
                    </a:p>
                  </a:txBody>
                  <a:tcPr marL="9101" marR="9101" marT="9101" marB="0" anchor="b"/>
                </a:tc>
                <a:tc>
                  <a:txBody>
                    <a:bodyPr/>
                    <a:lstStyle/>
                    <a:p>
                      <a:pPr algn="r" fontAlgn="b"/>
                      <a:r>
                        <a:rPr lang="en-US" sz="1400" u="none" strike="noStrike">
                          <a:effectLst/>
                        </a:rPr>
                        <a:t>$28,000 </a:t>
                      </a:r>
                      <a:endParaRPr lang="en-US" sz="1400" b="0" i="0" u="none" strike="noStrike">
                        <a:solidFill>
                          <a:srgbClr val="000000"/>
                        </a:solidFill>
                        <a:effectLst/>
                        <a:latin typeface="Calibri" charset="0"/>
                      </a:endParaRPr>
                    </a:p>
                  </a:txBody>
                  <a:tcPr marL="9101" marR="9101" marT="9101" marB="0" anchor="b"/>
                </a:tc>
                <a:tc>
                  <a:txBody>
                    <a:bodyPr/>
                    <a:lstStyle/>
                    <a:p>
                      <a:pPr algn="l" fontAlgn="b"/>
                      <a:r>
                        <a:rPr lang="en-US" sz="1400" u="none" strike="noStrike">
                          <a:effectLst/>
                        </a:rPr>
                        <a:t>(20 people x $1400 course fee= $28000)</a:t>
                      </a:r>
                      <a:endParaRPr lang="en-US" sz="1400" b="0" i="0" u="none" strike="noStrike">
                        <a:solidFill>
                          <a:srgbClr val="000000"/>
                        </a:solidFill>
                        <a:effectLst/>
                        <a:latin typeface="Calibri" charset="0"/>
                      </a:endParaRPr>
                    </a:p>
                  </a:txBody>
                  <a:tcPr marL="9101" marR="9101" marT="9101" marB="0" anchor="b"/>
                </a:tc>
              </a:tr>
              <a:tr h="306496">
                <a:tc>
                  <a:txBody>
                    <a:bodyPr/>
                    <a:lstStyle/>
                    <a:p>
                      <a:pPr algn="l" fontAlgn="b"/>
                      <a:r>
                        <a:rPr lang="en-US" sz="1400" u="none" strike="noStrike">
                          <a:effectLst/>
                        </a:rPr>
                        <a:t>Supplies &amp; Equipment</a:t>
                      </a:r>
                      <a:endParaRPr lang="en-US" sz="1400" b="1"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dirty="0">
                        <a:solidFill>
                          <a:srgbClr val="000000"/>
                        </a:solidFill>
                        <a:effectLst/>
                        <a:latin typeface="Calibri" charset="0"/>
                      </a:endParaRPr>
                    </a:p>
                  </a:txBody>
                  <a:tcPr marL="9101" marR="9101" marT="9101" marB="0" anchor="b"/>
                </a:tc>
                <a:tc>
                  <a:txBody>
                    <a:bodyPr/>
                    <a:lstStyle/>
                    <a:p>
                      <a:pPr algn="r" fontAlgn="b"/>
                      <a:r>
                        <a:rPr lang="en-US" sz="1400" u="none" strike="noStrike">
                          <a:effectLst/>
                        </a:rPr>
                        <a:t>$1,000 </a:t>
                      </a:r>
                      <a:endParaRPr lang="en-US" sz="1400" b="0" i="0" u="none" strike="noStrike">
                        <a:solidFill>
                          <a:srgbClr val="000000"/>
                        </a:solidFill>
                        <a:effectLst/>
                        <a:latin typeface="Calibri" charset="0"/>
                      </a:endParaRPr>
                    </a:p>
                  </a:txBody>
                  <a:tcPr marL="9101" marR="9101" marT="9101" marB="0" anchor="b"/>
                </a:tc>
                <a:tc>
                  <a:txBody>
                    <a:bodyPr/>
                    <a:lstStyle/>
                    <a:p>
                      <a:pPr algn="l" fontAlgn="b"/>
                      <a:r>
                        <a:rPr lang="en-US" sz="1400" u="none" strike="noStrike">
                          <a:effectLst/>
                        </a:rPr>
                        <a:t>This fund will purchase workbooks, binders, pens and printing for the program</a:t>
                      </a:r>
                      <a:endParaRPr lang="en-US" sz="1400" b="0" i="0" u="none" strike="noStrike">
                        <a:solidFill>
                          <a:srgbClr val="000000"/>
                        </a:solidFill>
                        <a:effectLst/>
                        <a:latin typeface="Calibri" charset="0"/>
                      </a:endParaRPr>
                    </a:p>
                  </a:txBody>
                  <a:tcPr marL="9101" marR="9101" marT="9101" marB="0" anchor="b"/>
                </a:tc>
              </a:tr>
              <a:tr h="306496">
                <a:tc>
                  <a:txBody>
                    <a:bodyPr/>
                    <a:lstStyle/>
                    <a:p>
                      <a:pPr algn="l" fontAlgn="b"/>
                      <a:r>
                        <a:rPr lang="en-US" sz="1400" u="none" strike="noStrike">
                          <a:effectLst/>
                        </a:rPr>
                        <a:t>T-shirts</a:t>
                      </a:r>
                      <a:endParaRPr lang="en-US" sz="1400" b="1"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dirty="0">
                          <a:effectLst/>
                        </a:rPr>
                        <a:t>$450 </a:t>
                      </a:r>
                      <a:endParaRPr lang="en-US" sz="1400" b="0" i="0" u="none" strike="noStrike" dirty="0">
                        <a:solidFill>
                          <a:srgbClr val="000000"/>
                        </a:solidFill>
                        <a:effectLst/>
                        <a:latin typeface="Calibri" charset="0"/>
                      </a:endParaRPr>
                    </a:p>
                  </a:txBody>
                  <a:tcPr marL="9101" marR="9101" marT="9101" marB="0" anchor="b"/>
                </a:tc>
                <a:tc>
                  <a:txBody>
                    <a:bodyPr/>
                    <a:lstStyle/>
                    <a:p>
                      <a:pPr algn="l" fontAlgn="b"/>
                      <a:r>
                        <a:rPr lang="en-US" sz="1400" u="none" strike="noStrike">
                          <a:effectLst/>
                        </a:rPr>
                        <a:t>Each participant and staff member will receive a t-shirt ($15 per tshirt x 30 people= $50)</a:t>
                      </a:r>
                      <a:endParaRPr lang="en-US" sz="1400" b="0" i="0" u="none" strike="noStrike">
                        <a:solidFill>
                          <a:srgbClr val="000000"/>
                        </a:solidFill>
                        <a:effectLst/>
                        <a:latin typeface="Calibri" charset="0"/>
                      </a:endParaRPr>
                    </a:p>
                  </a:txBody>
                  <a:tcPr marL="9101" marR="9101" marT="9101" marB="0" anchor="b"/>
                </a:tc>
              </a:tr>
              <a:tr h="306496">
                <a:tc>
                  <a:txBody>
                    <a:bodyPr/>
                    <a:lstStyle/>
                    <a:p>
                      <a:pPr algn="l" fontAlgn="b"/>
                      <a:r>
                        <a:rPr lang="en-US" sz="1400" u="none" strike="noStrike">
                          <a:effectLst/>
                        </a:rPr>
                        <a:t>First Fridays Activities</a:t>
                      </a:r>
                      <a:endParaRPr lang="en-US" sz="1400" b="1"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dirty="0">
                          <a:effectLst/>
                        </a:rPr>
                        <a:t>$1,500 </a:t>
                      </a:r>
                      <a:endParaRPr lang="en-US" sz="1400" b="0" i="0" u="none" strike="noStrike" dirty="0">
                        <a:solidFill>
                          <a:srgbClr val="000000"/>
                        </a:solidFill>
                        <a:effectLst/>
                        <a:latin typeface="Calibri" charset="0"/>
                      </a:endParaRPr>
                    </a:p>
                  </a:txBody>
                  <a:tcPr marL="9101" marR="9101" marT="9101" marB="0" anchor="b"/>
                </a:tc>
                <a:tc>
                  <a:txBody>
                    <a:bodyPr/>
                    <a:lstStyle/>
                    <a:p>
                      <a:pPr algn="l" fontAlgn="b"/>
                      <a:r>
                        <a:rPr lang="en-US" sz="1400" u="none" strike="noStrike">
                          <a:effectLst/>
                        </a:rPr>
                        <a:t>This fund will cover weeks 1-3's Friday outings</a:t>
                      </a:r>
                      <a:endParaRPr lang="en-US" sz="1400" b="0" i="0" u="none" strike="noStrike">
                        <a:solidFill>
                          <a:srgbClr val="000000"/>
                        </a:solidFill>
                        <a:effectLst/>
                        <a:latin typeface="Calibri" charset="0"/>
                      </a:endParaRPr>
                    </a:p>
                  </a:txBody>
                  <a:tcPr marL="9101" marR="9101" marT="9101" marB="0" anchor="b"/>
                </a:tc>
              </a:tr>
              <a:tr h="306496">
                <a:tc>
                  <a:txBody>
                    <a:bodyPr/>
                    <a:lstStyle/>
                    <a:p>
                      <a:pPr algn="l" fontAlgn="b"/>
                      <a:r>
                        <a:rPr lang="en-US" sz="1400" u="none" strike="noStrike">
                          <a:effectLst/>
                        </a:rPr>
                        <a:t>Banquet expenses:</a:t>
                      </a:r>
                      <a:endParaRPr lang="en-US" sz="1400" b="1"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dirty="0">
                        <a:solidFill>
                          <a:srgbClr val="000000"/>
                        </a:solidFill>
                        <a:effectLst/>
                        <a:latin typeface="Calibri" charset="0"/>
                      </a:endParaRPr>
                    </a:p>
                  </a:txBody>
                  <a:tcPr marL="9101" marR="9101" marT="9101" marB="0" anchor="b"/>
                </a:tc>
              </a:tr>
              <a:tr h="573632">
                <a:tc>
                  <a:txBody>
                    <a:bodyPr/>
                    <a:lstStyle/>
                    <a:p>
                      <a:pPr algn="l" fontAlgn="b"/>
                      <a:r>
                        <a:rPr lang="en-US" sz="1400" u="none" strike="noStrike">
                          <a:effectLst/>
                        </a:rPr>
                        <a:t>Awards/Certificates</a:t>
                      </a:r>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a:effectLst/>
                        </a:rPr>
                        <a:t>$50 </a:t>
                      </a:r>
                      <a:endParaRPr lang="en-US" sz="1400" b="0" i="0" u="none" strike="noStrike">
                        <a:solidFill>
                          <a:srgbClr val="000000"/>
                        </a:solidFill>
                        <a:effectLst/>
                        <a:latin typeface="Calibri" charset="0"/>
                      </a:endParaRPr>
                    </a:p>
                  </a:txBody>
                  <a:tcPr marL="9101" marR="9101" marT="9101" marB="0" anchor="b"/>
                </a:tc>
                <a:tc>
                  <a:txBody>
                    <a:bodyPr/>
                    <a:lstStyle/>
                    <a:p>
                      <a:pPr algn="l" fontAlgn="b"/>
                      <a:r>
                        <a:rPr lang="en-US" sz="1400" u="none" strike="noStrike" dirty="0">
                          <a:effectLst/>
                        </a:rPr>
                        <a:t>Each Participant will receive a certificate at the completion of the program and we will also purchase a gift for the speaker</a:t>
                      </a:r>
                      <a:endParaRPr lang="en-US" sz="1400" b="0" i="0" u="none" strike="noStrike" dirty="0">
                        <a:solidFill>
                          <a:srgbClr val="000000"/>
                        </a:solidFill>
                        <a:effectLst/>
                        <a:latin typeface="Calibri" charset="0"/>
                      </a:endParaRPr>
                    </a:p>
                  </a:txBody>
                  <a:tcPr marL="9101" marR="9101" marT="9101" marB="0" anchor="b"/>
                </a:tc>
              </a:tr>
              <a:tr h="573632">
                <a:tc>
                  <a:txBody>
                    <a:bodyPr/>
                    <a:lstStyle/>
                    <a:p>
                      <a:pPr algn="l" fontAlgn="b"/>
                      <a:r>
                        <a:rPr lang="en-US" sz="1400" u="none" strike="noStrike">
                          <a:effectLst/>
                        </a:rPr>
                        <a:t>Food/Catering</a:t>
                      </a:r>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a:effectLst/>
                        </a:rPr>
                        <a:t>$1,500 </a:t>
                      </a:r>
                      <a:endParaRPr lang="en-US" sz="1400" b="0" i="0" u="none" strike="noStrike">
                        <a:solidFill>
                          <a:srgbClr val="000000"/>
                        </a:solidFill>
                        <a:effectLst/>
                        <a:latin typeface="Calibri" charset="0"/>
                      </a:endParaRPr>
                    </a:p>
                  </a:txBody>
                  <a:tcPr marL="9101" marR="9101" marT="9101" marB="0" anchor="b"/>
                </a:tc>
                <a:tc>
                  <a:txBody>
                    <a:bodyPr/>
                    <a:lstStyle/>
                    <a:p>
                      <a:pPr algn="l" fontAlgn="b"/>
                      <a:r>
                        <a:rPr lang="en-US" sz="1400" u="none" strike="noStrike" dirty="0">
                          <a:effectLst/>
                        </a:rPr>
                        <a:t>Each Participant will be able to invite up to 3 guest to celebrate with them (this figure budgets food for 75 people)</a:t>
                      </a:r>
                      <a:endParaRPr lang="en-US" sz="1400" b="0" i="0" u="none" strike="noStrike" dirty="0">
                        <a:solidFill>
                          <a:srgbClr val="000000"/>
                        </a:solidFill>
                        <a:effectLst/>
                        <a:latin typeface="Calibri" charset="0"/>
                      </a:endParaRPr>
                    </a:p>
                  </a:txBody>
                  <a:tcPr marL="9101" marR="9101" marT="9101" marB="0" anchor="b"/>
                </a:tc>
              </a:tr>
              <a:tr h="306496">
                <a:tc>
                  <a:txBody>
                    <a:bodyPr/>
                    <a:lstStyle/>
                    <a:p>
                      <a:pPr algn="l" fontAlgn="b"/>
                      <a:r>
                        <a:rPr lang="en-US" sz="1400" u="none" strike="noStrike">
                          <a:effectLst/>
                        </a:rPr>
                        <a:t>Decorations</a:t>
                      </a:r>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a:effectLst/>
                        </a:rPr>
                        <a:t>$100 </a:t>
                      </a:r>
                      <a:endParaRPr lang="en-US" sz="1400" b="0" i="0" u="none" strike="noStrike">
                        <a:solidFill>
                          <a:srgbClr val="000000"/>
                        </a:solidFill>
                        <a:effectLst/>
                        <a:latin typeface="Calibri" charset="0"/>
                      </a:endParaRPr>
                    </a:p>
                  </a:txBody>
                  <a:tcPr marL="9101" marR="9101" marT="9101" marB="0" anchor="b"/>
                </a:tc>
                <a:tc>
                  <a:txBody>
                    <a:bodyPr/>
                    <a:lstStyle/>
                    <a:p>
                      <a:pPr algn="l" fontAlgn="b"/>
                      <a:r>
                        <a:rPr lang="en-US" sz="1400" u="none" strike="noStrike" dirty="0">
                          <a:effectLst/>
                        </a:rPr>
                        <a:t>This will cover balloons, centerpieces and table cloths</a:t>
                      </a:r>
                      <a:endParaRPr lang="en-US" sz="1400" b="0" i="0" u="none" strike="noStrike" dirty="0">
                        <a:solidFill>
                          <a:srgbClr val="000000"/>
                        </a:solidFill>
                        <a:effectLst/>
                        <a:latin typeface="Calibri" charset="0"/>
                      </a:endParaRPr>
                    </a:p>
                  </a:txBody>
                  <a:tcPr marL="9101" marR="9101" marT="9101" marB="0" anchor="b"/>
                </a:tc>
              </a:tr>
              <a:tr h="306496">
                <a:tc>
                  <a:txBody>
                    <a:bodyPr/>
                    <a:lstStyle/>
                    <a:p>
                      <a:pPr algn="l" fontAlgn="b"/>
                      <a:r>
                        <a:rPr lang="en-US" sz="1400" u="none" strike="noStrike">
                          <a:effectLst/>
                        </a:rPr>
                        <a:t>Guest Speaker</a:t>
                      </a:r>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a:effectLst/>
                        </a:rPr>
                        <a:t>$0 </a:t>
                      </a:r>
                      <a:endParaRPr lang="en-US" sz="1400" b="0" i="0" u="none" strike="noStrike">
                        <a:solidFill>
                          <a:srgbClr val="000000"/>
                        </a:solidFill>
                        <a:effectLst/>
                        <a:latin typeface="Calibri" charset="0"/>
                      </a:endParaRPr>
                    </a:p>
                  </a:txBody>
                  <a:tcPr marL="9101" marR="9101" marT="9101" marB="0" anchor="b"/>
                </a:tc>
                <a:tc>
                  <a:txBody>
                    <a:bodyPr/>
                    <a:lstStyle/>
                    <a:p>
                      <a:pPr algn="l" fontAlgn="b"/>
                      <a:r>
                        <a:rPr lang="en-US" sz="1400" u="none" strike="noStrike" dirty="0">
                          <a:effectLst/>
                        </a:rPr>
                        <a:t>We hope to have a faculty or staff member volunteer to be the keynote speaker</a:t>
                      </a:r>
                      <a:endParaRPr lang="en-US" sz="1400" b="0" i="0" u="none" strike="noStrike" dirty="0">
                        <a:solidFill>
                          <a:srgbClr val="000000"/>
                        </a:solidFill>
                        <a:effectLst/>
                        <a:latin typeface="Calibri" charset="0"/>
                      </a:endParaRPr>
                    </a:p>
                  </a:txBody>
                  <a:tcPr marL="9101" marR="9101" marT="9101" marB="0" anchor="b"/>
                </a:tc>
              </a:tr>
              <a:tr h="306496">
                <a:tc>
                  <a:txBody>
                    <a:bodyPr/>
                    <a:lstStyle/>
                    <a:p>
                      <a:pPr algn="l" fontAlgn="b"/>
                      <a:r>
                        <a:rPr lang="en-US" sz="1400" b="1" u="none" strike="noStrike" dirty="0">
                          <a:effectLst/>
                        </a:rPr>
                        <a:t>Programming Subtotal</a:t>
                      </a:r>
                      <a:endParaRPr lang="en-US" sz="1400" b="1" i="0" u="none" strike="noStrike" dirty="0">
                        <a:solidFill>
                          <a:srgbClr val="000000"/>
                        </a:solidFill>
                        <a:effectLst/>
                        <a:latin typeface="Calibri" charset="0"/>
                      </a:endParaRPr>
                    </a:p>
                  </a:txBody>
                  <a:tcPr marL="9101" marR="9101" marT="9101" marB="0" anchor="b"/>
                </a:tc>
                <a:tc>
                  <a:txBody>
                    <a:bodyPr/>
                    <a:lstStyle/>
                    <a:p>
                      <a:pPr algn="l" fontAlgn="b"/>
                      <a:endParaRPr lang="en-US" sz="1400" b="1" i="0" u="none" strike="noStrike">
                        <a:solidFill>
                          <a:srgbClr val="000000"/>
                        </a:solidFill>
                        <a:effectLst/>
                        <a:latin typeface="Calibri" charset="0"/>
                      </a:endParaRPr>
                    </a:p>
                  </a:txBody>
                  <a:tcPr marL="9101" marR="9101" marT="9101" marB="0" anchor="b"/>
                </a:tc>
                <a:tc>
                  <a:txBody>
                    <a:bodyPr/>
                    <a:lstStyle/>
                    <a:p>
                      <a:pPr algn="r" fontAlgn="b"/>
                      <a:r>
                        <a:rPr lang="en-US" sz="1400" b="1" u="none" strike="noStrike">
                          <a:effectLst/>
                        </a:rPr>
                        <a:t>$56,600 </a:t>
                      </a:r>
                      <a:endParaRPr lang="en-US" sz="1400" b="1" i="0" u="none" strike="noStrike">
                        <a:solidFill>
                          <a:srgbClr val="000000"/>
                        </a:solidFill>
                        <a:effectLst/>
                        <a:latin typeface="Calibri" charset="0"/>
                      </a:endParaRPr>
                    </a:p>
                  </a:txBody>
                  <a:tcPr marL="9101" marR="9101" marT="9101" marB="0" anchor="b"/>
                </a:tc>
                <a:tc>
                  <a:txBody>
                    <a:bodyPr/>
                    <a:lstStyle/>
                    <a:p>
                      <a:pPr algn="l" fontAlgn="b"/>
                      <a:endParaRPr lang="en-US" sz="1400" b="1" i="0" u="none" strike="noStrike" dirty="0">
                        <a:solidFill>
                          <a:srgbClr val="000000"/>
                        </a:solidFill>
                        <a:effectLst/>
                        <a:latin typeface="Calibri" charset="0"/>
                      </a:endParaRPr>
                    </a:p>
                  </a:txBody>
                  <a:tcPr marL="9101" marR="9101" marT="9101" marB="0" anchor="b"/>
                </a:tc>
              </a:tr>
            </a:tbl>
          </a:graphicData>
        </a:graphic>
      </p:graphicFrame>
    </p:spTree>
    <p:extLst>
      <p:ext uri="{BB962C8B-B14F-4D97-AF65-F5344CB8AC3E}">
        <p14:creationId xmlns:p14="http://schemas.microsoft.com/office/powerpoint/2010/main" val="243773925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37093562"/>
              </p:ext>
            </p:extLst>
          </p:nvPr>
        </p:nvGraphicFramePr>
        <p:xfrm>
          <a:off x="1024128" y="1800668"/>
          <a:ext cx="10426974" cy="3165226"/>
        </p:xfrm>
        <a:graphic>
          <a:graphicData uri="http://schemas.openxmlformats.org/drawingml/2006/table">
            <a:tbl>
              <a:tblPr>
                <a:tableStyleId>{5C22544A-7EE6-4342-B048-85BDC9FD1C3A}</a:tableStyleId>
              </a:tblPr>
              <a:tblGrid>
                <a:gridCol w="2614066"/>
                <a:gridCol w="988512"/>
                <a:gridCol w="988512"/>
                <a:gridCol w="5835884"/>
              </a:tblGrid>
              <a:tr h="469638">
                <a:tc>
                  <a:txBody>
                    <a:bodyPr/>
                    <a:lstStyle/>
                    <a:p>
                      <a:pPr algn="l" fontAlgn="b"/>
                      <a:r>
                        <a:rPr lang="en-US" sz="1400" b="1" u="none" strike="noStrike" dirty="0">
                          <a:effectLst/>
                          <a:latin typeface="Arial" charset="0"/>
                          <a:ea typeface="Arial" charset="0"/>
                          <a:cs typeface="Arial" charset="0"/>
                        </a:rPr>
                        <a:t>SIP Recognized Student </a:t>
                      </a:r>
                      <a:r>
                        <a:rPr lang="en-US" sz="1400" b="1" u="none" strike="noStrike" dirty="0" smtClean="0">
                          <a:effectLst/>
                          <a:latin typeface="Arial" charset="0"/>
                          <a:ea typeface="Arial" charset="0"/>
                          <a:cs typeface="Arial" charset="0"/>
                        </a:rPr>
                        <a:t>Organization (RSO)</a:t>
                      </a:r>
                      <a:endParaRPr lang="en-US" sz="1400" b="1" i="0" u="none" strike="noStrike" dirty="0">
                        <a:solidFill>
                          <a:srgbClr val="000000"/>
                        </a:solidFill>
                        <a:effectLst/>
                        <a:latin typeface="Arial" charset="0"/>
                        <a:ea typeface="Arial" charset="0"/>
                        <a:cs typeface="Arial" charset="0"/>
                      </a:endParaRPr>
                    </a:p>
                  </a:txBody>
                  <a:tcPr marL="9101" marR="9101" marT="9101" marB="0" anchor="b"/>
                </a:tc>
                <a:tc>
                  <a:txBody>
                    <a:bodyPr/>
                    <a:lstStyle/>
                    <a:p>
                      <a:pPr algn="l" fontAlgn="b"/>
                      <a:r>
                        <a:rPr lang="en-US" sz="1400" b="1" i="0" u="none" strike="noStrike" dirty="0" smtClean="0">
                          <a:solidFill>
                            <a:srgbClr val="000000"/>
                          </a:solidFill>
                          <a:effectLst/>
                          <a:latin typeface="Arial" charset="0"/>
                          <a:ea typeface="Arial" charset="0"/>
                          <a:cs typeface="Arial" charset="0"/>
                        </a:rPr>
                        <a:t>Revenue</a:t>
                      </a:r>
                      <a:endParaRPr lang="en-US" sz="1400" b="1" i="0" u="none" strike="noStrike" dirty="0">
                        <a:solidFill>
                          <a:srgbClr val="000000"/>
                        </a:solidFill>
                        <a:effectLst/>
                        <a:latin typeface="Arial" charset="0"/>
                        <a:ea typeface="Arial" charset="0"/>
                        <a:cs typeface="Arial" charset="0"/>
                      </a:endParaRPr>
                    </a:p>
                  </a:txBody>
                  <a:tcPr marL="9101" marR="9101" marT="9101" marB="0" anchor="b"/>
                </a:tc>
                <a:tc>
                  <a:txBody>
                    <a:bodyPr/>
                    <a:lstStyle/>
                    <a:p>
                      <a:pPr algn="l" fontAlgn="b"/>
                      <a:r>
                        <a:rPr lang="en-US" sz="1400" b="1" i="0" u="none" strike="noStrike" dirty="0" smtClean="0">
                          <a:solidFill>
                            <a:srgbClr val="000000"/>
                          </a:solidFill>
                          <a:effectLst/>
                          <a:latin typeface="Arial" charset="0"/>
                          <a:ea typeface="Arial" charset="0"/>
                          <a:cs typeface="Arial" charset="0"/>
                        </a:rPr>
                        <a:t>Expenses</a:t>
                      </a:r>
                      <a:endParaRPr lang="en-US" sz="1400" b="1" i="0" u="none" strike="noStrike" dirty="0">
                        <a:solidFill>
                          <a:srgbClr val="000000"/>
                        </a:solidFill>
                        <a:effectLst/>
                        <a:latin typeface="Arial" charset="0"/>
                        <a:ea typeface="Arial" charset="0"/>
                        <a:cs typeface="Arial" charset="0"/>
                      </a:endParaRPr>
                    </a:p>
                  </a:txBody>
                  <a:tcPr marL="9101" marR="9101" marT="9101" marB="0" anchor="b"/>
                </a:tc>
                <a:tc>
                  <a:txBody>
                    <a:bodyPr/>
                    <a:lstStyle/>
                    <a:p>
                      <a:pPr algn="l" fontAlgn="b"/>
                      <a:r>
                        <a:rPr lang="en-US" sz="1400" b="1" u="none" strike="noStrike" dirty="0">
                          <a:effectLst/>
                          <a:latin typeface="Arial" charset="0"/>
                          <a:ea typeface="Arial" charset="0"/>
                          <a:cs typeface="Arial" charset="0"/>
                        </a:rPr>
                        <a:t>Notes</a:t>
                      </a:r>
                      <a:endParaRPr lang="en-US" sz="1400" b="1" i="1" u="none" strike="noStrike" dirty="0">
                        <a:solidFill>
                          <a:srgbClr val="000000"/>
                        </a:solidFill>
                        <a:effectLst/>
                        <a:latin typeface="Arial" charset="0"/>
                        <a:ea typeface="Arial" charset="0"/>
                        <a:cs typeface="Arial" charset="0"/>
                      </a:endParaRPr>
                    </a:p>
                  </a:txBody>
                  <a:tcPr marL="9101" marR="9101" marT="9101" marB="0" anchor="b"/>
                </a:tc>
              </a:tr>
              <a:tr h="0">
                <a:tc>
                  <a:txBody>
                    <a:bodyPr/>
                    <a:lstStyle/>
                    <a:p>
                      <a:pPr algn="l" fontAlgn="b"/>
                      <a:r>
                        <a:rPr lang="sk-SK" sz="1400" u="none" strike="noStrike" dirty="0">
                          <a:effectLst/>
                        </a:rPr>
                        <a:t> </a:t>
                      </a:r>
                      <a:endParaRPr lang="sk-SK" sz="1400" b="0" i="0" u="none" strike="noStrike" dirty="0">
                        <a:solidFill>
                          <a:srgbClr val="000000"/>
                        </a:solidFill>
                        <a:effectLst/>
                        <a:latin typeface="Calibri" charset="0"/>
                      </a:endParaRPr>
                    </a:p>
                  </a:txBody>
                  <a:tcPr marL="9101" marR="9101" marT="9101" marB="0" anchor="b"/>
                </a:tc>
                <a:tc>
                  <a:txBody>
                    <a:bodyPr/>
                    <a:lstStyle/>
                    <a:p>
                      <a:pPr algn="l" fontAlgn="b"/>
                      <a:endParaRPr lang="en-US" sz="1400" b="0" i="0" u="none" strike="noStrike" dirty="0">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dirty="0">
                        <a:solidFill>
                          <a:srgbClr val="000000"/>
                        </a:solidFill>
                        <a:effectLst/>
                        <a:latin typeface="Calibri" charset="0"/>
                      </a:endParaRPr>
                    </a:p>
                  </a:txBody>
                  <a:tcPr marL="9101" marR="9101" marT="9101" marB="0" anchor="b"/>
                </a:tc>
              </a:tr>
              <a:tr h="362975">
                <a:tc>
                  <a:txBody>
                    <a:bodyPr/>
                    <a:lstStyle/>
                    <a:p>
                      <a:pPr algn="l" fontAlgn="b"/>
                      <a:r>
                        <a:rPr lang="en-US" sz="1400" u="none" strike="noStrike">
                          <a:effectLst/>
                        </a:rPr>
                        <a:t>Programming Budget</a:t>
                      </a:r>
                      <a:endParaRPr lang="en-US" sz="1400" b="1"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dirty="0">
                          <a:effectLst/>
                        </a:rPr>
                        <a:t>$1,000 </a:t>
                      </a:r>
                      <a:endParaRPr lang="en-US" sz="1400" b="0" i="0" u="none" strike="noStrike" dirty="0">
                        <a:solidFill>
                          <a:srgbClr val="000000"/>
                        </a:solidFill>
                        <a:effectLst/>
                        <a:latin typeface="Calibri" charset="0"/>
                      </a:endParaRPr>
                    </a:p>
                  </a:txBody>
                  <a:tcPr marL="9101" marR="9101" marT="9101" marB="0" anchor="b"/>
                </a:tc>
                <a:tc>
                  <a:txBody>
                    <a:bodyPr/>
                    <a:lstStyle/>
                    <a:p>
                      <a:pPr algn="l" fontAlgn="b"/>
                      <a:r>
                        <a:rPr lang="en-US" sz="1400" u="none" strike="noStrike" dirty="0">
                          <a:effectLst/>
                        </a:rPr>
                        <a:t>These funds will supply the RSO with a programming budget for the academic year</a:t>
                      </a:r>
                      <a:endParaRPr lang="en-US" sz="1400" b="0" i="0" u="none" strike="noStrike" dirty="0">
                        <a:solidFill>
                          <a:srgbClr val="000000"/>
                        </a:solidFill>
                        <a:effectLst/>
                        <a:latin typeface="Calibri" charset="0"/>
                      </a:endParaRPr>
                    </a:p>
                  </a:txBody>
                  <a:tcPr marL="9101" marR="9101" marT="9101" marB="0" anchor="b"/>
                </a:tc>
              </a:tr>
              <a:tr h="469638">
                <a:tc>
                  <a:txBody>
                    <a:bodyPr/>
                    <a:lstStyle/>
                    <a:p>
                      <a:pPr algn="l" fontAlgn="b"/>
                      <a:r>
                        <a:rPr lang="en-US" sz="1400" b="1" u="none" strike="noStrike" dirty="0">
                          <a:effectLst/>
                        </a:rPr>
                        <a:t>RSO Subtotal</a:t>
                      </a:r>
                      <a:endParaRPr lang="en-US" sz="1400" b="1" i="0" u="none" strike="noStrike" dirty="0">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a:effectLst/>
                        </a:rPr>
                        <a:t>$1,000 </a:t>
                      </a:r>
                      <a:endParaRPr lang="en-US" sz="1400" b="1"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dirty="0">
                        <a:solidFill>
                          <a:srgbClr val="000000"/>
                        </a:solidFill>
                        <a:effectLst/>
                        <a:latin typeface="Calibri" charset="0"/>
                      </a:endParaRPr>
                    </a:p>
                  </a:txBody>
                  <a:tcPr marL="9101" marR="9101" marT="9101" marB="0" anchor="b"/>
                </a:tc>
              </a:tr>
              <a:tr h="301577">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dirty="0">
                        <a:solidFill>
                          <a:srgbClr val="000000"/>
                        </a:solidFill>
                        <a:effectLst/>
                        <a:latin typeface="Calibri" charset="0"/>
                      </a:endParaRPr>
                    </a:p>
                  </a:txBody>
                  <a:tcPr marL="9101" marR="9101" marT="9101" marB="0" anchor="b"/>
                </a:tc>
              </a:tr>
              <a:tr h="494356">
                <a:tc>
                  <a:txBody>
                    <a:bodyPr/>
                    <a:lstStyle/>
                    <a:p>
                      <a:pPr algn="l" fontAlgn="b"/>
                      <a:r>
                        <a:rPr lang="en-US" sz="1400" u="none" strike="noStrike">
                          <a:effectLst/>
                        </a:rPr>
                        <a:t>Total Revenue</a:t>
                      </a:r>
                      <a:endParaRPr lang="en-US" sz="1400" b="1"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a:effectLst/>
                        </a:rPr>
                        <a:t>$53,000 </a:t>
                      </a:r>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l" fontAlgn="b"/>
                      <a:endParaRPr lang="en-US" sz="1400" b="0" i="0" u="none" strike="noStrike" dirty="0">
                        <a:solidFill>
                          <a:srgbClr val="000000"/>
                        </a:solidFill>
                        <a:effectLst/>
                        <a:latin typeface="Calibri" charset="0"/>
                      </a:endParaRPr>
                    </a:p>
                  </a:txBody>
                  <a:tcPr marL="9101" marR="9101" marT="9101" marB="0" anchor="b"/>
                </a:tc>
              </a:tr>
              <a:tr h="391909">
                <a:tc>
                  <a:txBody>
                    <a:bodyPr/>
                    <a:lstStyle/>
                    <a:p>
                      <a:pPr algn="l" fontAlgn="b"/>
                      <a:r>
                        <a:rPr lang="en-US" sz="1400" u="none" strike="noStrike">
                          <a:effectLst/>
                        </a:rPr>
                        <a:t>Total Expenses</a:t>
                      </a:r>
                      <a:endParaRPr lang="en-US" sz="1400" b="0" i="0" u="none" strike="noStrike">
                        <a:solidFill>
                          <a:srgbClr val="000000"/>
                        </a:solidFill>
                        <a:effectLst/>
                        <a:latin typeface="Calibri (Body)" charset="0"/>
                      </a:endParaRPr>
                    </a:p>
                  </a:txBody>
                  <a:tcPr marL="9101" marR="9101" marT="9101" marB="0" anchor="b"/>
                </a:tc>
                <a:tc>
                  <a:txBody>
                    <a:bodyPr/>
                    <a:lstStyle/>
                    <a:p>
                      <a:pPr algn="l" fontAlgn="b"/>
                      <a:endParaRPr lang="en-US" sz="1400" b="0" i="0" u="none" strike="noStrike">
                        <a:solidFill>
                          <a:srgbClr val="000000"/>
                        </a:solidFill>
                        <a:effectLst/>
                        <a:latin typeface="Calibri" charset="0"/>
                      </a:endParaRPr>
                    </a:p>
                  </a:txBody>
                  <a:tcPr marL="9101" marR="9101" marT="9101" marB="0" anchor="b"/>
                </a:tc>
                <a:tc>
                  <a:txBody>
                    <a:bodyPr/>
                    <a:lstStyle/>
                    <a:p>
                      <a:pPr algn="r" fontAlgn="b"/>
                      <a:r>
                        <a:rPr lang="en-US" sz="1400" u="none" strike="noStrike" dirty="0">
                          <a:effectLst/>
                        </a:rPr>
                        <a:t>$</a:t>
                      </a:r>
                      <a:r>
                        <a:rPr lang="en-US" sz="1400" u="none" strike="noStrike" dirty="0" smtClean="0">
                          <a:effectLst/>
                        </a:rPr>
                        <a:t>63,600 </a:t>
                      </a:r>
                      <a:endParaRPr lang="en-US" sz="1400" b="0" i="0" u="none" strike="noStrike" dirty="0">
                        <a:solidFill>
                          <a:srgbClr val="000000"/>
                        </a:solidFill>
                        <a:effectLst/>
                        <a:latin typeface="Calibri" charset="0"/>
                      </a:endParaRPr>
                    </a:p>
                  </a:txBody>
                  <a:tcPr marL="9101" marR="9101" marT="9101" marB="0" anchor="b"/>
                </a:tc>
                <a:tc>
                  <a:txBody>
                    <a:bodyPr/>
                    <a:lstStyle/>
                    <a:p>
                      <a:pPr algn="l" fontAlgn="b"/>
                      <a:endParaRPr lang="en-US" sz="1400" b="0" i="0" u="none" strike="noStrike" dirty="0">
                        <a:solidFill>
                          <a:srgbClr val="000000"/>
                        </a:solidFill>
                        <a:effectLst/>
                        <a:latin typeface="Calibri" charset="0"/>
                      </a:endParaRPr>
                    </a:p>
                  </a:txBody>
                  <a:tcPr marL="9101" marR="9101" marT="9101" marB="0" anchor="b"/>
                </a:tc>
              </a:tr>
              <a:tr h="379827">
                <a:tc>
                  <a:txBody>
                    <a:bodyPr/>
                    <a:lstStyle/>
                    <a:p>
                      <a:pPr algn="l" fontAlgn="b"/>
                      <a:r>
                        <a:rPr lang="en-US" sz="1400" b="1" u="none" strike="noStrike">
                          <a:effectLst/>
                        </a:rPr>
                        <a:t>Total Budget</a:t>
                      </a:r>
                      <a:endParaRPr lang="en-US" sz="1400" b="1" i="0" u="none" strike="noStrike">
                        <a:solidFill>
                          <a:srgbClr val="000000"/>
                        </a:solidFill>
                        <a:effectLst/>
                        <a:latin typeface="Calibri" charset="0"/>
                      </a:endParaRPr>
                    </a:p>
                  </a:txBody>
                  <a:tcPr marL="9101" marR="9101" marT="9101" marB="0" anchor="b"/>
                </a:tc>
                <a:tc>
                  <a:txBody>
                    <a:bodyPr/>
                    <a:lstStyle/>
                    <a:p>
                      <a:pPr algn="r" fontAlgn="b"/>
                      <a:r>
                        <a:rPr lang="en-US" sz="1400" b="1" u="none" strike="noStrike" dirty="0" smtClean="0">
                          <a:effectLst/>
                        </a:rPr>
                        <a:t>$10,600 </a:t>
                      </a:r>
                      <a:endParaRPr lang="en-US" sz="1400" b="1" i="0" u="none" strike="noStrike" dirty="0">
                        <a:solidFill>
                          <a:srgbClr val="000000"/>
                        </a:solidFill>
                        <a:effectLst/>
                        <a:latin typeface="Calibri" charset="0"/>
                      </a:endParaRPr>
                    </a:p>
                  </a:txBody>
                  <a:tcPr marL="9101" marR="9101" marT="9101" marB="0" anchor="b"/>
                </a:tc>
                <a:tc>
                  <a:txBody>
                    <a:bodyPr/>
                    <a:lstStyle/>
                    <a:p>
                      <a:pPr algn="l" fontAlgn="b"/>
                      <a:endParaRPr lang="en-US" sz="1400" b="1" i="0" u="none" strike="noStrike" dirty="0">
                        <a:solidFill>
                          <a:srgbClr val="000000"/>
                        </a:solidFill>
                        <a:effectLst/>
                        <a:latin typeface="Calibri" charset="0"/>
                      </a:endParaRPr>
                    </a:p>
                  </a:txBody>
                  <a:tcPr marL="9101" marR="9101" marT="9101" marB="0" anchor="b"/>
                </a:tc>
                <a:tc>
                  <a:txBody>
                    <a:bodyPr/>
                    <a:lstStyle/>
                    <a:p>
                      <a:pPr algn="l" fontAlgn="b"/>
                      <a:endParaRPr lang="en-US" sz="1400" b="0" i="0" u="none" strike="noStrike" dirty="0">
                        <a:solidFill>
                          <a:srgbClr val="000000"/>
                        </a:solidFill>
                        <a:effectLst/>
                        <a:latin typeface="Calibri" charset="0"/>
                      </a:endParaRPr>
                    </a:p>
                  </a:txBody>
                  <a:tcPr marL="9101" marR="9101" marT="9101" marB="0" anchor="b"/>
                </a:tc>
              </a:tr>
            </a:tbl>
          </a:graphicData>
        </a:graphic>
      </p:graphicFrame>
    </p:spTree>
    <p:extLst>
      <p:ext uri="{BB962C8B-B14F-4D97-AF65-F5344CB8AC3E}">
        <p14:creationId xmlns:p14="http://schemas.microsoft.com/office/powerpoint/2010/main" val="68864284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Goals And Learning Outcomes</a:t>
            </a:r>
          </a:p>
        </p:txBody>
      </p:sp>
      <p:sp>
        <p:nvSpPr>
          <p:cNvPr id="3" name="Content Placeholder 2"/>
          <p:cNvSpPr>
            <a:spLocks noGrp="1"/>
          </p:cNvSpPr>
          <p:nvPr>
            <p:ph idx="1"/>
          </p:nvPr>
        </p:nvSpPr>
        <p:spPr>
          <a:xfrm>
            <a:off x="1023938" y="1993900"/>
            <a:ext cx="9720262" cy="4560001"/>
          </a:xfrm>
        </p:spPr>
        <p:txBody>
          <a:bodyPr vert="horz" lIns="45720" tIns="45720" rIns="45720" bIns="45720" rtlCol="0" anchor="t">
            <a:normAutofit/>
          </a:bodyPr>
          <a:lstStyle/>
          <a:p>
            <a:r>
              <a:rPr lang="en-US" sz="2800">
                <a:solidFill>
                  <a:srgbClr val="000000"/>
                </a:solidFill>
              </a:rPr>
              <a:t>Personal Growth</a:t>
            </a:r>
          </a:p>
          <a:p>
            <a:pPr lvl="1"/>
            <a:r>
              <a:rPr lang="en-US" sz="2400">
                <a:solidFill>
                  <a:srgbClr val="000000"/>
                </a:solidFill>
              </a:rPr>
              <a:t>Counselors</a:t>
            </a:r>
            <a:r>
              <a:rPr lang="en-US" sz="2400"/>
              <a:t> will assist students through career assessment, development, and search, raising awareness of self-knowledge and how to advocate for themselves, and developing time and stress management skills. </a:t>
            </a:r>
          </a:p>
          <a:p>
            <a:r>
              <a:rPr lang="en-US" sz="2800">
                <a:solidFill>
                  <a:srgbClr val="000000"/>
                </a:solidFill>
                <a:latin typeface="Tw Cen MT"/>
              </a:rPr>
              <a:t>Social Integration</a:t>
            </a:r>
          </a:p>
          <a:p>
            <a:pPr lvl="1"/>
            <a:r>
              <a:rPr lang="en-US" sz="2400">
                <a:latin typeface="TW Cen MT"/>
              </a:rPr>
              <a:t>Through a mixture of group and individual counseling sessions, students will be supported through activities that promote soft skill acquisition, problem-solving, decision making skill development, and social skills practice. </a:t>
            </a:r>
          </a:p>
          <a:p>
            <a:r>
              <a:rPr lang="en-US" sz="2800">
                <a:solidFill>
                  <a:srgbClr val="000000"/>
                </a:solidFill>
                <a:latin typeface="Tw Cen MT"/>
              </a:rPr>
              <a:t>Academic Assistance </a:t>
            </a:r>
          </a:p>
          <a:p>
            <a:pPr lvl="1"/>
            <a:r>
              <a:rPr lang="en-US" sz="2400">
                <a:latin typeface="Tw Cen MT"/>
              </a:rPr>
              <a:t>Individualized strategies designed and implemented to teach students executive functioning skills</a:t>
            </a:r>
          </a:p>
          <a:p>
            <a:endParaRPr lang="en-US">
              <a:solidFill>
                <a:srgbClr val="000000"/>
              </a:solidFill>
              <a:latin typeface="Tw Cen MT"/>
            </a:endParaRPr>
          </a:p>
        </p:txBody>
      </p:sp>
    </p:spTree>
    <p:extLst>
      <p:ext uri="{BB962C8B-B14F-4D97-AF65-F5344CB8AC3E}">
        <p14:creationId xmlns:p14="http://schemas.microsoft.com/office/powerpoint/2010/main" val="225562941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a:xfrm>
            <a:off x="1024128" y="2084832"/>
            <a:ext cx="9720073" cy="4023360"/>
          </a:xfrm>
        </p:spPr>
        <p:txBody>
          <a:bodyPr vert="horz" lIns="45720" tIns="45720" rIns="45720" bIns="45720" rtlCol="0" anchor="t">
            <a:normAutofit fontScale="92500" lnSpcReduction="20000"/>
          </a:bodyPr>
          <a:lstStyle/>
          <a:p>
            <a:pPr marL="0" indent="0">
              <a:buNone/>
            </a:pPr>
            <a:r>
              <a:rPr lang="en-US" err="1">
                <a:latin typeface="TW Cen MT"/>
              </a:rPr>
              <a:t>Adreon</a:t>
            </a:r>
            <a:r>
              <a:rPr lang="en-US">
                <a:latin typeface="TW Cen MT"/>
              </a:rPr>
              <a:t>, D., &amp; Durocher, J. S. (2007). Evaluating the college transition needs of individuals with high-functioning autism spectrum disorders. Intervention in School and Clinic, 42(5), 271-279.</a:t>
            </a:r>
            <a:endParaRPr lang="en-US">
              <a:latin typeface="Tw Cen MT"/>
            </a:endParaRPr>
          </a:p>
          <a:p>
            <a:pPr marL="0" indent="0">
              <a:buNone/>
            </a:pPr>
            <a:r>
              <a:rPr lang="en-US" err="1"/>
              <a:t>Dipeolu</a:t>
            </a:r>
            <a:r>
              <a:rPr lang="en-US"/>
              <a:t>, A. O., </a:t>
            </a:r>
            <a:r>
              <a:rPr lang="en-US" err="1"/>
              <a:t>Storlie</a:t>
            </a:r>
            <a:r>
              <a:rPr lang="en-US"/>
              <a:t>, C., &amp; Johnson, C. (2015). College Students With High-Functioning Autism Spectrum Disorder: Best Practices for Successful Transition to the World of Work. </a:t>
            </a:r>
            <a:r>
              <a:rPr lang="en-US" i="1"/>
              <a:t>Journal Of College Counseling</a:t>
            </a:r>
            <a:r>
              <a:rPr lang="en-US"/>
              <a:t>, </a:t>
            </a:r>
            <a:r>
              <a:rPr lang="en-US" i="1"/>
              <a:t>18</a:t>
            </a:r>
            <a:r>
              <a:rPr lang="en-US"/>
              <a:t>(2), 175-190. doi:10.1002/jocc.12013</a:t>
            </a:r>
          </a:p>
          <a:p>
            <a:pPr marL="0" indent="0">
              <a:lnSpc>
                <a:spcPct val="100000"/>
              </a:lnSpc>
              <a:buNone/>
            </a:pPr>
            <a:r>
              <a:rPr lang="en-US"/>
              <a:t>Evans, N. J., Forney, D. S., Guido-</a:t>
            </a:r>
            <a:r>
              <a:rPr lang="en-US" err="1"/>
              <a:t>DiBrito</a:t>
            </a:r>
            <a:r>
              <a:rPr lang="en-US"/>
              <a:t>, F. M., Patton, L. D., &amp; </a:t>
            </a:r>
            <a:r>
              <a:rPr lang="en-US" err="1"/>
              <a:t>Renn</a:t>
            </a:r>
            <a:r>
              <a:rPr lang="en-US"/>
              <a:t>, K. A. (2010). </a:t>
            </a:r>
            <a:r>
              <a:rPr lang="en-US" i="1"/>
              <a:t>S</a:t>
            </a:r>
            <a:r>
              <a:rPr lang="en-US"/>
              <a:t>tudent development in college: Theory, research, and practice. San Francisco: Jossey-Bass.</a:t>
            </a:r>
          </a:p>
          <a:p>
            <a:pPr marL="0" indent="0">
              <a:buNone/>
            </a:pPr>
            <a:r>
              <a:rPr lang="en-US"/>
              <a:t>Freedman, S. (2010). Developing College Skills in Students with Autism and Asperger's Syndrome. Jessica Kingsley Publishers.</a:t>
            </a:r>
          </a:p>
          <a:p>
            <a:pPr marL="0" indent="0">
              <a:buNone/>
            </a:pPr>
            <a:r>
              <a:rPr lang="en-US"/>
              <a:t>Introduction to Montessori Method. (</a:t>
            </a:r>
            <a:r>
              <a:rPr lang="en-US" err="1"/>
              <a:t>n.d.</a:t>
            </a:r>
            <a:r>
              <a:rPr lang="en-US"/>
              <a:t>). https://amshq.org/Montessori-Education/Introduction-to-Montessori</a:t>
            </a:r>
          </a:p>
          <a:p>
            <a:pPr marL="0" indent="0">
              <a:buNone/>
            </a:pPr>
            <a:r>
              <a:rPr lang="en-US" err="1"/>
              <a:t>Zager</a:t>
            </a:r>
            <a:r>
              <a:rPr lang="en-US"/>
              <a:t>, D., &amp; </a:t>
            </a:r>
            <a:r>
              <a:rPr lang="en-US" err="1"/>
              <a:t>Alpern</a:t>
            </a:r>
            <a:r>
              <a:rPr lang="en-US"/>
              <a:t>, C. S. (2010). College-based inclusion programming for transition-age students with autism. Focus on Autism and Other Developmental Disabilities</a:t>
            </a:r>
          </a:p>
          <a:p>
            <a:pPr marL="0" indent="0">
              <a:buNone/>
            </a:pPr>
            <a:endParaRPr lang="en-US"/>
          </a:p>
          <a:p>
            <a:endParaRPr lang="en-US"/>
          </a:p>
        </p:txBody>
      </p:sp>
    </p:spTree>
    <p:extLst>
      <p:ext uri="{BB962C8B-B14F-4D97-AF65-F5344CB8AC3E}">
        <p14:creationId xmlns:p14="http://schemas.microsoft.com/office/powerpoint/2010/main" val="190575330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Personal Growth</a:t>
            </a:r>
          </a:p>
        </p:txBody>
      </p:sp>
      <p:sp>
        <p:nvSpPr>
          <p:cNvPr id="3" name="Content Placeholder 2"/>
          <p:cNvSpPr>
            <a:spLocks noGrp="1"/>
          </p:cNvSpPr>
          <p:nvPr>
            <p:ph idx="1"/>
          </p:nvPr>
        </p:nvSpPr>
        <p:spPr>
          <a:xfrm>
            <a:off x="1024127" y="1889760"/>
            <a:ext cx="9720073" cy="4023360"/>
          </a:xfrm>
        </p:spPr>
        <p:txBody>
          <a:bodyPr vert="horz" lIns="45720" tIns="45720" rIns="45720" bIns="45720" rtlCol="0" anchor="t">
            <a:normAutofit lnSpcReduction="10000"/>
          </a:bodyPr>
          <a:lstStyle/>
          <a:p>
            <a:pPr marL="0" indent="0">
              <a:buNone/>
            </a:pPr>
            <a:r>
              <a:rPr lang="en-US"/>
              <a:t>When considering college success programming for students with Autism Spectrum Disorders, the way in which they develop a sense of self and acclimate to their surroundings must be analyzed. It is important that we help these students continue to learn about themselves, including aspects of their characteristics that may be impacted in transition. We want to build on everyday life skills and foster intrinsic motivation. </a:t>
            </a:r>
          </a:p>
          <a:p>
            <a:pPr marL="0" indent="0">
              <a:buNone/>
            </a:pPr>
            <a:r>
              <a:rPr lang="en-US"/>
              <a:t>In highlighting the development of individual skills necessary to navigate college, it is our hope that this summer program will serve as a stepping stone of encouragement. </a:t>
            </a:r>
          </a:p>
          <a:p>
            <a:pPr marL="0" indent="0">
              <a:buNone/>
            </a:pPr>
            <a:r>
              <a:rPr lang="en-US"/>
              <a:t>Three areas of growth and individual challenge will be considered:</a:t>
            </a:r>
          </a:p>
          <a:p>
            <a:pPr marL="457200" indent="-457200">
              <a:buAutoNum type="arabicPeriod"/>
            </a:pPr>
            <a:r>
              <a:rPr lang="en-US"/>
              <a:t>Self-Awareness (who am I and how can I succeed with my disorder)</a:t>
            </a:r>
          </a:p>
          <a:p>
            <a:pPr marL="457200" indent="-457200">
              <a:buAutoNum type="arabicPeriod"/>
            </a:pPr>
            <a:r>
              <a:rPr lang="en-US"/>
              <a:t>Self-Advocacy (what do I need and how can I communicate those needs)</a:t>
            </a:r>
          </a:p>
          <a:p>
            <a:pPr marL="457200" indent="-457200">
              <a:buFont typeface="Tw Cen MT" panose="020B0602020104020603" pitchFamily="34" charset="0"/>
              <a:buAutoNum type="arabicPeriod"/>
            </a:pPr>
            <a:r>
              <a:rPr lang="en-US"/>
              <a:t>Self-Help (how can I be independent and accomplish my goals) </a:t>
            </a:r>
          </a:p>
          <a:p>
            <a:pPr marL="457200" indent="-457200">
              <a:buAutoNum type="arabicPeriod"/>
            </a:pPr>
            <a:endParaRPr lang="en-US"/>
          </a:p>
          <a:p>
            <a:pPr marL="457200" indent="-457200">
              <a:buAutoNum type="arabicPeriod"/>
            </a:pPr>
            <a:endParaRPr lang="en-US"/>
          </a:p>
          <a:p>
            <a:pPr marL="457200" indent="-457200">
              <a:buAutoNum type="arabicPeriod"/>
            </a:pPr>
            <a:endParaRPr lang="en-US"/>
          </a:p>
        </p:txBody>
      </p:sp>
    </p:spTree>
    <p:extLst>
      <p:ext uri="{BB962C8B-B14F-4D97-AF65-F5344CB8AC3E}">
        <p14:creationId xmlns:p14="http://schemas.microsoft.com/office/powerpoint/2010/main" val="203312504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Theory #1: Maslow’s hierarchy of needs</a:t>
            </a:r>
          </a:p>
        </p:txBody>
      </p:sp>
      <p:pic>
        <p:nvPicPr>
          <p:cNvPr id="4" name="Content Placeholder 3" descr="&lt;strong&gt;Maslow’s hierarchy of needs&lt;/strong&gt; is so well-known that it &lt;strong&gt;needs&lt;/strong&gt; little ..."/>
          <p:cNvPicPr>
            <a:picLocks noGrp="1" noChangeAspect="1"/>
          </p:cNvPicPr>
          <p:nvPr>
            <p:ph idx="1"/>
          </p:nvPr>
        </p:nvPicPr>
        <p:blipFill>
          <a:blip r:embed="rId2"/>
          <a:stretch>
            <a:fillRect/>
          </a:stretch>
        </p:blipFill>
        <p:spPr>
          <a:xfrm>
            <a:off x="515113" y="2159000"/>
            <a:ext cx="4117847" cy="2538602"/>
          </a:xfrm>
        </p:spPr>
      </p:pic>
      <p:sp>
        <p:nvSpPr>
          <p:cNvPr id="5" name="TextBox 4"/>
          <p:cNvSpPr txBox="1"/>
          <p:nvPr/>
        </p:nvSpPr>
        <p:spPr>
          <a:xfrm>
            <a:off x="6193536" y="2182368"/>
            <a:ext cx="4852416" cy="369332"/>
          </a:xfrm>
          <a:prstGeom prst="rect">
            <a:avLst/>
          </a:prstGeom>
          <a:noFill/>
        </p:spPr>
        <p:txBody>
          <a:bodyPr wrap="square" rtlCol="0">
            <a:spAutoFit/>
          </a:bodyPr>
          <a:lstStyle/>
          <a:p>
            <a:endParaRPr lang="en-US"/>
          </a:p>
        </p:txBody>
      </p:sp>
      <p:sp>
        <p:nvSpPr>
          <p:cNvPr id="6" name="TextBox 5"/>
          <p:cNvSpPr txBox="1"/>
          <p:nvPr/>
        </p:nvSpPr>
        <p:spPr>
          <a:xfrm>
            <a:off x="4986529" y="1969392"/>
            <a:ext cx="6644639" cy="2585323"/>
          </a:xfrm>
          <a:prstGeom prst="rect">
            <a:avLst/>
          </a:prstGeom>
          <a:noFill/>
        </p:spPr>
        <p:txBody>
          <a:bodyPr wrap="square" rtlCol="0">
            <a:spAutoFit/>
          </a:bodyPr>
          <a:lstStyle/>
          <a:p>
            <a:r>
              <a:rPr lang="en-US"/>
              <a:t>Using a </a:t>
            </a:r>
            <a:r>
              <a:rPr lang="en-US" b="1">
                <a:solidFill>
                  <a:schemeClr val="accent1"/>
                </a:solidFill>
              </a:rPr>
              <a:t>hierarchy approach </a:t>
            </a:r>
            <a:r>
              <a:rPr lang="en-US"/>
              <a:t>to better understand the needs of each individual student. Ultimately, we want participating students to identify who they are and what they need to operate as a member of the campus community – without them feeling as though their disorder is a hindrance. As a student affairs professional, focusing on the most basic needs first brings everyday life skills to the forefront. The two areas categorized as basic needs expands on participants learning skills about using their meal plan on campus, living in an on-campus property, navigating throughout campus (to study or go to class), etc. </a:t>
            </a:r>
          </a:p>
        </p:txBody>
      </p:sp>
      <p:sp>
        <p:nvSpPr>
          <p:cNvPr id="7" name="Rectangle 6"/>
          <p:cNvSpPr/>
          <p:nvPr/>
        </p:nvSpPr>
        <p:spPr>
          <a:xfrm>
            <a:off x="515113" y="4823204"/>
            <a:ext cx="11116055" cy="1477328"/>
          </a:xfrm>
          <a:prstGeom prst="rect">
            <a:avLst/>
          </a:prstGeom>
        </p:spPr>
        <p:txBody>
          <a:bodyPr wrap="square">
            <a:spAutoFit/>
          </a:bodyPr>
          <a:lstStyle/>
          <a:p>
            <a:pPr lvl="0"/>
            <a:r>
              <a:rPr lang="en-US">
                <a:solidFill>
                  <a:prstClr val="black"/>
                </a:solidFill>
              </a:rPr>
              <a:t>Through </a:t>
            </a:r>
            <a:r>
              <a:rPr lang="en-US" b="1">
                <a:solidFill>
                  <a:schemeClr val="accent1"/>
                </a:solidFill>
              </a:rPr>
              <a:t>personal growth programming</a:t>
            </a:r>
            <a:r>
              <a:rPr lang="en-US">
                <a:solidFill>
                  <a:prstClr val="black"/>
                </a:solidFill>
              </a:rPr>
              <a:t>, we move into focus on mental and emotional functioning. Our participants will be comfortable in finding their way independently and knowing that campus is somewhere they belong. This incorporates some social integration tools, but mostly identifies their ability to succeed by themselves, knowing that they have support on-campus. Reaching self-actualization places emphasis on advocacy and awareness. It becomes important to have an understanding of themselves and what they would like to achieve, followed by taking the steps to do so.  </a:t>
            </a:r>
          </a:p>
        </p:txBody>
      </p:sp>
    </p:spTree>
    <p:extLst>
      <p:ext uri="{BB962C8B-B14F-4D97-AF65-F5344CB8AC3E}">
        <p14:creationId xmlns:p14="http://schemas.microsoft.com/office/powerpoint/2010/main" val="340191683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6386" y="474255"/>
            <a:ext cx="10046208" cy="1185236"/>
          </a:xfrm>
        </p:spPr>
        <p:txBody>
          <a:bodyPr>
            <a:normAutofit fontScale="90000"/>
          </a:bodyPr>
          <a:lstStyle/>
          <a:p>
            <a:r>
              <a:rPr lang="en-US" dirty="0"/>
              <a:t>Theory #2: Schlossberg’s Transition Theory</a:t>
            </a:r>
          </a:p>
        </p:txBody>
      </p:sp>
      <p:sp>
        <p:nvSpPr>
          <p:cNvPr id="5" name="Rectangle 4"/>
          <p:cNvSpPr/>
          <p:nvPr/>
        </p:nvSpPr>
        <p:spPr>
          <a:xfrm>
            <a:off x="848644" y="1600860"/>
            <a:ext cx="10416764" cy="1855701"/>
          </a:xfrm>
          <a:prstGeom prst="rect">
            <a:avLst/>
          </a:prstGeom>
        </p:spPr>
        <p:txBody>
          <a:bodyPr wrap="square">
            <a:spAutoFit/>
          </a:bodyPr>
          <a:lstStyle/>
          <a:p>
            <a:pPr>
              <a:lnSpc>
                <a:spcPct val="107000"/>
              </a:lnSpc>
              <a:spcAft>
                <a:spcPts val="800"/>
              </a:spcAft>
            </a:pPr>
            <a:r>
              <a:rPr lang="en-US" dirty="0">
                <a:solidFill>
                  <a:srgbClr val="222222"/>
                </a:solidFill>
                <a:ea typeface="Calibri" panose="020F0502020204030204" pitchFamily="34" charset="0"/>
                <a:cs typeface="Calibri" panose="020F0502020204030204" pitchFamily="34" charset="0"/>
              </a:rPr>
              <a:t>As student affairs professionals, we know that transitioning into college and continuing to persist while there can be challenging for all students. With emphasis on students with autism spectrum disorders, we can identify the transitional theory of situation, self, social support, and strategies. Our personal growth goal seeks to uncover ways to make this transition easier. We also want to keep in mind that our students will need assistance in serving themselves. Students in the early arrival summer program are participating in hopes of learning how to conquer academic hardship, as well as increase knowledge about the campus community. </a:t>
            </a:r>
            <a:endParaRPr lang="en-US" dirty="0">
              <a:ea typeface="Calibri" panose="020F0502020204030204" pitchFamily="34" charset="0"/>
              <a:cs typeface="Times New Roman" panose="02020603050405020304" pitchFamily="18" charset="0"/>
            </a:endParaRPr>
          </a:p>
        </p:txBody>
      </p:sp>
      <p:sp>
        <p:nvSpPr>
          <p:cNvPr id="8" name="TextBox 7"/>
          <p:cNvSpPr txBox="1"/>
          <p:nvPr/>
        </p:nvSpPr>
        <p:spPr>
          <a:xfrm>
            <a:off x="848644" y="3521106"/>
            <a:ext cx="4991324" cy="2554545"/>
          </a:xfrm>
          <a:prstGeom prst="rect">
            <a:avLst/>
          </a:prstGeom>
          <a:noFill/>
        </p:spPr>
        <p:txBody>
          <a:bodyPr wrap="square" rtlCol="0" anchor="t">
            <a:spAutoFit/>
          </a:bodyPr>
          <a:lstStyle/>
          <a:p>
            <a:r>
              <a:rPr lang="en-US" sz="1600" b="1">
                <a:solidFill>
                  <a:schemeClr val="accent1"/>
                </a:solidFill>
              </a:rPr>
              <a:t>Situation</a:t>
            </a:r>
            <a:r>
              <a:rPr lang="en-US" sz="1600"/>
              <a:t> – focusing on the change in educational environment, having to advocate for themselves inside and outside of the classroom, and acknowledging that having an autism spectrum disorder may influence how they experience college. </a:t>
            </a:r>
          </a:p>
          <a:p>
            <a:endParaRPr lang="en-US" sz="1600"/>
          </a:p>
          <a:p>
            <a:r>
              <a:rPr lang="en-US" sz="1600" b="1">
                <a:solidFill>
                  <a:schemeClr val="accent1"/>
                </a:solidFill>
              </a:rPr>
              <a:t>Self</a:t>
            </a:r>
            <a:r>
              <a:rPr lang="en-US" sz="1600"/>
              <a:t> – focusing on personal demographics and characteristics (how does their individual background reflect the way in which their disorder has impacted daily operation or functioning). </a:t>
            </a:r>
          </a:p>
        </p:txBody>
      </p:sp>
      <p:sp>
        <p:nvSpPr>
          <p:cNvPr id="9" name="TextBox 8"/>
          <p:cNvSpPr txBox="1"/>
          <p:nvPr/>
        </p:nvSpPr>
        <p:spPr>
          <a:xfrm>
            <a:off x="5949696" y="3447954"/>
            <a:ext cx="5315712" cy="2800767"/>
          </a:xfrm>
          <a:prstGeom prst="rect">
            <a:avLst/>
          </a:prstGeom>
          <a:noFill/>
        </p:spPr>
        <p:txBody>
          <a:bodyPr wrap="square" rtlCol="0">
            <a:spAutoFit/>
          </a:bodyPr>
          <a:lstStyle/>
          <a:p>
            <a:r>
              <a:rPr lang="en-US" sz="1600" b="1">
                <a:solidFill>
                  <a:schemeClr val="accent1"/>
                </a:solidFill>
              </a:rPr>
              <a:t>Social Support </a:t>
            </a:r>
            <a:r>
              <a:rPr lang="en-US" sz="1600"/>
              <a:t>– focusing on what their current levels of support may be. This includes a review of family units, how this individual seeks to build relationships (communication barriers both expressive and receptive), and what communities they find comfort in. </a:t>
            </a:r>
          </a:p>
          <a:p>
            <a:endParaRPr lang="en-US" sz="1600"/>
          </a:p>
          <a:p>
            <a:r>
              <a:rPr lang="en-US" sz="1600" b="1">
                <a:solidFill>
                  <a:schemeClr val="accent1"/>
                </a:solidFill>
              </a:rPr>
              <a:t>Strategies</a:t>
            </a:r>
            <a:r>
              <a:rPr lang="en-US" sz="1600"/>
              <a:t> – focusing on what the program can do to aid in the transition period, what skill sets can we build to structure how the participating individuals will succeed after the completion of the program, and how to continue that connection with the student (to ensure unwavering support). </a:t>
            </a:r>
          </a:p>
        </p:txBody>
      </p:sp>
    </p:spTree>
    <p:extLst>
      <p:ext uri="{BB962C8B-B14F-4D97-AF65-F5344CB8AC3E}">
        <p14:creationId xmlns:p14="http://schemas.microsoft.com/office/powerpoint/2010/main" val="254378044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8814816" cy="1499616"/>
          </a:xfrm>
        </p:spPr>
        <p:txBody>
          <a:bodyPr>
            <a:normAutofit fontScale="90000"/>
          </a:bodyPr>
          <a:lstStyle/>
          <a:p>
            <a:r>
              <a:rPr lang="en-US"/>
              <a:t>Theory #3: Chickering’s Theory of Identity Development </a:t>
            </a:r>
          </a:p>
        </p:txBody>
      </p:sp>
      <p:sp>
        <p:nvSpPr>
          <p:cNvPr id="3" name="Content Placeholder 2"/>
          <p:cNvSpPr>
            <a:spLocks noGrp="1"/>
          </p:cNvSpPr>
          <p:nvPr>
            <p:ph idx="1"/>
          </p:nvPr>
        </p:nvSpPr>
        <p:spPr>
          <a:xfrm>
            <a:off x="890016" y="2085928"/>
            <a:ext cx="10253472" cy="843480"/>
          </a:xfrm>
        </p:spPr>
        <p:txBody>
          <a:bodyPr>
            <a:normAutofit/>
          </a:bodyPr>
          <a:lstStyle/>
          <a:p>
            <a:r>
              <a:rPr lang="en-US" sz="1800" dirty="0"/>
              <a:t>Participation in this program supports the development of each student going through the seven vectors of identity development. These seven vectors, also known as “tasks”, reflect how this program will aid in the psychological development of self and allow students the opportunity to build on self-knowledge. </a:t>
            </a:r>
          </a:p>
        </p:txBody>
      </p:sp>
      <p:sp>
        <p:nvSpPr>
          <p:cNvPr id="4" name="Rectangle 3"/>
          <p:cNvSpPr/>
          <p:nvPr/>
        </p:nvSpPr>
        <p:spPr>
          <a:xfrm>
            <a:off x="1231392" y="2940504"/>
            <a:ext cx="9912096" cy="3342582"/>
          </a:xfrm>
          <a:prstGeom prst="rect">
            <a:avLst/>
          </a:prstGeom>
        </p:spPr>
        <p:txBody>
          <a:bodyPr wrap="square">
            <a:spAutoFit/>
          </a:bodyPr>
          <a:lstStyle/>
          <a:p>
            <a:pPr>
              <a:lnSpc>
                <a:spcPct val="107000"/>
              </a:lnSpc>
              <a:spcAft>
                <a:spcPts val="800"/>
              </a:spcAft>
            </a:pPr>
            <a:r>
              <a:rPr lang="en-US" sz="1600">
                <a:latin typeface="Calibri" panose="020F0502020204030204" pitchFamily="34" charset="0"/>
                <a:ea typeface="Calibri" panose="020F0502020204030204" pitchFamily="34" charset="0"/>
                <a:cs typeface="Calibri" panose="020F0502020204030204" pitchFamily="34" charset="0"/>
              </a:rPr>
              <a:t>1. </a:t>
            </a:r>
            <a:r>
              <a:rPr lang="en-US" sz="1600" b="1">
                <a:solidFill>
                  <a:schemeClr val="accent1"/>
                </a:solidFill>
                <a:latin typeface="Calibri" panose="020F0502020204030204" pitchFamily="34" charset="0"/>
                <a:ea typeface="Calibri" panose="020F0502020204030204" pitchFamily="34" charset="0"/>
                <a:cs typeface="Calibri" panose="020F0502020204030204" pitchFamily="34" charset="0"/>
              </a:rPr>
              <a:t>Developing Competence </a:t>
            </a:r>
            <a:r>
              <a:rPr lang="en-US" sz="1600">
                <a:latin typeface="Calibri" panose="020F0502020204030204" pitchFamily="34" charset="0"/>
                <a:ea typeface="Calibri" panose="020F0502020204030204" pitchFamily="34" charset="0"/>
                <a:cs typeface="Calibri" panose="020F0502020204030204" pitchFamily="34" charset="0"/>
              </a:rPr>
              <a:t>– Intellectual &amp; interpersonal competence, physical &amp; manual skills are developed</a:t>
            </a:r>
            <a:endParaRPr lang="en-US" sz="160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a:latin typeface="Calibri" panose="020F0502020204030204" pitchFamily="34" charset="0"/>
                <a:ea typeface="Calibri" panose="020F0502020204030204" pitchFamily="34" charset="0"/>
                <a:cs typeface="Calibri" panose="020F0502020204030204" pitchFamily="34" charset="0"/>
              </a:rPr>
              <a:t>2. </a:t>
            </a:r>
            <a:r>
              <a:rPr lang="en-US" sz="1600" b="1">
                <a:solidFill>
                  <a:schemeClr val="accent1"/>
                </a:solidFill>
                <a:latin typeface="Calibri" panose="020F0502020204030204" pitchFamily="34" charset="0"/>
                <a:ea typeface="Calibri" panose="020F0502020204030204" pitchFamily="34" charset="0"/>
                <a:cs typeface="Calibri" panose="020F0502020204030204" pitchFamily="34" charset="0"/>
              </a:rPr>
              <a:t>Managing Emotions </a:t>
            </a:r>
            <a:r>
              <a:rPr lang="en-US" sz="1600">
                <a:latin typeface="Calibri" panose="020F0502020204030204" pitchFamily="34" charset="0"/>
                <a:ea typeface="Calibri" panose="020F0502020204030204" pitchFamily="34" charset="0"/>
                <a:cs typeface="Calibri" panose="020F0502020204030204" pitchFamily="34" charset="0"/>
              </a:rPr>
              <a:t>– Recognizes &amp; accepts all emotions; learns how to express and control them </a:t>
            </a:r>
            <a:endParaRPr lang="en-US" sz="160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a:latin typeface="Calibri" panose="020F0502020204030204" pitchFamily="34" charset="0"/>
                <a:ea typeface="Calibri" panose="020F0502020204030204" pitchFamily="34" charset="0"/>
                <a:cs typeface="Calibri" panose="020F0502020204030204" pitchFamily="34" charset="0"/>
              </a:rPr>
              <a:t>3. </a:t>
            </a:r>
            <a:r>
              <a:rPr lang="en-US" sz="1600" b="1">
                <a:solidFill>
                  <a:schemeClr val="accent1"/>
                </a:solidFill>
                <a:latin typeface="Calibri" panose="020F0502020204030204" pitchFamily="34" charset="0"/>
                <a:ea typeface="Calibri" panose="020F0502020204030204" pitchFamily="34" charset="0"/>
                <a:cs typeface="Calibri" panose="020F0502020204030204" pitchFamily="34" charset="0"/>
              </a:rPr>
              <a:t>Moving Through Autonomy Toward Interdependence </a:t>
            </a:r>
            <a:r>
              <a:rPr lang="en-US" sz="1600">
                <a:latin typeface="Calibri" panose="020F0502020204030204" pitchFamily="34" charset="0"/>
                <a:ea typeface="Calibri" panose="020F0502020204030204" pitchFamily="34" charset="0"/>
                <a:cs typeface="Calibri" panose="020F0502020204030204" pitchFamily="34" charset="0"/>
              </a:rPr>
              <a:t>– Increase in their emotional freedom </a:t>
            </a:r>
            <a:endParaRPr lang="en-US" sz="160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a:latin typeface="Calibri" panose="020F0502020204030204" pitchFamily="34" charset="0"/>
                <a:ea typeface="Calibri" panose="020F0502020204030204" pitchFamily="34" charset="0"/>
                <a:cs typeface="Calibri" panose="020F0502020204030204" pitchFamily="34" charset="0"/>
              </a:rPr>
              <a:t>4. </a:t>
            </a:r>
            <a:r>
              <a:rPr lang="en-US" sz="1600" b="1">
                <a:solidFill>
                  <a:schemeClr val="accent1"/>
                </a:solidFill>
                <a:latin typeface="Calibri" panose="020F0502020204030204" pitchFamily="34" charset="0"/>
                <a:ea typeface="Calibri" panose="020F0502020204030204" pitchFamily="34" charset="0"/>
                <a:cs typeface="Calibri" panose="020F0502020204030204" pitchFamily="34" charset="0"/>
              </a:rPr>
              <a:t>Developing Mature Interpersonal Relationships </a:t>
            </a:r>
            <a:r>
              <a:rPr lang="en-US" sz="1600">
                <a:latin typeface="Calibri" panose="020F0502020204030204" pitchFamily="34" charset="0"/>
                <a:ea typeface="Calibri" panose="020F0502020204030204" pitchFamily="34" charset="0"/>
                <a:cs typeface="Calibri" panose="020F0502020204030204" pitchFamily="34" charset="0"/>
              </a:rPr>
              <a:t>– Develops intercultural &amp; interpersonal tolerance, appreciate differences (can relate to various difference participants will bring); creates healthy and intimate relationships  </a:t>
            </a:r>
            <a:endParaRPr lang="en-US" sz="160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a:latin typeface="Calibri" panose="020F0502020204030204" pitchFamily="34" charset="0"/>
                <a:ea typeface="Calibri" panose="020F0502020204030204" pitchFamily="34" charset="0"/>
                <a:cs typeface="Calibri" panose="020F0502020204030204" pitchFamily="34" charset="0"/>
              </a:rPr>
              <a:t>5. </a:t>
            </a:r>
            <a:r>
              <a:rPr lang="en-US" sz="1600" b="1">
                <a:solidFill>
                  <a:schemeClr val="accent1"/>
                </a:solidFill>
                <a:latin typeface="Calibri" panose="020F0502020204030204" pitchFamily="34" charset="0"/>
                <a:ea typeface="Calibri" panose="020F0502020204030204" pitchFamily="34" charset="0"/>
                <a:cs typeface="Calibri" panose="020F0502020204030204" pitchFamily="34" charset="0"/>
              </a:rPr>
              <a:t>Establishing Identity </a:t>
            </a:r>
            <a:r>
              <a:rPr lang="en-US" sz="1600">
                <a:latin typeface="Calibri" panose="020F0502020204030204" pitchFamily="34" charset="0"/>
                <a:ea typeface="Calibri" panose="020F0502020204030204" pitchFamily="34" charset="0"/>
                <a:cs typeface="Calibri" panose="020F0502020204030204" pitchFamily="34" charset="0"/>
              </a:rPr>
              <a:t>– Acknowledges differences in identity development based on gender, ethnic background &amp; sexual orientation. Concludes as to who they are and what they represent.   </a:t>
            </a:r>
            <a:endParaRPr lang="en-US" sz="160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a:latin typeface="Calibri" panose="020F0502020204030204" pitchFamily="34" charset="0"/>
                <a:ea typeface="Calibri" panose="020F0502020204030204" pitchFamily="34" charset="0"/>
                <a:cs typeface="Calibri" panose="020F0502020204030204" pitchFamily="34" charset="0"/>
              </a:rPr>
              <a:t>6. </a:t>
            </a:r>
            <a:r>
              <a:rPr lang="en-US" sz="1600" b="1">
                <a:solidFill>
                  <a:schemeClr val="accent1"/>
                </a:solidFill>
                <a:latin typeface="Calibri" panose="020F0502020204030204" pitchFamily="34" charset="0"/>
                <a:ea typeface="Calibri" panose="020F0502020204030204" pitchFamily="34" charset="0"/>
                <a:cs typeface="Calibri" panose="020F0502020204030204" pitchFamily="34" charset="0"/>
              </a:rPr>
              <a:t>Developing Purpose </a:t>
            </a:r>
            <a:r>
              <a:rPr lang="en-US" sz="1600">
                <a:latin typeface="Calibri" panose="020F0502020204030204" pitchFamily="34" charset="0"/>
                <a:ea typeface="Calibri" panose="020F0502020204030204" pitchFamily="34" charset="0"/>
                <a:cs typeface="Calibri" panose="020F0502020204030204" pitchFamily="34" charset="0"/>
              </a:rPr>
              <a:t>– Develop career goals, make commitments to personal interests &amp; activities, establish strong interpersonal commitments; builds on searching and assessing.   </a:t>
            </a:r>
            <a:endParaRPr lang="en-US" sz="160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a:latin typeface="Calibri" panose="020F0502020204030204" pitchFamily="34" charset="0"/>
                <a:ea typeface="Calibri" panose="020F0502020204030204" pitchFamily="34" charset="0"/>
                <a:cs typeface="Calibri" panose="020F0502020204030204" pitchFamily="34" charset="0"/>
              </a:rPr>
              <a:t>7. </a:t>
            </a:r>
            <a:r>
              <a:rPr lang="en-US" sz="1600" b="1">
                <a:solidFill>
                  <a:schemeClr val="accent1"/>
                </a:solidFill>
                <a:latin typeface="Calibri" panose="020F0502020204030204" pitchFamily="34" charset="0"/>
                <a:ea typeface="Calibri" panose="020F0502020204030204" pitchFamily="34" charset="0"/>
                <a:cs typeface="Calibri" panose="020F0502020204030204" pitchFamily="34" charset="0"/>
              </a:rPr>
              <a:t>Developing Integrity </a:t>
            </a:r>
            <a:r>
              <a:rPr lang="en-US" sz="1600">
                <a:latin typeface="Calibri" panose="020F0502020204030204" pitchFamily="34" charset="0"/>
                <a:ea typeface="Calibri" panose="020F0502020204030204" pitchFamily="34" charset="0"/>
                <a:cs typeface="Calibri" panose="020F0502020204030204" pitchFamily="34" charset="0"/>
              </a:rPr>
              <a:t>– Humanize &amp; personalize values, leads towards developing congruence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375515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Social Integration</a:t>
            </a:r>
          </a:p>
        </p:txBody>
      </p:sp>
      <p:sp>
        <p:nvSpPr>
          <p:cNvPr id="3" name="Content Placeholder 2"/>
          <p:cNvSpPr>
            <a:spLocks noGrp="1"/>
          </p:cNvSpPr>
          <p:nvPr>
            <p:ph idx="1"/>
          </p:nvPr>
        </p:nvSpPr>
        <p:spPr>
          <a:xfrm>
            <a:off x="1024128" y="1876425"/>
            <a:ext cx="9720073" cy="4023360"/>
          </a:xfrm>
        </p:spPr>
        <p:txBody>
          <a:bodyPr vert="horz" lIns="45720" tIns="45720" rIns="45720" bIns="45720" rtlCol="0" anchor="t">
            <a:normAutofit/>
          </a:bodyPr>
          <a:lstStyle/>
          <a:p>
            <a:pPr marL="0" indent="0">
              <a:buNone/>
            </a:pPr>
            <a:r>
              <a:rPr lang="en-US"/>
              <a:t>The transition to college from high school can be exciting for most students, for students with ASD it can bring on anxiety and trepidation. Difficulties with social and executive functioning can further complicate this transition. Furthermore, students with ASD who persist and continue onto graduation and enter the workforce may experience difficulty integrating into the workforce.  </a:t>
            </a:r>
            <a:endParaRPr lang="en-US">
              <a:solidFill>
                <a:srgbClr val="000000"/>
              </a:solidFill>
              <a:latin typeface="Tw Cen MT"/>
            </a:endParaRPr>
          </a:p>
          <a:p>
            <a:pPr marL="0" indent="0">
              <a:buNone/>
            </a:pPr>
            <a:r>
              <a:rPr lang="en-US"/>
              <a:t>The focus areas of social integration for students in the College Support Program will be:</a:t>
            </a:r>
          </a:p>
          <a:p>
            <a:pPr marL="457200" indent="-457200">
              <a:buFont typeface="+mj-lt"/>
              <a:buAutoNum type="arabicPeriod"/>
            </a:pPr>
            <a:r>
              <a:rPr lang="en-US"/>
              <a:t>Residence Halls</a:t>
            </a:r>
          </a:p>
          <a:p>
            <a:pPr marL="457200" indent="-457200">
              <a:buFont typeface="+mj-lt"/>
              <a:buAutoNum type="arabicPeriod"/>
            </a:pPr>
            <a:r>
              <a:rPr lang="en-US"/>
              <a:t>Recognized Student Organizations</a:t>
            </a:r>
          </a:p>
          <a:p>
            <a:pPr marL="457200" indent="-457200">
              <a:buFont typeface="+mj-lt"/>
              <a:buAutoNum type="arabicPeriod"/>
            </a:pPr>
            <a:r>
              <a:rPr lang="en-US"/>
              <a:t>The Workforce</a:t>
            </a:r>
          </a:p>
        </p:txBody>
      </p:sp>
    </p:spTree>
    <p:extLst>
      <p:ext uri="{BB962C8B-B14F-4D97-AF65-F5344CB8AC3E}">
        <p14:creationId xmlns:p14="http://schemas.microsoft.com/office/powerpoint/2010/main" val="422003036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400282"/>
            <a:ext cx="9720072" cy="1499616"/>
          </a:xfrm>
        </p:spPr>
        <p:txBody>
          <a:bodyPr/>
          <a:lstStyle/>
          <a:p>
            <a:r>
              <a:rPr lang="en-US" dirty="0"/>
              <a:t>Theory #4: </a:t>
            </a:r>
            <a:r>
              <a:rPr lang="en-US" dirty="0" err="1"/>
              <a:t>Astin's</a:t>
            </a:r>
            <a:r>
              <a:rPr lang="en-US" dirty="0"/>
              <a:t> Theory of Involvement</a:t>
            </a:r>
          </a:p>
        </p:txBody>
      </p:sp>
      <p:sp>
        <p:nvSpPr>
          <p:cNvPr id="3" name="Content Placeholder 2"/>
          <p:cNvSpPr>
            <a:spLocks noGrp="1"/>
          </p:cNvSpPr>
          <p:nvPr>
            <p:ph idx="1"/>
          </p:nvPr>
        </p:nvSpPr>
        <p:spPr>
          <a:xfrm>
            <a:off x="986946" y="1859752"/>
            <a:ext cx="9720262" cy="4658566"/>
          </a:xfrm>
        </p:spPr>
        <p:txBody>
          <a:bodyPr vert="horz" lIns="45720" tIns="45720" rIns="45720" bIns="45720" rtlCol="0" anchor="t">
            <a:normAutofit/>
          </a:bodyPr>
          <a:lstStyle/>
          <a:p>
            <a:pPr marL="0" indent="0">
              <a:buNone/>
            </a:pPr>
            <a:r>
              <a:rPr lang="en-US" dirty="0"/>
              <a:t>Students participating in the College Support Program will transition to the university with four weeks experience living in a residence hall, a peer mentor to assist them, and knowledge of campus resources, and academic preparation. </a:t>
            </a:r>
          </a:p>
          <a:p>
            <a:pPr marL="0" indent="0">
              <a:buNone/>
            </a:pPr>
            <a:r>
              <a:rPr lang="en-US" dirty="0"/>
              <a:t>By giving students these tools before, upon, and through their transition to the university, we are better preparing them for lifelong success.</a:t>
            </a:r>
          </a:p>
          <a:p>
            <a:pPr marL="0" indent="0">
              <a:buNone/>
            </a:pPr>
            <a:r>
              <a:rPr lang="en-US" dirty="0" err="1">
                <a:solidFill>
                  <a:srgbClr val="000000"/>
                </a:solidFill>
                <a:latin typeface="Tw Cen MT"/>
              </a:rPr>
              <a:t>Astin's</a:t>
            </a:r>
            <a:r>
              <a:rPr lang="en-US" dirty="0">
                <a:solidFill>
                  <a:srgbClr val="000000"/>
                </a:solidFill>
                <a:latin typeface="Tw Cen MT"/>
              </a:rPr>
              <a:t> Five Assumptions of Involvement</a:t>
            </a:r>
          </a:p>
          <a:p>
            <a:pPr marL="630936" lvl="1" indent="-457200">
              <a:lnSpc>
                <a:spcPct val="100000"/>
              </a:lnSpc>
              <a:buFont typeface="+mj-lt"/>
              <a:buAutoNum type="arabicPeriod"/>
            </a:pPr>
            <a:r>
              <a:rPr lang="en-US" dirty="0">
                <a:solidFill>
                  <a:srgbClr val="222222"/>
                </a:solidFill>
              </a:rPr>
              <a:t>Involvement requires an investment of psychosocial and physical energy.  </a:t>
            </a:r>
          </a:p>
          <a:p>
            <a:pPr marL="630936" lvl="1" indent="-457200">
              <a:lnSpc>
                <a:spcPct val="100000"/>
              </a:lnSpc>
              <a:buFont typeface="+mj-lt"/>
              <a:buAutoNum type="arabicPeriod"/>
            </a:pPr>
            <a:r>
              <a:rPr lang="en-US" dirty="0">
                <a:solidFill>
                  <a:srgbClr val="222222"/>
                </a:solidFill>
              </a:rPr>
              <a:t>Involvement is continuous, and that the amount of energy invested varies from student to student.  </a:t>
            </a:r>
            <a:endParaRPr lang="en-US" dirty="0">
              <a:solidFill>
                <a:srgbClr val="000000"/>
              </a:solidFill>
            </a:endParaRPr>
          </a:p>
          <a:p>
            <a:pPr marL="630936" lvl="1" indent="-457200">
              <a:lnSpc>
                <a:spcPct val="100000"/>
              </a:lnSpc>
              <a:buFont typeface="+mj-lt"/>
              <a:buAutoNum type="arabicPeriod"/>
            </a:pPr>
            <a:r>
              <a:rPr lang="en-US" dirty="0">
                <a:solidFill>
                  <a:srgbClr val="222222"/>
                </a:solidFill>
              </a:rPr>
              <a:t>Aspects of involvement may be qualitative and quantitative. </a:t>
            </a:r>
            <a:endParaRPr lang="en-US" dirty="0">
              <a:solidFill>
                <a:srgbClr val="000000"/>
              </a:solidFill>
            </a:endParaRPr>
          </a:p>
          <a:p>
            <a:pPr marL="630936" lvl="1" indent="-457200">
              <a:lnSpc>
                <a:spcPct val="100000"/>
              </a:lnSpc>
              <a:buFont typeface="+mj-lt"/>
              <a:buAutoNum type="arabicPeriod"/>
            </a:pPr>
            <a:r>
              <a:rPr lang="en-US" dirty="0">
                <a:solidFill>
                  <a:srgbClr val="222222"/>
                </a:solidFill>
              </a:rPr>
              <a:t>What a student gains from being involved (or their development) is directly proportional to the extent to which they were involved (in both aspects of quality and quantity). </a:t>
            </a:r>
            <a:endParaRPr lang="en-US" dirty="0">
              <a:solidFill>
                <a:srgbClr val="000000"/>
              </a:solidFill>
            </a:endParaRPr>
          </a:p>
          <a:p>
            <a:pPr marL="630936" lvl="1" indent="-457200">
              <a:lnSpc>
                <a:spcPct val="100000"/>
              </a:lnSpc>
              <a:buFont typeface="+mj-lt"/>
              <a:buAutoNum type="arabicPeriod"/>
            </a:pPr>
            <a:r>
              <a:rPr lang="en-US" dirty="0">
                <a:solidFill>
                  <a:srgbClr val="222222"/>
                </a:solidFill>
              </a:rPr>
              <a:t>Academic performance is correlated with the student involvement.</a:t>
            </a:r>
            <a:endParaRPr lang="en-US" dirty="0"/>
          </a:p>
          <a:p>
            <a:pPr marL="630936" lvl="1" indent="-457200">
              <a:buFont typeface="+mj-lt"/>
              <a:buAutoNum type="arabicPeriod"/>
            </a:pPr>
            <a:endParaRPr lang="en-US" dirty="0"/>
          </a:p>
        </p:txBody>
      </p:sp>
    </p:spTree>
    <p:extLst>
      <p:ext uri="{BB962C8B-B14F-4D97-AF65-F5344CB8AC3E}">
        <p14:creationId xmlns:p14="http://schemas.microsoft.com/office/powerpoint/2010/main" val="328761394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Academic Assistance</a:t>
            </a:r>
          </a:p>
        </p:txBody>
      </p:sp>
      <p:sp>
        <p:nvSpPr>
          <p:cNvPr id="3" name="Content Placeholder 2"/>
          <p:cNvSpPr>
            <a:spLocks noGrp="1"/>
          </p:cNvSpPr>
          <p:nvPr>
            <p:ph idx="1"/>
          </p:nvPr>
        </p:nvSpPr>
        <p:spPr/>
        <p:txBody>
          <a:bodyPr/>
          <a:lstStyle/>
          <a:p>
            <a:r>
              <a:rPr lang="en-US"/>
              <a:t>To ensure that these students retain from each year to the next and graduate, this program will provide the students with academic assistance using a Montessori approach. Although the Montessori method is usually seen in K-12 classrooms, the ideology behind it can be applied to all students.</a:t>
            </a:r>
          </a:p>
          <a:p>
            <a:r>
              <a:rPr lang="en-US"/>
              <a:t>With academic assistance, the students will learn/be involved in:</a:t>
            </a:r>
            <a:br>
              <a:rPr lang="en-US"/>
            </a:br>
            <a:r>
              <a:rPr lang="en-US"/>
              <a:t>- study skills</a:t>
            </a:r>
          </a:p>
          <a:p>
            <a:r>
              <a:rPr lang="en-US"/>
              <a:t>- personal/group tutoring</a:t>
            </a:r>
          </a:p>
          <a:p>
            <a:r>
              <a:rPr lang="en-US"/>
              <a:t>- test taking preparation and skills</a:t>
            </a:r>
          </a:p>
          <a:p>
            <a:r>
              <a:rPr lang="en-US"/>
              <a:t>- academic advising</a:t>
            </a:r>
          </a:p>
          <a:p>
            <a:endParaRPr lang="en-US"/>
          </a:p>
        </p:txBody>
      </p:sp>
    </p:spTree>
    <p:extLst>
      <p:ext uri="{BB962C8B-B14F-4D97-AF65-F5344CB8AC3E}">
        <p14:creationId xmlns:p14="http://schemas.microsoft.com/office/powerpoint/2010/main" val="98124967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CB3DE6A451F3468CA1DBC73C48FB6A" ma:contentTypeVersion="0" ma:contentTypeDescription="Create a new document." ma:contentTypeScope="" ma:versionID="136ab8f9f1a135bb7834c51fa9e8ee84">
  <xsd:schema xmlns:xsd="http://www.w3.org/2001/XMLSchema" xmlns:xs="http://www.w3.org/2001/XMLSchema" xmlns:p="http://schemas.microsoft.com/office/2006/metadata/properties" targetNamespace="http://schemas.microsoft.com/office/2006/metadata/properties" ma:root="true" ma:fieldsID="27b4a4f76bea50102067bc7ec8c6d4d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95CD81E-1E3A-4606-A81F-CFB625C71D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060CCC4-415D-4600-93CC-9D0FB8D7DD2B}">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0A2771C-5CF6-4C9D-81F7-221684DF6B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1985</Words>
  <Application>Microsoft Macintosh PowerPoint</Application>
  <PresentationFormat>Custom</PresentationFormat>
  <Paragraphs>216</Paragraphs>
  <Slides>20</Slides>
  <Notes>14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Integral</vt:lpstr>
      <vt:lpstr>College Support Program for Students on the Autism Spectrum </vt:lpstr>
      <vt:lpstr>Goals And Learning Outcomes</vt:lpstr>
      <vt:lpstr>Personal Growth</vt:lpstr>
      <vt:lpstr>Theory #1: Maslow’s hierarchy of needs</vt:lpstr>
      <vt:lpstr>Theory #2: Schlossberg’s Transition Theory</vt:lpstr>
      <vt:lpstr>Theory #3: Chickering’s Theory of Identity Development </vt:lpstr>
      <vt:lpstr>Social Integration</vt:lpstr>
      <vt:lpstr>Theory #4: Astin's Theory of Involvement</vt:lpstr>
      <vt:lpstr>Academic Assistance</vt:lpstr>
      <vt:lpstr>Academic assistance cont.</vt:lpstr>
      <vt:lpstr>Academic assistance cont.</vt:lpstr>
      <vt:lpstr>CSP components </vt:lpstr>
      <vt:lpstr>Summer Integration Program (SIP)</vt:lpstr>
      <vt:lpstr>First Friday Workshops</vt:lpstr>
      <vt:lpstr>Spring Semester/2nd Year Involvement </vt:lpstr>
      <vt:lpstr>Budget</vt:lpstr>
      <vt:lpstr>Budget</vt:lpstr>
      <vt:lpstr>Budget</vt:lpstr>
      <vt:lpstr>Budget</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Support Program for Students on the Autism Spectrum </dc:title>
  <cp:lastModifiedBy>Brian</cp:lastModifiedBy>
  <cp:revision>2</cp:revision>
  <dcterms:modified xsi:type="dcterms:W3CDTF">2017-02-25T01:59:25Z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0x0101003ACB3DE6A451F3468CA1DBC73C48FB6A</vt:lpwstr>
  </property>
</Properties>
</file>