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1" r:id="rId6"/>
    <p:sldId id="260" r:id="rId7"/>
    <p:sldId id="264" r:id="rId8"/>
    <p:sldId id="262" r:id="rId9"/>
    <p:sldId id="265" r:id="rId10"/>
    <p:sldId id="263" r:id="rId11"/>
    <p:sldId id="266"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5" d="100"/>
          <a:sy n="65" d="100"/>
        </p:scale>
        <p:origin x="-1056"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2/24/17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2/24/17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ellevuecollege.edu/ols/discove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9836" y="2502225"/>
            <a:ext cx="7766936" cy="3632851"/>
          </a:xfrm>
        </p:spPr>
        <p:txBody>
          <a:bodyPr/>
          <a:lstStyle/>
          <a:p>
            <a:pPr algn="l"/>
            <a:r>
              <a:rPr lang="en-US" dirty="0" smtClean="0"/>
              <a:t>Bridging the Gap Between Autism Spectrum Disorder and </a:t>
            </a:r>
            <a:br>
              <a:rPr lang="en-US" dirty="0" smtClean="0"/>
            </a:br>
            <a:r>
              <a:rPr lang="en-US" dirty="0" smtClean="0"/>
              <a:t>Higher </a:t>
            </a:r>
            <a:r>
              <a:rPr lang="en-US" dirty="0" smtClean="0"/>
              <a:t>Education</a:t>
            </a:r>
            <a:br>
              <a:rPr lang="en-US" dirty="0" smtClean="0"/>
            </a:br>
            <a:r>
              <a:rPr lang="en-US" sz="3600" dirty="0"/>
              <a:t/>
            </a:r>
            <a:br>
              <a:rPr lang="en-US" sz="3600" dirty="0"/>
            </a:br>
            <a:r>
              <a:rPr lang="en-US" sz="2000" dirty="0" smtClean="0">
                <a:solidFill>
                  <a:schemeClr val="tx1"/>
                </a:solidFill>
              </a:rPr>
              <a:t>University of Arkansas</a:t>
            </a:r>
            <a:br>
              <a:rPr lang="en-US" sz="2000" dirty="0" smtClean="0">
                <a:solidFill>
                  <a:schemeClr val="tx1"/>
                </a:solidFill>
              </a:rPr>
            </a:br>
            <a:r>
              <a:rPr lang="en-US" sz="2000" dirty="0" smtClean="0">
                <a:solidFill>
                  <a:schemeClr val="tx1"/>
                </a:solidFill>
              </a:rPr>
              <a:t>Team Leader: </a:t>
            </a:r>
            <a:r>
              <a:rPr lang="en-US" sz="2000" dirty="0" err="1" smtClean="0">
                <a:solidFill>
                  <a:schemeClr val="tx1"/>
                </a:solidFill>
              </a:rPr>
              <a:t>Johnathon</a:t>
            </a:r>
            <a:r>
              <a:rPr lang="en-US" sz="2000" dirty="0" smtClean="0">
                <a:solidFill>
                  <a:schemeClr val="tx1"/>
                </a:solidFill>
              </a:rPr>
              <a:t> </a:t>
            </a:r>
            <a:r>
              <a:rPr lang="en-US" sz="2000" dirty="0" err="1" smtClean="0">
                <a:solidFill>
                  <a:schemeClr val="tx1"/>
                </a:solidFill>
              </a:rPr>
              <a:t>Paape</a:t>
            </a:r>
            <a:r>
              <a:rPr lang="en-US" sz="2000" dirty="0" smtClean="0">
                <a:solidFill>
                  <a:schemeClr val="tx1"/>
                </a:solidFill>
              </a:rPr>
              <a:t/>
            </a:r>
            <a:br>
              <a:rPr lang="en-US" sz="2000" dirty="0" smtClean="0">
                <a:solidFill>
                  <a:schemeClr val="tx1"/>
                </a:solidFill>
              </a:rPr>
            </a:br>
            <a:r>
              <a:rPr lang="en-US" sz="2000" dirty="0" smtClean="0">
                <a:solidFill>
                  <a:schemeClr val="tx1"/>
                </a:solidFill>
              </a:rPr>
              <a:t>Claire Andrews</a:t>
            </a:r>
            <a:br>
              <a:rPr lang="en-US" sz="2000" dirty="0" smtClean="0">
                <a:solidFill>
                  <a:schemeClr val="tx1"/>
                </a:solidFill>
              </a:rPr>
            </a:br>
            <a:r>
              <a:rPr lang="en-US" sz="2000" dirty="0" smtClean="0">
                <a:solidFill>
                  <a:schemeClr val="tx1"/>
                </a:solidFill>
              </a:rPr>
              <a:t>Savannah Ping</a:t>
            </a:r>
            <a:br>
              <a:rPr lang="en-US" sz="2000" dirty="0" smtClean="0">
                <a:solidFill>
                  <a:schemeClr val="tx1"/>
                </a:solidFill>
              </a:rPr>
            </a:br>
            <a:r>
              <a:rPr lang="en-US" sz="2000" dirty="0" smtClean="0">
                <a:solidFill>
                  <a:schemeClr val="tx1"/>
                </a:solidFill>
              </a:rPr>
              <a:t>Kayla </a:t>
            </a:r>
            <a:r>
              <a:rPr lang="en-US" sz="2000" dirty="0" err="1" smtClean="0">
                <a:solidFill>
                  <a:schemeClr val="tx1"/>
                </a:solidFill>
              </a:rPr>
              <a:t>Woessner</a:t>
            </a:r>
            <a:endParaRPr lang="en-US" sz="2000" dirty="0">
              <a:solidFill>
                <a:schemeClr val="tx1"/>
              </a:solidFill>
            </a:endParaRPr>
          </a:p>
        </p:txBody>
      </p:sp>
    </p:spTree>
    <p:extLst>
      <p:ext uri="{BB962C8B-B14F-4D97-AF65-F5344CB8AC3E}">
        <p14:creationId xmlns:p14="http://schemas.microsoft.com/office/powerpoint/2010/main" val="207597176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idx="1"/>
          </p:nvPr>
        </p:nvSpPr>
        <p:spPr>
          <a:xfrm>
            <a:off x="677334" y="1790700"/>
            <a:ext cx="8596668" cy="4635500"/>
          </a:xfrm>
        </p:spPr>
        <p:txBody>
          <a:bodyPr/>
          <a:lstStyle/>
          <a:p>
            <a:r>
              <a:rPr lang="en-US" sz="2200" dirty="0" smtClean="0">
                <a:latin typeface="Times New Roman" panose="02020603050405020304" pitchFamily="18" charset="0"/>
                <a:cs typeface="Times New Roman" panose="02020603050405020304" pitchFamily="18" charset="0"/>
              </a:rPr>
              <a:t>In conjunction with local schools, the institution will work to take part in funding through the Individuals with Disabilities Education Act:</a:t>
            </a:r>
          </a:p>
          <a:p>
            <a:pPr lvl="1"/>
            <a:r>
              <a:rPr lang="en-US" sz="2000" dirty="0" smtClean="0">
                <a:latin typeface="Times New Roman" panose="02020603050405020304" pitchFamily="18" charset="0"/>
                <a:cs typeface="Times New Roman" panose="02020603050405020304" pitchFamily="18" charset="0"/>
              </a:rPr>
              <a:t>Part B Funding</a:t>
            </a:r>
          </a:p>
          <a:p>
            <a:pPr lvl="2"/>
            <a:r>
              <a:rPr lang="en-US" sz="1800" dirty="0" smtClean="0">
                <a:latin typeface="Times New Roman" panose="02020603050405020304" pitchFamily="18" charset="0"/>
                <a:cs typeface="Times New Roman" panose="02020603050405020304" pitchFamily="18" charset="0"/>
              </a:rPr>
              <a:t>Under this act, schools that provide services as defined by IDEA may be entitled to a certain amount (excess cost) of funds to help disabled students</a:t>
            </a:r>
          </a:p>
          <a:p>
            <a:pPr lvl="1"/>
            <a:r>
              <a:rPr lang="en-US" sz="2000" dirty="0" smtClean="0">
                <a:latin typeface="Times New Roman" panose="02020603050405020304" pitchFamily="18" charset="0"/>
                <a:cs typeface="Times New Roman" panose="02020603050405020304" pitchFamily="18" charset="0"/>
              </a:rPr>
              <a:t>Part D Funding</a:t>
            </a:r>
          </a:p>
          <a:p>
            <a:pPr lvl="2"/>
            <a:r>
              <a:rPr lang="en-US" sz="1800" dirty="0" smtClean="0">
                <a:latin typeface="Times New Roman" panose="02020603050405020304" pitchFamily="18" charset="0"/>
                <a:cs typeface="Times New Roman" panose="02020603050405020304" pitchFamily="18" charset="0"/>
              </a:rPr>
              <a:t>Part D includes funding for educational improvements as well as transitional services for students with disabilities</a:t>
            </a:r>
          </a:p>
          <a:p>
            <a:r>
              <a:rPr lang="en-US" sz="2200" dirty="0">
                <a:latin typeface="Times New Roman" panose="02020603050405020304" pitchFamily="18" charset="0"/>
                <a:cs typeface="Times New Roman" panose="02020603050405020304" pitchFamily="18" charset="0"/>
              </a:rPr>
              <a:t>While some funding may be available through IDEA, the college may have to provide some funding themselves to ensure the success of the project.</a:t>
            </a:r>
          </a:p>
          <a:p>
            <a:pPr marL="0" indent="0">
              <a:buNone/>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7344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Funding </a:t>
            </a:r>
            <a:r>
              <a:rPr lang="en-US" i="1" dirty="0" err="1" smtClean="0">
                <a:latin typeface="Times New Roman" panose="02020603050405020304" pitchFamily="18" charset="0"/>
                <a:cs typeface="Times New Roman" panose="02020603050405020304" pitchFamily="18" charset="0"/>
              </a:rPr>
              <a:t>cont</a:t>
            </a:r>
            <a:r>
              <a:rPr lang="en-US" i="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60589"/>
            <a:ext cx="8596668" cy="4405311"/>
          </a:xfrm>
        </p:spPr>
        <p:txBody>
          <a:bodyPr>
            <a:normAutofit/>
          </a:bodyPr>
          <a:lstStyle/>
          <a:p>
            <a:r>
              <a:rPr lang="en-US" sz="2200" dirty="0" smtClean="0">
                <a:latin typeface="Times New Roman" panose="02020603050405020304" pitchFamily="18" charset="0"/>
                <a:cs typeface="Times New Roman" panose="02020603050405020304" pitchFamily="18" charset="0"/>
              </a:rPr>
              <a:t>While it is difficult to get an exact cost measure, as a comparison, Upward Bounds, a similar transitional program, in FY 2015 averaged $324,001 per applicant in federal funding awards. The average cost per participant ran $4,293.</a:t>
            </a:r>
          </a:p>
          <a:p>
            <a:r>
              <a:rPr lang="en-US" sz="2200" dirty="0" smtClean="0">
                <a:latin typeface="Times New Roman" panose="02020603050405020304" pitchFamily="18" charset="0"/>
                <a:cs typeface="Times New Roman" panose="02020603050405020304" pitchFamily="18" charset="0"/>
              </a:rPr>
              <a:t>According to the National Education Association, the current average cost of educating special education students is $16,921. While the college would not be fully involved in the education aspect of HS students, the cost to run the program would be higher than other similar programs</a:t>
            </a:r>
          </a:p>
        </p:txBody>
      </p:sp>
    </p:spTree>
    <p:extLst>
      <p:ext uri="{BB962C8B-B14F-4D97-AF65-F5344CB8AC3E}">
        <p14:creationId xmlns:p14="http://schemas.microsoft.com/office/powerpoint/2010/main" val="2491400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There is much research to show that transitional programs can help increase students’ with disabilities participation in college. While many institutions may be involved in outreach, few are involved directly with the students themselves to enable, encourage, and guide them to attend college. Through this multi-stage program, more students with disabilities, including ASD, could have a chance at a better future by means of the social and economic improvements higher education can bring</a:t>
            </a:r>
            <a:endParaRPr lang="en-US" dirty="0"/>
          </a:p>
        </p:txBody>
      </p:sp>
    </p:spTree>
    <p:extLst>
      <p:ext uri="{BB962C8B-B14F-4D97-AF65-F5344CB8AC3E}">
        <p14:creationId xmlns:p14="http://schemas.microsoft.com/office/powerpoint/2010/main" val="2410151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77334" y="1498601"/>
            <a:ext cx="8596668" cy="5080000"/>
          </a:xfrm>
        </p:spPr>
        <p:txBody>
          <a:bodyPr>
            <a:normAutofit/>
          </a:bodyPr>
          <a:lstStyle/>
          <a:p>
            <a:pPr marL="0" indent="0">
              <a:lnSpc>
                <a:spcPct val="200000"/>
              </a:lnSpc>
              <a:buNone/>
            </a:pPr>
            <a:r>
              <a:rPr lang="en-US" sz="1200" dirty="0" err="1">
                <a:latin typeface="Times New Roman" panose="02020603050405020304" pitchFamily="18" charset="0"/>
                <a:cs typeface="Times New Roman" panose="02020603050405020304" pitchFamily="18" charset="0"/>
              </a:rPr>
              <a:t>Astin</a:t>
            </a:r>
            <a:r>
              <a:rPr lang="en-US" sz="1200" dirty="0">
                <a:latin typeface="Times New Roman" panose="02020603050405020304" pitchFamily="18" charset="0"/>
                <a:cs typeface="Times New Roman" panose="02020603050405020304" pitchFamily="18" charset="0"/>
              </a:rPr>
              <a:t>, A. W. (1984). Student involvement: A developmental theory for higher education. </a:t>
            </a:r>
            <a:r>
              <a:rPr lang="en-US" sz="1200" i="1" dirty="0">
                <a:latin typeface="Times New Roman" panose="02020603050405020304" pitchFamily="18" charset="0"/>
                <a:cs typeface="Times New Roman" panose="02020603050405020304" pitchFamily="18" charset="0"/>
              </a:rPr>
              <a:t>Journal of college student </a:t>
            </a:r>
            <a:r>
              <a:rPr lang="en-US" sz="1200" i="1" dirty="0" smtClean="0">
                <a:latin typeface="Times New Roman" panose="02020603050405020304" pitchFamily="18" charset="0"/>
                <a:cs typeface="Times New Roman" panose="02020603050405020304" pitchFamily="18" charset="0"/>
              </a:rPr>
              <a:t>				personnel</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25</a:t>
            </a:r>
            <a:r>
              <a:rPr lang="en-US" sz="1200" dirty="0">
                <a:latin typeface="Times New Roman" panose="02020603050405020304" pitchFamily="18" charset="0"/>
                <a:cs typeface="Times New Roman" panose="02020603050405020304" pitchFamily="18" charset="0"/>
              </a:rPr>
              <a:t>(4), 297-308</a:t>
            </a:r>
            <a:r>
              <a:rPr lang="en-US" sz="1200" dirty="0" smtClean="0">
                <a:latin typeface="Times New Roman" panose="02020603050405020304" pitchFamily="18" charset="0"/>
                <a:cs typeface="Times New Roman" panose="02020603050405020304" pitchFamily="18" charset="0"/>
              </a:rPr>
              <a:t>.</a:t>
            </a:r>
          </a:p>
          <a:p>
            <a:pPr marL="0" indent="0">
              <a:buNone/>
            </a:pPr>
            <a:r>
              <a:rPr lang="it-IT" sz="1200" dirty="0" smtClean="0">
                <a:latin typeface="Times New Roman" panose="02020603050405020304" pitchFamily="18" charset="0"/>
                <a:cs typeface="Times New Roman" panose="02020603050405020304" pitchFamily="18" charset="0"/>
              </a:rPr>
              <a:t>Camarena</a:t>
            </a:r>
            <a:r>
              <a:rPr lang="it-IT" sz="1200" dirty="0">
                <a:latin typeface="Times New Roman" panose="02020603050405020304" pitchFamily="18" charset="0"/>
                <a:cs typeface="Times New Roman" panose="02020603050405020304" pitchFamily="18" charset="0"/>
              </a:rPr>
              <a:t>, P. M., &amp; Sarigiani, P. A. (2009). Postsecondary educational </a:t>
            </a:r>
            <a:r>
              <a:rPr lang="en-US" sz="1200" dirty="0">
                <a:latin typeface="Times New Roman" panose="02020603050405020304" pitchFamily="18" charset="0"/>
                <a:cs typeface="Times New Roman" panose="02020603050405020304" pitchFamily="18" charset="0"/>
              </a:rPr>
              <a:t>aspirations of high-functioning adolescents with autism</a:t>
            </a:r>
          </a:p>
          <a:p>
            <a:pPr marL="0" indent="0">
              <a:buNone/>
            </a:pP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spectrum </a:t>
            </a:r>
            <a:r>
              <a:rPr lang="en-US" sz="1200" dirty="0">
                <a:latin typeface="Times New Roman" panose="02020603050405020304" pitchFamily="18" charset="0"/>
                <a:cs typeface="Times New Roman" panose="02020603050405020304" pitchFamily="18" charset="0"/>
              </a:rPr>
              <a:t>disorders and their parents. Focus on Autism and Other Developmental Disabilities, 24, 115–128.</a:t>
            </a:r>
          </a:p>
          <a:p>
            <a:pPr marL="0" indent="0">
              <a:lnSpc>
                <a:spcPct val="200000"/>
              </a:lnSpc>
              <a:buNone/>
            </a:pPr>
            <a:r>
              <a:rPr lang="en-US" sz="1200" dirty="0" smtClean="0">
                <a:latin typeface="Times New Roman" panose="02020603050405020304" pitchFamily="18" charset="0"/>
                <a:cs typeface="Times New Roman" panose="02020603050405020304" pitchFamily="18" charset="0"/>
              </a:rPr>
              <a:t>Chiang</a:t>
            </a:r>
            <a:r>
              <a:rPr lang="en-US" sz="1200" dirty="0">
                <a:latin typeface="Times New Roman" panose="02020603050405020304" pitchFamily="18" charset="0"/>
                <a:cs typeface="Times New Roman" panose="02020603050405020304" pitchFamily="18" charset="0"/>
              </a:rPr>
              <a:t>, H. M., Cheung, Y. K., </a:t>
            </a:r>
            <a:r>
              <a:rPr lang="en-US" sz="1200" dirty="0" err="1">
                <a:latin typeface="Times New Roman" panose="02020603050405020304" pitchFamily="18" charset="0"/>
                <a:cs typeface="Times New Roman" panose="02020603050405020304" pitchFamily="18" charset="0"/>
              </a:rPr>
              <a:t>Hickson</a:t>
            </a:r>
            <a:r>
              <a:rPr lang="en-US" sz="1200" dirty="0">
                <a:latin typeface="Times New Roman" panose="02020603050405020304" pitchFamily="18" charset="0"/>
                <a:cs typeface="Times New Roman" panose="02020603050405020304" pitchFamily="18" charset="0"/>
              </a:rPr>
              <a:t>, L., Xiang, R., &amp; Tsai, L. Y. (2012). Predictive factors of participation in </a:t>
            </a:r>
            <a:r>
              <a:rPr lang="en-US" sz="1200" dirty="0" smtClean="0">
                <a:latin typeface="Times New Roman" panose="02020603050405020304" pitchFamily="18" charset="0"/>
                <a:cs typeface="Times New Roman" panose="02020603050405020304" pitchFamily="18" charset="0"/>
              </a:rPr>
              <a:t>				postsecondary </a:t>
            </a:r>
            <a:r>
              <a:rPr lang="en-US" sz="1200" dirty="0">
                <a:latin typeface="Times New Roman" panose="02020603050405020304" pitchFamily="18" charset="0"/>
                <a:cs typeface="Times New Roman" panose="02020603050405020304" pitchFamily="18" charset="0"/>
              </a:rPr>
              <a:t>education for high school leavers with autism. </a:t>
            </a:r>
            <a:r>
              <a:rPr lang="en-US" sz="1200" i="1" dirty="0">
                <a:latin typeface="Times New Roman" panose="02020603050405020304" pitchFamily="18" charset="0"/>
                <a:cs typeface="Times New Roman" panose="02020603050405020304" pitchFamily="18" charset="0"/>
              </a:rPr>
              <a:t>Journal of autism and developmental </a:t>
            </a:r>
            <a:r>
              <a:rPr lang="en-US" sz="1200" i="1" dirty="0" smtClean="0">
                <a:latin typeface="Times New Roman" panose="02020603050405020304" pitchFamily="18" charset="0"/>
                <a:cs typeface="Times New Roman" panose="02020603050405020304" pitchFamily="18" charset="0"/>
              </a:rPr>
              <a:t>					disorders</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42</a:t>
            </a:r>
            <a:r>
              <a:rPr lang="en-US" sz="1200" dirty="0">
                <a:latin typeface="Times New Roman" panose="02020603050405020304" pitchFamily="18" charset="0"/>
                <a:cs typeface="Times New Roman" panose="02020603050405020304" pitchFamily="18" charset="0"/>
              </a:rPr>
              <a:t>(5), </a:t>
            </a:r>
            <a:r>
              <a:rPr lang="en-US" sz="1200" dirty="0" smtClean="0">
                <a:latin typeface="Times New Roman" panose="02020603050405020304" pitchFamily="18" charset="0"/>
                <a:cs typeface="Times New Roman" panose="02020603050405020304" pitchFamily="18" charset="0"/>
              </a:rPr>
              <a:t>685-696.</a:t>
            </a:r>
          </a:p>
          <a:p>
            <a:pPr marL="0" indent="0">
              <a:lnSpc>
                <a:spcPct val="200000"/>
              </a:lnSpc>
              <a:buNone/>
            </a:pPr>
            <a:r>
              <a:rPr lang="en-US" sz="1200" dirty="0">
                <a:latin typeface="Times New Roman" panose="02020603050405020304" pitchFamily="18" charset="0"/>
                <a:cs typeface="Times New Roman" panose="02020603050405020304" pitchFamily="18" charset="0"/>
              </a:rPr>
              <a:t>Individuals with Disabilities Education Act</a:t>
            </a:r>
          </a:p>
          <a:p>
            <a:pPr marL="0" indent="0">
              <a:lnSpc>
                <a:spcPct val="200000"/>
              </a:lnSpc>
              <a:buNone/>
            </a:pPr>
            <a:r>
              <a:rPr lang="en-US" sz="1200" dirty="0" smtClean="0">
                <a:latin typeface="Times New Roman" panose="02020603050405020304" pitchFamily="18" charset="0"/>
                <a:cs typeface="Times New Roman" panose="02020603050405020304" pitchFamily="18" charset="0"/>
              </a:rPr>
              <a:t>Roberts</a:t>
            </a:r>
            <a:r>
              <a:rPr lang="en-US" sz="1200" dirty="0">
                <a:latin typeface="Times New Roman" panose="02020603050405020304" pitchFamily="18" charset="0"/>
                <a:cs typeface="Times New Roman" panose="02020603050405020304" pitchFamily="18" charset="0"/>
              </a:rPr>
              <a:t>, K. D. (2010). Topic areas to consider when planning transition from high school to postsecondary education for students </a:t>
            </a:r>
            <a:r>
              <a:rPr lang="en-US" sz="1200" dirty="0" smtClean="0">
                <a:latin typeface="Times New Roman" panose="02020603050405020304" pitchFamily="18" charset="0"/>
                <a:cs typeface="Times New Roman" panose="02020603050405020304" pitchFamily="18" charset="0"/>
              </a:rPr>
              <a:t>	with </a:t>
            </a:r>
            <a:r>
              <a:rPr lang="en-US" sz="1200" dirty="0">
                <a:latin typeface="Times New Roman" panose="02020603050405020304" pitchFamily="18" charset="0"/>
                <a:cs typeface="Times New Roman" panose="02020603050405020304" pitchFamily="18" charset="0"/>
              </a:rPr>
              <a:t>autism spectrum disorders. </a:t>
            </a:r>
            <a:r>
              <a:rPr lang="en-US" sz="1200" i="1" dirty="0">
                <a:latin typeface="Times New Roman" panose="02020603050405020304" pitchFamily="18" charset="0"/>
                <a:cs typeface="Times New Roman" panose="02020603050405020304" pitchFamily="18" charset="0"/>
              </a:rPr>
              <a:t>Focus on Autism and Other Developmental Disabilities</a:t>
            </a:r>
            <a:r>
              <a:rPr lang="en-US"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25</a:t>
            </a:r>
            <a:r>
              <a:rPr lang="en-US" sz="1200" dirty="0">
                <a:latin typeface="Times New Roman" panose="02020603050405020304" pitchFamily="18" charset="0"/>
                <a:cs typeface="Times New Roman" panose="02020603050405020304" pitchFamily="18" charset="0"/>
              </a:rPr>
              <a:t>(3), 158-162</a:t>
            </a:r>
            <a:r>
              <a:rPr lang="en-US" sz="1200" dirty="0" smtClean="0">
                <a:latin typeface="Times New Roman" panose="02020603050405020304" pitchFamily="18" charset="0"/>
                <a:cs typeface="Times New Roman" panose="02020603050405020304" pitchFamily="18" charset="0"/>
              </a:rPr>
              <a:t>.</a:t>
            </a:r>
          </a:p>
          <a:p>
            <a:pPr marL="0" indent="0">
              <a:lnSpc>
                <a:spcPct val="200000"/>
              </a:lnSpc>
              <a:buNone/>
            </a:pPr>
            <a:r>
              <a:rPr lang="en-US" sz="1300" dirty="0" smtClean="0">
                <a:latin typeface="Times New Roman" panose="02020603050405020304" pitchFamily="18" charset="0"/>
                <a:cs typeface="Times New Roman" panose="02020603050405020304" pitchFamily="18" charset="0"/>
              </a:rPr>
              <a:t>http</a:t>
            </a:r>
            <a:r>
              <a:rPr lang="en-US" sz="1300" dirty="0">
                <a:latin typeface="Times New Roman" panose="02020603050405020304" pitchFamily="18" charset="0"/>
                <a:cs typeface="Times New Roman" panose="02020603050405020304" pitchFamily="18" charset="0"/>
              </a:rPr>
              <a:t>://www.nea.org/home/19029.htm</a:t>
            </a:r>
            <a:endParaRPr lang="en-US" sz="1300" dirty="0" smtClean="0">
              <a:latin typeface="Times New Roman" panose="02020603050405020304" pitchFamily="18" charset="0"/>
              <a:cs typeface="Times New Roman" panose="02020603050405020304" pitchFamily="18" charset="0"/>
            </a:endParaRPr>
          </a:p>
          <a:p>
            <a:pPr marL="0" indent="0">
              <a:lnSpc>
                <a:spcPct val="200000"/>
              </a:lnSpc>
              <a:buNone/>
            </a:pP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0924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677334" y="1714501"/>
            <a:ext cx="8596668" cy="4326862"/>
          </a:xfrm>
        </p:spPr>
        <p:txBody>
          <a:bodyPr>
            <a:noAutofit/>
          </a:bodyPr>
          <a:lstStyle/>
          <a:p>
            <a:pPr marL="0" indent="0">
              <a:buNone/>
            </a:pPr>
            <a:r>
              <a:rPr lang="en-US" sz="2600" dirty="0" smtClean="0">
                <a:solidFill>
                  <a:schemeClr val="tx1"/>
                </a:solidFill>
                <a:latin typeface="Times New Roman" panose="02020603050405020304" pitchFamily="18" charset="0"/>
                <a:cs typeface="Times New Roman" panose="02020603050405020304" pitchFamily="18" charset="0"/>
              </a:rPr>
              <a:t>Autism Spectrum Disorder (ASD) affects 3.5 million people in the United States (</a:t>
            </a:r>
            <a:r>
              <a:rPr lang="en-US" sz="2600" dirty="0" err="1" smtClean="0">
                <a:solidFill>
                  <a:schemeClr val="tx1"/>
                </a:solidFill>
                <a:latin typeface="Times New Roman" panose="02020603050405020304" pitchFamily="18" charset="0"/>
                <a:cs typeface="Times New Roman" panose="02020603050405020304" pitchFamily="18" charset="0"/>
              </a:rPr>
              <a:t>Beuscher</a:t>
            </a:r>
            <a:r>
              <a:rPr lang="en-US" sz="2600" dirty="0" smtClean="0">
                <a:solidFill>
                  <a:schemeClr val="tx1"/>
                </a:solidFill>
                <a:latin typeface="Times New Roman" panose="02020603050405020304" pitchFamily="18" charset="0"/>
                <a:cs typeface="Times New Roman" panose="02020603050405020304" pitchFamily="18" charset="0"/>
              </a:rPr>
              <a:t> et al., 2014).While there are many programs set up to help students with ASD lead successful, fulfilling lives both during and after High School, many students are not able to meet the requirements colleges set for admissions due to lack of preparation at the High School level. This proposal will introduce plans to assist ASD students with the preparation and transition to college from HS, as well as plans to guide their success through college graduation</a:t>
            </a:r>
            <a:endParaRPr lang="en-US"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51456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normAutofit/>
          </a:bodyPr>
          <a:lstStyle/>
          <a:p>
            <a:r>
              <a:rPr lang="en-US" sz="2800" dirty="0" smtClean="0">
                <a:solidFill>
                  <a:schemeClr val="tx1"/>
                </a:solidFill>
                <a:latin typeface="Times New Roman" panose="02020603050405020304" pitchFamily="18" charset="0"/>
                <a:cs typeface="Times New Roman" panose="02020603050405020304" pitchFamily="18" charset="0"/>
              </a:rPr>
              <a:t>To implement a multi-stage transition program aimed at increasing not only the number of disabled and ASD students that transition from HS to college, but also the continued academic and social success of those students while in college</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35779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a:xfrm>
            <a:off x="677334" y="1384300"/>
            <a:ext cx="8596668" cy="4657063"/>
          </a:xfrm>
        </p:spPr>
        <p:txBody>
          <a:bodyPr>
            <a:normAutofit lnSpcReduction="10000"/>
          </a:bodyPr>
          <a:lstStyle/>
          <a:p>
            <a:r>
              <a:rPr lang="en-US" sz="2200" dirty="0" smtClean="0">
                <a:solidFill>
                  <a:schemeClr val="tx1"/>
                </a:solidFill>
                <a:latin typeface="Times New Roman" panose="02020603050405020304" pitchFamily="18" charset="0"/>
                <a:cs typeface="Times New Roman" panose="02020603050405020304" pitchFamily="18" charset="0"/>
              </a:rPr>
              <a:t>Chiang et al. (2012) found that “parental expectations and annual household income were significant predictors” of college attendance (p. 694). Their findings  suggested “the importance of providing a high-quality academic program” for autism students while still in high school (p. 694). It was also determined that schools that focus on preparing ASD students for college increased their likelihood of college participation by 330% (2012, p. 693).</a:t>
            </a:r>
          </a:p>
          <a:p>
            <a:r>
              <a:rPr lang="en-US" sz="2200" dirty="0" err="1" smtClean="0">
                <a:solidFill>
                  <a:schemeClr val="tx1"/>
                </a:solidFill>
                <a:latin typeface="Times New Roman" panose="02020603050405020304" pitchFamily="18" charset="0"/>
                <a:cs typeface="Times New Roman" panose="02020603050405020304" pitchFamily="18" charset="0"/>
              </a:rPr>
              <a:t>Carmarena</a:t>
            </a:r>
            <a:r>
              <a:rPr lang="en-US" sz="2200" dirty="0" smtClean="0">
                <a:solidFill>
                  <a:schemeClr val="tx1"/>
                </a:solidFill>
                <a:latin typeface="Times New Roman" panose="02020603050405020304" pitchFamily="18" charset="0"/>
                <a:cs typeface="Times New Roman" panose="02020603050405020304" pitchFamily="18" charset="0"/>
              </a:rPr>
              <a:t> &amp; </a:t>
            </a:r>
            <a:r>
              <a:rPr lang="en-US" sz="2200" dirty="0" err="1" smtClean="0">
                <a:solidFill>
                  <a:schemeClr val="tx1"/>
                </a:solidFill>
                <a:latin typeface="Times New Roman" panose="02020603050405020304" pitchFamily="18" charset="0"/>
                <a:cs typeface="Times New Roman" panose="02020603050405020304" pitchFamily="18" charset="0"/>
              </a:rPr>
              <a:t>Sarigiani</a:t>
            </a:r>
            <a:r>
              <a:rPr lang="en-US" sz="2200" dirty="0" smtClean="0">
                <a:solidFill>
                  <a:schemeClr val="tx1"/>
                </a:solidFill>
                <a:latin typeface="Times New Roman" panose="02020603050405020304" pitchFamily="18" charset="0"/>
                <a:cs typeface="Times New Roman" panose="02020603050405020304" pitchFamily="18" charset="0"/>
              </a:rPr>
              <a:t> (2009) support the parental expectations predictor with their findings that “both mothers and fathers noted </a:t>
            </a:r>
            <a:r>
              <a:rPr lang="en-US" sz="2200" i="1" dirty="0" smtClean="0">
                <a:solidFill>
                  <a:schemeClr val="tx1"/>
                </a:solidFill>
                <a:latin typeface="Times New Roman" panose="02020603050405020304" pitchFamily="18" charset="0"/>
                <a:cs typeface="Times New Roman" panose="02020603050405020304" pitchFamily="18" charset="0"/>
              </a:rPr>
              <a:t>academic accommodations</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smtClean="0">
                <a:solidFill>
                  <a:schemeClr val="tx1"/>
                </a:solidFill>
                <a:latin typeface="Times New Roman" panose="02020603050405020304" pitchFamily="18" charset="0"/>
                <a:cs typeface="Times New Roman" panose="02020603050405020304" pitchFamily="18" charset="0"/>
              </a:rPr>
              <a:t>as being in important form of support in future college success” (p. 123).</a:t>
            </a:r>
          </a:p>
          <a:p>
            <a:r>
              <a:rPr lang="en-US" sz="2200" dirty="0" smtClean="0">
                <a:solidFill>
                  <a:schemeClr val="tx1"/>
                </a:solidFill>
                <a:latin typeface="Times New Roman" panose="02020603050405020304" pitchFamily="18" charset="0"/>
                <a:cs typeface="Times New Roman" panose="02020603050405020304" pitchFamily="18" charset="0"/>
              </a:rPr>
              <a:t>Roberts (2010) suggests that transition planning can help students with an ASD as they “may require more planning and ongoing support than students without an ASD” (p. 154)</a:t>
            </a:r>
          </a:p>
          <a:p>
            <a:endParaRPr lang="en-US" dirty="0"/>
          </a:p>
        </p:txBody>
      </p:sp>
    </p:spTree>
    <p:extLst>
      <p:ext uri="{BB962C8B-B14F-4D97-AF65-F5344CB8AC3E}">
        <p14:creationId xmlns:p14="http://schemas.microsoft.com/office/powerpoint/2010/main" val="8264526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Rising Star Project</a:t>
            </a:r>
            <a:endParaRPr lang="en-US" dirty="0"/>
          </a:p>
        </p:txBody>
      </p:sp>
      <p:sp>
        <p:nvSpPr>
          <p:cNvPr id="3" name="Content Placeholder 2"/>
          <p:cNvSpPr>
            <a:spLocks noGrp="1"/>
          </p:cNvSpPr>
          <p:nvPr>
            <p:ph idx="1"/>
          </p:nvPr>
        </p:nvSpPr>
        <p:spPr/>
        <p:txBody>
          <a:bodyPr/>
          <a:lstStyle/>
          <a:p>
            <a:r>
              <a:rPr lang="en-US" sz="2400" dirty="0" smtClean="0"/>
              <a:t>The Rising Star Project will be a two-phase project that will allow students to successfully matriculate from high </a:t>
            </a:r>
            <a:r>
              <a:rPr lang="en-US" sz="2400" dirty="0"/>
              <a:t>s</a:t>
            </a:r>
            <a:r>
              <a:rPr lang="en-US" sz="2400" dirty="0" smtClean="0"/>
              <a:t>chool to college and complete an Associate’s degree</a:t>
            </a:r>
          </a:p>
          <a:p>
            <a:r>
              <a:rPr lang="en-US" sz="2400" dirty="0" smtClean="0"/>
              <a:t>Two main phases of the project:</a:t>
            </a:r>
          </a:p>
          <a:p>
            <a:pPr marL="800100" lvl="1" indent="-342900">
              <a:buClrTx/>
              <a:buSzPct val="100000"/>
              <a:buFont typeface="+mj-lt"/>
              <a:buAutoNum type="arabicPeriod"/>
            </a:pPr>
            <a:r>
              <a:rPr lang="en-US" sz="1800" dirty="0" smtClean="0"/>
              <a:t>The Students with Disabilities Transition Program (SDTP)</a:t>
            </a:r>
          </a:p>
          <a:p>
            <a:pPr marL="800100" lvl="1" indent="-342900">
              <a:buClrTx/>
              <a:buSzPct val="100000"/>
              <a:buFont typeface="+mj-lt"/>
              <a:buAutoNum type="arabicPeriod"/>
            </a:pPr>
            <a:r>
              <a:rPr lang="en-US" sz="1800" dirty="0" smtClean="0"/>
              <a:t>Occupation and Life Skills Program (OLS)</a:t>
            </a:r>
          </a:p>
          <a:p>
            <a:pPr marL="57150" indent="0">
              <a:buClrTx/>
              <a:buSzPct val="100000"/>
              <a:buNone/>
            </a:pPr>
            <a:endParaRPr lang="en-US" sz="2000" dirty="0" smtClean="0"/>
          </a:p>
          <a:p>
            <a:pPr marL="800100" lvl="1" indent="-342900">
              <a:buClrTx/>
              <a:buSzPct val="100000"/>
              <a:buFont typeface="+mj-lt"/>
              <a:buAutoNum type="arabicPeriod"/>
            </a:pPr>
            <a:endParaRPr lang="en-US" sz="1800" dirty="0" smtClean="0"/>
          </a:p>
          <a:p>
            <a:pPr marL="800100" lvl="1" indent="-342900">
              <a:buClrTx/>
              <a:buSzPct val="100000"/>
              <a:buFont typeface="+mj-lt"/>
              <a:buAutoNum type="arabicPeriod"/>
            </a:pPr>
            <a:endParaRPr lang="en-US" sz="1800" dirty="0" smtClean="0"/>
          </a:p>
          <a:p>
            <a:pPr marL="800100" lvl="1" indent="-342900">
              <a:buClrTx/>
              <a:buSzPct val="100000"/>
              <a:buFont typeface="+mj-lt"/>
              <a:buAutoNum type="arabicPeriod"/>
            </a:pPr>
            <a:endParaRPr lang="en-US" sz="1800" dirty="0" smtClean="0"/>
          </a:p>
          <a:p>
            <a:pPr marL="800100" lvl="1" indent="-342900">
              <a:buClrTx/>
              <a:buSzPct val="100000"/>
              <a:buFont typeface="+mj-lt"/>
              <a:buAutoNum type="arabicPeriod"/>
            </a:pPr>
            <a:endParaRPr lang="en-US" sz="1800" dirty="0" smtClean="0"/>
          </a:p>
          <a:p>
            <a:pPr lvl="1"/>
            <a:endParaRPr lang="en-US" dirty="0"/>
          </a:p>
        </p:txBody>
      </p:sp>
    </p:spTree>
    <p:extLst>
      <p:ext uri="{BB962C8B-B14F-4D97-AF65-F5344CB8AC3E}">
        <p14:creationId xmlns:p14="http://schemas.microsoft.com/office/powerpoint/2010/main" val="1297030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 The Students with Disabilities Transition Program (SDTP)</a:t>
            </a:r>
            <a:endParaRPr lang="en-US"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By utilizing the Individualized Education Program (IEP) from the Individuals with Disabilities Education Act (IDEA), the institution will team up with local high schools to offer transitional services, as well as academic and social support to students with disabilities (including, but not limited to ASD)</a:t>
            </a:r>
          </a:p>
          <a:p>
            <a:r>
              <a:rPr lang="en-US" sz="2200" dirty="0" smtClean="0">
                <a:latin typeface="Times New Roman" panose="02020603050405020304" pitchFamily="18" charset="0"/>
                <a:cs typeface="Times New Roman" panose="02020603050405020304" pitchFamily="18" charset="0"/>
              </a:rPr>
              <a:t>The program will be led by the college’s Disability Resource Center in conjunction with high school special education programs and counselors</a:t>
            </a:r>
          </a:p>
          <a:p>
            <a:r>
              <a:rPr lang="en-US" sz="2200" dirty="0" smtClean="0">
                <a:latin typeface="Times New Roman" panose="02020603050405020304" pitchFamily="18" charset="0"/>
                <a:cs typeface="Times New Roman" panose="02020603050405020304" pitchFamily="18" charset="0"/>
              </a:rPr>
              <a:t>Each participating student will have an individualized plan created for them that includes each facet required by the IDEA (sec. 614, p. 63)</a:t>
            </a:r>
          </a:p>
        </p:txBody>
      </p:sp>
    </p:spTree>
    <p:extLst>
      <p:ext uri="{BB962C8B-B14F-4D97-AF65-F5344CB8AC3E}">
        <p14:creationId xmlns:p14="http://schemas.microsoft.com/office/powerpoint/2010/main" val="28703958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 The Students with Disabilities Transition Program (SDTP</a:t>
            </a:r>
            <a:r>
              <a:rPr lang="en-US" dirty="0" smtClean="0"/>
              <a:t>) </a:t>
            </a:r>
            <a:r>
              <a:rPr lang="en-US" i="1"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After successful completion of the SDTP, the student would then be eligible to apply for admission to the college and into the OLS degree program</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8499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II: Occupation and Life Skills Program</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p>
            <a:r>
              <a:rPr lang="en-US" sz="2200" dirty="0" smtClean="0">
                <a:latin typeface="Times New Roman" panose="02020603050405020304" pitchFamily="18" charset="0"/>
                <a:cs typeface="Times New Roman" panose="02020603050405020304" pitchFamily="18" charset="0"/>
              </a:rPr>
              <a:t>Developed by Bellevue College in Bellevue, WA</a:t>
            </a:r>
          </a:p>
          <a:p>
            <a:r>
              <a:rPr lang="en-US" sz="2200" dirty="0" smtClean="0">
                <a:latin typeface="Times New Roman" panose="02020603050405020304" pitchFamily="18" charset="0"/>
                <a:cs typeface="Times New Roman" panose="02020603050405020304" pitchFamily="18" charset="0"/>
              </a:rPr>
              <a:t>Allows participants to gain valuable life, social, and work skills by developing critical thinking, soft, and self-determination skills</a:t>
            </a:r>
          </a:p>
          <a:p>
            <a:r>
              <a:rPr lang="en-US" sz="2200" dirty="0" smtClean="0">
                <a:latin typeface="Times New Roman" panose="02020603050405020304" pitchFamily="18" charset="0"/>
                <a:cs typeface="Times New Roman" panose="02020603050405020304" pitchFamily="18" charset="0"/>
              </a:rPr>
              <a:t>Students graduate with an Associate’s degree in four years</a:t>
            </a:r>
          </a:p>
          <a:p>
            <a:r>
              <a:rPr lang="en-US" sz="2200" dirty="0" smtClean="0">
                <a:latin typeface="Times New Roman" panose="02020603050405020304" pitchFamily="18" charset="0"/>
                <a:cs typeface="Times New Roman" panose="02020603050405020304" pitchFamily="18" charset="0"/>
              </a:rPr>
              <a:t>While originally created for adult-learners, a similar program could be modeled to serve students leaving high school</a:t>
            </a:r>
          </a:p>
          <a:p>
            <a:r>
              <a:rPr lang="en-US" sz="2200" dirty="0">
                <a:latin typeface="Times New Roman" panose="02020603050405020304" pitchFamily="18" charset="0"/>
                <a:cs typeface="Times New Roman" panose="02020603050405020304" pitchFamily="18" charset="0"/>
                <a:hlinkClick r:id="rId2"/>
              </a:rPr>
              <a:t>http://www.bellevuecollege.edu/ols/discover</a:t>
            </a:r>
            <a:r>
              <a:rPr lang="en-US" sz="2200" dirty="0" smtClean="0">
                <a:latin typeface="Times New Roman" panose="02020603050405020304" pitchFamily="18" charset="0"/>
                <a:cs typeface="Times New Roman" panose="02020603050405020304" pitchFamily="18" charset="0"/>
                <a:hlinkClick r:id="rId2"/>
              </a:rPr>
              <a:t>/</a:t>
            </a:r>
            <a:endParaRPr lang="en-US"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4497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 Occupation and Life Skills </a:t>
            </a:r>
            <a:r>
              <a:rPr lang="en-US" dirty="0" smtClean="0"/>
              <a:t>Program </a:t>
            </a:r>
            <a:r>
              <a:rPr lang="en-US" i="1" dirty="0" err="1" smtClean="0"/>
              <a:t>cont</a:t>
            </a:r>
            <a:r>
              <a:rPr lang="en-US" i="1" dirty="0" smtClean="0"/>
              <a:t>…</a:t>
            </a:r>
            <a:endParaRPr lang="en-US" dirty="0"/>
          </a:p>
        </p:txBody>
      </p:sp>
      <p:sp>
        <p:nvSpPr>
          <p:cNvPr id="3" name="Content Placeholder 2"/>
          <p:cNvSpPr>
            <a:spLocks noGrp="1"/>
          </p:cNvSpPr>
          <p:nvPr>
            <p:ph idx="1"/>
          </p:nvPr>
        </p:nvSpPr>
        <p:spPr>
          <a:xfrm>
            <a:off x="677334" y="2160589"/>
            <a:ext cx="8596668" cy="4075111"/>
          </a:xfrm>
        </p:spPr>
        <p:txBody>
          <a:bodyPr>
            <a:normAutofit/>
          </a:bodyPr>
          <a:lstStyle/>
          <a:p>
            <a:r>
              <a:rPr lang="en-US" sz="2200" dirty="0" smtClean="0">
                <a:latin typeface="Times New Roman" panose="02020603050405020304" pitchFamily="18" charset="0"/>
                <a:cs typeface="Times New Roman" panose="02020603050405020304" pitchFamily="18" charset="0"/>
              </a:rPr>
              <a:t>Implementation </a:t>
            </a:r>
            <a:r>
              <a:rPr lang="en-US" sz="2200" dirty="0">
                <a:latin typeface="Times New Roman" panose="02020603050405020304" pitchFamily="18" charset="0"/>
                <a:cs typeface="Times New Roman" panose="02020603050405020304" pitchFamily="18" charset="0"/>
              </a:rPr>
              <a:t>based </a:t>
            </a:r>
            <a:r>
              <a:rPr lang="en-US" sz="2200" dirty="0" smtClean="0">
                <a:latin typeface="Times New Roman" panose="02020603050405020304" pitchFamily="18" charset="0"/>
                <a:cs typeface="Times New Roman" panose="02020603050405020304" pitchFamily="18" charset="0"/>
              </a:rPr>
              <a:t>on </a:t>
            </a:r>
            <a:r>
              <a:rPr lang="en-US" sz="2200" dirty="0" err="1" smtClean="0">
                <a:latin typeface="Times New Roman" panose="02020603050405020304" pitchFamily="18" charset="0"/>
                <a:cs typeface="Times New Roman" panose="02020603050405020304" pitchFamily="18" charset="0"/>
              </a:rPr>
              <a:t>Astin’s</a:t>
            </a:r>
            <a:r>
              <a:rPr lang="en-US" sz="2200" dirty="0" smtClean="0">
                <a:latin typeface="Times New Roman" panose="02020603050405020304" pitchFamily="18" charset="0"/>
                <a:cs typeface="Times New Roman" panose="02020603050405020304" pitchFamily="18" charset="0"/>
              </a:rPr>
              <a:t> Theory of Student Involvement (</a:t>
            </a:r>
            <a:r>
              <a:rPr lang="en-US" sz="2200" dirty="0" err="1" smtClean="0">
                <a:latin typeface="Times New Roman" panose="02020603050405020304" pitchFamily="18" charset="0"/>
                <a:cs typeface="Times New Roman" panose="02020603050405020304" pitchFamily="18" charset="0"/>
              </a:rPr>
              <a:t>Astin</a:t>
            </a:r>
            <a:r>
              <a:rPr lang="en-US" sz="2200" dirty="0" smtClean="0">
                <a:latin typeface="Times New Roman" panose="02020603050405020304" pitchFamily="18" charset="0"/>
                <a:cs typeface="Times New Roman" panose="02020603050405020304" pitchFamily="18" charset="0"/>
              </a:rPr>
              <a:t>, 1984)</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By </a:t>
            </a:r>
            <a:r>
              <a:rPr lang="en-US" sz="2200" dirty="0">
                <a:latin typeface="Times New Roman" panose="02020603050405020304" pitchFamily="18" charset="0"/>
                <a:cs typeface="Times New Roman" panose="02020603050405020304" pitchFamily="18" charset="0"/>
              </a:rPr>
              <a:t>developing a program geared towards increasing students’ social and academic involvement on the campus, the students in turn are more likely to be successful in college </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Social involvements would be the collaboration of students through a common academic goal and mutual understanding of each other, as well as community tasks that are required through the program</a:t>
            </a:r>
          </a:p>
          <a:p>
            <a:r>
              <a:rPr lang="en-US" sz="2200" dirty="0" smtClean="0">
                <a:latin typeface="Times New Roman" panose="02020603050405020304" pitchFamily="18" charset="0"/>
                <a:cs typeface="Times New Roman" panose="02020603050405020304" pitchFamily="18" charset="0"/>
              </a:rPr>
              <a:t>Academic involvement also comes from the common academic goal, as well as the gaining of life skills through classes and internships</a:t>
            </a:r>
          </a:p>
        </p:txBody>
      </p:sp>
    </p:spTree>
    <p:extLst>
      <p:ext uri="{BB962C8B-B14F-4D97-AF65-F5344CB8AC3E}">
        <p14:creationId xmlns:p14="http://schemas.microsoft.com/office/powerpoint/2010/main" val="47764472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769</TotalTime>
  <Words>1017</Words>
  <Application>Microsoft Macintosh PowerPoint</Application>
  <PresentationFormat>Custom</PresentationFormat>
  <Paragraphs>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Bridging the Gap Between Autism Spectrum Disorder and  Higher Education  University of Arkansas Team Leader: Johnathon Paape Claire Andrews Savannah Ping Kayla Woessner</vt:lpstr>
      <vt:lpstr>Purpose</vt:lpstr>
      <vt:lpstr>Proposal</vt:lpstr>
      <vt:lpstr>Research</vt:lpstr>
      <vt:lpstr>The Rising Star Project</vt:lpstr>
      <vt:lpstr>Phase I: The Students with Disabilities Transition Program (SDTP)</vt:lpstr>
      <vt:lpstr>Phase I: The Students with Disabilities Transition Program (SDTP) cont…</vt:lpstr>
      <vt:lpstr>Phase II: Occupation and Life Skills Program</vt:lpstr>
      <vt:lpstr>Phase II: Occupation and Life Skills Program cont…</vt:lpstr>
      <vt:lpstr>Funding</vt:lpstr>
      <vt:lpstr>Funding cont…</vt:lpstr>
      <vt:lpstr>Conclusion</vt:lpstr>
      <vt:lpstr>References</vt:lpstr>
    </vt:vector>
  </TitlesOfParts>
  <Company>NWACC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Bridging the Gap Between ASD and  Higher Education</dc:title>
  <dc:creator>Paape, Johnathon</dc:creator>
  <cp:lastModifiedBy>Claire Andrews</cp:lastModifiedBy>
  <cp:revision>53</cp:revision>
  <dcterms:created xsi:type="dcterms:W3CDTF">2017-02-09T16:45:39Z</dcterms:created>
  <dcterms:modified xsi:type="dcterms:W3CDTF">2017-02-25T00:47:45Z</dcterms:modified>
</cp:coreProperties>
</file>