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5143500" type="screen16x9"/>
  <p:notesSz cx="6858000" cy="9144000"/>
  <p:embeddedFontLst>
    <p:embeddedFont>
      <p:font typeface="Roboto" panose="020B0604020202020204" charset="0"/>
      <p:regular r:id="rId28"/>
      <p:bold r:id="rId29"/>
      <p:italic r:id="rId30"/>
      <p:boldItalic r:id="rId3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1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font" Target="fonts/font3.fntdata"/><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Shape 64"/>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5" name="Shape 6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4" name="Shape 12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0" name="Shape 13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Shape 142"/>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3" name="Shape 14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9" name="Shape 14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Shape 15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5" name="Shape 15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1" name="Shape 16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Shape 16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8" name="Shape 16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Shape 17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5" name="Shape 17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Shape 182"/>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3" name="Shape 18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Shape 70"/>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1" name="Shape 7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Shape 18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0" name="Shape 19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Shape 19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6" name="Shape 19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Shape 20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3" name="Shape 20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Shape 208"/>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9" name="Shape 20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Shape 214"/>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5" name="Shape 21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Shape 220"/>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1" name="Shape 22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Shape 76"/>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7" name="Shape 7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5" name="Shape 8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4" name="Shape 9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0" name="Shape 10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2" name="Shape 11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8" name="Shape 11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lnSpc>
                <a:spcPct val="115000"/>
              </a:lnSpc>
              <a:spcBef>
                <a:spcPts val="0"/>
              </a:spcBef>
              <a:buNone/>
            </a:pPr>
            <a:endParaRPr/>
          </a:p>
          <a:p>
            <a:pPr lvl="0" rt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p:nvPr/>
        </p:nvSpPr>
        <p:spPr>
          <a:xfrm flipH="1">
            <a:off x="8246400" y="4245925"/>
            <a:ext cx="897599" cy="897599"/>
          </a:xfrm>
          <a:prstGeom prst="rtTriangle">
            <a:avLst/>
          </a:prstGeom>
          <a:solidFill>
            <a:schemeClr val="lt1"/>
          </a:solidFill>
          <a:ln>
            <a:noFill/>
          </a:ln>
        </p:spPr>
        <p:txBody>
          <a:bodyPr lIns="91425" tIns="91425" rIns="91425" bIns="91425" anchor="ctr" anchorCtr="0">
            <a:noAutofit/>
          </a:bodyPr>
          <a:lstStyle/>
          <a:p>
            <a:pPr lvl="0">
              <a:spcBef>
                <a:spcPts val="0"/>
              </a:spcBef>
              <a:buNone/>
            </a:pPr>
            <a:endParaRPr/>
          </a:p>
        </p:txBody>
      </p:sp>
      <p:sp>
        <p:nvSpPr>
          <p:cNvPr id="11" name="Shape 11"/>
          <p:cNvSpPr/>
          <p:nvPr/>
        </p:nvSpPr>
        <p:spPr>
          <a:xfrm flipH="1">
            <a:off x="8246400" y="4245875"/>
            <a:ext cx="897599" cy="897599"/>
          </a:xfrm>
          <a:prstGeom prst="round1Rect">
            <a:avLst>
              <a:gd name="adj" fmla="val 16667"/>
            </a:avLst>
          </a:prstGeom>
          <a:solidFill>
            <a:schemeClr val="lt1">
              <a:alpha val="68080"/>
            </a:schemeClr>
          </a:solidFill>
          <a:ln>
            <a:noFill/>
          </a:ln>
        </p:spPr>
        <p:txBody>
          <a:bodyPr lIns="91425" tIns="91425" rIns="91425" bIns="91425" anchor="ctr" anchorCtr="0">
            <a:noAutofit/>
          </a:bodyPr>
          <a:lstStyle/>
          <a:p>
            <a:pPr lvl="0">
              <a:spcBef>
                <a:spcPts val="0"/>
              </a:spcBef>
              <a:buNone/>
            </a:pPr>
            <a:endParaRPr/>
          </a:p>
        </p:txBody>
      </p:sp>
      <p:sp>
        <p:nvSpPr>
          <p:cNvPr id="12" name="Shape 12"/>
          <p:cNvSpPr txBox="1">
            <a:spLocks noGrp="1"/>
          </p:cNvSpPr>
          <p:nvPr>
            <p:ph type="ctrTitle"/>
          </p:nvPr>
        </p:nvSpPr>
        <p:spPr>
          <a:xfrm>
            <a:off x="390525" y="1819275"/>
            <a:ext cx="8222100" cy="933599"/>
          </a:xfrm>
          <a:prstGeom prst="rect">
            <a:avLst/>
          </a:prstGeom>
        </p:spPr>
        <p:txBody>
          <a:bodyPr lIns="91425" tIns="91425" rIns="91425" bIns="91425" anchor="b"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13" name="Shape 13"/>
          <p:cNvSpPr txBox="1">
            <a:spLocks noGrp="1"/>
          </p:cNvSpPr>
          <p:nvPr>
            <p:ph type="subTitle" idx="1"/>
          </p:nvPr>
        </p:nvSpPr>
        <p:spPr>
          <a:xfrm>
            <a:off x="390525" y="2789130"/>
            <a:ext cx="8222100" cy="432899"/>
          </a:xfrm>
          <a:prstGeom prst="rect">
            <a:avLst/>
          </a:prstGeom>
        </p:spPr>
        <p:txBody>
          <a:bodyPr lIns="91425" tIns="91425" rIns="91425" bIns="91425" anchor="t" anchorCtr="0"/>
          <a:lstStyle>
            <a:lvl1pPr lvl="0">
              <a:lnSpc>
                <a:spcPct val="100000"/>
              </a:lnSpc>
              <a:spcBef>
                <a:spcPts val="0"/>
              </a:spcBef>
              <a:spcAft>
                <a:spcPts val="0"/>
              </a:spcAft>
              <a:buClr>
                <a:schemeClr val="lt1"/>
              </a:buClr>
              <a:buNone/>
              <a:defRPr>
                <a:solidFill>
                  <a:schemeClr val="lt1"/>
                </a:solidFill>
              </a:defRPr>
            </a:lvl1pPr>
            <a:lvl2pPr lvl="1">
              <a:lnSpc>
                <a:spcPct val="100000"/>
              </a:lnSpc>
              <a:spcBef>
                <a:spcPts val="0"/>
              </a:spcBef>
              <a:spcAft>
                <a:spcPts val="0"/>
              </a:spcAft>
              <a:buClr>
                <a:schemeClr val="lt1"/>
              </a:buClr>
              <a:buSzPct val="100000"/>
              <a:buNone/>
              <a:defRPr sz="1800">
                <a:solidFill>
                  <a:schemeClr val="lt1"/>
                </a:solidFill>
              </a:defRPr>
            </a:lvl2pPr>
            <a:lvl3pPr lvl="2">
              <a:lnSpc>
                <a:spcPct val="100000"/>
              </a:lnSpc>
              <a:spcBef>
                <a:spcPts val="0"/>
              </a:spcBef>
              <a:spcAft>
                <a:spcPts val="0"/>
              </a:spcAft>
              <a:buClr>
                <a:schemeClr val="lt1"/>
              </a:buClr>
              <a:buSzPct val="100000"/>
              <a:buNone/>
              <a:defRPr sz="1800">
                <a:solidFill>
                  <a:schemeClr val="lt1"/>
                </a:solidFill>
              </a:defRPr>
            </a:lvl3pPr>
            <a:lvl4pPr lvl="3">
              <a:lnSpc>
                <a:spcPct val="100000"/>
              </a:lnSpc>
              <a:spcBef>
                <a:spcPts val="0"/>
              </a:spcBef>
              <a:spcAft>
                <a:spcPts val="0"/>
              </a:spcAft>
              <a:buClr>
                <a:schemeClr val="lt1"/>
              </a:buClr>
              <a:buSzPct val="100000"/>
              <a:buNone/>
              <a:defRPr sz="1800">
                <a:solidFill>
                  <a:schemeClr val="lt1"/>
                </a:solidFill>
              </a:defRPr>
            </a:lvl4pPr>
            <a:lvl5pPr lvl="4">
              <a:lnSpc>
                <a:spcPct val="100000"/>
              </a:lnSpc>
              <a:spcBef>
                <a:spcPts val="0"/>
              </a:spcBef>
              <a:spcAft>
                <a:spcPts val="0"/>
              </a:spcAft>
              <a:buClr>
                <a:schemeClr val="lt1"/>
              </a:buClr>
              <a:buSzPct val="100000"/>
              <a:buNone/>
              <a:defRPr sz="1800">
                <a:solidFill>
                  <a:schemeClr val="lt1"/>
                </a:solidFill>
              </a:defRPr>
            </a:lvl5pPr>
            <a:lvl6pPr lvl="5">
              <a:lnSpc>
                <a:spcPct val="100000"/>
              </a:lnSpc>
              <a:spcBef>
                <a:spcPts val="0"/>
              </a:spcBef>
              <a:spcAft>
                <a:spcPts val="0"/>
              </a:spcAft>
              <a:buClr>
                <a:schemeClr val="lt1"/>
              </a:buClr>
              <a:buSzPct val="100000"/>
              <a:buNone/>
              <a:defRPr sz="1800">
                <a:solidFill>
                  <a:schemeClr val="lt1"/>
                </a:solidFill>
              </a:defRPr>
            </a:lvl6pPr>
            <a:lvl7pPr lvl="6">
              <a:lnSpc>
                <a:spcPct val="100000"/>
              </a:lnSpc>
              <a:spcBef>
                <a:spcPts val="0"/>
              </a:spcBef>
              <a:spcAft>
                <a:spcPts val="0"/>
              </a:spcAft>
              <a:buClr>
                <a:schemeClr val="lt1"/>
              </a:buClr>
              <a:buSzPct val="100000"/>
              <a:buNone/>
              <a:defRPr sz="1800">
                <a:solidFill>
                  <a:schemeClr val="lt1"/>
                </a:solidFill>
              </a:defRPr>
            </a:lvl7pPr>
            <a:lvl8pPr lvl="7">
              <a:lnSpc>
                <a:spcPct val="100000"/>
              </a:lnSpc>
              <a:spcBef>
                <a:spcPts val="0"/>
              </a:spcBef>
              <a:spcAft>
                <a:spcPts val="0"/>
              </a:spcAft>
              <a:buClr>
                <a:schemeClr val="lt1"/>
              </a:buClr>
              <a:buSzPct val="100000"/>
              <a:buNone/>
              <a:defRPr sz="1800">
                <a:solidFill>
                  <a:schemeClr val="lt1"/>
                </a:solidFill>
              </a:defRPr>
            </a:lvl8pPr>
            <a:lvl9pPr lvl="8">
              <a:lnSpc>
                <a:spcPct val="100000"/>
              </a:lnSpc>
              <a:spcBef>
                <a:spcPts val="0"/>
              </a:spcBef>
              <a:spcAft>
                <a:spcPts val="0"/>
              </a:spcAft>
              <a:buClr>
                <a:schemeClr val="lt1"/>
              </a:buClr>
              <a:buSzPct val="100000"/>
              <a:buNone/>
              <a:defRPr sz="1800">
                <a:solidFill>
                  <a:schemeClr val="lt1"/>
                </a:solidFill>
              </a:defRPr>
            </a:lvl9pPr>
          </a:lstStyle>
          <a:p>
            <a:endParaRPr/>
          </a:p>
        </p:txBody>
      </p:sp>
      <p:sp>
        <p:nvSpPr>
          <p:cNvPr id="14" name="Shape 14"/>
          <p:cNvSpPr txBox="1">
            <a:spLocks noGrp="1"/>
          </p:cNvSpPr>
          <p:nvPr>
            <p:ph type="sldNum" idx="12"/>
          </p:nvPr>
        </p:nvSpPr>
        <p:spPr>
          <a:xfrm>
            <a:off x="8523541" y="4695623"/>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bg>
      <p:bgPr>
        <a:solidFill>
          <a:schemeClr val="accent4"/>
        </a:solidFill>
        <a:effectLst/>
      </p:bgPr>
    </p:bg>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475500" y="1258525"/>
            <a:ext cx="8222100" cy="1963500"/>
          </a:xfrm>
          <a:prstGeom prst="rect">
            <a:avLst/>
          </a:prstGeom>
        </p:spPr>
        <p:txBody>
          <a:bodyPr lIns="91425" tIns="91425" rIns="91425" bIns="91425" anchor="b" anchorCtr="0"/>
          <a:lstStyle>
            <a:lvl1pPr lvl="0" algn="ctr">
              <a:spcBef>
                <a:spcPts val="0"/>
              </a:spcBef>
              <a:buClr>
                <a:schemeClr val="dk2"/>
              </a:buClr>
              <a:buSzPct val="100000"/>
              <a:defRPr sz="12000">
                <a:solidFill>
                  <a:schemeClr val="dk2"/>
                </a:solidFill>
              </a:defRPr>
            </a:lvl1pPr>
            <a:lvl2pPr lvl="1" algn="ctr">
              <a:spcBef>
                <a:spcPts val="0"/>
              </a:spcBef>
              <a:buClr>
                <a:schemeClr val="dk2"/>
              </a:buClr>
              <a:buSzPct val="100000"/>
              <a:defRPr sz="12000">
                <a:solidFill>
                  <a:schemeClr val="dk2"/>
                </a:solidFill>
              </a:defRPr>
            </a:lvl2pPr>
            <a:lvl3pPr lvl="2" algn="ctr">
              <a:spcBef>
                <a:spcPts val="0"/>
              </a:spcBef>
              <a:buClr>
                <a:schemeClr val="dk2"/>
              </a:buClr>
              <a:buSzPct val="100000"/>
              <a:defRPr sz="12000">
                <a:solidFill>
                  <a:schemeClr val="dk2"/>
                </a:solidFill>
              </a:defRPr>
            </a:lvl3pPr>
            <a:lvl4pPr lvl="3" algn="ctr">
              <a:spcBef>
                <a:spcPts val="0"/>
              </a:spcBef>
              <a:buClr>
                <a:schemeClr val="dk2"/>
              </a:buClr>
              <a:buSzPct val="100000"/>
              <a:defRPr sz="12000">
                <a:solidFill>
                  <a:schemeClr val="dk2"/>
                </a:solidFill>
              </a:defRPr>
            </a:lvl4pPr>
            <a:lvl5pPr lvl="4" algn="ctr">
              <a:spcBef>
                <a:spcPts val="0"/>
              </a:spcBef>
              <a:buClr>
                <a:schemeClr val="dk2"/>
              </a:buClr>
              <a:buSzPct val="100000"/>
              <a:defRPr sz="12000">
                <a:solidFill>
                  <a:schemeClr val="dk2"/>
                </a:solidFill>
              </a:defRPr>
            </a:lvl5pPr>
            <a:lvl6pPr lvl="5" algn="ctr">
              <a:spcBef>
                <a:spcPts val="0"/>
              </a:spcBef>
              <a:buClr>
                <a:schemeClr val="dk2"/>
              </a:buClr>
              <a:buSzPct val="100000"/>
              <a:defRPr sz="12000">
                <a:solidFill>
                  <a:schemeClr val="dk2"/>
                </a:solidFill>
              </a:defRPr>
            </a:lvl6pPr>
            <a:lvl7pPr lvl="6" algn="ctr">
              <a:spcBef>
                <a:spcPts val="0"/>
              </a:spcBef>
              <a:buClr>
                <a:schemeClr val="dk2"/>
              </a:buClr>
              <a:buSzPct val="100000"/>
              <a:defRPr sz="12000">
                <a:solidFill>
                  <a:schemeClr val="dk2"/>
                </a:solidFill>
              </a:defRPr>
            </a:lvl7pPr>
            <a:lvl8pPr lvl="7" algn="ctr">
              <a:spcBef>
                <a:spcPts val="0"/>
              </a:spcBef>
              <a:buClr>
                <a:schemeClr val="dk2"/>
              </a:buClr>
              <a:buSzPct val="100000"/>
              <a:defRPr sz="12000">
                <a:solidFill>
                  <a:schemeClr val="dk2"/>
                </a:solidFill>
              </a:defRPr>
            </a:lvl8pPr>
            <a:lvl9pPr lvl="8" algn="ctr">
              <a:spcBef>
                <a:spcPts val="0"/>
              </a:spcBef>
              <a:buClr>
                <a:schemeClr val="dk2"/>
              </a:buClr>
              <a:buSzPct val="100000"/>
              <a:defRPr sz="12000">
                <a:solidFill>
                  <a:schemeClr val="dk2"/>
                </a:solidFill>
              </a:defRPr>
            </a:lvl9pPr>
          </a:lstStyle>
          <a:p>
            <a:endParaRPr/>
          </a:p>
        </p:txBody>
      </p:sp>
      <p:sp>
        <p:nvSpPr>
          <p:cNvPr id="59" name="Shape 59"/>
          <p:cNvSpPr txBox="1">
            <a:spLocks noGrp="1"/>
          </p:cNvSpPr>
          <p:nvPr>
            <p:ph type="body" idx="1"/>
          </p:nvPr>
        </p:nvSpPr>
        <p:spPr>
          <a:xfrm>
            <a:off x="475500" y="3304625"/>
            <a:ext cx="8222100"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60" name="Shape 60"/>
          <p:cNvSpPr txBox="1">
            <a:spLocks noGrp="1"/>
          </p:cNvSpPr>
          <p:nvPr>
            <p:ph type="sldNum" idx="12"/>
          </p:nvPr>
        </p:nvSpPr>
        <p:spPr>
          <a:xfrm>
            <a:off x="8523541" y="4695623"/>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Shape 62"/>
          <p:cNvSpPr txBox="1">
            <a:spLocks noGrp="1"/>
          </p:cNvSpPr>
          <p:nvPr>
            <p:ph type="sldNum" idx="12"/>
          </p:nvPr>
        </p:nvSpPr>
        <p:spPr>
          <a:xfrm>
            <a:off x="8523541" y="4695623"/>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5"/>
        <p:cNvGrpSpPr/>
        <p:nvPr/>
      </p:nvGrpSpPr>
      <p:grpSpPr>
        <a:xfrm>
          <a:off x="0" y="0"/>
          <a:ext cx="0" cy="0"/>
          <a:chOff x="0" y="0"/>
          <a:chExt cx="0" cy="0"/>
        </a:xfrm>
      </p:grpSpPr>
      <p:sp>
        <p:nvSpPr>
          <p:cNvPr id="16" name="Shape 16"/>
          <p:cNvSpPr txBox="1">
            <a:spLocks noGrp="1"/>
          </p:cNvSpPr>
          <p:nvPr>
            <p:ph type="title"/>
          </p:nvPr>
        </p:nvSpPr>
        <p:spPr>
          <a:xfrm>
            <a:off x="460950" y="2065350"/>
            <a:ext cx="8222100" cy="1012799"/>
          </a:xfrm>
          <a:prstGeom prst="rect">
            <a:avLst/>
          </a:prstGeom>
        </p:spPr>
        <p:txBody>
          <a:bodyPr lIns="91425" tIns="91425" rIns="91425" bIns="91425" anchor="ctr" anchorCtr="0"/>
          <a:lstStyle>
            <a:lvl1pPr lvl="0">
              <a:spcBef>
                <a:spcPts val="0"/>
              </a:spcBef>
              <a:buSzPct val="100000"/>
              <a:defRPr sz="4200"/>
            </a:lvl1pPr>
            <a:lvl2pPr lvl="1">
              <a:spcBef>
                <a:spcPts val="0"/>
              </a:spcBef>
              <a:buSzPct val="100000"/>
              <a:defRPr sz="4200"/>
            </a:lvl2pPr>
            <a:lvl3pPr lvl="2">
              <a:spcBef>
                <a:spcPts val="0"/>
              </a:spcBef>
              <a:buSzPct val="100000"/>
              <a:defRPr sz="4200"/>
            </a:lvl3pPr>
            <a:lvl4pPr lvl="3">
              <a:spcBef>
                <a:spcPts val="0"/>
              </a:spcBef>
              <a:buSzPct val="100000"/>
              <a:defRPr sz="4200"/>
            </a:lvl4pPr>
            <a:lvl5pPr lvl="4">
              <a:spcBef>
                <a:spcPts val="0"/>
              </a:spcBef>
              <a:buSzPct val="100000"/>
              <a:defRPr sz="4200"/>
            </a:lvl5pPr>
            <a:lvl6pPr lvl="5">
              <a:spcBef>
                <a:spcPts val="0"/>
              </a:spcBef>
              <a:buSzPct val="100000"/>
              <a:defRPr sz="4200"/>
            </a:lvl6pPr>
            <a:lvl7pPr lvl="6">
              <a:spcBef>
                <a:spcPts val="0"/>
              </a:spcBef>
              <a:buSzPct val="100000"/>
              <a:defRPr sz="4200"/>
            </a:lvl7pPr>
            <a:lvl8pPr lvl="7">
              <a:spcBef>
                <a:spcPts val="0"/>
              </a:spcBef>
              <a:buSzPct val="100000"/>
              <a:defRPr sz="4200"/>
            </a:lvl8pPr>
            <a:lvl9pPr lvl="8">
              <a:spcBef>
                <a:spcPts val="0"/>
              </a:spcBef>
              <a:buSzPct val="100000"/>
              <a:defRPr sz="4200"/>
            </a:lvl9pPr>
          </a:lstStyle>
          <a:p>
            <a:endParaRPr/>
          </a:p>
        </p:txBody>
      </p:sp>
      <p:sp>
        <p:nvSpPr>
          <p:cNvPr id="17" name="Shape 17"/>
          <p:cNvSpPr txBox="1">
            <a:spLocks noGrp="1"/>
          </p:cNvSpPr>
          <p:nvPr>
            <p:ph type="sldNum" idx="12"/>
          </p:nvPr>
        </p:nvSpPr>
        <p:spPr>
          <a:xfrm>
            <a:off x="8523541" y="4695623"/>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8"/>
        <p:cNvGrpSpPr/>
        <p:nvPr/>
      </p:nvGrpSpPr>
      <p:grpSpPr>
        <a:xfrm>
          <a:off x="0" y="0"/>
          <a:ext cx="0" cy="0"/>
          <a:chOff x="0" y="0"/>
          <a:chExt cx="0" cy="0"/>
        </a:xfrm>
      </p:grpSpPr>
      <p:sp>
        <p:nvSpPr>
          <p:cNvPr id="19" name="Shape 19"/>
          <p:cNvSpPr/>
          <p:nvPr/>
        </p:nvSpPr>
        <p:spPr>
          <a:xfrm rot="10800000" flipH="1">
            <a:off x="0" y="1685999"/>
            <a:ext cx="9144000" cy="3457500"/>
          </a:xfrm>
          <a:prstGeom prst="rect">
            <a:avLst/>
          </a:prstGeom>
          <a:solidFill>
            <a:schemeClr val="accent4"/>
          </a:solidFill>
          <a:ln>
            <a:noFill/>
          </a:ln>
        </p:spPr>
        <p:txBody>
          <a:bodyPr lIns="91425" tIns="91425" rIns="91425" bIns="91425" anchor="ctr" anchorCtr="0">
            <a:noAutofit/>
          </a:bodyPr>
          <a:lstStyle/>
          <a:p>
            <a:pPr lvl="0">
              <a:spcBef>
                <a:spcPts val="0"/>
              </a:spcBef>
              <a:buNone/>
            </a:pPr>
            <a:endParaRPr/>
          </a:p>
        </p:txBody>
      </p:sp>
      <p:sp>
        <p:nvSpPr>
          <p:cNvPr id="20" name="Shape 20"/>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lIns="91425" tIns="91425" rIns="91425" bIns="91425" anchor="ctr" anchorCtr="0">
            <a:noAutofit/>
          </a:bodyPr>
          <a:lstStyle/>
          <a:p>
            <a:pPr lvl="0">
              <a:spcBef>
                <a:spcPts val="0"/>
              </a:spcBef>
              <a:buNone/>
            </a:pPr>
            <a:endParaRPr/>
          </a:p>
        </p:txBody>
      </p:sp>
      <p:sp>
        <p:nvSpPr>
          <p:cNvPr id="21" name="Shape 21"/>
          <p:cNvSpPr txBox="1">
            <a:spLocks noGrp="1"/>
          </p:cNvSpPr>
          <p:nvPr>
            <p:ph type="title"/>
          </p:nvPr>
        </p:nvSpPr>
        <p:spPr>
          <a:xfrm>
            <a:off x="471900" y="738725"/>
            <a:ext cx="8222100" cy="767699"/>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471900" y="1919075"/>
            <a:ext cx="8222100" cy="27102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3" name="Shape 23"/>
          <p:cNvSpPr txBox="1">
            <a:spLocks noGrp="1"/>
          </p:cNvSpPr>
          <p:nvPr>
            <p:ph type="sldNum" idx="12"/>
          </p:nvPr>
        </p:nvSpPr>
        <p:spPr>
          <a:xfrm>
            <a:off x="8523541" y="4695623"/>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4"/>
        <p:cNvGrpSpPr/>
        <p:nvPr/>
      </p:nvGrpSpPr>
      <p:grpSpPr>
        <a:xfrm>
          <a:off x="0" y="0"/>
          <a:ext cx="0" cy="0"/>
          <a:chOff x="0" y="0"/>
          <a:chExt cx="0" cy="0"/>
        </a:xfrm>
      </p:grpSpPr>
      <p:sp>
        <p:nvSpPr>
          <p:cNvPr id="25" name="Shape 25"/>
          <p:cNvSpPr/>
          <p:nvPr/>
        </p:nvSpPr>
        <p:spPr>
          <a:xfrm rot="10800000" flipH="1">
            <a:off x="0" y="1685999"/>
            <a:ext cx="9144000" cy="3457500"/>
          </a:xfrm>
          <a:prstGeom prst="rect">
            <a:avLst/>
          </a:prstGeom>
          <a:solidFill>
            <a:schemeClr val="accent4"/>
          </a:solidFill>
          <a:ln>
            <a:noFill/>
          </a:ln>
        </p:spPr>
        <p:txBody>
          <a:bodyPr lIns="91425" tIns="91425" rIns="91425" bIns="91425" anchor="ctr" anchorCtr="0">
            <a:noAutofit/>
          </a:bodyPr>
          <a:lstStyle/>
          <a:p>
            <a:pPr lvl="0">
              <a:spcBef>
                <a:spcPts val="0"/>
              </a:spcBef>
              <a:buNone/>
            </a:pPr>
            <a:endParaRPr/>
          </a:p>
        </p:txBody>
      </p:sp>
      <p:sp>
        <p:nvSpPr>
          <p:cNvPr id="26" name="Shape 26"/>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lIns="91425" tIns="91425" rIns="91425" bIns="91425" anchor="ctr" anchorCtr="0">
            <a:noAutofit/>
          </a:bodyPr>
          <a:lstStyle/>
          <a:p>
            <a:pPr lvl="0">
              <a:spcBef>
                <a:spcPts val="0"/>
              </a:spcBef>
              <a:buNone/>
            </a:pPr>
            <a:endParaRPr/>
          </a:p>
        </p:txBody>
      </p:sp>
      <p:sp>
        <p:nvSpPr>
          <p:cNvPr id="27" name="Shape 27"/>
          <p:cNvSpPr txBox="1">
            <a:spLocks noGrp="1"/>
          </p:cNvSpPr>
          <p:nvPr>
            <p:ph type="title"/>
          </p:nvPr>
        </p:nvSpPr>
        <p:spPr>
          <a:xfrm>
            <a:off x="471900" y="738725"/>
            <a:ext cx="8222100" cy="767699"/>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8" name="Shape 28"/>
          <p:cNvSpPr txBox="1">
            <a:spLocks noGrp="1"/>
          </p:cNvSpPr>
          <p:nvPr>
            <p:ph type="body" idx="1"/>
          </p:nvPr>
        </p:nvSpPr>
        <p:spPr>
          <a:xfrm>
            <a:off x="471900" y="1919075"/>
            <a:ext cx="3999899" cy="27102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9" name="Shape 29"/>
          <p:cNvSpPr txBox="1">
            <a:spLocks noGrp="1"/>
          </p:cNvSpPr>
          <p:nvPr>
            <p:ph type="body" idx="2"/>
          </p:nvPr>
        </p:nvSpPr>
        <p:spPr>
          <a:xfrm>
            <a:off x="4694250" y="1919075"/>
            <a:ext cx="3999899" cy="27102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0" name="Shape 30"/>
          <p:cNvSpPr txBox="1">
            <a:spLocks noGrp="1"/>
          </p:cNvSpPr>
          <p:nvPr>
            <p:ph type="sldNum" idx="12"/>
          </p:nvPr>
        </p:nvSpPr>
        <p:spPr>
          <a:xfrm>
            <a:off x="8523541" y="4695623"/>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1"/>
        <p:cNvGrpSpPr/>
        <p:nvPr/>
      </p:nvGrpSpPr>
      <p:grpSpPr>
        <a:xfrm>
          <a:off x="0" y="0"/>
          <a:ext cx="0" cy="0"/>
          <a:chOff x="0" y="0"/>
          <a:chExt cx="0" cy="0"/>
        </a:xfrm>
      </p:grpSpPr>
      <p:sp>
        <p:nvSpPr>
          <p:cNvPr id="32" name="Shape 32"/>
          <p:cNvSpPr/>
          <p:nvPr/>
        </p:nvSpPr>
        <p:spPr>
          <a:xfrm rot="10800000" flipH="1">
            <a:off x="0" y="656399"/>
            <a:ext cx="9144000" cy="4487100"/>
          </a:xfrm>
          <a:prstGeom prst="rect">
            <a:avLst/>
          </a:prstGeom>
          <a:solidFill>
            <a:schemeClr val="accent4"/>
          </a:solidFill>
          <a:ln>
            <a:noFill/>
          </a:ln>
        </p:spPr>
        <p:txBody>
          <a:bodyPr lIns="91425" tIns="91425" rIns="91425" bIns="91425" anchor="ctr" anchorCtr="0">
            <a:noAutofit/>
          </a:bodyPr>
          <a:lstStyle/>
          <a:p>
            <a:pPr lvl="0">
              <a:spcBef>
                <a:spcPts val="0"/>
              </a:spcBef>
              <a:buNone/>
            </a:pPr>
            <a:endParaRPr/>
          </a:p>
        </p:txBody>
      </p:sp>
      <p:sp>
        <p:nvSpPr>
          <p:cNvPr id="33" name="Shape 33"/>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lIns="91425" tIns="91425" rIns="91425" bIns="91425" anchor="ctr" anchorCtr="0">
            <a:noAutofit/>
          </a:bodyPr>
          <a:lstStyle/>
          <a:p>
            <a:pPr lvl="0">
              <a:spcBef>
                <a:spcPts val="0"/>
              </a:spcBef>
              <a:buNone/>
            </a:pPr>
            <a:endParaRPr/>
          </a:p>
        </p:txBody>
      </p:sp>
      <p:sp>
        <p:nvSpPr>
          <p:cNvPr id="34" name="Shape 34"/>
          <p:cNvSpPr txBox="1">
            <a:spLocks noGrp="1"/>
          </p:cNvSpPr>
          <p:nvPr>
            <p:ph type="title"/>
          </p:nvPr>
        </p:nvSpPr>
        <p:spPr>
          <a:xfrm>
            <a:off x="98250" y="16350"/>
            <a:ext cx="8826599" cy="602700"/>
          </a:xfrm>
          <a:prstGeom prst="rect">
            <a:avLst/>
          </a:prstGeom>
        </p:spPr>
        <p:txBody>
          <a:bodyPr lIns="91425" tIns="91425" rIns="91425" bIns="91425" anchor="ctr" anchorCtr="0"/>
          <a:lstStyle>
            <a:lvl1pPr lvl="0">
              <a:spcBef>
                <a:spcPts val="0"/>
              </a:spcBef>
              <a:buSzPct val="100000"/>
              <a:defRPr sz="1800"/>
            </a:lvl1pPr>
            <a:lvl2pPr lvl="1">
              <a:spcBef>
                <a:spcPts val="0"/>
              </a:spcBef>
              <a:buSzPct val="100000"/>
              <a:defRPr sz="1800"/>
            </a:lvl2pPr>
            <a:lvl3pPr lvl="2">
              <a:spcBef>
                <a:spcPts val="0"/>
              </a:spcBef>
              <a:buSzPct val="100000"/>
              <a:defRPr sz="1800"/>
            </a:lvl3pPr>
            <a:lvl4pPr lvl="3">
              <a:spcBef>
                <a:spcPts val="0"/>
              </a:spcBef>
              <a:buSzPct val="100000"/>
              <a:defRPr sz="1800"/>
            </a:lvl4pPr>
            <a:lvl5pPr lvl="4">
              <a:spcBef>
                <a:spcPts val="0"/>
              </a:spcBef>
              <a:buSzPct val="100000"/>
              <a:defRPr sz="1800"/>
            </a:lvl5pPr>
            <a:lvl6pPr lvl="5">
              <a:spcBef>
                <a:spcPts val="0"/>
              </a:spcBef>
              <a:buSzPct val="100000"/>
              <a:defRPr sz="1800"/>
            </a:lvl6pPr>
            <a:lvl7pPr lvl="6">
              <a:spcBef>
                <a:spcPts val="0"/>
              </a:spcBef>
              <a:buSzPct val="100000"/>
              <a:defRPr sz="1800"/>
            </a:lvl7pPr>
            <a:lvl8pPr lvl="7">
              <a:spcBef>
                <a:spcPts val="0"/>
              </a:spcBef>
              <a:buSzPct val="100000"/>
              <a:defRPr sz="1800"/>
            </a:lvl8pPr>
            <a:lvl9pPr lvl="8">
              <a:spcBef>
                <a:spcPts val="0"/>
              </a:spcBef>
              <a:buSzPct val="100000"/>
              <a:defRPr sz="1800"/>
            </a:lvl9pPr>
          </a:lstStyle>
          <a:p>
            <a:endParaRPr/>
          </a:p>
        </p:txBody>
      </p:sp>
      <p:sp>
        <p:nvSpPr>
          <p:cNvPr id="35" name="Shape 35"/>
          <p:cNvSpPr txBox="1">
            <a:spLocks noGrp="1"/>
          </p:cNvSpPr>
          <p:nvPr>
            <p:ph type="sldNum" idx="12"/>
          </p:nvPr>
        </p:nvSpPr>
        <p:spPr>
          <a:xfrm>
            <a:off x="8523541" y="4695623"/>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6"/>
        <p:cNvGrpSpPr/>
        <p:nvPr/>
      </p:nvGrpSpPr>
      <p:grpSpPr>
        <a:xfrm>
          <a:off x="0" y="0"/>
          <a:ext cx="0" cy="0"/>
          <a:chOff x="0" y="0"/>
          <a:chExt cx="0" cy="0"/>
        </a:xfrm>
      </p:grpSpPr>
      <p:sp>
        <p:nvSpPr>
          <p:cNvPr id="37" name="Shape 37"/>
          <p:cNvSpPr txBox="1"/>
          <p:nvPr/>
        </p:nvSpPr>
        <p:spPr>
          <a:xfrm rot="10800000" flipH="1">
            <a:off x="3276600" y="25"/>
            <a:ext cx="5867400" cy="5143499"/>
          </a:xfrm>
          <a:prstGeom prst="rect">
            <a:avLst/>
          </a:prstGeom>
          <a:solidFill>
            <a:schemeClr val="accent4"/>
          </a:solidFill>
          <a:ln>
            <a:noFill/>
          </a:ln>
        </p:spPr>
        <p:txBody>
          <a:bodyPr lIns="91425" tIns="91425" rIns="91425" bIns="91425" anchor="ctr" anchorCtr="0">
            <a:noAutofit/>
          </a:bodyPr>
          <a:lstStyle/>
          <a:p>
            <a:pPr lvl="0">
              <a:spcBef>
                <a:spcPts val="0"/>
              </a:spcBef>
              <a:buNone/>
            </a:pPr>
            <a:endParaRPr/>
          </a:p>
        </p:txBody>
      </p:sp>
      <p:sp>
        <p:nvSpPr>
          <p:cNvPr id="38" name="Shape 38"/>
          <p:cNvSpPr/>
          <p:nvPr/>
        </p:nvSpPr>
        <p:spPr>
          <a:xfrm rot="-5400000">
            <a:off x="759150" y="2517450"/>
            <a:ext cx="5143499"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lIns="91425" tIns="91425" rIns="91425" bIns="91425" anchor="ctr" anchorCtr="0">
            <a:noAutofit/>
          </a:bodyPr>
          <a:lstStyle/>
          <a:p>
            <a:pPr lvl="0">
              <a:spcBef>
                <a:spcPts val="0"/>
              </a:spcBef>
              <a:buNone/>
            </a:pPr>
            <a:endParaRPr/>
          </a:p>
        </p:txBody>
      </p:sp>
      <p:sp>
        <p:nvSpPr>
          <p:cNvPr id="39" name="Shape 39"/>
          <p:cNvSpPr txBox="1">
            <a:spLocks noGrp="1"/>
          </p:cNvSpPr>
          <p:nvPr>
            <p:ph type="title"/>
          </p:nvPr>
        </p:nvSpPr>
        <p:spPr>
          <a:xfrm>
            <a:off x="226077" y="357800"/>
            <a:ext cx="2807999" cy="953399"/>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40" name="Shape 40"/>
          <p:cNvSpPr txBox="1">
            <a:spLocks noGrp="1"/>
          </p:cNvSpPr>
          <p:nvPr>
            <p:ph type="body" idx="1"/>
          </p:nvPr>
        </p:nvSpPr>
        <p:spPr>
          <a:xfrm>
            <a:off x="226075" y="1465800"/>
            <a:ext cx="2807999" cy="3163499"/>
          </a:xfrm>
          <a:prstGeom prst="rect">
            <a:avLst/>
          </a:prstGeom>
        </p:spPr>
        <p:txBody>
          <a:bodyPr lIns="91425" tIns="91425" rIns="91425" bIns="91425" anchor="t" anchorCtr="0"/>
          <a:lstStyle>
            <a:lvl1pPr lvl="0">
              <a:spcBef>
                <a:spcPts val="0"/>
              </a:spcBef>
              <a:buClr>
                <a:schemeClr val="lt1"/>
              </a:buClr>
              <a:buSzPct val="100000"/>
              <a:defRPr sz="1200">
                <a:solidFill>
                  <a:schemeClr val="lt1"/>
                </a:solidFill>
              </a:defRPr>
            </a:lvl1pPr>
            <a:lvl2pPr lvl="1">
              <a:spcBef>
                <a:spcPts val="0"/>
              </a:spcBef>
              <a:buClr>
                <a:schemeClr val="lt1"/>
              </a:buClr>
              <a:buSzPct val="100000"/>
              <a:defRPr sz="1200">
                <a:solidFill>
                  <a:schemeClr val="lt1"/>
                </a:solidFill>
              </a:defRPr>
            </a:lvl2pPr>
            <a:lvl3pPr lvl="2">
              <a:spcBef>
                <a:spcPts val="0"/>
              </a:spcBef>
              <a:buClr>
                <a:schemeClr val="lt1"/>
              </a:buClr>
              <a:buSzPct val="100000"/>
              <a:defRPr sz="1200">
                <a:solidFill>
                  <a:schemeClr val="lt1"/>
                </a:solidFill>
              </a:defRPr>
            </a:lvl3pPr>
            <a:lvl4pPr lvl="3">
              <a:spcBef>
                <a:spcPts val="0"/>
              </a:spcBef>
              <a:buClr>
                <a:schemeClr val="lt1"/>
              </a:buClr>
              <a:buSzPct val="100000"/>
              <a:defRPr sz="1200">
                <a:solidFill>
                  <a:schemeClr val="lt1"/>
                </a:solidFill>
              </a:defRPr>
            </a:lvl4pPr>
            <a:lvl5pPr lvl="4">
              <a:spcBef>
                <a:spcPts val="0"/>
              </a:spcBef>
              <a:buClr>
                <a:schemeClr val="lt1"/>
              </a:buClr>
              <a:buSzPct val="100000"/>
              <a:defRPr sz="1200">
                <a:solidFill>
                  <a:schemeClr val="lt1"/>
                </a:solidFill>
              </a:defRPr>
            </a:lvl5pPr>
            <a:lvl6pPr lvl="5">
              <a:spcBef>
                <a:spcPts val="0"/>
              </a:spcBef>
              <a:buClr>
                <a:schemeClr val="lt1"/>
              </a:buClr>
              <a:buSzPct val="100000"/>
              <a:defRPr sz="1200">
                <a:solidFill>
                  <a:schemeClr val="lt1"/>
                </a:solidFill>
              </a:defRPr>
            </a:lvl6pPr>
            <a:lvl7pPr lvl="6">
              <a:spcBef>
                <a:spcPts val="0"/>
              </a:spcBef>
              <a:buClr>
                <a:schemeClr val="lt1"/>
              </a:buClr>
              <a:buSzPct val="100000"/>
              <a:defRPr sz="1200">
                <a:solidFill>
                  <a:schemeClr val="lt1"/>
                </a:solidFill>
              </a:defRPr>
            </a:lvl7pPr>
            <a:lvl8pPr lvl="7">
              <a:spcBef>
                <a:spcPts val="0"/>
              </a:spcBef>
              <a:buClr>
                <a:schemeClr val="lt1"/>
              </a:buClr>
              <a:buSzPct val="100000"/>
              <a:defRPr sz="1200">
                <a:solidFill>
                  <a:schemeClr val="lt1"/>
                </a:solidFill>
              </a:defRPr>
            </a:lvl8pPr>
            <a:lvl9pPr lvl="8">
              <a:spcBef>
                <a:spcPts val="0"/>
              </a:spcBef>
              <a:buClr>
                <a:schemeClr val="lt1"/>
              </a:buClr>
              <a:buSzPct val="100000"/>
              <a:defRPr sz="1200">
                <a:solidFill>
                  <a:schemeClr val="lt1"/>
                </a:solidFill>
              </a:defRPr>
            </a:lvl9pPr>
          </a:lstStyle>
          <a:p>
            <a:endParaRPr/>
          </a:p>
        </p:txBody>
      </p:sp>
      <p:sp>
        <p:nvSpPr>
          <p:cNvPr id="41" name="Shape 41"/>
          <p:cNvSpPr txBox="1">
            <a:spLocks noGrp="1"/>
          </p:cNvSpPr>
          <p:nvPr>
            <p:ph type="sldNum" idx="12"/>
          </p:nvPr>
        </p:nvSpPr>
        <p:spPr>
          <a:xfrm>
            <a:off x="8523541" y="4695623"/>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490250" y="488250"/>
            <a:ext cx="6227100" cy="4090800"/>
          </a:xfrm>
          <a:prstGeom prst="rect">
            <a:avLst/>
          </a:prstGeom>
        </p:spPr>
        <p:txBody>
          <a:bodyPr lIns="91425" tIns="91425" rIns="91425" bIns="91425" anchor="ctr" anchorCtr="0"/>
          <a:lstStyle>
            <a:lvl1pPr lvl="0">
              <a:spcBef>
                <a:spcPts val="0"/>
              </a:spcBef>
              <a:buSzPct val="100000"/>
              <a:defRPr sz="6000"/>
            </a:lvl1pPr>
            <a:lvl2pPr lvl="1">
              <a:spcBef>
                <a:spcPts val="0"/>
              </a:spcBef>
              <a:buSzPct val="100000"/>
              <a:defRPr sz="6000"/>
            </a:lvl2pPr>
            <a:lvl3pPr lvl="2">
              <a:spcBef>
                <a:spcPts val="0"/>
              </a:spcBef>
              <a:buSzPct val="100000"/>
              <a:defRPr sz="6000"/>
            </a:lvl3pPr>
            <a:lvl4pPr lvl="3">
              <a:spcBef>
                <a:spcPts val="0"/>
              </a:spcBef>
              <a:buSzPct val="100000"/>
              <a:defRPr sz="6000"/>
            </a:lvl4pPr>
            <a:lvl5pPr lvl="4">
              <a:spcBef>
                <a:spcPts val="0"/>
              </a:spcBef>
              <a:buSzPct val="100000"/>
              <a:defRPr sz="6000"/>
            </a:lvl5pPr>
            <a:lvl6pPr lvl="5">
              <a:spcBef>
                <a:spcPts val="0"/>
              </a:spcBef>
              <a:buSzPct val="100000"/>
              <a:defRPr sz="6000"/>
            </a:lvl6pPr>
            <a:lvl7pPr lvl="6">
              <a:spcBef>
                <a:spcPts val="0"/>
              </a:spcBef>
              <a:buSzPct val="100000"/>
              <a:defRPr sz="6000"/>
            </a:lvl7pPr>
            <a:lvl8pPr lvl="7">
              <a:spcBef>
                <a:spcPts val="0"/>
              </a:spcBef>
              <a:buSzPct val="100000"/>
              <a:defRPr sz="6000"/>
            </a:lvl8pPr>
            <a:lvl9pPr lvl="8">
              <a:spcBef>
                <a:spcPts val="0"/>
              </a:spcBef>
              <a:buSzPct val="100000"/>
              <a:defRPr sz="6000"/>
            </a:lvl9pPr>
          </a:lstStyle>
          <a:p>
            <a:endParaRPr/>
          </a:p>
        </p:txBody>
      </p:sp>
      <p:sp>
        <p:nvSpPr>
          <p:cNvPr id="44" name="Shape 44"/>
          <p:cNvSpPr txBox="1">
            <a:spLocks noGrp="1"/>
          </p:cNvSpPr>
          <p:nvPr>
            <p:ph type="sldNum" idx="12"/>
          </p:nvPr>
        </p:nvSpPr>
        <p:spPr>
          <a:xfrm>
            <a:off x="8523541" y="4695623"/>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45"/>
        <p:cNvGrpSpPr/>
        <p:nvPr/>
      </p:nvGrpSpPr>
      <p:grpSpPr>
        <a:xfrm>
          <a:off x="0" y="0"/>
          <a:ext cx="0" cy="0"/>
          <a:chOff x="0" y="0"/>
          <a:chExt cx="0" cy="0"/>
        </a:xfrm>
      </p:grpSpPr>
      <p:sp>
        <p:nvSpPr>
          <p:cNvPr id="46" name="Shape 46"/>
          <p:cNvSpPr/>
          <p:nvPr/>
        </p:nvSpPr>
        <p:spPr>
          <a:xfrm flipH="1">
            <a:off x="0" y="0"/>
            <a:ext cx="4572000" cy="5143499"/>
          </a:xfrm>
          <a:prstGeom prst="rect">
            <a:avLst/>
          </a:prstGeom>
          <a:solidFill>
            <a:schemeClr val="accent4"/>
          </a:solidFill>
          <a:ln>
            <a:noFill/>
          </a:ln>
        </p:spPr>
        <p:txBody>
          <a:bodyPr lIns="91425" tIns="91425" rIns="91425" bIns="91425" anchor="ctr" anchorCtr="0">
            <a:noAutofit/>
          </a:bodyPr>
          <a:lstStyle/>
          <a:p>
            <a:pPr lvl="0">
              <a:spcBef>
                <a:spcPts val="0"/>
              </a:spcBef>
              <a:buNone/>
            </a:pPr>
            <a:endParaRPr/>
          </a:p>
        </p:txBody>
      </p:sp>
      <p:sp>
        <p:nvSpPr>
          <p:cNvPr id="47" name="Shape 47"/>
          <p:cNvSpPr/>
          <p:nvPr/>
        </p:nvSpPr>
        <p:spPr>
          <a:xfrm rot="5400000">
            <a:off x="1946424"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lIns="91425" tIns="91425" rIns="91425" bIns="91425" anchor="ctr" anchorCtr="0">
            <a:noAutofit/>
          </a:bodyPr>
          <a:lstStyle/>
          <a:p>
            <a:pPr lvl="0">
              <a:spcBef>
                <a:spcPts val="0"/>
              </a:spcBef>
              <a:buNone/>
            </a:pPr>
            <a:endParaRPr/>
          </a:p>
        </p:txBody>
      </p:sp>
      <p:sp>
        <p:nvSpPr>
          <p:cNvPr id="48" name="Shape 48"/>
          <p:cNvSpPr txBox="1">
            <a:spLocks noGrp="1"/>
          </p:cNvSpPr>
          <p:nvPr>
            <p:ph type="title"/>
          </p:nvPr>
        </p:nvSpPr>
        <p:spPr>
          <a:xfrm>
            <a:off x="265500" y="1233175"/>
            <a:ext cx="4045199" cy="1482300"/>
          </a:xfrm>
          <a:prstGeom prst="rect">
            <a:avLst/>
          </a:prstGeom>
        </p:spPr>
        <p:txBody>
          <a:bodyPr lIns="91425" tIns="91425" rIns="91425" bIns="91425" anchor="b" anchorCtr="0"/>
          <a:lstStyle>
            <a:lvl1pPr lvl="0" algn="ctr">
              <a:spcBef>
                <a:spcPts val="0"/>
              </a:spcBef>
              <a:buClr>
                <a:schemeClr val="dk2"/>
              </a:buClr>
              <a:buSzPct val="100000"/>
              <a:defRPr sz="4200">
                <a:solidFill>
                  <a:schemeClr val="dk2"/>
                </a:solidFill>
              </a:defRPr>
            </a:lvl1pPr>
            <a:lvl2pPr lvl="1" algn="ctr">
              <a:spcBef>
                <a:spcPts val="0"/>
              </a:spcBef>
              <a:buClr>
                <a:schemeClr val="dk2"/>
              </a:buClr>
              <a:buSzPct val="100000"/>
              <a:defRPr sz="4200">
                <a:solidFill>
                  <a:schemeClr val="dk2"/>
                </a:solidFill>
              </a:defRPr>
            </a:lvl2pPr>
            <a:lvl3pPr lvl="2" algn="ctr">
              <a:spcBef>
                <a:spcPts val="0"/>
              </a:spcBef>
              <a:buClr>
                <a:schemeClr val="dk2"/>
              </a:buClr>
              <a:buSzPct val="100000"/>
              <a:defRPr sz="4200">
                <a:solidFill>
                  <a:schemeClr val="dk2"/>
                </a:solidFill>
              </a:defRPr>
            </a:lvl3pPr>
            <a:lvl4pPr lvl="3" algn="ctr">
              <a:spcBef>
                <a:spcPts val="0"/>
              </a:spcBef>
              <a:buClr>
                <a:schemeClr val="dk2"/>
              </a:buClr>
              <a:buSzPct val="100000"/>
              <a:defRPr sz="4200">
                <a:solidFill>
                  <a:schemeClr val="dk2"/>
                </a:solidFill>
              </a:defRPr>
            </a:lvl4pPr>
            <a:lvl5pPr lvl="4" algn="ctr">
              <a:spcBef>
                <a:spcPts val="0"/>
              </a:spcBef>
              <a:buClr>
                <a:schemeClr val="dk2"/>
              </a:buClr>
              <a:buSzPct val="100000"/>
              <a:defRPr sz="4200">
                <a:solidFill>
                  <a:schemeClr val="dk2"/>
                </a:solidFill>
              </a:defRPr>
            </a:lvl5pPr>
            <a:lvl6pPr lvl="5" algn="ctr">
              <a:spcBef>
                <a:spcPts val="0"/>
              </a:spcBef>
              <a:buClr>
                <a:schemeClr val="dk2"/>
              </a:buClr>
              <a:buSzPct val="100000"/>
              <a:defRPr sz="4200">
                <a:solidFill>
                  <a:schemeClr val="dk2"/>
                </a:solidFill>
              </a:defRPr>
            </a:lvl6pPr>
            <a:lvl7pPr lvl="6" algn="ctr">
              <a:spcBef>
                <a:spcPts val="0"/>
              </a:spcBef>
              <a:buClr>
                <a:schemeClr val="dk2"/>
              </a:buClr>
              <a:buSzPct val="100000"/>
              <a:defRPr sz="4200">
                <a:solidFill>
                  <a:schemeClr val="dk2"/>
                </a:solidFill>
              </a:defRPr>
            </a:lvl7pPr>
            <a:lvl8pPr lvl="7" algn="ctr">
              <a:spcBef>
                <a:spcPts val="0"/>
              </a:spcBef>
              <a:buClr>
                <a:schemeClr val="dk2"/>
              </a:buClr>
              <a:buSzPct val="100000"/>
              <a:defRPr sz="4200">
                <a:solidFill>
                  <a:schemeClr val="dk2"/>
                </a:solidFill>
              </a:defRPr>
            </a:lvl8pPr>
            <a:lvl9pPr lvl="8" algn="ctr">
              <a:spcBef>
                <a:spcPts val="0"/>
              </a:spcBef>
              <a:buClr>
                <a:schemeClr val="dk2"/>
              </a:buClr>
              <a:buSzPct val="100000"/>
              <a:defRPr sz="4200">
                <a:solidFill>
                  <a:schemeClr val="dk2"/>
                </a:solidFill>
              </a:defRPr>
            </a:lvl9pPr>
          </a:lstStyle>
          <a:p>
            <a:endParaRPr/>
          </a:p>
        </p:txBody>
      </p:sp>
      <p:sp>
        <p:nvSpPr>
          <p:cNvPr id="49" name="Shape 49"/>
          <p:cNvSpPr txBox="1">
            <a:spLocks noGrp="1"/>
          </p:cNvSpPr>
          <p:nvPr>
            <p:ph type="subTitle" idx="1"/>
          </p:nvPr>
        </p:nvSpPr>
        <p:spPr>
          <a:xfrm>
            <a:off x="265500" y="2779466"/>
            <a:ext cx="4045199" cy="12351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50" name="Shape 50"/>
          <p:cNvSpPr txBox="1">
            <a:spLocks noGrp="1"/>
          </p:cNvSpPr>
          <p:nvPr>
            <p:ph type="body" idx="2"/>
          </p:nvPr>
        </p:nvSpPr>
        <p:spPr>
          <a:xfrm>
            <a:off x="4939500" y="724200"/>
            <a:ext cx="3837000" cy="3695099"/>
          </a:xfrm>
          <a:prstGeom prst="rect">
            <a:avLst/>
          </a:prstGeom>
        </p:spPr>
        <p:txBody>
          <a:bodyPr lIns="91425" tIns="91425" rIns="91425" bIns="91425" anchor="ctr" anchorCtr="0"/>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endParaRPr/>
          </a:p>
        </p:txBody>
      </p:sp>
      <p:sp>
        <p:nvSpPr>
          <p:cNvPr id="51" name="Shape 51"/>
          <p:cNvSpPr txBox="1">
            <a:spLocks noGrp="1"/>
          </p:cNvSpPr>
          <p:nvPr>
            <p:ph type="sldNum" idx="12"/>
          </p:nvPr>
        </p:nvSpPr>
        <p:spPr>
          <a:xfrm>
            <a:off x="8523541" y="4695623"/>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52"/>
        <p:cNvGrpSpPr/>
        <p:nvPr/>
      </p:nvGrpSpPr>
      <p:grpSpPr>
        <a:xfrm>
          <a:off x="0" y="0"/>
          <a:ext cx="0" cy="0"/>
          <a:chOff x="0" y="0"/>
          <a:chExt cx="0" cy="0"/>
        </a:xfrm>
      </p:grpSpPr>
      <p:sp>
        <p:nvSpPr>
          <p:cNvPr id="53" name="Shape 53"/>
          <p:cNvSpPr txBox="1"/>
          <p:nvPr/>
        </p:nvSpPr>
        <p:spPr>
          <a:xfrm rot="10800000" flipH="1">
            <a:off x="0" y="0"/>
            <a:ext cx="9144000" cy="4695899"/>
          </a:xfrm>
          <a:prstGeom prst="rect">
            <a:avLst/>
          </a:prstGeom>
          <a:solidFill>
            <a:schemeClr val="accent4"/>
          </a:solidFill>
          <a:ln>
            <a:noFill/>
          </a:ln>
        </p:spPr>
        <p:txBody>
          <a:bodyPr lIns="91425" tIns="91425" rIns="91425" bIns="91425" anchor="ctr" anchorCtr="0">
            <a:noAutofit/>
          </a:bodyPr>
          <a:lstStyle/>
          <a:p>
            <a:pPr lvl="0">
              <a:spcBef>
                <a:spcPts val="0"/>
              </a:spcBef>
              <a:buNone/>
            </a:pPr>
            <a:endParaRPr/>
          </a:p>
        </p:txBody>
      </p:sp>
      <p:sp>
        <p:nvSpPr>
          <p:cNvPr id="54" name="Shape 54"/>
          <p:cNvSpPr/>
          <p:nvPr/>
        </p:nvSpPr>
        <p:spPr>
          <a:xfrm rot="10800000" flipH="1">
            <a:off x="0" y="4622724"/>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lIns="91425" tIns="91425" rIns="91425" bIns="91425" anchor="ctr" anchorCtr="0">
            <a:noAutofit/>
          </a:bodyPr>
          <a:lstStyle/>
          <a:p>
            <a:pPr lvl="0">
              <a:spcBef>
                <a:spcPts val="0"/>
              </a:spcBef>
              <a:buNone/>
            </a:pPr>
            <a:endParaRPr/>
          </a:p>
        </p:txBody>
      </p:sp>
      <p:sp>
        <p:nvSpPr>
          <p:cNvPr id="55" name="Shape 55"/>
          <p:cNvSpPr txBox="1">
            <a:spLocks noGrp="1"/>
          </p:cNvSpPr>
          <p:nvPr>
            <p:ph type="body" idx="1"/>
          </p:nvPr>
        </p:nvSpPr>
        <p:spPr>
          <a:xfrm>
            <a:off x="57150" y="4696825"/>
            <a:ext cx="8381999" cy="446700"/>
          </a:xfrm>
          <a:prstGeom prst="rect">
            <a:avLst/>
          </a:prstGeom>
        </p:spPr>
        <p:txBody>
          <a:bodyPr lIns="91425" tIns="91425" rIns="91425" bIns="91425" anchor="ctr" anchorCtr="0"/>
          <a:lstStyle>
            <a:lvl1pPr lvl="0">
              <a:lnSpc>
                <a:spcPct val="100000"/>
              </a:lnSpc>
              <a:spcBef>
                <a:spcPts val="0"/>
              </a:spcBef>
              <a:spcAft>
                <a:spcPts val="0"/>
              </a:spcAft>
              <a:buClr>
                <a:schemeClr val="lt1"/>
              </a:buClr>
              <a:buSzPct val="100000"/>
              <a:buNone/>
              <a:defRPr sz="1200">
                <a:solidFill>
                  <a:schemeClr val="lt1"/>
                </a:solidFill>
              </a:defRPr>
            </a:lvl1pPr>
          </a:lstStyle>
          <a:p>
            <a:endParaRPr/>
          </a:p>
        </p:txBody>
      </p:sp>
      <p:sp>
        <p:nvSpPr>
          <p:cNvPr id="56" name="Shape 56"/>
          <p:cNvSpPr txBox="1">
            <a:spLocks noGrp="1"/>
          </p:cNvSpPr>
          <p:nvPr>
            <p:ph type="sldNum" idx="12"/>
          </p:nvPr>
        </p:nvSpPr>
        <p:spPr>
          <a:xfrm>
            <a:off x="8523541" y="4695623"/>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471900" y="738725"/>
            <a:ext cx="8222100" cy="767699"/>
          </a:xfrm>
          <a:prstGeom prst="rect">
            <a:avLst/>
          </a:prstGeom>
          <a:noFill/>
          <a:ln>
            <a:noFill/>
          </a:ln>
        </p:spPr>
        <p:txBody>
          <a:bodyPr lIns="91425" tIns="91425" rIns="91425" bIns="91425" anchor="b" anchorCtr="0"/>
          <a:lstStyle>
            <a:lvl1pPr lvl="0">
              <a:spcBef>
                <a:spcPts val="0"/>
              </a:spcBef>
              <a:buClr>
                <a:schemeClr val="lt1"/>
              </a:buClr>
              <a:buSzPct val="100000"/>
              <a:buFont typeface="Roboto"/>
              <a:buNone/>
              <a:defRPr sz="3200">
                <a:solidFill>
                  <a:schemeClr val="lt1"/>
                </a:solidFill>
                <a:latin typeface="Roboto"/>
                <a:ea typeface="Roboto"/>
                <a:cs typeface="Roboto"/>
                <a:sym typeface="Roboto"/>
              </a:defRPr>
            </a:lvl1pPr>
            <a:lvl2pPr lvl="1">
              <a:spcBef>
                <a:spcPts val="0"/>
              </a:spcBef>
              <a:buClr>
                <a:schemeClr val="lt1"/>
              </a:buClr>
              <a:buSzPct val="100000"/>
              <a:buFont typeface="Roboto"/>
              <a:buNone/>
              <a:defRPr sz="3200">
                <a:solidFill>
                  <a:schemeClr val="lt1"/>
                </a:solidFill>
                <a:latin typeface="Roboto"/>
                <a:ea typeface="Roboto"/>
                <a:cs typeface="Roboto"/>
                <a:sym typeface="Roboto"/>
              </a:defRPr>
            </a:lvl2pPr>
            <a:lvl3pPr lvl="2">
              <a:spcBef>
                <a:spcPts val="0"/>
              </a:spcBef>
              <a:buClr>
                <a:schemeClr val="lt1"/>
              </a:buClr>
              <a:buSzPct val="100000"/>
              <a:buFont typeface="Roboto"/>
              <a:buNone/>
              <a:defRPr sz="3200">
                <a:solidFill>
                  <a:schemeClr val="lt1"/>
                </a:solidFill>
                <a:latin typeface="Roboto"/>
                <a:ea typeface="Roboto"/>
                <a:cs typeface="Roboto"/>
                <a:sym typeface="Roboto"/>
              </a:defRPr>
            </a:lvl3pPr>
            <a:lvl4pPr lvl="3">
              <a:spcBef>
                <a:spcPts val="0"/>
              </a:spcBef>
              <a:buClr>
                <a:schemeClr val="lt1"/>
              </a:buClr>
              <a:buSzPct val="100000"/>
              <a:buFont typeface="Roboto"/>
              <a:buNone/>
              <a:defRPr sz="3200">
                <a:solidFill>
                  <a:schemeClr val="lt1"/>
                </a:solidFill>
                <a:latin typeface="Roboto"/>
                <a:ea typeface="Roboto"/>
                <a:cs typeface="Roboto"/>
                <a:sym typeface="Roboto"/>
              </a:defRPr>
            </a:lvl4pPr>
            <a:lvl5pPr lvl="4">
              <a:spcBef>
                <a:spcPts val="0"/>
              </a:spcBef>
              <a:buClr>
                <a:schemeClr val="lt1"/>
              </a:buClr>
              <a:buSzPct val="100000"/>
              <a:buFont typeface="Roboto"/>
              <a:buNone/>
              <a:defRPr sz="3200">
                <a:solidFill>
                  <a:schemeClr val="lt1"/>
                </a:solidFill>
                <a:latin typeface="Roboto"/>
                <a:ea typeface="Roboto"/>
                <a:cs typeface="Roboto"/>
                <a:sym typeface="Roboto"/>
              </a:defRPr>
            </a:lvl5pPr>
            <a:lvl6pPr lvl="5">
              <a:spcBef>
                <a:spcPts val="0"/>
              </a:spcBef>
              <a:buClr>
                <a:schemeClr val="lt1"/>
              </a:buClr>
              <a:buSzPct val="100000"/>
              <a:buFont typeface="Roboto"/>
              <a:buNone/>
              <a:defRPr sz="3200">
                <a:solidFill>
                  <a:schemeClr val="lt1"/>
                </a:solidFill>
                <a:latin typeface="Roboto"/>
                <a:ea typeface="Roboto"/>
                <a:cs typeface="Roboto"/>
                <a:sym typeface="Roboto"/>
              </a:defRPr>
            </a:lvl6pPr>
            <a:lvl7pPr lvl="6">
              <a:spcBef>
                <a:spcPts val="0"/>
              </a:spcBef>
              <a:buClr>
                <a:schemeClr val="lt1"/>
              </a:buClr>
              <a:buSzPct val="100000"/>
              <a:buFont typeface="Roboto"/>
              <a:buNone/>
              <a:defRPr sz="3200">
                <a:solidFill>
                  <a:schemeClr val="lt1"/>
                </a:solidFill>
                <a:latin typeface="Roboto"/>
                <a:ea typeface="Roboto"/>
                <a:cs typeface="Roboto"/>
                <a:sym typeface="Roboto"/>
              </a:defRPr>
            </a:lvl7pPr>
            <a:lvl8pPr lvl="7">
              <a:spcBef>
                <a:spcPts val="0"/>
              </a:spcBef>
              <a:buClr>
                <a:schemeClr val="lt1"/>
              </a:buClr>
              <a:buSzPct val="100000"/>
              <a:buFont typeface="Roboto"/>
              <a:buNone/>
              <a:defRPr sz="3200">
                <a:solidFill>
                  <a:schemeClr val="lt1"/>
                </a:solidFill>
                <a:latin typeface="Roboto"/>
                <a:ea typeface="Roboto"/>
                <a:cs typeface="Roboto"/>
                <a:sym typeface="Roboto"/>
              </a:defRPr>
            </a:lvl8pPr>
            <a:lvl9pPr lvl="8">
              <a:spcBef>
                <a:spcPts val="0"/>
              </a:spcBef>
              <a:buClr>
                <a:schemeClr val="lt1"/>
              </a:buClr>
              <a:buSzPct val="100000"/>
              <a:buFont typeface="Roboto"/>
              <a:buNone/>
              <a:defRPr sz="3200">
                <a:solidFill>
                  <a:schemeClr val="lt1"/>
                </a:solidFill>
                <a:latin typeface="Roboto"/>
                <a:ea typeface="Roboto"/>
                <a:cs typeface="Roboto"/>
                <a:sym typeface="Roboto"/>
              </a:defRPr>
            </a:lvl9pPr>
          </a:lstStyle>
          <a:p>
            <a:endParaRPr/>
          </a:p>
        </p:txBody>
      </p:sp>
      <p:sp>
        <p:nvSpPr>
          <p:cNvPr id="7" name="Shape 7"/>
          <p:cNvSpPr txBox="1">
            <a:spLocks noGrp="1"/>
          </p:cNvSpPr>
          <p:nvPr>
            <p:ph type="body" idx="1"/>
          </p:nvPr>
        </p:nvSpPr>
        <p:spPr>
          <a:xfrm>
            <a:off x="471900" y="1919075"/>
            <a:ext cx="8222100" cy="27102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lt2"/>
              </a:buClr>
              <a:buSzPct val="100000"/>
              <a:buFont typeface="Roboto"/>
              <a:defRPr sz="1800">
                <a:solidFill>
                  <a:schemeClr val="lt2"/>
                </a:solidFill>
                <a:latin typeface="Roboto"/>
                <a:ea typeface="Roboto"/>
                <a:cs typeface="Roboto"/>
                <a:sym typeface="Roboto"/>
              </a:defRPr>
            </a:lvl1pPr>
            <a:lvl2pPr lvl="1">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2pPr>
            <a:lvl3pPr lvl="2">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3pPr>
            <a:lvl4pPr lvl="3">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4pPr>
            <a:lvl5pPr lvl="4">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5pPr>
            <a:lvl6pPr lvl="5">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6pPr>
            <a:lvl7pPr lvl="6">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7pPr>
            <a:lvl8pPr lvl="7">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8pPr>
            <a:lvl9pPr lvl="8">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9pPr>
          </a:lstStyle>
          <a:p>
            <a:endParaRPr/>
          </a:p>
        </p:txBody>
      </p:sp>
      <p:sp>
        <p:nvSpPr>
          <p:cNvPr id="8" name="Shape 8"/>
          <p:cNvSpPr txBox="1">
            <a:spLocks noGrp="1"/>
          </p:cNvSpPr>
          <p:nvPr>
            <p:ph type="sldNum" idx="12"/>
          </p:nvPr>
        </p:nvSpPr>
        <p:spPr>
          <a:xfrm>
            <a:off x="8523541" y="4695623"/>
            <a:ext cx="548699"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lt2"/>
                </a:solidFill>
                <a:latin typeface="Roboto"/>
                <a:ea typeface="Roboto"/>
                <a:cs typeface="Roboto"/>
                <a:sym typeface="Roboto"/>
              </a:rPr>
              <a:t>‹#›</a:t>
            </a:fld>
            <a:endParaRPr lang="en" sz="1000">
              <a:solidFill>
                <a:schemeClr val="lt2"/>
              </a:solidFill>
              <a:latin typeface="Roboto"/>
              <a:ea typeface="Roboto"/>
              <a:cs typeface="Roboto"/>
              <a:sym typeface="Roboto"/>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www.autismafter16.com/" TargetMode="External"/><Relationship Id="rId2" Type="http://schemas.openxmlformats.org/officeDocument/2006/relationships/notesSlide" Target="../notesSlides/notesSlide19.xml"/><Relationship Id="rId1" Type="http://schemas.openxmlformats.org/officeDocument/2006/relationships/slideLayout" Target="../slideLayouts/slideLayout3.xml"/><Relationship Id="rId5" Type="http://schemas.openxmlformats.org/officeDocument/2006/relationships/hyperlink" Target="https://www.autismspeaks.org/resource/parent-university-0" TargetMode="External"/><Relationship Id="rId4" Type="http://schemas.openxmlformats.org/officeDocument/2006/relationships/hyperlink" Target="http://www.sarnet.org/event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s://www.autismspeaks.org/docs/sciencedocs/atn/atn_air-p_applied_behavior_analysis.pdf" TargetMode="External"/><Relationship Id="rId7" Type="http://schemas.openxmlformats.org/officeDocument/2006/relationships/hyperlink" Target="https://spectrumnews.org/features/deep-dive/controversy-autisms-common-therapy/" TargetMode="External"/><Relationship Id="rId2" Type="http://schemas.openxmlformats.org/officeDocument/2006/relationships/notesSlide" Target="../notesSlides/notesSlide23.xml"/><Relationship Id="rId1" Type="http://schemas.openxmlformats.org/officeDocument/2006/relationships/slideLayout" Target="../slideLayouts/slideLayout5.xml"/><Relationship Id="rId6" Type="http://schemas.openxmlformats.org/officeDocument/2006/relationships/hyperlink" Target="http://www.cdc.gov/ncbddd/autism/data.html" TargetMode="External"/><Relationship Id="rId5" Type="http://schemas.openxmlformats.org/officeDocument/2006/relationships/hyperlink" Target="https://careers.sewanee.edu/media/careers/toolbox/CelebratingDiversity.pdf" TargetMode="External"/><Relationship Id="rId4" Type="http://schemas.openxmlformats.org/officeDocument/2006/relationships/hyperlink" Target="http://www.nacada.ksu.edu/Resources/Clearinghouse/View-Articles/Advising-Students-with-Autism.asp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www.disability.ie/disability-ie-information-portal/site-sections/rights-legislation/185-society/538-social-and-medical-models-of-disability" TargetMode="External"/><Relationship Id="rId2" Type="http://schemas.openxmlformats.org/officeDocument/2006/relationships/notesSlide" Target="../notesSlides/notesSlide24.xml"/><Relationship Id="rId1" Type="http://schemas.openxmlformats.org/officeDocument/2006/relationships/slideLayout" Target="../slideLayouts/slideLayout5.xml"/><Relationship Id="rId5" Type="http://schemas.openxmlformats.org/officeDocument/2006/relationships/hyperlink" Target="http://www.villagevoice.com/news/with-autism-diagnoses-on-the-rise-new-york-universities-offer-students-help-6441510" TargetMode="External"/><Relationship Id="rId4" Type="http://schemas.openxmlformats.org/officeDocument/2006/relationships/hyperlink" Target="https://www.psychologytoday.com/blog/my-life-aspergers/200910/the-cure-autism-and-the-fight-over-it"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mailto:armelendez@ship.edu" TargetMode="External"/><Relationship Id="rId2" Type="http://schemas.openxmlformats.org/officeDocument/2006/relationships/notesSlide" Target="../notesSlides/notesSlide25.xml"/><Relationship Id="rId1" Type="http://schemas.openxmlformats.org/officeDocument/2006/relationships/slideLayout" Target="../slideLayouts/slideLayout6.xm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www.villagevoice.com/news/with-autism-diagnoses-on-the-rise-new-york-universities-offer-students-help-6441510"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Shape 67"/>
          <p:cNvSpPr txBox="1">
            <a:spLocks noGrp="1"/>
          </p:cNvSpPr>
          <p:nvPr>
            <p:ph type="ctrTitle"/>
          </p:nvPr>
        </p:nvSpPr>
        <p:spPr>
          <a:xfrm>
            <a:off x="390525" y="1819275"/>
            <a:ext cx="8222100" cy="933599"/>
          </a:xfrm>
          <a:prstGeom prst="rect">
            <a:avLst/>
          </a:prstGeom>
        </p:spPr>
        <p:txBody>
          <a:bodyPr lIns="91425" tIns="91425" rIns="91425" bIns="91425" anchor="b" anchorCtr="0">
            <a:noAutofit/>
          </a:bodyPr>
          <a:lstStyle/>
          <a:p>
            <a:pPr lvl="0">
              <a:spcBef>
                <a:spcPts val="0"/>
              </a:spcBef>
              <a:buNone/>
            </a:pPr>
            <a:r>
              <a:rPr lang="en"/>
              <a:t>A Mentorship Program: Students on the Spectrum</a:t>
            </a:r>
          </a:p>
        </p:txBody>
      </p:sp>
      <p:sp>
        <p:nvSpPr>
          <p:cNvPr id="68" name="Shape 68"/>
          <p:cNvSpPr txBox="1">
            <a:spLocks noGrp="1"/>
          </p:cNvSpPr>
          <p:nvPr>
            <p:ph type="subTitle" idx="1"/>
          </p:nvPr>
        </p:nvSpPr>
        <p:spPr>
          <a:xfrm>
            <a:off x="390525" y="2789130"/>
            <a:ext cx="8222100" cy="432899"/>
          </a:xfrm>
          <a:prstGeom prst="rect">
            <a:avLst/>
          </a:prstGeom>
        </p:spPr>
        <p:txBody>
          <a:bodyPr lIns="91425" tIns="91425" rIns="91425" bIns="91425" anchor="t" anchorCtr="0">
            <a:noAutofit/>
          </a:bodyPr>
          <a:lstStyle/>
          <a:p>
            <a:pPr lvl="0">
              <a:spcBef>
                <a:spcPts val="0"/>
              </a:spcBef>
              <a:buNone/>
            </a:pPr>
            <a:r>
              <a:rPr lang="en" sz="2400"/>
              <a:t>Shippensburg University</a:t>
            </a:r>
          </a:p>
          <a:p>
            <a:pPr lvl="0">
              <a:spcBef>
                <a:spcPts val="0"/>
              </a:spcBef>
              <a:buNone/>
            </a:pPr>
            <a:r>
              <a:rPr lang="en" sz="2400"/>
              <a:t>Alexandria Honsberger, Alexandria Maurizzio,                     Andrew Melendez (TL), and Christopher Ossont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Shape 126"/>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rtl="0">
              <a:spcBef>
                <a:spcPts val="0"/>
              </a:spcBef>
              <a:buNone/>
            </a:pPr>
            <a:r>
              <a:rPr lang="en"/>
              <a:t>What We Would Like To Do</a:t>
            </a:r>
          </a:p>
        </p:txBody>
      </p:sp>
      <p:sp>
        <p:nvSpPr>
          <p:cNvPr id="127" name="Shape 127"/>
          <p:cNvSpPr txBox="1">
            <a:spLocks noGrp="1"/>
          </p:cNvSpPr>
          <p:nvPr>
            <p:ph type="body" idx="1"/>
          </p:nvPr>
        </p:nvSpPr>
        <p:spPr>
          <a:xfrm>
            <a:off x="157925" y="1630724"/>
            <a:ext cx="8986200" cy="3327600"/>
          </a:xfrm>
          <a:prstGeom prst="rect">
            <a:avLst/>
          </a:prstGeom>
        </p:spPr>
        <p:txBody>
          <a:bodyPr lIns="91425" tIns="91425" rIns="91425" bIns="91425" anchor="t" anchorCtr="0">
            <a:noAutofit/>
          </a:bodyPr>
          <a:lstStyle/>
          <a:p>
            <a:pPr marL="285750" lvl="0" indent="-285750">
              <a:spcBef>
                <a:spcPts val="0"/>
              </a:spcBef>
              <a:buFont typeface="Arial" panose="020B0604020202020204" pitchFamily="34" charset="0"/>
              <a:buChar char="•"/>
            </a:pPr>
            <a:r>
              <a:rPr lang="en" dirty="0"/>
              <a:t>We propose the development of a peer mentorship program which:</a:t>
            </a:r>
          </a:p>
          <a:p>
            <a:pPr marL="457200" lvl="0" indent="-323850" rtl="0">
              <a:spcBef>
                <a:spcPts val="0"/>
              </a:spcBef>
              <a:buSzPct val="100000"/>
              <a:buFont typeface="Arial" panose="020B0604020202020204" pitchFamily="34" charset="0"/>
              <a:buChar char="•"/>
            </a:pPr>
            <a:r>
              <a:rPr lang="en" sz="1500" dirty="0"/>
              <a:t>Trains individuals to work with their peers on the spectrum to assist with transitioning into college life.</a:t>
            </a:r>
          </a:p>
          <a:p>
            <a:pPr marL="457200" lvl="0" indent="-323850" rtl="0">
              <a:spcBef>
                <a:spcPts val="0"/>
              </a:spcBef>
              <a:buSzPct val="100000"/>
              <a:buFont typeface="Arial" panose="020B0604020202020204" pitchFamily="34" charset="0"/>
              <a:buChar char="•"/>
            </a:pPr>
            <a:r>
              <a:rPr lang="en" sz="1500" dirty="0"/>
              <a:t>Provide academic and residential services to individuals on the spectrum to assist in their growth and development.</a:t>
            </a:r>
          </a:p>
          <a:p>
            <a:pPr marL="457200" lvl="0" indent="-323850" rtl="0">
              <a:spcBef>
                <a:spcPts val="0"/>
              </a:spcBef>
              <a:buSzPct val="100000"/>
              <a:buFont typeface="Arial" panose="020B0604020202020204" pitchFamily="34" charset="0"/>
              <a:buChar char="•"/>
            </a:pPr>
            <a:r>
              <a:rPr lang="en" sz="1500" dirty="0"/>
              <a:t>Work to get individuals who are part of the program (as mentees) to later become peer mentors, creating a self-sustaining program</a:t>
            </a:r>
          </a:p>
          <a:p>
            <a:pPr marL="457200" lvl="0" indent="-323850" rtl="0">
              <a:spcBef>
                <a:spcPts val="0"/>
              </a:spcBef>
              <a:buSzPct val="100000"/>
              <a:buFont typeface="Arial" panose="020B0604020202020204" pitchFamily="34" charset="0"/>
              <a:buChar char="•"/>
            </a:pPr>
            <a:r>
              <a:rPr lang="en" sz="1500" dirty="0"/>
              <a:t>Increase awareness for individuals on the Autism Spectrum and help hold colleges/ universities accountable for their growth and development.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title"/>
          </p:nvPr>
        </p:nvSpPr>
        <p:spPr>
          <a:xfrm>
            <a:off x="471900" y="56400"/>
            <a:ext cx="8222100" cy="1449900"/>
          </a:xfrm>
          <a:prstGeom prst="rect">
            <a:avLst/>
          </a:prstGeom>
        </p:spPr>
        <p:txBody>
          <a:bodyPr lIns="91425" tIns="91425" rIns="91425" bIns="91425" anchor="b" anchorCtr="0">
            <a:noAutofit/>
          </a:bodyPr>
          <a:lstStyle/>
          <a:p>
            <a:pPr lvl="0">
              <a:spcBef>
                <a:spcPts val="0"/>
              </a:spcBef>
              <a:buNone/>
            </a:pPr>
            <a:r>
              <a:rPr lang="en"/>
              <a:t>Mentorship Program: </a:t>
            </a:r>
          </a:p>
          <a:p>
            <a:pPr lvl="0" rtl="0">
              <a:spcBef>
                <a:spcPts val="0"/>
              </a:spcBef>
              <a:buNone/>
            </a:pPr>
            <a:r>
              <a:rPr lang="en" sz="4800" i="1"/>
              <a:t>Navigate with Us</a:t>
            </a:r>
          </a:p>
        </p:txBody>
      </p:sp>
      <p:sp>
        <p:nvSpPr>
          <p:cNvPr id="133" name="Shape 133"/>
          <p:cNvSpPr txBox="1"/>
          <p:nvPr/>
        </p:nvSpPr>
        <p:spPr>
          <a:xfrm>
            <a:off x="120750" y="1710575"/>
            <a:ext cx="9023100" cy="3432900"/>
          </a:xfrm>
          <a:prstGeom prst="rect">
            <a:avLst/>
          </a:prstGeom>
          <a:noFill/>
          <a:ln>
            <a:noFill/>
          </a:ln>
        </p:spPr>
        <p:txBody>
          <a:bodyPr lIns="91425" tIns="91425" rIns="91425" bIns="91425" anchor="t" anchorCtr="0">
            <a:noAutofit/>
          </a:bodyPr>
          <a:lstStyle/>
          <a:p>
            <a:pPr marL="457200" lvl="0" indent="-228600" rtl="0">
              <a:spcBef>
                <a:spcPts val="0"/>
              </a:spcBef>
              <a:buFont typeface="Roboto"/>
              <a:buChar char="●"/>
            </a:pPr>
            <a:r>
              <a:rPr lang="en">
                <a:latin typeface="Roboto"/>
                <a:ea typeface="Roboto"/>
                <a:cs typeface="Roboto"/>
                <a:sym typeface="Roboto"/>
              </a:rPr>
              <a:t>DESIGN a sustainable mentorship program that empowers students on the spectrum and connects them with the appropriate resources</a:t>
            </a:r>
          </a:p>
          <a:p>
            <a:pPr marL="457200" lvl="0" indent="-228600" rtl="0">
              <a:spcBef>
                <a:spcPts val="0"/>
              </a:spcBef>
              <a:buFont typeface="Roboto"/>
              <a:buChar char="●"/>
            </a:pPr>
            <a:r>
              <a:rPr lang="en">
                <a:latin typeface="Roboto"/>
                <a:ea typeface="Roboto"/>
                <a:cs typeface="Roboto"/>
                <a:sym typeface="Roboto"/>
              </a:rPr>
              <a:t>ENGAGE students in activities to create positive social skill building grounded in student development theory</a:t>
            </a:r>
          </a:p>
          <a:p>
            <a:pPr lvl="0" rtl="0">
              <a:spcBef>
                <a:spcPts val="0"/>
              </a:spcBef>
              <a:buNone/>
            </a:pPr>
            <a:endParaRPr>
              <a:latin typeface="Roboto"/>
              <a:ea typeface="Roboto"/>
              <a:cs typeface="Roboto"/>
              <a:sym typeface="Roboto"/>
            </a:endParaRPr>
          </a:p>
          <a:p>
            <a:pPr marL="457200" lvl="0" indent="-228600" rtl="0">
              <a:spcBef>
                <a:spcPts val="0"/>
              </a:spcBef>
              <a:buFont typeface="Roboto"/>
              <a:buChar char="●"/>
            </a:pPr>
            <a:r>
              <a:rPr lang="en">
                <a:latin typeface="Roboto"/>
                <a:ea typeface="Roboto"/>
                <a:cs typeface="Roboto"/>
                <a:sym typeface="Roboto"/>
              </a:rPr>
              <a:t>Potential topics for the Mentorship Program (Bednarchyk, 2014)</a:t>
            </a:r>
          </a:p>
          <a:p>
            <a:pPr marL="914400" lvl="1" indent="-228600" rtl="0">
              <a:spcBef>
                <a:spcPts val="0"/>
              </a:spcBef>
              <a:buFont typeface="Roboto"/>
              <a:buChar char="○"/>
            </a:pPr>
            <a:r>
              <a:rPr lang="en">
                <a:latin typeface="Roboto"/>
                <a:ea typeface="Roboto"/>
                <a:cs typeface="Roboto"/>
                <a:sym typeface="Roboto"/>
              </a:rPr>
              <a:t>Organizational skills, following classroom rules, concentration on tasks, anxiety or sensory issues, trouble with taking notes, group projects</a:t>
            </a:r>
          </a:p>
          <a:p>
            <a:pPr marL="0" lvl="0" indent="0" rtl="0">
              <a:spcBef>
                <a:spcPts val="0"/>
              </a:spcBef>
              <a:buNone/>
            </a:pPr>
            <a:endParaRPr>
              <a:latin typeface="Roboto"/>
              <a:ea typeface="Roboto"/>
              <a:cs typeface="Roboto"/>
              <a:sym typeface="Roboto"/>
            </a:endParaRPr>
          </a:p>
        </p:txBody>
      </p:sp>
      <p:pic>
        <p:nvPicPr>
          <p:cNvPr id="134" name="Shape 134" descr="Navigate with Us Logo.jpg"/>
          <p:cNvPicPr preferRelativeResize="0"/>
          <p:nvPr/>
        </p:nvPicPr>
        <p:blipFill>
          <a:blip r:embed="rId3">
            <a:alphaModFix/>
          </a:blip>
          <a:stretch>
            <a:fillRect/>
          </a:stretch>
        </p:blipFill>
        <p:spPr>
          <a:xfrm>
            <a:off x="6771550" y="0"/>
            <a:ext cx="1541525" cy="171057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471900" y="101525"/>
            <a:ext cx="8222100" cy="1404900"/>
          </a:xfrm>
          <a:prstGeom prst="rect">
            <a:avLst/>
          </a:prstGeom>
        </p:spPr>
        <p:txBody>
          <a:bodyPr lIns="91425" tIns="91425" rIns="91425" bIns="91425" anchor="b" anchorCtr="0">
            <a:noAutofit/>
          </a:bodyPr>
          <a:lstStyle/>
          <a:p>
            <a:pPr lvl="0">
              <a:spcBef>
                <a:spcPts val="0"/>
              </a:spcBef>
              <a:buNone/>
            </a:pPr>
            <a:r>
              <a:rPr lang="en" dirty="0"/>
              <a:t>Goals &amp; Rationale for</a:t>
            </a:r>
          </a:p>
          <a:p>
            <a:pPr lvl="0" rtl="0">
              <a:spcBef>
                <a:spcPts val="0"/>
              </a:spcBef>
              <a:buNone/>
            </a:pPr>
            <a:r>
              <a:rPr lang="en" sz="4100" b="1" dirty="0"/>
              <a:t>Navigate with Us</a:t>
            </a:r>
          </a:p>
        </p:txBody>
      </p:sp>
      <p:sp>
        <p:nvSpPr>
          <p:cNvPr id="140" name="Shape 140"/>
          <p:cNvSpPr txBox="1"/>
          <p:nvPr/>
        </p:nvSpPr>
        <p:spPr>
          <a:xfrm>
            <a:off x="82800" y="1649850"/>
            <a:ext cx="8978400" cy="3380700"/>
          </a:xfrm>
          <a:prstGeom prst="rect">
            <a:avLst/>
          </a:prstGeom>
          <a:noFill/>
          <a:ln>
            <a:noFill/>
          </a:ln>
        </p:spPr>
        <p:txBody>
          <a:bodyPr lIns="91425" tIns="91425" rIns="91425" bIns="91425" anchor="t" anchorCtr="0">
            <a:noAutofit/>
          </a:bodyPr>
          <a:lstStyle/>
          <a:p>
            <a:pPr marL="457200" lvl="0" indent="-228600" rtl="0">
              <a:spcBef>
                <a:spcPts val="0"/>
              </a:spcBef>
              <a:buFont typeface="Roboto"/>
              <a:buChar char="●"/>
            </a:pPr>
            <a:r>
              <a:rPr lang="en" sz="1800">
                <a:latin typeface="Roboto"/>
                <a:ea typeface="Roboto"/>
                <a:cs typeface="Roboto"/>
                <a:sym typeface="Roboto"/>
              </a:rPr>
              <a:t>Empowerment</a:t>
            </a:r>
          </a:p>
          <a:p>
            <a:pPr marL="914400" lvl="1" indent="-298450" rtl="0">
              <a:spcBef>
                <a:spcPts val="0"/>
              </a:spcBef>
              <a:buSzPct val="100000"/>
              <a:buFont typeface="Roboto"/>
              <a:buChar char="○"/>
            </a:pPr>
            <a:r>
              <a:rPr lang="en" sz="1100">
                <a:latin typeface="Roboto"/>
                <a:ea typeface="Roboto"/>
                <a:cs typeface="Roboto"/>
                <a:sym typeface="Roboto"/>
              </a:rPr>
              <a:t>Many programs that institutions are using are peer facilitated. However, the peers are often classified as “neurotypical.” While this may be helpful for students on the spectrum, we would like to broaden the peer connections and open mentorship opportunities up to upperclass students on the spectrum</a:t>
            </a:r>
          </a:p>
          <a:p>
            <a:pPr marL="457200" lvl="0" indent="-342900" rtl="0">
              <a:spcBef>
                <a:spcPts val="0"/>
              </a:spcBef>
              <a:buSzPct val="100000"/>
              <a:buFont typeface="Roboto"/>
              <a:buChar char="●"/>
            </a:pPr>
            <a:r>
              <a:rPr lang="en" sz="1800">
                <a:latin typeface="Roboto"/>
                <a:ea typeface="Roboto"/>
                <a:cs typeface="Roboto"/>
                <a:sym typeface="Roboto"/>
              </a:rPr>
              <a:t>Confidence</a:t>
            </a:r>
          </a:p>
          <a:p>
            <a:pPr marL="914400" lvl="1" indent="-298450" rtl="0">
              <a:spcBef>
                <a:spcPts val="0"/>
              </a:spcBef>
              <a:buSzPct val="100000"/>
              <a:buFont typeface="Roboto"/>
              <a:buChar char="○"/>
            </a:pPr>
            <a:r>
              <a:rPr lang="en" sz="1100">
                <a:latin typeface="Roboto"/>
                <a:ea typeface="Roboto"/>
                <a:cs typeface="Roboto"/>
                <a:sym typeface="Roboto"/>
              </a:rPr>
              <a:t>One of the symptoms of ASD is emotional disconnectedness. By emphasizing confidence as one of the goals for the program, we hope the mentors can provide tools for mentees to grow in their academic confidence.</a:t>
            </a:r>
          </a:p>
          <a:p>
            <a:pPr marL="457200" lvl="0" indent="-342900" rtl="0">
              <a:spcBef>
                <a:spcPts val="0"/>
              </a:spcBef>
              <a:buSzPct val="100000"/>
              <a:buFont typeface="Roboto"/>
              <a:buChar char="●"/>
            </a:pPr>
            <a:r>
              <a:rPr lang="en" sz="1800">
                <a:latin typeface="Roboto"/>
                <a:ea typeface="Roboto"/>
                <a:cs typeface="Roboto"/>
                <a:sym typeface="Roboto"/>
              </a:rPr>
              <a:t>Academic Success</a:t>
            </a:r>
          </a:p>
          <a:p>
            <a:pPr marL="914400" lvl="1" indent="-298450" rtl="0">
              <a:spcBef>
                <a:spcPts val="0"/>
              </a:spcBef>
              <a:buSzPct val="100000"/>
              <a:buFont typeface="Roboto"/>
              <a:buChar char="○"/>
            </a:pPr>
            <a:r>
              <a:rPr lang="en" sz="1100">
                <a:latin typeface="Roboto"/>
                <a:ea typeface="Roboto"/>
                <a:cs typeface="Roboto"/>
                <a:sym typeface="Roboto"/>
              </a:rPr>
              <a:t>By having upperclass mentors with ASD mentor first year students with ASD, we hope that the mentor will provide resources and tips to being successful in college. Graduation rates are low for folks on the autism spectrum, so the hope is that mentors will be able to role model successful academic behavior to help mentees succeed. </a:t>
            </a:r>
          </a:p>
          <a:p>
            <a:pPr marL="457200" lvl="0" indent="-342900" rtl="0">
              <a:spcBef>
                <a:spcPts val="0"/>
              </a:spcBef>
              <a:buSzPct val="100000"/>
              <a:buFont typeface="Roboto"/>
              <a:buChar char="●"/>
            </a:pPr>
            <a:r>
              <a:rPr lang="en" sz="1800">
                <a:latin typeface="Roboto"/>
                <a:ea typeface="Roboto"/>
                <a:cs typeface="Roboto"/>
                <a:sym typeface="Roboto"/>
              </a:rPr>
              <a:t>Celebrate Differences</a:t>
            </a:r>
          </a:p>
          <a:p>
            <a:pPr marL="914400" lvl="1" indent="-298450" rtl="0">
              <a:spcBef>
                <a:spcPts val="0"/>
              </a:spcBef>
              <a:buSzPct val="100000"/>
              <a:buFont typeface="Roboto"/>
              <a:buChar char="○"/>
            </a:pPr>
            <a:r>
              <a:rPr lang="en" sz="1100">
                <a:latin typeface="Roboto"/>
                <a:ea typeface="Roboto"/>
                <a:cs typeface="Roboto"/>
                <a:sym typeface="Roboto"/>
              </a:rPr>
              <a:t>One of the overarching goals of ‘Navigate with Us’ is to create a community that celebrates neurodiversity. We are consciously aware that in today’s climate many folks are discouraged from being different. It is important that at institutions of Higher Education that we practice celebrating differences and creating safe spaces for all students. This program will specifically look at how we can celebrate neurodiversity -- a movement to address uniqueness among students on the autism spectrum. </a:t>
            </a:r>
          </a:p>
          <a:p>
            <a:pPr lvl="0" rtl="0">
              <a:spcBef>
                <a:spcPts val="0"/>
              </a:spcBef>
              <a:buNone/>
            </a:pPr>
            <a:endParaRPr sz="1800">
              <a:latin typeface="Roboto"/>
              <a:ea typeface="Roboto"/>
              <a:cs typeface="Roboto"/>
              <a:sym typeface="Roboto"/>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Shape 145"/>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rtl="0">
              <a:spcBef>
                <a:spcPts val="0"/>
              </a:spcBef>
              <a:buNone/>
            </a:pPr>
            <a:r>
              <a:rPr lang="en" sz="4800"/>
              <a:t>The Benefits: Personal  </a:t>
            </a:r>
          </a:p>
        </p:txBody>
      </p:sp>
      <p:sp>
        <p:nvSpPr>
          <p:cNvPr id="146" name="Shape 146"/>
          <p:cNvSpPr txBox="1">
            <a:spLocks noGrp="1"/>
          </p:cNvSpPr>
          <p:nvPr>
            <p:ph type="body" idx="1"/>
          </p:nvPr>
        </p:nvSpPr>
        <p:spPr>
          <a:xfrm>
            <a:off x="90225" y="1736700"/>
            <a:ext cx="9053700" cy="3406800"/>
          </a:xfrm>
          <a:prstGeom prst="rect">
            <a:avLst/>
          </a:prstGeom>
        </p:spPr>
        <p:txBody>
          <a:bodyPr lIns="91425" tIns="91425" rIns="91425" bIns="91425" anchor="t" anchorCtr="0">
            <a:noAutofit/>
          </a:bodyPr>
          <a:lstStyle/>
          <a:p>
            <a:pPr lvl="0" algn="ctr" rtl="0">
              <a:lnSpc>
                <a:spcPct val="100000"/>
              </a:lnSpc>
              <a:spcBef>
                <a:spcPts val="0"/>
              </a:spcBef>
              <a:spcAft>
                <a:spcPts val="0"/>
              </a:spcAft>
              <a:buNone/>
            </a:pPr>
            <a:r>
              <a:rPr lang="en" sz="1400" b="1" i="1"/>
              <a:t> Personal benefits from Navigate with Us will include gained skills that students with autism </a:t>
            </a:r>
          </a:p>
          <a:p>
            <a:pPr lvl="0" algn="ctr" rtl="0">
              <a:lnSpc>
                <a:spcPct val="100000"/>
              </a:lnSpc>
              <a:spcBef>
                <a:spcPts val="0"/>
              </a:spcBef>
              <a:spcAft>
                <a:spcPts val="0"/>
              </a:spcAft>
              <a:buNone/>
            </a:pPr>
            <a:r>
              <a:rPr lang="en" sz="1400" b="1" i="1"/>
              <a:t>may or may not have access to outside of campus:</a:t>
            </a:r>
          </a:p>
          <a:p>
            <a:pPr lvl="0" algn="ctr" rtl="0">
              <a:lnSpc>
                <a:spcPct val="100000"/>
              </a:lnSpc>
              <a:spcBef>
                <a:spcPts val="0"/>
              </a:spcBef>
              <a:spcAft>
                <a:spcPts val="0"/>
              </a:spcAft>
              <a:buNone/>
            </a:pPr>
            <a:endParaRPr sz="1400"/>
          </a:p>
          <a:p>
            <a:pPr marL="0" lvl="0" indent="0" rtl="0">
              <a:lnSpc>
                <a:spcPct val="100000"/>
              </a:lnSpc>
              <a:spcBef>
                <a:spcPts val="0"/>
              </a:spcBef>
              <a:spcAft>
                <a:spcPts val="0"/>
              </a:spcAft>
              <a:buNone/>
            </a:pPr>
            <a:r>
              <a:rPr lang="en" sz="1200" i="1"/>
              <a:t>The mentorship program will provide a safe space for students with autism to connect with peers (who may or may not be on the spectrum) about everyday issues they may encounter during their personal experiences on campus:</a:t>
            </a:r>
            <a:r>
              <a:rPr lang="en" sz="1000"/>
              <a:t>	</a:t>
            </a:r>
          </a:p>
          <a:p>
            <a:pPr marL="0" lvl="0" indent="0" rtl="0">
              <a:lnSpc>
                <a:spcPct val="100000"/>
              </a:lnSpc>
              <a:spcBef>
                <a:spcPts val="0"/>
              </a:spcBef>
              <a:spcAft>
                <a:spcPts val="0"/>
              </a:spcAft>
              <a:buNone/>
            </a:pPr>
            <a:endParaRPr sz="1000"/>
          </a:p>
          <a:p>
            <a:pPr marL="914400" lvl="1" indent="-304800" rtl="0">
              <a:lnSpc>
                <a:spcPct val="100000"/>
              </a:lnSpc>
              <a:spcBef>
                <a:spcPts val="0"/>
              </a:spcBef>
              <a:spcAft>
                <a:spcPts val="0"/>
              </a:spcAft>
              <a:buSzPct val="100000"/>
              <a:buChar char="○"/>
            </a:pPr>
            <a:r>
              <a:rPr lang="en" sz="1200"/>
              <a:t>Experiencing sensory overload at campus programs</a:t>
            </a:r>
          </a:p>
          <a:p>
            <a:pPr marL="914400" lvl="1" indent="-304800" rtl="0">
              <a:lnSpc>
                <a:spcPct val="100000"/>
              </a:lnSpc>
              <a:spcBef>
                <a:spcPts val="0"/>
              </a:spcBef>
              <a:spcAft>
                <a:spcPts val="0"/>
              </a:spcAft>
              <a:buSzPct val="100000"/>
              <a:buChar char="○"/>
            </a:pPr>
            <a:r>
              <a:rPr lang="en" sz="1200"/>
              <a:t>Understanding overstimulation in their residence hall</a:t>
            </a:r>
          </a:p>
          <a:p>
            <a:pPr marL="914400" lvl="1" indent="-304800" rtl="0">
              <a:lnSpc>
                <a:spcPct val="100000"/>
              </a:lnSpc>
              <a:spcBef>
                <a:spcPts val="0"/>
              </a:spcBef>
              <a:spcAft>
                <a:spcPts val="0"/>
              </a:spcAft>
              <a:buSzPct val="100000"/>
              <a:buChar char="○"/>
            </a:pPr>
            <a:r>
              <a:rPr lang="en" sz="1200"/>
              <a:t>Processing through performance anxiety experienced in the classroom</a:t>
            </a:r>
          </a:p>
          <a:p>
            <a:pPr marL="0" lvl="0" indent="0" rtl="0">
              <a:lnSpc>
                <a:spcPct val="100000"/>
              </a:lnSpc>
              <a:spcBef>
                <a:spcPts val="0"/>
              </a:spcBef>
              <a:spcAft>
                <a:spcPts val="0"/>
              </a:spcAft>
              <a:buNone/>
            </a:pPr>
            <a:endParaRPr sz="1000"/>
          </a:p>
          <a:p>
            <a:pPr marL="0" lvl="0" indent="0" algn="just" rtl="0">
              <a:lnSpc>
                <a:spcPct val="100000"/>
              </a:lnSpc>
              <a:spcBef>
                <a:spcPts val="0"/>
              </a:spcBef>
              <a:spcAft>
                <a:spcPts val="0"/>
              </a:spcAft>
              <a:buNone/>
            </a:pPr>
            <a:r>
              <a:rPr lang="en" sz="1200" i="1"/>
              <a:t>Additional personal benefits gained through the mentorship program include:</a:t>
            </a:r>
          </a:p>
          <a:p>
            <a:pPr marL="0" lvl="0" indent="0" algn="just" rtl="0">
              <a:lnSpc>
                <a:spcPct val="100000"/>
              </a:lnSpc>
              <a:spcBef>
                <a:spcPts val="0"/>
              </a:spcBef>
              <a:spcAft>
                <a:spcPts val="0"/>
              </a:spcAft>
              <a:buNone/>
            </a:pPr>
            <a:endParaRPr sz="1200" i="1"/>
          </a:p>
          <a:p>
            <a:pPr marL="914400" lvl="1" indent="-304800" algn="just" rtl="0">
              <a:lnSpc>
                <a:spcPct val="100000"/>
              </a:lnSpc>
              <a:spcBef>
                <a:spcPts val="0"/>
              </a:spcBef>
              <a:spcAft>
                <a:spcPts val="0"/>
              </a:spcAft>
              <a:buSzPct val="100000"/>
              <a:buChar char="○"/>
            </a:pPr>
            <a:r>
              <a:rPr lang="en" sz="1200"/>
              <a:t>Learning communication skills to properly communicate with peers in multiple types of settings </a:t>
            </a:r>
          </a:p>
          <a:p>
            <a:pPr marL="914400" lvl="1" indent="-304800" algn="just" rtl="0">
              <a:lnSpc>
                <a:spcPct val="100000"/>
              </a:lnSpc>
              <a:spcBef>
                <a:spcPts val="0"/>
              </a:spcBef>
              <a:spcAft>
                <a:spcPts val="0"/>
              </a:spcAft>
              <a:buSzPct val="100000"/>
              <a:buChar char="○"/>
            </a:pPr>
            <a:r>
              <a:rPr lang="en" sz="1200"/>
              <a:t>Begin feeling comfortable with leisure and recreational activities on campus with experiences provided through the mentorship program </a:t>
            </a:r>
          </a:p>
          <a:p>
            <a:pPr marL="914400" lvl="1" indent="-304800" algn="just" rtl="0">
              <a:lnSpc>
                <a:spcPct val="100000"/>
              </a:lnSpc>
              <a:spcBef>
                <a:spcPts val="0"/>
              </a:spcBef>
              <a:spcAft>
                <a:spcPts val="0"/>
              </a:spcAft>
              <a:buSzPct val="100000"/>
              <a:buChar char="○"/>
            </a:pPr>
            <a:r>
              <a:rPr lang="en" sz="1200"/>
              <a:t>Conversations surrounding ADAAA (The Americans with Disabilities Act Amendments Act, 2009) focusing on rights and entitlements for students with disabilities in work and school </a:t>
            </a:r>
          </a:p>
          <a:p>
            <a:pPr lvl="0" rtl="0">
              <a:spcBef>
                <a:spcPts val="0"/>
              </a:spcBef>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Shape 151"/>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rtl="0">
              <a:spcBef>
                <a:spcPts val="0"/>
              </a:spcBef>
              <a:buNone/>
            </a:pPr>
            <a:r>
              <a:rPr lang="en" sz="4800"/>
              <a:t>The Benefits: Social </a:t>
            </a:r>
            <a:r>
              <a:rPr lang="en" sz="3600"/>
              <a:t> </a:t>
            </a:r>
          </a:p>
        </p:txBody>
      </p:sp>
      <p:sp>
        <p:nvSpPr>
          <p:cNvPr id="152" name="Shape 152"/>
          <p:cNvSpPr txBox="1">
            <a:spLocks noGrp="1"/>
          </p:cNvSpPr>
          <p:nvPr>
            <p:ph type="body" idx="1"/>
          </p:nvPr>
        </p:nvSpPr>
        <p:spPr>
          <a:xfrm>
            <a:off x="45125" y="1766550"/>
            <a:ext cx="9099000" cy="3286500"/>
          </a:xfrm>
          <a:prstGeom prst="rect">
            <a:avLst/>
          </a:prstGeom>
        </p:spPr>
        <p:txBody>
          <a:bodyPr lIns="91425" tIns="91425" rIns="91425" bIns="91425" anchor="t" anchorCtr="0">
            <a:noAutofit/>
          </a:bodyPr>
          <a:lstStyle/>
          <a:p>
            <a:pPr lvl="0" algn="ctr" rtl="0">
              <a:spcBef>
                <a:spcPts val="0"/>
              </a:spcBef>
              <a:buNone/>
            </a:pPr>
            <a:r>
              <a:rPr lang="en" sz="1400" b="1" i="1"/>
              <a:t> Social benefits from the Navigate with Us will include a familiarization and                                                        comfortability on campus for students with Autism:</a:t>
            </a:r>
            <a:r>
              <a:rPr lang="en" sz="1400"/>
              <a:t> </a:t>
            </a:r>
          </a:p>
          <a:p>
            <a:pPr lvl="0" rtl="0">
              <a:lnSpc>
                <a:spcPct val="100000"/>
              </a:lnSpc>
              <a:spcBef>
                <a:spcPts val="0"/>
              </a:spcBef>
              <a:spcAft>
                <a:spcPts val="0"/>
              </a:spcAft>
              <a:buNone/>
            </a:pPr>
            <a:r>
              <a:rPr lang="en" sz="1200" i="1"/>
              <a:t>The mentorship program will provide various social experiences for students focused on social skill building including:</a:t>
            </a:r>
            <a:r>
              <a:rPr lang="en" sz="1000"/>
              <a:t>	</a:t>
            </a:r>
          </a:p>
          <a:p>
            <a:pPr lvl="0" rtl="0">
              <a:lnSpc>
                <a:spcPct val="100000"/>
              </a:lnSpc>
              <a:spcBef>
                <a:spcPts val="0"/>
              </a:spcBef>
              <a:spcAft>
                <a:spcPts val="0"/>
              </a:spcAft>
              <a:buNone/>
            </a:pPr>
            <a:endParaRPr sz="1000"/>
          </a:p>
          <a:p>
            <a:pPr marL="914400" lvl="1" indent="-304800" rtl="0">
              <a:lnSpc>
                <a:spcPct val="100000"/>
              </a:lnSpc>
              <a:spcBef>
                <a:spcPts val="0"/>
              </a:spcBef>
              <a:spcAft>
                <a:spcPts val="0"/>
              </a:spcAft>
              <a:buSzPct val="100000"/>
              <a:buChar char="○"/>
            </a:pPr>
            <a:r>
              <a:rPr lang="en" sz="1200"/>
              <a:t>1:1 conversations with peers focused on interaction and social development (empowerment)</a:t>
            </a:r>
          </a:p>
          <a:p>
            <a:pPr marL="914400" lvl="1" indent="-304800" rtl="0">
              <a:lnSpc>
                <a:spcPct val="100000"/>
              </a:lnSpc>
              <a:spcBef>
                <a:spcPts val="0"/>
              </a:spcBef>
              <a:spcAft>
                <a:spcPts val="0"/>
              </a:spcAft>
              <a:buSzPct val="100000"/>
              <a:buChar char="○"/>
            </a:pPr>
            <a:r>
              <a:rPr lang="en" sz="1200"/>
              <a:t>Comfortability participating in group activities such as round table discussions with peers and mentors in the program</a:t>
            </a:r>
          </a:p>
          <a:p>
            <a:pPr marL="914400" lvl="1" indent="-304800" rtl="0">
              <a:lnSpc>
                <a:spcPct val="100000"/>
              </a:lnSpc>
              <a:spcBef>
                <a:spcPts val="0"/>
              </a:spcBef>
              <a:spcAft>
                <a:spcPts val="0"/>
              </a:spcAft>
              <a:buSzPct val="100000"/>
              <a:buChar char="○"/>
            </a:pPr>
            <a:r>
              <a:rPr lang="en" sz="1200"/>
              <a:t>Initiating conversations in personal and group settings, and properly managing social anxiety </a:t>
            </a:r>
          </a:p>
          <a:p>
            <a:pPr marL="457200" lvl="0" indent="0" rtl="0">
              <a:lnSpc>
                <a:spcPct val="100000"/>
              </a:lnSpc>
              <a:spcBef>
                <a:spcPts val="0"/>
              </a:spcBef>
              <a:spcAft>
                <a:spcPts val="0"/>
              </a:spcAft>
              <a:buNone/>
            </a:pPr>
            <a:endParaRPr sz="1000"/>
          </a:p>
          <a:p>
            <a:pPr marL="457200" lvl="0" indent="0" rtl="0">
              <a:lnSpc>
                <a:spcPct val="100000"/>
              </a:lnSpc>
              <a:spcBef>
                <a:spcPts val="0"/>
              </a:spcBef>
              <a:spcAft>
                <a:spcPts val="0"/>
              </a:spcAft>
              <a:buNone/>
            </a:pPr>
            <a:endParaRPr sz="1000"/>
          </a:p>
          <a:p>
            <a:pPr lvl="0" algn="just" rtl="0">
              <a:lnSpc>
                <a:spcPct val="100000"/>
              </a:lnSpc>
              <a:spcBef>
                <a:spcPts val="0"/>
              </a:spcBef>
              <a:spcAft>
                <a:spcPts val="0"/>
              </a:spcAft>
              <a:buNone/>
            </a:pPr>
            <a:r>
              <a:rPr lang="en" sz="1200" i="1"/>
              <a:t>Additional social benefits gained through the mentorship program include:</a:t>
            </a:r>
          </a:p>
          <a:p>
            <a:pPr lvl="0" algn="just" rtl="0">
              <a:lnSpc>
                <a:spcPct val="100000"/>
              </a:lnSpc>
              <a:spcBef>
                <a:spcPts val="0"/>
              </a:spcBef>
              <a:spcAft>
                <a:spcPts val="0"/>
              </a:spcAft>
              <a:buNone/>
            </a:pPr>
            <a:endParaRPr sz="1200" i="1"/>
          </a:p>
          <a:p>
            <a:pPr marL="914400" lvl="1" indent="-304800" algn="just" rtl="0">
              <a:lnSpc>
                <a:spcPct val="100000"/>
              </a:lnSpc>
              <a:spcBef>
                <a:spcPts val="0"/>
              </a:spcBef>
              <a:spcAft>
                <a:spcPts val="0"/>
              </a:spcAft>
              <a:buSzPct val="100000"/>
              <a:buChar char="○"/>
            </a:pPr>
            <a:r>
              <a:rPr lang="en" sz="1200"/>
              <a:t>Properly learning how to navigate socially with others in new settings </a:t>
            </a:r>
          </a:p>
          <a:p>
            <a:pPr marL="914400" lvl="1" indent="-304800" algn="just" rtl="0">
              <a:lnSpc>
                <a:spcPct val="100000"/>
              </a:lnSpc>
              <a:spcBef>
                <a:spcPts val="0"/>
              </a:spcBef>
              <a:spcAft>
                <a:spcPts val="0"/>
              </a:spcAft>
              <a:buSzPct val="100000"/>
              <a:buChar char="○"/>
            </a:pPr>
            <a:r>
              <a:rPr lang="en" sz="1200"/>
              <a:t>Discussing how to properly handle conflict within each student's respective residence hall </a:t>
            </a:r>
          </a:p>
          <a:p>
            <a:pPr marL="914400" lvl="1" indent="-292100" algn="just" rtl="0">
              <a:lnSpc>
                <a:spcPct val="100000"/>
              </a:lnSpc>
              <a:spcBef>
                <a:spcPts val="0"/>
              </a:spcBef>
              <a:spcAft>
                <a:spcPts val="0"/>
              </a:spcAft>
              <a:buSzPct val="83333"/>
              <a:buChar char="○"/>
            </a:pPr>
            <a:r>
              <a:rPr lang="en" sz="1200"/>
              <a:t>Learning social cues and how to properly respond to social cues on campus </a:t>
            </a:r>
            <a:r>
              <a:rPr lang="en" sz="1000"/>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Shape 157"/>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rtl="0">
              <a:spcBef>
                <a:spcPts val="0"/>
              </a:spcBef>
              <a:buNone/>
            </a:pPr>
            <a:r>
              <a:rPr lang="en" sz="4800"/>
              <a:t>The Benefits: Academic  </a:t>
            </a:r>
          </a:p>
        </p:txBody>
      </p:sp>
      <p:sp>
        <p:nvSpPr>
          <p:cNvPr id="158" name="Shape 158"/>
          <p:cNvSpPr txBox="1">
            <a:spLocks noGrp="1"/>
          </p:cNvSpPr>
          <p:nvPr>
            <p:ph type="body" idx="1"/>
          </p:nvPr>
        </p:nvSpPr>
        <p:spPr>
          <a:xfrm>
            <a:off x="67675" y="1706800"/>
            <a:ext cx="9076500" cy="3436800"/>
          </a:xfrm>
          <a:prstGeom prst="rect">
            <a:avLst/>
          </a:prstGeom>
        </p:spPr>
        <p:txBody>
          <a:bodyPr lIns="91425" tIns="91425" rIns="91425" bIns="91425" anchor="t" anchorCtr="0">
            <a:noAutofit/>
          </a:bodyPr>
          <a:lstStyle/>
          <a:p>
            <a:pPr lvl="0" algn="ctr" rtl="0">
              <a:spcBef>
                <a:spcPts val="0"/>
              </a:spcBef>
              <a:buNone/>
            </a:pPr>
            <a:r>
              <a:rPr lang="en" sz="1400" b="1" i="1"/>
              <a:t>Academic benefits from the Navigate with Us will include gained knowledge and understanding of resources available to students with autism on campus :</a:t>
            </a:r>
            <a:r>
              <a:rPr lang="en" sz="1400"/>
              <a:t> </a:t>
            </a:r>
          </a:p>
          <a:p>
            <a:pPr lvl="0" rtl="0">
              <a:lnSpc>
                <a:spcPct val="100000"/>
              </a:lnSpc>
              <a:spcBef>
                <a:spcPts val="0"/>
              </a:spcBef>
              <a:spcAft>
                <a:spcPts val="0"/>
              </a:spcAft>
              <a:buNone/>
            </a:pPr>
            <a:r>
              <a:rPr lang="en" sz="1200" i="1"/>
              <a:t>The mentorship program will provide knowledge of a number of resources on campus as well as how to access resources on campus while still feeling comfortable enough to do so:</a:t>
            </a:r>
            <a:r>
              <a:rPr lang="en" sz="1000"/>
              <a:t>	</a:t>
            </a:r>
          </a:p>
          <a:p>
            <a:pPr lvl="0" rtl="0">
              <a:lnSpc>
                <a:spcPct val="100000"/>
              </a:lnSpc>
              <a:spcBef>
                <a:spcPts val="0"/>
              </a:spcBef>
              <a:spcAft>
                <a:spcPts val="0"/>
              </a:spcAft>
              <a:buNone/>
            </a:pPr>
            <a:endParaRPr sz="1100"/>
          </a:p>
          <a:p>
            <a:pPr marL="914400" lvl="1" indent="-298450" rtl="0">
              <a:lnSpc>
                <a:spcPct val="100000"/>
              </a:lnSpc>
              <a:spcBef>
                <a:spcPts val="0"/>
              </a:spcBef>
              <a:spcAft>
                <a:spcPts val="0"/>
              </a:spcAft>
              <a:buSzPct val="100000"/>
              <a:buChar char="○"/>
            </a:pPr>
            <a:r>
              <a:rPr lang="en" sz="1100"/>
              <a:t>Fully detailed synopsis of the Learning Center and resources available to students at the Learning Center such as tutoring, additional test taking spaces, and study skills workshops</a:t>
            </a:r>
          </a:p>
          <a:p>
            <a:pPr marL="914400" lvl="1" indent="-298450" rtl="0">
              <a:lnSpc>
                <a:spcPct val="100000"/>
              </a:lnSpc>
              <a:spcBef>
                <a:spcPts val="0"/>
              </a:spcBef>
              <a:spcAft>
                <a:spcPts val="0"/>
              </a:spcAft>
              <a:buSzPct val="100000"/>
              <a:buChar char="○"/>
            </a:pPr>
            <a:r>
              <a:rPr lang="en" sz="1100"/>
              <a:t>Conversations and personalized workshops surrounding themes such as goal setting, adjusting to new schedules, prioritization, and overall organization </a:t>
            </a:r>
          </a:p>
          <a:p>
            <a:pPr marL="914400" lvl="1" indent="-298450" rtl="0">
              <a:lnSpc>
                <a:spcPct val="100000"/>
              </a:lnSpc>
              <a:spcBef>
                <a:spcPts val="0"/>
              </a:spcBef>
              <a:spcAft>
                <a:spcPts val="0"/>
              </a:spcAft>
              <a:buSzPct val="100000"/>
              <a:buChar char="○"/>
            </a:pPr>
            <a:r>
              <a:rPr lang="en" sz="1100"/>
              <a:t>Processing through performance anxiety experienced in the classroom, and how to properly cope with outcomes of group projects, test, note taking, etc. </a:t>
            </a:r>
          </a:p>
          <a:p>
            <a:pPr marL="0" lvl="0" indent="0" rtl="0">
              <a:lnSpc>
                <a:spcPct val="100000"/>
              </a:lnSpc>
              <a:spcBef>
                <a:spcPts val="0"/>
              </a:spcBef>
              <a:spcAft>
                <a:spcPts val="0"/>
              </a:spcAft>
              <a:buNone/>
            </a:pPr>
            <a:endParaRPr sz="1000"/>
          </a:p>
          <a:p>
            <a:pPr lvl="0" algn="just" rtl="0">
              <a:lnSpc>
                <a:spcPct val="100000"/>
              </a:lnSpc>
              <a:spcBef>
                <a:spcPts val="0"/>
              </a:spcBef>
              <a:spcAft>
                <a:spcPts val="0"/>
              </a:spcAft>
              <a:buNone/>
            </a:pPr>
            <a:r>
              <a:rPr lang="en" sz="1200" i="1"/>
              <a:t>Additional academic benefits gained through the mentorship program include:</a:t>
            </a:r>
          </a:p>
          <a:p>
            <a:pPr lvl="0" algn="just" rtl="0">
              <a:lnSpc>
                <a:spcPct val="100000"/>
              </a:lnSpc>
              <a:spcBef>
                <a:spcPts val="0"/>
              </a:spcBef>
              <a:spcAft>
                <a:spcPts val="0"/>
              </a:spcAft>
              <a:buNone/>
            </a:pPr>
            <a:endParaRPr sz="1200" i="1"/>
          </a:p>
          <a:p>
            <a:pPr marL="914400" lvl="1" indent="-298450" algn="just" rtl="0">
              <a:lnSpc>
                <a:spcPct val="100000"/>
              </a:lnSpc>
              <a:spcBef>
                <a:spcPts val="0"/>
              </a:spcBef>
              <a:spcAft>
                <a:spcPts val="0"/>
              </a:spcAft>
              <a:buSzPct val="100000"/>
              <a:buChar char="○"/>
            </a:pPr>
            <a:r>
              <a:rPr lang="en" sz="1100"/>
              <a:t>Full education session on FERPA (Family Education Rights Protection Act) providing rationale, understanding, and benefits </a:t>
            </a:r>
          </a:p>
          <a:p>
            <a:pPr marL="914400" lvl="1" indent="-298450" algn="just" rtl="0">
              <a:lnSpc>
                <a:spcPct val="100000"/>
              </a:lnSpc>
              <a:spcBef>
                <a:spcPts val="0"/>
              </a:spcBef>
              <a:spcAft>
                <a:spcPts val="0"/>
              </a:spcAft>
              <a:buSzPct val="100000"/>
              <a:buChar char="○"/>
            </a:pPr>
            <a:r>
              <a:rPr lang="en" sz="1100"/>
              <a:t>Workshops on how to fully transition to college course load as well as how to properly manage workload </a:t>
            </a:r>
          </a:p>
          <a:p>
            <a:pPr marL="914400" lvl="1" indent="-298450" algn="just" rtl="0">
              <a:lnSpc>
                <a:spcPct val="100000"/>
              </a:lnSpc>
              <a:spcBef>
                <a:spcPts val="0"/>
              </a:spcBef>
              <a:spcAft>
                <a:spcPts val="0"/>
              </a:spcAft>
              <a:buSzPct val="100000"/>
              <a:buChar char="○"/>
            </a:pPr>
            <a:r>
              <a:rPr lang="en" sz="1100"/>
              <a:t>Conversations with peers about their academic transitions, prioritization, and organization methods   </a:t>
            </a:r>
          </a:p>
          <a:p>
            <a:pPr lvl="0">
              <a:spcBef>
                <a:spcPts val="0"/>
              </a:spcBef>
              <a:buNone/>
            </a:pPr>
            <a:endParaRPr/>
          </a:p>
          <a:p>
            <a:pPr lvl="0" rtl="0">
              <a:spcBef>
                <a:spcPts val="0"/>
              </a:spcBef>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Shape 163"/>
          <p:cNvSpPr txBox="1">
            <a:spLocks noGrp="1"/>
          </p:cNvSpPr>
          <p:nvPr>
            <p:ph type="title"/>
          </p:nvPr>
        </p:nvSpPr>
        <p:spPr>
          <a:xfrm>
            <a:off x="283900" y="537650"/>
            <a:ext cx="8222100" cy="767700"/>
          </a:xfrm>
          <a:prstGeom prst="rect">
            <a:avLst/>
          </a:prstGeom>
        </p:spPr>
        <p:txBody>
          <a:bodyPr lIns="91425" tIns="91425" rIns="91425" bIns="91425" anchor="b" anchorCtr="0">
            <a:noAutofit/>
          </a:bodyPr>
          <a:lstStyle/>
          <a:p>
            <a:pPr lvl="0" rtl="0">
              <a:spcBef>
                <a:spcPts val="0"/>
              </a:spcBef>
              <a:buNone/>
            </a:pPr>
            <a:r>
              <a:rPr lang="en"/>
              <a:t>Things to Keep In Mind</a:t>
            </a:r>
          </a:p>
        </p:txBody>
      </p:sp>
      <p:sp>
        <p:nvSpPr>
          <p:cNvPr id="164" name="Shape 164"/>
          <p:cNvSpPr txBox="1">
            <a:spLocks noGrp="1"/>
          </p:cNvSpPr>
          <p:nvPr>
            <p:ph type="body" idx="1"/>
          </p:nvPr>
        </p:nvSpPr>
        <p:spPr>
          <a:xfrm>
            <a:off x="471900" y="1919075"/>
            <a:ext cx="5636100" cy="2710200"/>
          </a:xfrm>
          <a:prstGeom prst="rect">
            <a:avLst/>
          </a:prstGeom>
        </p:spPr>
        <p:txBody>
          <a:bodyPr lIns="91425" tIns="91425" rIns="91425" bIns="91425" anchor="t" anchorCtr="0">
            <a:noAutofit/>
          </a:bodyPr>
          <a:lstStyle/>
          <a:p>
            <a:pPr marL="457200" lvl="0" indent="-228600" rtl="0">
              <a:spcBef>
                <a:spcPts val="0"/>
              </a:spcBef>
            </a:pPr>
            <a:r>
              <a:rPr lang="en"/>
              <a:t>Confidentiality Statement</a:t>
            </a:r>
          </a:p>
          <a:p>
            <a:pPr marL="457200" lvl="0" indent="-228600" rtl="0">
              <a:spcBef>
                <a:spcPts val="0"/>
              </a:spcBef>
            </a:pPr>
            <a:r>
              <a:rPr lang="en"/>
              <a:t>Peer Mentor Training</a:t>
            </a:r>
          </a:p>
          <a:p>
            <a:pPr marL="457200" lvl="0" indent="-228600" rtl="0">
              <a:spcBef>
                <a:spcPts val="0"/>
              </a:spcBef>
            </a:pPr>
            <a:r>
              <a:rPr lang="en"/>
              <a:t>Mentee Orientation</a:t>
            </a:r>
          </a:p>
          <a:p>
            <a:pPr marL="914400" lvl="1" indent="-228600" rtl="0">
              <a:spcBef>
                <a:spcPts val="0"/>
              </a:spcBef>
            </a:pPr>
            <a:r>
              <a:rPr lang="en"/>
              <a:t>Provide clear instructions regarding the mentor/mentee relationship</a:t>
            </a:r>
          </a:p>
          <a:p>
            <a:pPr marL="914400" lvl="1" indent="-228600" rtl="0">
              <a:spcBef>
                <a:spcPts val="0"/>
              </a:spcBef>
            </a:pPr>
            <a:r>
              <a:rPr lang="en"/>
              <a:t>Asking students to repeat instructions (Attwood, 2007)</a:t>
            </a:r>
          </a:p>
        </p:txBody>
      </p:sp>
      <p:pic>
        <p:nvPicPr>
          <p:cNvPr id="165" name="Shape 165" descr="Confidentiality Agreement.jpg"/>
          <p:cNvPicPr preferRelativeResize="0"/>
          <p:nvPr/>
        </p:nvPicPr>
        <p:blipFill>
          <a:blip r:embed="rId3">
            <a:alphaModFix/>
          </a:blip>
          <a:stretch>
            <a:fillRect/>
          </a:stretch>
        </p:blipFill>
        <p:spPr>
          <a:xfrm rot="5400000">
            <a:off x="6501500" y="2377524"/>
            <a:ext cx="2731200" cy="20484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Shape 170"/>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rtl="0">
              <a:spcBef>
                <a:spcPts val="0"/>
              </a:spcBef>
              <a:buNone/>
            </a:pPr>
            <a:r>
              <a:rPr lang="en"/>
              <a:t>Budget Allocated &amp; Timeline</a:t>
            </a:r>
          </a:p>
        </p:txBody>
      </p:sp>
      <p:sp>
        <p:nvSpPr>
          <p:cNvPr id="171" name="Shape 171"/>
          <p:cNvSpPr txBox="1">
            <a:spLocks noGrp="1"/>
          </p:cNvSpPr>
          <p:nvPr>
            <p:ph type="body" idx="1"/>
          </p:nvPr>
        </p:nvSpPr>
        <p:spPr>
          <a:xfrm>
            <a:off x="132875" y="1793975"/>
            <a:ext cx="2986200" cy="1403100"/>
          </a:xfrm>
          <a:prstGeom prst="rect">
            <a:avLst/>
          </a:prstGeom>
        </p:spPr>
        <p:txBody>
          <a:bodyPr lIns="91425" tIns="91425" rIns="91425" bIns="91425" anchor="t" anchorCtr="0">
            <a:noAutofit/>
          </a:bodyPr>
          <a:lstStyle/>
          <a:p>
            <a:pPr lvl="0" algn="ctr" rtl="0">
              <a:lnSpc>
                <a:spcPct val="100000"/>
              </a:lnSpc>
              <a:spcBef>
                <a:spcPts val="0"/>
              </a:spcBef>
              <a:spcAft>
                <a:spcPts val="0"/>
              </a:spcAft>
              <a:buNone/>
            </a:pPr>
            <a:r>
              <a:rPr lang="en" sz="1300" b="1"/>
              <a:t>Budget</a:t>
            </a:r>
          </a:p>
          <a:p>
            <a:pPr lvl="0" algn="ctr" rtl="0">
              <a:lnSpc>
                <a:spcPct val="100000"/>
              </a:lnSpc>
              <a:spcBef>
                <a:spcPts val="0"/>
              </a:spcBef>
              <a:spcAft>
                <a:spcPts val="0"/>
              </a:spcAft>
              <a:buNone/>
            </a:pPr>
            <a:endParaRPr sz="1300" b="1"/>
          </a:p>
          <a:p>
            <a:pPr marL="457200" lvl="0" indent="-298450" algn="l" rtl="0">
              <a:spcBef>
                <a:spcPts val="0"/>
              </a:spcBef>
              <a:buSzPct val="100000"/>
            </a:pPr>
            <a:r>
              <a:rPr lang="en" sz="1100"/>
              <a:t>The cost of the mentorship program would be relatively low. The only items that would need to be purchased are any supplies needed by the mentor as well as expenses relating to any social gatherings for students pairs (gift card to the on-campus coffee shop).</a:t>
            </a:r>
          </a:p>
          <a:p>
            <a:pPr marL="457200" lvl="0" indent="-298450" algn="l" rtl="0">
              <a:spcBef>
                <a:spcPts val="0"/>
              </a:spcBef>
              <a:buSzPct val="100000"/>
            </a:pPr>
            <a:r>
              <a:rPr lang="en" sz="1100"/>
              <a:t>Seeking funding from the university (about $2000) coupled with grants from outside sources could help to cover costs that may arise throughout the year.</a:t>
            </a:r>
          </a:p>
          <a:p>
            <a:pPr lvl="0" rtl="0">
              <a:spcBef>
                <a:spcPts val="0"/>
              </a:spcBef>
              <a:buNone/>
            </a:pPr>
            <a:endParaRPr/>
          </a:p>
        </p:txBody>
      </p:sp>
      <p:sp>
        <p:nvSpPr>
          <p:cNvPr id="172" name="Shape 172"/>
          <p:cNvSpPr txBox="1">
            <a:spLocks noGrp="1"/>
          </p:cNvSpPr>
          <p:nvPr>
            <p:ph type="body" idx="1"/>
          </p:nvPr>
        </p:nvSpPr>
        <p:spPr>
          <a:xfrm>
            <a:off x="3244025" y="1703750"/>
            <a:ext cx="5694300" cy="3607500"/>
          </a:xfrm>
          <a:prstGeom prst="rect">
            <a:avLst/>
          </a:prstGeom>
        </p:spPr>
        <p:txBody>
          <a:bodyPr lIns="91425" tIns="91425" rIns="91425" bIns="91425" anchor="t" anchorCtr="0">
            <a:noAutofit/>
          </a:bodyPr>
          <a:lstStyle/>
          <a:p>
            <a:pPr lvl="0" algn="l" rtl="0">
              <a:lnSpc>
                <a:spcPct val="100000"/>
              </a:lnSpc>
              <a:spcBef>
                <a:spcPts val="0"/>
              </a:spcBef>
              <a:spcAft>
                <a:spcPts val="0"/>
              </a:spcAft>
              <a:buNone/>
            </a:pPr>
            <a:r>
              <a:rPr lang="en" sz="1100" b="1"/>
              <a:t>February - April 2017</a:t>
            </a:r>
          </a:p>
          <a:p>
            <a:pPr marL="457200" lvl="0" indent="-298450" algn="l" rtl="0">
              <a:lnSpc>
                <a:spcPct val="100000"/>
              </a:lnSpc>
              <a:spcBef>
                <a:spcPts val="0"/>
              </a:spcBef>
              <a:spcAft>
                <a:spcPts val="0"/>
              </a:spcAft>
              <a:buSzPct val="100000"/>
            </a:pPr>
            <a:r>
              <a:rPr lang="en" sz="1100"/>
              <a:t>Conduct thorough research on the needs of students with autism</a:t>
            </a:r>
          </a:p>
          <a:p>
            <a:pPr marL="457200" lvl="0" indent="-298450" algn="l" rtl="0">
              <a:lnSpc>
                <a:spcPct val="100000"/>
              </a:lnSpc>
              <a:spcBef>
                <a:spcPts val="0"/>
              </a:spcBef>
              <a:spcAft>
                <a:spcPts val="0"/>
              </a:spcAft>
              <a:buSzPct val="100000"/>
            </a:pPr>
            <a:r>
              <a:rPr lang="en" sz="1100"/>
              <a:t>Set up task force made up of various campus partners </a:t>
            </a:r>
          </a:p>
          <a:p>
            <a:pPr marL="914400" lvl="1" indent="-298450" algn="l" rtl="0">
              <a:lnSpc>
                <a:spcPct val="100000"/>
              </a:lnSpc>
              <a:spcBef>
                <a:spcPts val="0"/>
              </a:spcBef>
              <a:spcAft>
                <a:spcPts val="0"/>
              </a:spcAft>
              <a:buSzPct val="100000"/>
            </a:pPr>
            <a:r>
              <a:rPr lang="en" sz="1100"/>
              <a:t>Include: academic services, the counseling center and the health center</a:t>
            </a:r>
          </a:p>
          <a:p>
            <a:pPr marL="914400" lvl="1" indent="-298450" algn="l" rtl="0">
              <a:lnSpc>
                <a:spcPct val="100000"/>
              </a:lnSpc>
              <a:spcBef>
                <a:spcPts val="0"/>
              </a:spcBef>
              <a:spcAft>
                <a:spcPts val="0"/>
              </a:spcAft>
              <a:buSzPct val="100000"/>
            </a:pPr>
            <a:r>
              <a:rPr lang="en" sz="1100"/>
              <a:t>A student to ensure that students with autism have a voice in the program.</a:t>
            </a:r>
          </a:p>
          <a:p>
            <a:pPr lvl="0" algn="l" rtl="0">
              <a:lnSpc>
                <a:spcPct val="100000"/>
              </a:lnSpc>
              <a:spcBef>
                <a:spcPts val="0"/>
              </a:spcBef>
              <a:spcAft>
                <a:spcPts val="0"/>
              </a:spcAft>
              <a:buNone/>
            </a:pPr>
            <a:r>
              <a:rPr lang="en" sz="1100" b="1"/>
              <a:t>May 2017 - July 2017</a:t>
            </a:r>
          </a:p>
          <a:p>
            <a:pPr marL="457200" lvl="0" indent="-298450" algn="l" rtl="0">
              <a:lnSpc>
                <a:spcPct val="100000"/>
              </a:lnSpc>
              <a:spcBef>
                <a:spcPts val="0"/>
              </a:spcBef>
              <a:spcAft>
                <a:spcPts val="0"/>
              </a:spcAft>
              <a:buSzPct val="100000"/>
            </a:pPr>
            <a:r>
              <a:rPr lang="en" sz="1100"/>
              <a:t>Develop plan specific to students at the institution. Ask for feedback from campus partners and students involved in task force.</a:t>
            </a:r>
          </a:p>
          <a:p>
            <a:pPr lvl="0" algn="l" rtl="0">
              <a:lnSpc>
                <a:spcPct val="100000"/>
              </a:lnSpc>
              <a:spcBef>
                <a:spcPts val="0"/>
              </a:spcBef>
              <a:spcAft>
                <a:spcPts val="0"/>
              </a:spcAft>
              <a:buNone/>
            </a:pPr>
            <a:r>
              <a:rPr lang="en" sz="1100" b="1"/>
              <a:t>August 2017</a:t>
            </a:r>
          </a:p>
          <a:p>
            <a:pPr marL="457200" lvl="0" indent="-298450" algn="l" rtl="0">
              <a:lnSpc>
                <a:spcPct val="100000"/>
              </a:lnSpc>
              <a:spcBef>
                <a:spcPts val="0"/>
              </a:spcBef>
              <a:spcAft>
                <a:spcPts val="0"/>
              </a:spcAft>
              <a:buSzPct val="100000"/>
            </a:pPr>
            <a:r>
              <a:rPr lang="en" sz="1100"/>
              <a:t>Begin recruitment for peer mentors</a:t>
            </a:r>
          </a:p>
          <a:p>
            <a:pPr marL="457200" lvl="0" indent="-298450" algn="l" rtl="0">
              <a:lnSpc>
                <a:spcPct val="100000"/>
              </a:lnSpc>
              <a:spcBef>
                <a:spcPts val="0"/>
              </a:spcBef>
              <a:spcAft>
                <a:spcPts val="0"/>
              </a:spcAft>
              <a:buSzPct val="100000"/>
            </a:pPr>
            <a:r>
              <a:rPr lang="en" sz="1100"/>
              <a:t>Hiring of peer mentors</a:t>
            </a:r>
          </a:p>
          <a:p>
            <a:pPr marL="457200" lvl="0" indent="-298450" algn="l" rtl="0">
              <a:lnSpc>
                <a:spcPct val="100000"/>
              </a:lnSpc>
              <a:spcBef>
                <a:spcPts val="0"/>
              </a:spcBef>
              <a:spcAft>
                <a:spcPts val="0"/>
              </a:spcAft>
              <a:buSzPct val="100000"/>
            </a:pPr>
            <a:r>
              <a:rPr lang="en" sz="1100"/>
              <a:t>Training of peer mentors</a:t>
            </a:r>
          </a:p>
          <a:p>
            <a:pPr lvl="0" algn="l" rtl="0">
              <a:lnSpc>
                <a:spcPct val="100000"/>
              </a:lnSpc>
              <a:spcBef>
                <a:spcPts val="0"/>
              </a:spcBef>
              <a:spcAft>
                <a:spcPts val="0"/>
              </a:spcAft>
              <a:buNone/>
            </a:pPr>
            <a:r>
              <a:rPr lang="en" sz="1100" b="1"/>
              <a:t>September 2017</a:t>
            </a:r>
          </a:p>
          <a:p>
            <a:pPr marL="457200" lvl="0" indent="-298450" algn="l" rtl="0">
              <a:lnSpc>
                <a:spcPct val="100000"/>
              </a:lnSpc>
              <a:spcBef>
                <a:spcPts val="0"/>
              </a:spcBef>
              <a:spcAft>
                <a:spcPts val="0"/>
              </a:spcAft>
              <a:buSzPct val="100000"/>
            </a:pPr>
            <a:r>
              <a:rPr lang="en" sz="1100"/>
              <a:t>Launching of mentorship program</a:t>
            </a:r>
          </a:p>
          <a:p>
            <a:pPr lvl="0" algn="l" rtl="0">
              <a:lnSpc>
                <a:spcPct val="100000"/>
              </a:lnSpc>
              <a:spcBef>
                <a:spcPts val="0"/>
              </a:spcBef>
              <a:spcAft>
                <a:spcPts val="0"/>
              </a:spcAft>
              <a:buNone/>
            </a:pPr>
            <a:r>
              <a:rPr lang="en" sz="1100" b="1"/>
              <a:t>December 2017</a:t>
            </a:r>
          </a:p>
          <a:p>
            <a:pPr marL="457200" lvl="0" indent="-298450" algn="l" rtl="0">
              <a:lnSpc>
                <a:spcPct val="100000"/>
              </a:lnSpc>
              <a:spcBef>
                <a:spcPts val="0"/>
              </a:spcBef>
              <a:spcAft>
                <a:spcPts val="0"/>
              </a:spcAft>
              <a:buSzPct val="100000"/>
            </a:pPr>
            <a:r>
              <a:rPr lang="en" sz="1100"/>
              <a:t>Assessment and evaluation of the program</a:t>
            </a:r>
          </a:p>
          <a:p>
            <a:pPr marL="914400" lvl="1" indent="-298450" algn="l" rtl="0">
              <a:lnSpc>
                <a:spcPct val="100000"/>
              </a:lnSpc>
              <a:spcBef>
                <a:spcPts val="0"/>
              </a:spcBef>
              <a:spcAft>
                <a:spcPts val="0"/>
              </a:spcAft>
              <a:buSzPct val="100000"/>
            </a:pPr>
            <a:r>
              <a:rPr lang="en" sz="1100"/>
              <a:t>Feedback from students (mentees and mentors), campus partners, parents</a:t>
            </a:r>
          </a:p>
          <a:p>
            <a:pPr lvl="0" algn="l" rtl="0">
              <a:lnSpc>
                <a:spcPct val="100000"/>
              </a:lnSpc>
              <a:spcBef>
                <a:spcPts val="0"/>
              </a:spcBef>
              <a:spcAft>
                <a:spcPts val="0"/>
              </a:spcAft>
              <a:buNone/>
            </a:pPr>
            <a:endParaRPr sz="1100"/>
          </a:p>
          <a:p>
            <a:pPr lvl="0" rtl="0">
              <a:spcBef>
                <a:spcPts val="0"/>
              </a:spcBef>
              <a:buNone/>
            </a:pP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Shape 177"/>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rtl="0">
              <a:spcBef>
                <a:spcPts val="0"/>
              </a:spcBef>
              <a:buNone/>
            </a:pPr>
            <a:r>
              <a:rPr lang="en"/>
              <a:t>Staffing</a:t>
            </a:r>
          </a:p>
        </p:txBody>
      </p:sp>
      <p:sp>
        <p:nvSpPr>
          <p:cNvPr id="178" name="Shape 178"/>
          <p:cNvSpPr txBox="1">
            <a:spLocks noGrp="1"/>
          </p:cNvSpPr>
          <p:nvPr>
            <p:ph type="body" idx="1"/>
          </p:nvPr>
        </p:nvSpPr>
        <p:spPr>
          <a:xfrm>
            <a:off x="380550" y="1801825"/>
            <a:ext cx="4161600" cy="597900"/>
          </a:xfrm>
          <a:prstGeom prst="rect">
            <a:avLst/>
          </a:prstGeom>
        </p:spPr>
        <p:txBody>
          <a:bodyPr lIns="91425" tIns="91425" rIns="91425" bIns="91425" anchor="t" anchorCtr="0">
            <a:noAutofit/>
          </a:bodyPr>
          <a:lstStyle/>
          <a:p>
            <a:pPr lvl="0" algn="ctr" rtl="0">
              <a:spcBef>
                <a:spcPts val="0"/>
              </a:spcBef>
              <a:buNone/>
            </a:pPr>
            <a:r>
              <a:rPr lang="en" sz="1200" b="1"/>
              <a:t>In regards to staffing, below is the organizational chart for the Office of Disability Services.</a:t>
            </a:r>
          </a:p>
          <a:p>
            <a:pPr lvl="0" algn="ctr">
              <a:spcBef>
                <a:spcPts val="0"/>
              </a:spcBef>
              <a:buNone/>
            </a:pPr>
            <a:endParaRPr sz="1200"/>
          </a:p>
          <a:p>
            <a:pPr lvl="0" algn="ctr" rtl="0">
              <a:spcBef>
                <a:spcPts val="0"/>
              </a:spcBef>
              <a:buNone/>
            </a:pPr>
            <a:endParaRPr sz="1200"/>
          </a:p>
        </p:txBody>
      </p:sp>
      <p:sp>
        <p:nvSpPr>
          <p:cNvPr id="179" name="Shape 179"/>
          <p:cNvSpPr txBox="1">
            <a:spLocks noGrp="1"/>
          </p:cNvSpPr>
          <p:nvPr>
            <p:ph type="body" idx="1"/>
          </p:nvPr>
        </p:nvSpPr>
        <p:spPr>
          <a:xfrm>
            <a:off x="4722800" y="1661100"/>
            <a:ext cx="4161600" cy="3177600"/>
          </a:xfrm>
          <a:prstGeom prst="rect">
            <a:avLst/>
          </a:prstGeom>
        </p:spPr>
        <p:txBody>
          <a:bodyPr lIns="91425" tIns="91425" rIns="91425" bIns="91425" anchor="t" anchorCtr="0">
            <a:noAutofit/>
          </a:bodyPr>
          <a:lstStyle/>
          <a:p>
            <a:pPr lvl="0" algn="ctr" rtl="0">
              <a:lnSpc>
                <a:spcPct val="100000"/>
              </a:lnSpc>
              <a:spcBef>
                <a:spcPts val="0"/>
              </a:spcBef>
              <a:buNone/>
            </a:pPr>
            <a:r>
              <a:rPr lang="en" sz="1100"/>
              <a:t>The </a:t>
            </a:r>
            <a:r>
              <a:rPr lang="en" sz="1100" b="1"/>
              <a:t>Assistant Director of Disability Services</a:t>
            </a:r>
            <a:r>
              <a:rPr lang="en" sz="1100"/>
              <a:t> would work to take a lead on the Mentorship Program. With the assistance of the Graduate Assistant,  they would plan the trainings for peer mentors, assist in carrying out the program, making adjustments and improvements periodically, and assess the program’s success and students’ overall satisfaction. This person would also assist in keeping up with up-to-date research of best practices within the field.</a:t>
            </a:r>
          </a:p>
          <a:p>
            <a:pPr lvl="0" algn="ctr" rtl="0">
              <a:lnSpc>
                <a:spcPct val="100000"/>
              </a:lnSpc>
              <a:spcBef>
                <a:spcPts val="0"/>
              </a:spcBef>
              <a:buNone/>
            </a:pPr>
            <a:r>
              <a:rPr lang="en" sz="1100"/>
              <a:t>The </a:t>
            </a:r>
            <a:r>
              <a:rPr lang="en" sz="1100" b="1"/>
              <a:t>Graduate Assistant </a:t>
            </a:r>
            <a:r>
              <a:rPr lang="en" sz="1100"/>
              <a:t>in the Office of Disability Services will be able to gain experience that is not always offered at universities. They would be assist with the student development portion of the program: assisting with the research, the training of peer mentors, and the assessment pieces. It was really important for the team to include a graduate student and allow them to learn how to best meet the needs of students with autism and gain experience that may not be offered in other areas of their graduate work.</a:t>
            </a:r>
          </a:p>
          <a:p>
            <a:pPr lvl="0" algn="ctr" rtl="0">
              <a:spcBef>
                <a:spcPts val="0"/>
              </a:spcBef>
              <a:buNone/>
            </a:pPr>
            <a:endParaRPr sz="1100"/>
          </a:p>
          <a:p>
            <a:pPr lvl="0" algn="ctr" rtl="0">
              <a:spcBef>
                <a:spcPts val="0"/>
              </a:spcBef>
              <a:buNone/>
            </a:pPr>
            <a:endParaRPr sz="1100"/>
          </a:p>
        </p:txBody>
      </p:sp>
      <p:pic>
        <p:nvPicPr>
          <p:cNvPr id="180" name="Shape 180"/>
          <p:cNvPicPr preferRelativeResize="0"/>
          <p:nvPr/>
        </p:nvPicPr>
        <p:blipFill>
          <a:blip r:embed="rId3">
            <a:alphaModFix/>
          </a:blip>
          <a:stretch>
            <a:fillRect/>
          </a:stretch>
        </p:blipFill>
        <p:spPr>
          <a:xfrm>
            <a:off x="413462" y="2399725"/>
            <a:ext cx="4095771" cy="2438975"/>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Shape 185"/>
          <p:cNvSpPr txBox="1">
            <a:spLocks noGrp="1"/>
          </p:cNvSpPr>
          <p:nvPr>
            <p:ph type="title"/>
          </p:nvPr>
        </p:nvSpPr>
        <p:spPr>
          <a:xfrm>
            <a:off x="246300" y="169200"/>
            <a:ext cx="3927300" cy="1269600"/>
          </a:xfrm>
          <a:prstGeom prst="rect">
            <a:avLst/>
          </a:prstGeom>
        </p:spPr>
        <p:txBody>
          <a:bodyPr lIns="91425" tIns="91425" rIns="91425" bIns="91425" anchor="b" anchorCtr="0">
            <a:noAutofit/>
          </a:bodyPr>
          <a:lstStyle/>
          <a:p>
            <a:pPr lvl="0" rtl="0">
              <a:spcBef>
                <a:spcPts val="0"/>
              </a:spcBef>
              <a:buNone/>
            </a:pPr>
            <a:r>
              <a:rPr lang="en" sz="3600"/>
              <a:t>Resources &amp; Parents</a:t>
            </a:r>
          </a:p>
        </p:txBody>
      </p:sp>
      <p:sp>
        <p:nvSpPr>
          <p:cNvPr id="186" name="Shape 186"/>
          <p:cNvSpPr txBox="1">
            <a:spLocks noGrp="1"/>
          </p:cNvSpPr>
          <p:nvPr>
            <p:ph type="body" idx="1"/>
          </p:nvPr>
        </p:nvSpPr>
        <p:spPr>
          <a:xfrm>
            <a:off x="-169200" y="1729150"/>
            <a:ext cx="9313200" cy="3306900"/>
          </a:xfrm>
          <a:prstGeom prst="rect">
            <a:avLst/>
          </a:prstGeom>
        </p:spPr>
        <p:txBody>
          <a:bodyPr lIns="91425" tIns="91425" rIns="91425" bIns="91425" anchor="t" anchorCtr="0">
            <a:noAutofit/>
          </a:bodyPr>
          <a:lstStyle/>
          <a:p>
            <a:pPr marL="457200" lvl="0" indent="-298450" rtl="0">
              <a:lnSpc>
                <a:spcPct val="100000"/>
              </a:lnSpc>
              <a:spcBef>
                <a:spcPts val="0"/>
              </a:spcBef>
              <a:spcAft>
                <a:spcPts val="0"/>
              </a:spcAft>
              <a:buSzPct val="100000"/>
              <a:buChar char="●"/>
            </a:pPr>
            <a:r>
              <a:rPr lang="en" sz="1100" b="1" u="sng"/>
              <a:t>Autism After 16:</a:t>
            </a:r>
            <a:r>
              <a:rPr lang="en" sz="1100" b="1"/>
              <a:t> (</a:t>
            </a:r>
            <a:r>
              <a:rPr lang="en" sz="1100" u="sng">
                <a:solidFill>
                  <a:schemeClr val="hlink"/>
                </a:solidFill>
                <a:latin typeface="Arial"/>
                <a:ea typeface="Arial"/>
                <a:cs typeface="Arial"/>
                <a:sym typeface="Arial"/>
                <a:hlinkClick r:id="rId3"/>
              </a:rPr>
              <a:t>http://www.autismafter16.com/</a:t>
            </a:r>
            <a:r>
              <a:rPr lang="en" sz="1100"/>
              <a:t>) This is a website for parents of students with autism that are beginning to transition from one chapter of their life to the next. This online resource provides special support, resources, webinars, and “chat rooms” for parents of children with autism who are all enduring similar experiences. </a:t>
            </a:r>
          </a:p>
          <a:p>
            <a:pPr marL="457200" lvl="0" indent="-298450" rtl="0">
              <a:lnSpc>
                <a:spcPct val="100000"/>
              </a:lnSpc>
              <a:spcBef>
                <a:spcPts val="0"/>
              </a:spcBef>
              <a:spcAft>
                <a:spcPts val="0"/>
              </a:spcAft>
              <a:buSzPct val="100000"/>
              <a:buChar char="●"/>
            </a:pPr>
            <a:r>
              <a:rPr lang="en" sz="1100" b="1" u="sng"/>
              <a:t>Autism Calendar: </a:t>
            </a:r>
            <a:r>
              <a:rPr lang="en" sz="1100"/>
              <a:t>(</a:t>
            </a:r>
            <a:r>
              <a:rPr lang="en" sz="1100" u="sng">
                <a:solidFill>
                  <a:schemeClr val="hlink"/>
                </a:solidFill>
                <a:latin typeface="Arial"/>
                <a:ea typeface="Arial"/>
                <a:cs typeface="Arial"/>
                <a:sym typeface="Arial"/>
                <a:hlinkClick r:id="rId4"/>
              </a:rPr>
              <a:t>http://www.sarnet.org/events/</a:t>
            </a:r>
            <a:r>
              <a:rPr lang="en" sz="1100"/>
              <a:t>) This resource is a calendar published by the Autism Speaks Foundation. The calendar list events that can be filtered by specific areas, topics, and interest in order for parents of students with autism to meet one another, speak about commonalities amongst transition of their students, and form common communal bonds </a:t>
            </a:r>
          </a:p>
          <a:p>
            <a:pPr marL="457200" lvl="0" indent="-298450" rtl="0">
              <a:lnSpc>
                <a:spcPct val="100000"/>
              </a:lnSpc>
              <a:spcBef>
                <a:spcPts val="0"/>
              </a:spcBef>
              <a:spcAft>
                <a:spcPts val="0"/>
              </a:spcAft>
              <a:buSzPct val="100000"/>
              <a:buChar char="●"/>
            </a:pPr>
            <a:r>
              <a:rPr lang="en" sz="1100" b="1" u="sng"/>
              <a:t>Parent University:</a:t>
            </a:r>
            <a:r>
              <a:rPr lang="en" sz="1100"/>
              <a:t> (</a:t>
            </a:r>
            <a:r>
              <a:rPr lang="en" sz="1100" u="sng">
                <a:solidFill>
                  <a:schemeClr val="hlink"/>
                </a:solidFill>
                <a:latin typeface="Arial"/>
                <a:ea typeface="Arial"/>
                <a:cs typeface="Arial"/>
                <a:sym typeface="Arial"/>
                <a:hlinkClick r:id="rId5"/>
              </a:rPr>
              <a:t>https://www.autismspeaks.org/resource/parent-university-0</a:t>
            </a:r>
            <a:r>
              <a:rPr lang="en" sz="1100"/>
              <a:t>) Located in Maryland, Parent University was founded by a dedicated team of health professionals dedicated to the quality of life for students with Autism. Through Parent University, Parents are able to receive training and workshops focused specifically on ways to “let go” of their students, allowing them to create their own paths for their college experiences, and begin to develop their own autonomy, making decisions for themselves.  </a:t>
            </a:r>
          </a:p>
          <a:p>
            <a:pPr marL="457200" lvl="0" indent="-298450" rtl="0">
              <a:lnSpc>
                <a:spcPct val="100000"/>
              </a:lnSpc>
              <a:spcBef>
                <a:spcPts val="0"/>
              </a:spcBef>
              <a:spcAft>
                <a:spcPts val="0"/>
              </a:spcAft>
              <a:buSzPct val="100000"/>
              <a:buChar char="●"/>
            </a:pPr>
            <a:r>
              <a:rPr lang="en" sz="1100" b="1"/>
              <a:t>“</a:t>
            </a:r>
            <a:r>
              <a:rPr lang="en" sz="1100" b="1" u="sng"/>
              <a:t>Letting Go: A Parents Guide to Understanding the College Years”:</a:t>
            </a:r>
            <a:r>
              <a:rPr lang="en" sz="1100" b="1"/>
              <a:t> </a:t>
            </a:r>
            <a:r>
              <a:rPr lang="en" sz="1100"/>
              <a:t>This is a text that is often given to parents of first year college students during orientation. This book focuses on tips and tricks to understanding the student perspective of the college years, as well as helping better understand their students specific journey. Although this text does not speak specifically about students with autism, this is a wonderful resource that can help any parent begin to transition alongside their student. (Coburn, 2009). </a:t>
            </a:r>
          </a:p>
          <a:p>
            <a:pPr marL="457200" lvl="0" indent="-298450" rtl="0">
              <a:lnSpc>
                <a:spcPct val="100000"/>
              </a:lnSpc>
              <a:spcBef>
                <a:spcPts val="0"/>
              </a:spcBef>
              <a:spcAft>
                <a:spcPts val="0"/>
              </a:spcAft>
              <a:buSzPct val="100000"/>
              <a:buChar char="●"/>
            </a:pPr>
            <a:r>
              <a:rPr lang="en" sz="1100" b="1" u="sng"/>
              <a:t>Institutional Office of Disability Services: </a:t>
            </a:r>
            <a:r>
              <a:rPr lang="en" sz="1100"/>
              <a:t>Although this is predominately a resource for students and not parents, the office will typically have resources and content available for parents upon request. Due to FERPA laws, the Office cannot discuss your student's academic records however, the office may serve parents as a good resource in terms of knowledge of a variety of other topics and dialogues. </a:t>
            </a:r>
          </a:p>
          <a:p>
            <a:pPr lvl="0" rtl="0">
              <a:lnSpc>
                <a:spcPct val="100000"/>
              </a:lnSpc>
              <a:spcBef>
                <a:spcPts val="0"/>
              </a:spcBef>
              <a:spcAft>
                <a:spcPts val="0"/>
              </a:spcAft>
              <a:buNone/>
            </a:pPr>
            <a:r>
              <a:rPr lang="en" sz="1100"/>
              <a:t>															      (Autism Speaks, 2017)</a:t>
            </a:r>
          </a:p>
        </p:txBody>
      </p:sp>
      <p:sp>
        <p:nvSpPr>
          <p:cNvPr id="187" name="Shape 187"/>
          <p:cNvSpPr txBox="1"/>
          <p:nvPr/>
        </p:nvSpPr>
        <p:spPr>
          <a:xfrm>
            <a:off x="3451575" y="-87150"/>
            <a:ext cx="5605800" cy="1782300"/>
          </a:xfrm>
          <a:prstGeom prst="rect">
            <a:avLst/>
          </a:prstGeom>
          <a:noFill/>
          <a:ln>
            <a:noFill/>
          </a:ln>
        </p:spPr>
        <p:txBody>
          <a:bodyPr lIns="91425" tIns="91425" rIns="91425" bIns="91425" anchor="t" anchorCtr="0">
            <a:noAutofit/>
          </a:bodyPr>
          <a:lstStyle/>
          <a:p>
            <a:pPr lvl="0" algn="ctr" rtl="0">
              <a:lnSpc>
                <a:spcPct val="115000"/>
              </a:lnSpc>
              <a:spcBef>
                <a:spcPts val="0"/>
              </a:spcBef>
              <a:spcAft>
                <a:spcPts val="1600"/>
              </a:spcAft>
              <a:buNone/>
            </a:pPr>
            <a:r>
              <a:rPr lang="en" sz="1200" b="1" i="1">
                <a:solidFill>
                  <a:srgbClr val="FFFFFF"/>
                </a:solidFill>
                <a:latin typeface="Roboto"/>
                <a:ea typeface="Roboto"/>
                <a:cs typeface="Roboto"/>
                <a:sym typeface="Roboto"/>
              </a:rPr>
              <a:t>Coming to college is a time for any student to become independent, make their own decisions, and practice full autonomy within their college experience. Parents of students with autism typically have a harder time “letting go” of their children, and are often afraid that their child will not receive the support they need to succeed. In order to bridge the gap between the students educational rights and autonomy, and a parents want to still continuously be involved, the following resources are provided through various outlets to help all stakeholders feel comfortable with the college experience and Navigate with Us.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471900" y="738725"/>
            <a:ext cx="8222100" cy="767699"/>
          </a:xfrm>
          <a:prstGeom prst="rect">
            <a:avLst/>
          </a:prstGeom>
        </p:spPr>
        <p:txBody>
          <a:bodyPr lIns="91425" tIns="91425" rIns="91425" bIns="91425" anchor="b" anchorCtr="0">
            <a:noAutofit/>
          </a:bodyPr>
          <a:lstStyle/>
          <a:p>
            <a:pPr lvl="0">
              <a:spcBef>
                <a:spcPts val="0"/>
              </a:spcBef>
              <a:buNone/>
            </a:pPr>
            <a:r>
              <a:rPr lang="en"/>
              <a:t>Introduction: What is Autism</a:t>
            </a:r>
          </a:p>
        </p:txBody>
      </p:sp>
      <p:sp>
        <p:nvSpPr>
          <p:cNvPr id="74" name="Shape 74"/>
          <p:cNvSpPr txBox="1">
            <a:spLocks noGrp="1"/>
          </p:cNvSpPr>
          <p:nvPr>
            <p:ph type="body" idx="1"/>
          </p:nvPr>
        </p:nvSpPr>
        <p:spPr>
          <a:xfrm>
            <a:off x="471900" y="1919075"/>
            <a:ext cx="8222100" cy="2710200"/>
          </a:xfrm>
          <a:prstGeom prst="rect">
            <a:avLst/>
          </a:prstGeom>
        </p:spPr>
        <p:txBody>
          <a:bodyPr lIns="91425" tIns="91425" rIns="91425" bIns="91425" anchor="t" anchorCtr="0">
            <a:noAutofit/>
          </a:bodyPr>
          <a:lstStyle/>
          <a:p>
            <a:pPr marL="457200" lvl="0" indent="-228600" rtl="0">
              <a:spcBef>
                <a:spcPts val="0"/>
              </a:spcBef>
            </a:pPr>
            <a:r>
              <a:rPr lang="en"/>
              <a:t>Autism (ôˌtizəm), or autism spectrum disorder</a:t>
            </a:r>
          </a:p>
          <a:p>
            <a:pPr marL="457200" lvl="0" indent="-228600" rtl="0">
              <a:spcBef>
                <a:spcPts val="0"/>
              </a:spcBef>
            </a:pPr>
            <a:r>
              <a:rPr lang="en"/>
              <a:t>Refers to a broad range of conditions characterized by challenges with social skills, repetitive behaviors, speech and nonverbal communications, as well as by unique strengths and differences (Autism Speaks, 2017)</a:t>
            </a:r>
          </a:p>
          <a:p>
            <a:pPr marL="914400" lvl="1" indent="-228600">
              <a:spcBef>
                <a:spcPts val="0"/>
              </a:spcBef>
            </a:pPr>
            <a:r>
              <a:rPr lang="en" sz="1800"/>
              <a:t>Autism Was First Mentioned by Hans Asperger (1944)</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Shape 192"/>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rtl="0">
              <a:spcBef>
                <a:spcPts val="0"/>
              </a:spcBef>
              <a:buNone/>
            </a:pPr>
            <a:r>
              <a:rPr lang="en" sz="4800"/>
              <a:t>Neurodiversity</a:t>
            </a:r>
          </a:p>
        </p:txBody>
      </p:sp>
      <p:sp>
        <p:nvSpPr>
          <p:cNvPr id="193" name="Shape 193"/>
          <p:cNvSpPr txBox="1">
            <a:spLocks noGrp="1"/>
          </p:cNvSpPr>
          <p:nvPr>
            <p:ph type="body" idx="1"/>
          </p:nvPr>
        </p:nvSpPr>
        <p:spPr>
          <a:xfrm>
            <a:off x="314000" y="1862700"/>
            <a:ext cx="8766000" cy="3224400"/>
          </a:xfrm>
          <a:prstGeom prst="rect">
            <a:avLst/>
          </a:prstGeom>
        </p:spPr>
        <p:txBody>
          <a:bodyPr lIns="91425" tIns="91425" rIns="91425" bIns="91425" anchor="t" anchorCtr="0">
            <a:noAutofit/>
          </a:bodyPr>
          <a:lstStyle/>
          <a:p>
            <a:pPr lvl="0">
              <a:spcBef>
                <a:spcPts val="0"/>
              </a:spcBef>
              <a:buNone/>
            </a:pPr>
            <a:r>
              <a:rPr lang="en" sz="1400"/>
              <a:t>Neurodiversity - the range of differences in individual brain function and behavioral traits, regarded as part of normal variation in the human population (used especially in the context of autistic spectrum disorders). </a:t>
            </a:r>
          </a:p>
          <a:p>
            <a:pPr marL="457200" lvl="0" indent="-311150" rtl="0">
              <a:spcBef>
                <a:spcPts val="0"/>
              </a:spcBef>
              <a:buSzPct val="100000"/>
            </a:pPr>
            <a:r>
              <a:rPr lang="en" sz="1300"/>
              <a:t>Autism falls into this spectrum due to the fact that it is not classified as a mental illness but instead as a neurodevelopmental disorder </a:t>
            </a:r>
          </a:p>
          <a:p>
            <a:pPr marL="457200" lvl="0" indent="-311150" rtl="0">
              <a:spcBef>
                <a:spcPts val="0"/>
              </a:spcBef>
              <a:buSzPct val="100000"/>
            </a:pPr>
            <a:r>
              <a:rPr lang="en" sz="1300"/>
              <a:t>This concept calls into question what we believe to be “ill” and healthy and brings the idea that because someone has a disability does not mean that they are sick (SOCIAL MODEL OF DISABILITY); in particular those individuals who are diagnosed and classified on the Autism Spectrum. </a:t>
            </a:r>
          </a:p>
          <a:p>
            <a:pPr marL="457200" lvl="0" indent="-311150" rtl="0">
              <a:spcBef>
                <a:spcPts val="0"/>
              </a:spcBef>
              <a:buSzPct val="100000"/>
            </a:pPr>
            <a:r>
              <a:rPr lang="en" sz="1300"/>
              <a:t>Neurodiversity calls for a culture shift working to include the difference of individuals into social normativity and divert focus of what individuals with mental disabilities cannot do, but instead what they are capable of doing. </a:t>
            </a:r>
          </a:p>
          <a:p>
            <a:pPr lvl="0" algn="r" rtl="0">
              <a:spcBef>
                <a:spcPts val="0"/>
              </a:spcBef>
              <a:buNone/>
            </a:pPr>
            <a:r>
              <a:rPr lang="en" sz="1200"/>
              <a:t>(Ripamonte, 2016)</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Shape 198"/>
          <p:cNvSpPr txBox="1">
            <a:spLocks noGrp="1"/>
          </p:cNvSpPr>
          <p:nvPr>
            <p:ph type="title"/>
          </p:nvPr>
        </p:nvSpPr>
        <p:spPr>
          <a:xfrm>
            <a:off x="248150" y="349675"/>
            <a:ext cx="8445900" cy="1156800"/>
          </a:xfrm>
          <a:prstGeom prst="rect">
            <a:avLst/>
          </a:prstGeom>
        </p:spPr>
        <p:txBody>
          <a:bodyPr lIns="91425" tIns="91425" rIns="91425" bIns="91425" anchor="b" anchorCtr="0">
            <a:noAutofit/>
          </a:bodyPr>
          <a:lstStyle/>
          <a:p>
            <a:pPr lvl="0">
              <a:spcBef>
                <a:spcPts val="0"/>
              </a:spcBef>
              <a:buNone/>
            </a:pPr>
            <a:r>
              <a:rPr lang="en" sz="4800"/>
              <a:t>Celebrating Differences</a:t>
            </a:r>
          </a:p>
        </p:txBody>
      </p:sp>
      <p:sp>
        <p:nvSpPr>
          <p:cNvPr id="199" name="Shape 199"/>
          <p:cNvSpPr txBox="1">
            <a:spLocks noGrp="1"/>
          </p:cNvSpPr>
          <p:nvPr>
            <p:ph type="body" idx="1"/>
          </p:nvPr>
        </p:nvSpPr>
        <p:spPr>
          <a:xfrm>
            <a:off x="0" y="2273028"/>
            <a:ext cx="9144000" cy="2684400"/>
          </a:xfrm>
          <a:prstGeom prst="rect">
            <a:avLst/>
          </a:prstGeom>
        </p:spPr>
        <p:txBody>
          <a:bodyPr lIns="91425" tIns="91425" rIns="91425" bIns="91425" anchor="t" anchorCtr="0">
            <a:noAutofit/>
          </a:bodyPr>
          <a:lstStyle/>
          <a:p>
            <a:pPr marL="457200" lvl="0" indent="-298450" algn="l" rtl="0">
              <a:lnSpc>
                <a:spcPct val="100000"/>
              </a:lnSpc>
              <a:spcBef>
                <a:spcPts val="0"/>
              </a:spcBef>
              <a:spcAft>
                <a:spcPts val="800"/>
              </a:spcAft>
              <a:buSzPct val="100000"/>
            </a:pPr>
            <a:r>
              <a:rPr lang="en" sz="1100" b="1" u="sng" dirty="0"/>
              <a:t>Use Inclusive Language-</a:t>
            </a:r>
            <a:r>
              <a:rPr lang="en" sz="1100" dirty="0"/>
              <a:t> When working to create an open, caring, and safe space where everyone feels free to come together, discuss, and celebrate their own differences, as well as differences of their peers, it is important to consistently use inclusive language that makes everyone present feel welcomed and included. Using inclusive language is a key way to make everyone in the room feel valued, secure, and heard. </a:t>
            </a:r>
          </a:p>
          <a:p>
            <a:pPr marL="457200" lvl="0" indent="-298450" algn="l" rtl="0">
              <a:lnSpc>
                <a:spcPct val="100000"/>
              </a:lnSpc>
              <a:spcBef>
                <a:spcPts val="0"/>
              </a:spcBef>
              <a:spcAft>
                <a:spcPts val="800"/>
              </a:spcAft>
              <a:buSzPct val="100000"/>
            </a:pPr>
            <a:r>
              <a:rPr lang="en" sz="1100" b="1" u="sng" dirty="0"/>
              <a:t>Learn About Your Campus Resources-</a:t>
            </a:r>
            <a:r>
              <a:rPr lang="en" sz="1100" dirty="0"/>
              <a:t> Understanding the resources that are available to individuals, as well as how to properly access the resources on your campus is important when celebrating differences. As a practitioner, you want to make sure that you are constantly able to provide resources to those in need or want. </a:t>
            </a:r>
          </a:p>
          <a:p>
            <a:pPr marL="457200" lvl="0" indent="-298450" algn="l" rtl="0">
              <a:lnSpc>
                <a:spcPct val="100000"/>
              </a:lnSpc>
              <a:spcBef>
                <a:spcPts val="0"/>
              </a:spcBef>
              <a:spcAft>
                <a:spcPts val="800"/>
              </a:spcAft>
              <a:buSzPct val="100000"/>
            </a:pPr>
            <a:r>
              <a:rPr lang="en" sz="1100" b="1" u="sng" dirty="0"/>
              <a:t>Take Time to Learn About Differences-</a:t>
            </a:r>
            <a:r>
              <a:rPr lang="en" sz="1100" dirty="0"/>
              <a:t> In order to properly celebrate differences on campus, it is important to also learn about differences. Take time to educate yourself so that you can educate others, while advocating for those in which you are able to. </a:t>
            </a:r>
          </a:p>
          <a:p>
            <a:pPr marL="457200" lvl="0" indent="-298450" algn="l" rtl="0">
              <a:lnSpc>
                <a:spcPct val="100000"/>
              </a:lnSpc>
              <a:spcBef>
                <a:spcPts val="0"/>
              </a:spcBef>
              <a:spcAft>
                <a:spcPts val="800"/>
              </a:spcAft>
              <a:buSzPct val="100000"/>
            </a:pPr>
            <a:r>
              <a:rPr lang="en" sz="1100" b="1" u="sng" dirty="0"/>
              <a:t>Create an Open and Safe Environment- </a:t>
            </a:r>
            <a:r>
              <a:rPr lang="en" sz="1100" dirty="0"/>
              <a:t> Create an environment where everyone feels welcomed and comfortable. From the physical space, to the programs happening around the space, and the energy inside the space, you want to make sure everyone feels safe. Set ground rules for success and keep them posted in your spaces. Everyone deserves a safe space, especially where they feel they can be themselves and be celebrated. 										</a:t>
            </a:r>
            <a:r>
              <a:rPr lang="en" sz="900" dirty="0"/>
              <a:t>(Paperclip Communications, 2008)</a:t>
            </a:r>
          </a:p>
        </p:txBody>
      </p:sp>
      <p:sp>
        <p:nvSpPr>
          <p:cNvPr id="200" name="Shape 200"/>
          <p:cNvSpPr txBox="1"/>
          <p:nvPr/>
        </p:nvSpPr>
        <p:spPr>
          <a:xfrm>
            <a:off x="-39450" y="1683225"/>
            <a:ext cx="9222900" cy="685500"/>
          </a:xfrm>
          <a:prstGeom prst="rect">
            <a:avLst/>
          </a:prstGeom>
          <a:noFill/>
          <a:ln>
            <a:noFill/>
          </a:ln>
        </p:spPr>
        <p:txBody>
          <a:bodyPr lIns="91425" tIns="91425" rIns="91425" bIns="91425" anchor="t" anchorCtr="0">
            <a:noAutofit/>
          </a:bodyPr>
          <a:lstStyle/>
          <a:p>
            <a:pPr lvl="0" algn="ctr" rtl="0">
              <a:lnSpc>
                <a:spcPct val="115000"/>
              </a:lnSpc>
              <a:spcBef>
                <a:spcPts val="0"/>
              </a:spcBef>
              <a:spcAft>
                <a:spcPts val="1600"/>
              </a:spcAft>
              <a:buNone/>
            </a:pPr>
            <a:r>
              <a:rPr lang="en" sz="1100" b="1" i="1" dirty="0">
                <a:solidFill>
                  <a:schemeClr val="lt2"/>
                </a:solidFill>
                <a:latin typeface="Roboto"/>
                <a:ea typeface="Roboto"/>
                <a:cs typeface="Roboto"/>
                <a:sym typeface="Roboto"/>
              </a:rPr>
              <a:t>Differences are what make each person unique and their own, authentic, true-self. For some students, college could be the first time they are encouraged openly discuss differences as well as differing experiences. For these reasons, </a:t>
            </a:r>
            <a:r>
              <a:rPr lang="en" sz="1100" b="1" i="1" u="sng" dirty="0">
                <a:solidFill>
                  <a:schemeClr val="lt2"/>
                </a:solidFill>
                <a:latin typeface="Roboto"/>
                <a:ea typeface="Roboto"/>
                <a:cs typeface="Roboto"/>
                <a:sym typeface="Roboto"/>
              </a:rPr>
              <a:t>differences should be celebrated on campus</a:t>
            </a:r>
            <a:r>
              <a:rPr lang="en" sz="1100" b="1" i="1" dirty="0">
                <a:solidFill>
                  <a:schemeClr val="lt2"/>
                </a:solidFill>
                <a:latin typeface="Roboto"/>
                <a:ea typeface="Roboto"/>
                <a:cs typeface="Roboto"/>
                <a:sym typeface="Roboto"/>
              </a:rPr>
              <a:t>. In order to create the safest space possible for students, below are some things to consider when celebrating differences on your campus. </a:t>
            </a:r>
          </a:p>
          <a:p>
            <a:pPr lvl="0">
              <a:spcBef>
                <a:spcPts val="0"/>
              </a:spcBef>
              <a:buNone/>
            </a:pPr>
            <a:endParaRP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Shape 205"/>
          <p:cNvSpPr txBox="1">
            <a:spLocks noGrp="1"/>
          </p:cNvSpPr>
          <p:nvPr>
            <p:ph type="title"/>
          </p:nvPr>
        </p:nvSpPr>
        <p:spPr>
          <a:xfrm>
            <a:off x="383500" y="597825"/>
            <a:ext cx="8310600" cy="908700"/>
          </a:xfrm>
          <a:prstGeom prst="rect">
            <a:avLst/>
          </a:prstGeom>
        </p:spPr>
        <p:txBody>
          <a:bodyPr lIns="91425" tIns="91425" rIns="91425" bIns="91425" anchor="b" anchorCtr="0">
            <a:noAutofit/>
          </a:bodyPr>
          <a:lstStyle/>
          <a:p>
            <a:pPr lvl="0">
              <a:spcBef>
                <a:spcPts val="0"/>
              </a:spcBef>
              <a:buNone/>
            </a:pPr>
            <a:r>
              <a:rPr lang="en" sz="4800"/>
              <a:t>Impact on Student Affairs</a:t>
            </a:r>
          </a:p>
        </p:txBody>
      </p:sp>
      <p:sp>
        <p:nvSpPr>
          <p:cNvPr id="206" name="Shape 206"/>
          <p:cNvSpPr txBox="1">
            <a:spLocks noGrp="1"/>
          </p:cNvSpPr>
          <p:nvPr>
            <p:ph type="body" idx="1"/>
          </p:nvPr>
        </p:nvSpPr>
        <p:spPr>
          <a:xfrm>
            <a:off x="101525" y="1608375"/>
            <a:ext cx="8989800" cy="3404100"/>
          </a:xfrm>
          <a:prstGeom prst="rect">
            <a:avLst/>
          </a:prstGeom>
        </p:spPr>
        <p:txBody>
          <a:bodyPr lIns="91425" tIns="91425" rIns="91425" bIns="91425" anchor="t" anchorCtr="0">
            <a:noAutofit/>
          </a:bodyPr>
          <a:lstStyle/>
          <a:p>
            <a:pPr marL="457200" lvl="0" indent="-317500" rtl="0">
              <a:lnSpc>
                <a:spcPct val="100000"/>
              </a:lnSpc>
              <a:spcBef>
                <a:spcPts val="0"/>
              </a:spcBef>
              <a:spcAft>
                <a:spcPts val="800"/>
              </a:spcAft>
              <a:buSzPct val="100000"/>
            </a:pPr>
            <a:r>
              <a:rPr lang="en" sz="1400" dirty="0"/>
              <a:t>By establishing, carrying out, and assessing the Mentorship Program, we are able to hit on a number of the NASPA/ACPA Joint Competencies. </a:t>
            </a:r>
          </a:p>
          <a:p>
            <a:pPr marL="914400" lvl="1" indent="-304800" rtl="0">
              <a:lnSpc>
                <a:spcPct val="100000"/>
              </a:lnSpc>
              <a:spcBef>
                <a:spcPts val="0"/>
              </a:spcBef>
              <a:spcAft>
                <a:spcPts val="800"/>
              </a:spcAft>
              <a:buSzPct val="100000"/>
              <a:buFont typeface="Arial" panose="020B0604020202020204" pitchFamily="34" charset="0"/>
              <a:buChar char="•"/>
            </a:pPr>
            <a:r>
              <a:rPr lang="en" sz="1200" dirty="0"/>
              <a:t>Assessment, Evaluation &amp; Research (AER): developing a program based on student need and using assessment tools and evaluations to progress the program. It is also important to use already-existing research to best guide our practice in meeting the needs of students with autism</a:t>
            </a:r>
          </a:p>
          <a:p>
            <a:pPr marL="914400" lvl="1" indent="-304800" rtl="0">
              <a:lnSpc>
                <a:spcPct val="100000"/>
              </a:lnSpc>
              <a:spcBef>
                <a:spcPts val="0"/>
              </a:spcBef>
              <a:spcAft>
                <a:spcPts val="800"/>
              </a:spcAft>
              <a:buSzPct val="100000"/>
              <a:buFont typeface="Arial" panose="020B0604020202020204" pitchFamily="34" charset="0"/>
              <a:buChar char="•"/>
            </a:pPr>
            <a:r>
              <a:rPr lang="en" sz="1200" dirty="0"/>
              <a:t>Law, Policy &amp; Governance (LPG): understanding the current federal and state laws as well as health-related or institutional policies protecting or affecting students with autism.</a:t>
            </a:r>
          </a:p>
          <a:p>
            <a:pPr marL="914400" lvl="1" indent="-304800" rtl="0">
              <a:lnSpc>
                <a:spcPct val="100000"/>
              </a:lnSpc>
              <a:spcBef>
                <a:spcPts val="0"/>
              </a:spcBef>
              <a:spcAft>
                <a:spcPts val="800"/>
              </a:spcAft>
              <a:buSzPct val="100000"/>
              <a:buFont typeface="Arial" panose="020B0604020202020204" pitchFamily="34" charset="0"/>
              <a:buChar char="•"/>
            </a:pPr>
            <a:r>
              <a:rPr lang="en" sz="1200" dirty="0"/>
              <a:t>Organization and Human Resources (OHR): understanding how to use resources such as budget, and use already existing staffing efficiently.</a:t>
            </a:r>
          </a:p>
          <a:p>
            <a:pPr marL="914400" lvl="1" indent="-304800" rtl="0">
              <a:lnSpc>
                <a:spcPct val="100000"/>
              </a:lnSpc>
              <a:spcBef>
                <a:spcPts val="0"/>
              </a:spcBef>
              <a:spcAft>
                <a:spcPts val="800"/>
              </a:spcAft>
              <a:buSzPct val="100000"/>
              <a:buFont typeface="Arial" panose="020B0604020202020204" pitchFamily="34" charset="0"/>
              <a:buChar char="•"/>
            </a:pPr>
            <a:r>
              <a:rPr lang="en" sz="1200" dirty="0"/>
              <a:t>Social Justice &amp; Inclusion (SJI): creating an ever-inclusive environment on campus by acknowledging and addressing the unique needs of students with autism.</a:t>
            </a:r>
          </a:p>
          <a:p>
            <a:pPr marL="914400" lvl="1" indent="-304800" rtl="0">
              <a:lnSpc>
                <a:spcPct val="100000"/>
              </a:lnSpc>
              <a:spcBef>
                <a:spcPts val="0"/>
              </a:spcBef>
              <a:spcAft>
                <a:spcPts val="800"/>
              </a:spcAft>
              <a:buSzPct val="100000"/>
              <a:buFont typeface="Arial" panose="020B0604020202020204" pitchFamily="34" charset="0"/>
              <a:buChar char="•"/>
            </a:pPr>
            <a:r>
              <a:rPr lang="en" sz="1200" dirty="0"/>
              <a:t>Advising and Supporting (A/S): supporting students with autism during their collegiate years, addressing crises as they occur, and partnering with other departments, organizations, and individuals to continue to better meet the needs of students with autism.</a:t>
            </a:r>
          </a:p>
          <a:p>
            <a:pPr lvl="0">
              <a:spcBef>
                <a:spcPts val="0"/>
              </a:spcBef>
              <a:buNone/>
            </a:pPr>
            <a:r>
              <a:rPr lang="en" sz="1200" dirty="0"/>
              <a:t>(ACPA/NASPA, 2015)</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210"/>
        <p:cNvGrpSpPr/>
        <p:nvPr/>
      </p:nvGrpSpPr>
      <p:grpSpPr>
        <a:xfrm>
          <a:off x="0" y="0"/>
          <a:ext cx="0" cy="0"/>
          <a:chOff x="0" y="0"/>
          <a:chExt cx="0" cy="0"/>
        </a:xfrm>
      </p:grpSpPr>
      <p:sp>
        <p:nvSpPr>
          <p:cNvPr id="211" name="Shape 211"/>
          <p:cNvSpPr txBox="1">
            <a:spLocks noGrp="1"/>
          </p:cNvSpPr>
          <p:nvPr>
            <p:ph type="title"/>
          </p:nvPr>
        </p:nvSpPr>
        <p:spPr>
          <a:xfrm>
            <a:off x="98250" y="16350"/>
            <a:ext cx="8826600" cy="602700"/>
          </a:xfrm>
          <a:prstGeom prst="rect">
            <a:avLst/>
          </a:prstGeom>
        </p:spPr>
        <p:txBody>
          <a:bodyPr lIns="91425" tIns="91425" rIns="91425" bIns="91425" anchor="ctr" anchorCtr="0">
            <a:noAutofit/>
          </a:bodyPr>
          <a:lstStyle/>
          <a:p>
            <a:pPr lvl="0">
              <a:spcBef>
                <a:spcPts val="0"/>
              </a:spcBef>
              <a:buNone/>
            </a:pPr>
            <a:r>
              <a:rPr lang="en" sz="4800"/>
              <a:t>References</a:t>
            </a:r>
          </a:p>
        </p:txBody>
      </p:sp>
      <p:sp>
        <p:nvSpPr>
          <p:cNvPr id="212" name="Shape 212"/>
          <p:cNvSpPr txBox="1"/>
          <p:nvPr/>
        </p:nvSpPr>
        <p:spPr>
          <a:xfrm>
            <a:off x="342900" y="704325"/>
            <a:ext cx="8458200" cy="3873600"/>
          </a:xfrm>
          <a:prstGeom prst="rect">
            <a:avLst/>
          </a:prstGeom>
          <a:noFill/>
          <a:ln>
            <a:noFill/>
          </a:ln>
        </p:spPr>
        <p:txBody>
          <a:bodyPr lIns="91425" tIns="91425" rIns="91425" bIns="91425" anchor="t" anchorCtr="0">
            <a:noAutofit/>
          </a:bodyPr>
          <a:lstStyle/>
          <a:p>
            <a:pPr lvl="0">
              <a:spcBef>
                <a:spcPts val="0"/>
              </a:spcBef>
              <a:buNone/>
            </a:pPr>
            <a:r>
              <a:rPr lang="en" sz="1200">
                <a:latin typeface="Roboto"/>
                <a:ea typeface="Roboto"/>
                <a:cs typeface="Roboto"/>
                <a:sym typeface="Roboto"/>
              </a:rPr>
              <a:t>Autism Speaks, &amp; Autism Intervention Research Network on Physical Health. (2015, May). Applied Behavior Analysis: A Parent's Guide. Retrieved from </a:t>
            </a:r>
            <a:r>
              <a:rPr lang="en" sz="1200" u="sng">
                <a:solidFill>
                  <a:schemeClr val="hlink"/>
                </a:solidFill>
                <a:latin typeface="Roboto"/>
                <a:ea typeface="Roboto"/>
                <a:cs typeface="Roboto"/>
                <a:sym typeface="Roboto"/>
                <a:hlinkClick r:id="rId3"/>
              </a:rPr>
              <a:t>https://www.autismspeaks.org/docs/sciencedocs/atn/atn_air-p_applied_behavior_analysis.pdf</a:t>
            </a:r>
          </a:p>
          <a:p>
            <a:pPr lvl="0">
              <a:spcBef>
                <a:spcPts val="0"/>
              </a:spcBef>
              <a:buNone/>
            </a:pPr>
            <a:endParaRPr sz="1200">
              <a:latin typeface="Roboto"/>
              <a:ea typeface="Roboto"/>
              <a:cs typeface="Roboto"/>
              <a:sym typeface="Roboto"/>
            </a:endParaRPr>
          </a:p>
          <a:p>
            <a:pPr lvl="0">
              <a:spcBef>
                <a:spcPts val="0"/>
              </a:spcBef>
              <a:buNone/>
            </a:pPr>
            <a:r>
              <a:rPr lang="en" sz="1200">
                <a:latin typeface="Roboto"/>
                <a:ea typeface="Roboto"/>
                <a:cs typeface="Roboto"/>
                <a:sym typeface="Roboto"/>
              </a:rPr>
              <a:t>Bednarchyk, K. (2014). Advising students with autism spectrum disorder. Retrieved from </a:t>
            </a:r>
            <a:r>
              <a:rPr lang="en" sz="1200" i="1">
                <a:latin typeface="Roboto"/>
                <a:ea typeface="Roboto"/>
                <a:cs typeface="Roboto"/>
                <a:sym typeface="Roboto"/>
              </a:rPr>
              <a:t>NACADA Clearinghouse Resource:</a:t>
            </a:r>
            <a:r>
              <a:rPr lang="en" sz="1200">
                <a:latin typeface="Roboto"/>
                <a:ea typeface="Roboto"/>
                <a:cs typeface="Roboto"/>
                <a:sym typeface="Roboto"/>
              </a:rPr>
              <a:t> </a:t>
            </a:r>
          </a:p>
          <a:p>
            <a:pPr lvl="0">
              <a:spcBef>
                <a:spcPts val="0"/>
              </a:spcBef>
              <a:buNone/>
            </a:pPr>
            <a:r>
              <a:rPr lang="en" sz="1200" u="sng">
                <a:solidFill>
                  <a:schemeClr val="accent5"/>
                </a:solidFill>
                <a:latin typeface="Roboto"/>
                <a:ea typeface="Roboto"/>
                <a:cs typeface="Roboto"/>
                <a:sym typeface="Roboto"/>
                <a:hlinkClick r:id="rId4"/>
              </a:rPr>
              <a:t>http://www.nacada.ksu.edu/Resources/Clearinghouse/View-Articles/Advising-Students-with-Autism.aspx</a:t>
            </a:r>
          </a:p>
          <a:p>
            <a:pPr lvl="0">
              <a:spcBef>
                <a:spcPts val="0"/>
              </a:spcBef>
              <a:buNone/>
            </a:pPr>
            <a:endParaRPr sz="1200">
              <a:latin typeface="Roboto"/>
              <a:ea typeface="Roboto"/>
              <a:cs typeface="Roboto"/>
              <a:sym typeface="Roboto"/>
            </a:endParaRPr>
          </a:p>
          <a:p>
            <a:pPr lvl="0">
              <a:spcBef>
                <a:spcPts val="0"/>
              </a:spcBef>
              <a:buNone/>
            </a:pPr>
            <a:r>
              <a:rPr lang="en" sz="1200">
                <a:latin typeface="Roboto"/>
                <a:ea typeface="Roboto"/>
                <a:cs typeface="Roboto"/>
                <a:sym typeface="Roboto"/>
              </a:rPr>
              <a:t>Celebrating Diversity and Welcoming Differences. (2008). Creating an Environment that is Welcoming and Safe for Everyone. Retrieved from</a:t>
            </a:r>
          </a:p>
          <a:p>
            <a:pPr lvl="0">
              <a:spcBef>
                <a:spcPts val="0"/>
              </a:spcBef>
              <a:buNone/>
            </a:pPr>
            <a:r>
              <a:rPr lang="en" sz="1100" u="sng">
                <a:solidFill>
                  <a:schemeClr val="hlink"/>
                </a:solidFill>
                <a:hlinkClick r:id="rId5"/>
              </a:rPr>
              <a:t>https://careers.sewanee.edu/media/careers/toolbox/CelebratingDiversity.pdf</a:t>
            </a:r>
          </a:p>
          <a:p>
            <a:pPr lvl="0">
              <a:spcBef>
                <a:spcPts val="0"/>
              </a:spcBef>
              <a:buNone/>
            </a:pPr>
            <a:endParaRPr sz="1200">
              <a:latin typeface="Roboto"/>
              <a:ea typeface="Roboto"/>
              <a:cs typeface="Roboto"/>
              <a:sym typeface="Roboto"/>
            </a:endParaRPr>
          </a:p>
          <a:p>
            <a:pPr lvl="0">
              <a:spcBef>
                <a:spcPts val="0"/>
              </a:spcBef>
              <a:buNone/>
            </a:pPr>
            <a:r>
              <a:rPr lang="en" sz="1200">
                <a:latin typeface="Roboto"/>
                <a:ea typeface="Roboto"/>
                <a:cs typeface="Roboto"/>
                <a:sym typeface="Roboto"/>
              </a:rPr>
              <a:t>Center for Disease Control and Prevention. (2014). Data and statistics. Retrieved from</a:t>
            </a:r>
            <a:r>
              <a:rPr lang="en" sz="1200">
                <a:latin typeface="Roboto"/>
                <a:ea typeface="Roboto"/>
                <a:cs typeface="Roboto"/>
                <a:sym typeface="Roboto"/>
                <a:hlinkClick r:id="rId6"/>
              </a:rPr>
              <a:t> </a:t>
            </a:r>
            <a:r>
              <a:rPr lang="en" sz="1200" u="sng">
                <a:solidFill>
                  <a:schemeClr val="hlink"/>
                </a:solidFill>
                <a:latin typeface="Roboto"/>
                <a:ea typeface="Roboto"/>
                <a:cs typeface="Roboto"/>
                <a:sym typeface="Roboto"/>
                <a:hlinkClick r:id="rId6"/>
              </a:rPr>
              <a:t>http://www.cdc.gov/ncbddd/autism/data.html</a:t>
            </a:r>
          </a:p>
          <a:p>
            <a:pPr lvl="0">
              <a:spcBef>
                <a:spcPts val="0"/>
              </a:spcBef>
              <a:buNone/>
            </a:pPr>
            <a:endParaRPr sz="1200">
              <a:latin typeface="Roboto"/>
              <a:ea typeface="Roboto"/>
              <a:cs typeface="Roboto"/>
              <a:sym typeface="Roboto"/>
            </a:endParaRPr>
          </a:p>
          <a:p>
            <a:pPr lvl="0">
              <a:spcBef>
                <a:spcPts val="0"/>
              </a:spcBef>
              <a:buNone/>
            </a:pPr>
            <a:r>
              <a:rPr lang="en" sz="1200">
                <a:latin typeface="Roboto"/>
                <a:ea typeface="Roboto"/>
                <a:cs typeface="Roboto"/>
                <a:sym typeface="Roboto"/>
              </a:rPr>
              <a:t>Coburn, K. (2009). Letting Go: A Parents Guide to Understanding the College Years.  </a:t>
            </a:r>
          </a:p>
          <a:p>
            <a:pPr lvl="0">
              <a:spcBef>
                <a:spcPts val="0"/>
              </a:spcBef>
              <a:buNone/>
            </a:pPr>
            <a:endParaRPr sz="1200">
              <a:latin typeface="Roboto"/>
              <a:ea typeface="Roboto"/>
              <a:cs typeface="Roboto"/>
              <a:sym typeface="Roboto"/>
            </a:endParaRPr>
          </a:p>
          <a:p>
            <a:pPr lvl="0">
              <a:spcBef>
                <a:spcPts val="0"/>
              </a:spcBef>
              <a:buNone/>
            </a:pPr>
            <a:r>
              <a:rPr lang="en" sz="1100"/>
              <a:t>Cullen, J. A. (2015). The Needs of College Students with Autism Spectrum Disorders and Asperger’s Syndrome. </a:t>
            </a:r>
            <a:r>
              <a:rPr lang="en" sz="1100" i="1"/>
              <a:t>Journal of Postsecondary Education and Disability,</a:t>
            </a:r>
            <a:r>
              <a:rPr lang="en" sz="1100"/>
              <a:t> </a:t>
            </a:r>
            <a:r>
              <a:rPr lang="en" sz="1100" i="1"/>
              <a:t>28</a:t>
            </a:r>
            <a:r>
              <a:rPr lang="en" sz="1100"/>
              <a:t>(1), 89-101. </a:t>
            </a:r>
          </a:p>
          <a:p>
            <a:pPr lvl="0">
              <a:spcBef>
                <a:spcPts val="0"/>
              </a:spcBef>
              <a:buNone/>
            </a:pPr>
            <a:endParaRPr sz="1100"/>
          </a:p>
          <a:p>
            <a:pPr lvl="0">
              <a:spcBef>
                <a:spcPts val="0"/>
              </a:spcBef>
              <a:buNone/>
            </a:pPr>
            <a:r>
              <a:rPr lang="en" sz="1100"/>
              <a:t>Devita-Raeburn, E. (2016, August 15). The controversy over autism's most common therapy. Retrieved from </a:t>
            </a:r>
            <a:r>
              <a:rPr lang="en" sz="1100" u="sng">
                <a:solidFill>
                  <a:schemeClr val="hlink"/>
                </a:solidFill>
                <a:hlinkClick r:id="rId7"/>
              </a:rPr>
              <a:t>https://spectrumnews.org/features/deep-dive/controversy-autisms-common-therapy/</a:t>
            </a:r>
          </a:p>
          <a:p>
            <a:pPr lvl="0">
              <a:spcBef>
                <a:spcPts val="0"/>
              </a:spcBef>
              <a:buNone/>
            </a:pPr>
            <a:endParaRPr sz="1200">
              <a:latin typeface="Roboto"/>
              <a:ea typeface="Roboto"/>
              <a:cs typeface="Roboto"/>
              <a:sym typeface="Roboto"/>
            </a:endParaRPr>
          </a:p>
          <a:p>
            <a:pPr lvl="0">
              <a:spcBef>
                <a:spcPts val="0"/>
              </a:spcBef>
              <a:buNone/>
            </a:pPr>
            <a:endParaRPr sz="1200">
              <a:latin typeface="Roboto"/>
              <a:ea typeface="Roboto"/>
              <a:cs typeface="Roboto"/>
              <a:sym typeface="Roboto"/>
            </a:endParaRPr>
          </a:p>
          <a:p>
            <a:pPr lvl="0">
              <a:spcBef>
                <a:spcPts val="0"/>
              </a:spcBef>
              <a:buNone/>
            </a:pPr>
            <a:endParaRPr/>
          </a:p>
          <a:p>
            <a:pPr lvl="0">
              <a:spcBef>
                <a:spcPts val="0"/>
              </a:spcBef>
              <a:buNone/>
            </a:pP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216"/>
        <p:cNvGrpSpPr/>
        <p:nvPr/>
      </p:nvGrpSpPr>
      <p:grpSpPr>
        <a:xfrm>
          <a:off x="0" y="0"/>
          <a:ext cx="0" cy="0"/>
          <a:chOff x="0" y="0"/>
          <a:chExt cx="0" cy="0"/>
        </a:xfrm>
      </p:grpSpPr>
      <p:sp>
        <p:nvSpPr>
          <p:cNvPr id="217" name="Shape 217"/>
          <p:cNvSpPr txBox="1">
            <a:spLocks noGrp="1"/>
          </p:cNvSpPr>
          <p:nvPr>
            <p:ph type="title"/>
          </p:nvPr>
        </p:nvSpPr>
        <p:spPr>
          <a:xfrm>
            <a:off x="98250" y="16350"/>
            <a:ext cx="8826600" cy="602700"/>
          </a:xfrm>
          <a:prstGeom prst="rect">
            <a:avLst/>
          </a:prstGeom>
        </p:spPr>
        <p:txBody>
          <a:bodyPr lIns="91425" tIns="91425" rIns="91425" bIns="91425" anchor="ctr" anchorCtr="0">
            <a:noAutofit/>
          </a:bodyPr>
          <a:lstStyle/>
          <a:p>
            <a:pPr lvl="0" rtl="0">
              <a:spcBef>
                <a:spcPts val="0"/>
              </a:spcBef>
              <a:buNone/>
            </a:pPr>
            <a:r>
              <a:rPr lang="en" sz="4800"/>
              <a:t>References</a:t>
            </a:r>
          </a:p>
        </p:txBody>
      </p:sp>
      <p:sp>
        <p:nvSpPr>
          <p:cNvPr id="218" name="Shape 218"/>
          <p:cNvSpPr txBox="1"/>
          <p:nvPr/>
        </p:nvSpPr>
        <p:spPr>
          <a:xfrm>
            <a:off x="342900" y="704325"/>
            <a:ext cx="8458200" cy="3873600"/>
          </a:xfrm>
          <a:prstGeom prst="rect">
            <a:avLst/>
          </a:prstGeom>
          <a:noFill/>
          <a:ln>
            <a:noFill/>
          </a:ln>
        </p:spPr>
        <p:txBody>
          <a:bodyPr lIns="91425" tIns="91425" rIns="91425" bIns="91425" anchor="t" anchorCtr="0">
            <a:noAutofit/>
          </a:bodyPr>
          <a:lstStyle/>
          <a:p>
            <a:pPr lvl="0">
              <a:spcBef>
                <a:spcPts val="0"/>
              </a:spcBef>
              <a:buNone/>
            </a:pPr>
            <a:r>
              <a:rPr lang="en" sz="1200">
                <a:latin typeface="Roboto"/>
                <a:ea typeface="Roboto"/>
                <a:cs typeface="Roboto"/>
                <a:sym typeface="Roboto"/>
              </a:rPr>
              <a:t>Moyne, A. (2012). Social and medical models of disability. </a:t>
            </a:r>
            <a:r>
              <a:rPr lang="en" sz="1200" i="1">
                <a:latin typeface="Roboto"/>
                <a:ea typeface="Roboto"/>
                <a:cs typeface="Roboto"/>
                <a:sym typeface="Roboto"/>
              </a:rPr>
              <a:t>disAbility.ie</a:t>
            </a:r>
            <a:r>
              <a:rPr lang="en" sz="1200">
                <a:latin typeface="Roboto"/>
                <a:ea typeface="Roboto"/>
                <a:cs typeface="Roboto"/>
                <a:sym typeface="Roboto"/>
              </a:rPr>
              <a:t>. Retrieved from </a:t>
            </a:r>
            <a:r>
              <a:rPr lang="en" sz="1200" u="sng">
                <a:solidFill>
                  <a:schemeClr val="accent5"/>
                </a:solidFill>
                <a:latin typeface="Roboto"/>
                <a:ea typeface="Roboto"/>
                <a:cs typeface="Roboto"/>
                <a:sym typeface="Roboto"/>
                <a:hlinkClick r:id="rId3"/>
              </a:rPr>
              <a:t>http://www.disability.ie/disability-ie-information-portal/site-sections/rights-legislation/185-society/538-social-and-medical-models-of-disability</a:t>
            </a:r>
          </a:p>
          <a:p>
            <a:pPr lvl="0">
              <a:spcBef>
                <a:spcPts val="0"/>
              </a:spcBef>
              <a:buNone/>
            </a:pPr>
            <a:endParaRPr sz="1200">
              <a:latin typeface="Roboto"/>
              <a:ea typeface="Roboto"/>
              <a:cs typeface="Roboto"/>
              <a:sym typeface="Roboto"/>
            </a:endParaRPr>
          </a:p>
          <a:p>
            <a:pPr lvl="0">
              <a:spcBef>
                <a:spcPts val="0"/>
              </a:spcBef>
              <a:buNone/>
            </a:pPr>
            <a:r>
              <a:rPr lang="en"/>
              <a:t>Ripamonti, L. (2016). Disability, diversity, and autism; philosophical perspectives on health. </a:t>
            </a:r>
            <a:r>
              <a:rPr lang="en" i="1"/>
              <a:t>New Bioethics</a:t>
            </a:r>
            <a:r>
              <a:rPr lang="en"/>
              <a:t>. 2 2(1), 56-70. </a:t>
            </a:r>
          </a:p>
          <a:p>
            <a:pPr lvl="0">
              <a:spcBef>
                <a:spcPts val="0"/>
              </a:spcBef>
              <a:buNone/>
            </a:pPr>
            <a:endParaRPr sz="1200">
              <a:latin typeface="Roboto"/>
              <a:ea typeface="Roboto"/>
              <a:cs typeface="Roboto"/>
              <a:sym typeface="Roboto"/>
            </a:endParaRPr>
          </a:p>
          <a:p>
            <a:pPr lvl="0">
              <a:spcBef>
                <a:spcPts val="0"/>
              </a:spcBef>
              <a:buNone/>
            </a:pPr>
            <a:r>
              <a:rPr lang="en" sz="1200">
                <a:latin typeface="Roboto"/>
                <a:ea typeface="Roboto"/>
                <a:cs typeface="Roboto"/>
                <a:sym typeface="Roboto"/>
              </a:rPr>
              <a:t>Robison, J. E. (2009, October 12). The "Cure" for Autism, and the Fight Over It. Retrieved from </a:t>
            </a:r>
            <a:r>
              <a:rPr lang="en" sz="1200" u="sng">
                <a:solidFill>
                  <a:schemeClr val="accent5"/>
                </a:solidFill>
                <a:latin typeface="Roboto"/>
                <a:ea typeface="Roboto"/>
                <a:cs typeface="Roboto"/>
                <a:sym typeface="Roboto"/>
                <a:hlinkClick r:id="rId4"/>
              </a:rPr>
              <a:t>https://www.psychologytoday.com/blog/my-life-aspergers/200910/the-cure-autism-and-the-fight-over-it</a:t>
            </a:r>
          </a:p>
          <a:p>
            <a:pPr lvl="0">
              <a:spcBef>
                <a:spcPts val="0"/>
              </a:spcBef>
              <a:buNone/>
            </a:pPr>
            <a:endParaRPr sz="1200">
              <a:latin typeface="Roboto"/>
              <a:ea typeface="Roboto"/>
              <a:cs typeface="Roboto"/>
              <a:sym typeface="Roboto"/>
            </a:endParaRPr>
          </a:p>
          <a:p>
            <a:pPr lvl="0">
              <a:spcBef>
                <a:spcPts val="0"/>
              </a:spcBef>
              <a:buNone/>
            </a:pPr>
            <a:r>
              <a:rPr lang="en" sz="1200">
                <a:latin typeface="Roboto"/>
                <a:ea typeface="Roboto"/>
                <a:cs typeface="Roboto"/>
                <a:sym typeface="Roboto"/>
              </a:rPr>
              <a:t>Suciu, Mirela. (2014). UNE mentoring program for students living with autism spectrum disorders (ASDs). </a:t>
            </a:r>
            <a:r>
              <a:rPr lang="en" sz="1200" i="1">
                <a:latin typeface="Roboto"/>
                <a:ea typeface="Roboto"/>
                <a:cs typeface="Roboto"/>
                <a:sym typeface="Roboto"/>
              </a:rPr>
              <a:t>Journal of the Australia and New Zealand Student Services Association</a:t>
            </a:r>
            <a:r>
              <a:rPr lang="en" sz="1200">
                <a:latin typeface="Roboto"/>
                <a:ea typeface="Roboto"/>
                <a:cs typeface="Roboto"/>
                <a:sym typeface="Roboto"/>
              </a:rPr>
              <a:t>. (44). p. 55-59. </a:t>
            </a:r>
          </a:p>
          <a:p>
            <a:pPr lvl="0">
              <a:spcBef>
                <a:spcPts val="0"/>
              </a:spcBef>
              <a:buNone/>
            </a:pPr>
            <a:endParaRPr sz="1200">
              <a:latin typeface="Roboto"/>
              <a:ea typeface="Roboto"/>
              <a:cs typeface="Roboto"/>
              <a:sym typeface="Roboto"/>
            </a:endParaRPr>
          </a:p>
          <a:p>
            <a:pPr lvl="0">
              <a:spcBef>
                <a:spcPts val="0"/>
              </a:spcBef>
              <a:buNone/>
            </a:pPr>
            <a:r>
              <a:rPr lang="en" sz="1200">
                <a:latin typeface="Roboto"/>
                <a:ea typeface="Roboto"/>
                <a:cs typeface="Roboto"/>
                <a:sym typeface="Roboto"/>
              </a:rPr>
              <a:t>Walters, E. (2014). With autism diagnoses on the rise, New York universities offer students help. </a:t>
            </a:r>
            <a:r>
              <a:rPr lang="en" sz="1200" i="1">
                <a:latin typeface="Roboto"/>
                <a:ea typeface="Roboto"/>
                <a:cs typeface="Roboto"/>
                <a:sym typeface="Roboto"/>
              </a:rPr>
              <a:t>The Village Voice</a:t>
            </a:r>
            <a:r>
              <a:rPr lang="en" sz="1200">
                <a:latin typeface="Roboto"/>
                <a:ea typeface="Roboto"/>
                <a:cs typeface="Roboto"/>
                <a:sym typeface="Roboto"/>
              </a:rPr>
              <a:t>. Retrieved from</a:t>
            </a:r>
          </a:p>
          <a:p>
            <a:pPr lvl="0">
              <a:spcBef>
                <a:spcPts val="0"/>
              </a:spcBef>
              <a:buNone/>
            </a:pPr>
            <a:r>
              <a:rPr lang="en" sz="1200" u="sng">
                <a:solidFill>
                  <a:schemeClr val="accent5"/>
                </a:solidFill>
                <a:latin typeface="Roboto"/>
                <a:ea typeface="Roboto"/>
                <a:cs typeface="Roboto"/>
                <a:sym typeface="Roboto"/>
                <a:hlinkClick r:id="rId5"/>
              </a:rPr>
              <a:t>http://www.villagevoice.com/news/with-autism-diagnoses-on-the-rise-new-york-universities-offer-students-help-6441510</a:t>
            </a:r>
          </a:p>
          <a:p>
            <a:pPr lvl="0" rtl="0">
              <a:spcBef>
                <a:spcPts val="0"/>
              </a:spcBef>
              <a:buNone/>
            </a:pPr>
            <a:endParaRPr sz="1200">
              <a:latin typeface="Roboto"/>
              <a:ea typeface="Roboto"/>
              <a:cs typeface="Roboto"/>
              <a:sym typeface="Roboto"/>
            </a:endParaRPr>
          </a:p>
          <a:p>
            <a:pPr lvl="0" rtl="0">
              <a:spcBef>
                <a:spcPts val="0"/>
              </a:spcBef>
              <a:buNone/>
            </a:pPr>
            <a:endParaRPr/>
          </a:p>
          <a:p>
            <a:pPr lvl="0" rtl="0">
              <a:spcBef>
                <a:spcPts val="0"/>
              </a:spcBef>
              <a:buNone/>
            </a:pP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Shape 223"/>
          <p:cNvSpPr txBox="1">
            <a:spLocks noGrp="1"/>
          </p:cNvSpPr>
          <p:nvPr>
            <p:ph type="title"/>
          </p:nvPr>
        </p:nvSpPr>
        <p:spPr>
          <a:xfrm>
            <a:off x="226077" y="357800"/>
            <a:ext cx="2807999" cy="953399"/>
          </a:xfrm>
          <a:prstGeom prst="rect">
            <a:avLst/>
          </a:prstGeom>
        </p:spPr>
        <p:txBody>
          <a:bodyPr lIns="91425" tIns="91425" rIns="91425" bIns="91425" anchor="b" anchorCtr="0">
            <a:noAutofit/>
          </a:bodyPr>
          <a:lstStyle/>
          <a:p>
            <a:pPr lvl="0">
              <a:spcBef>
                <a:spcPts val="0"/>
              </a:spcBef>
              <a:buNone/>
            </a:pPr>
            <a:r>
              <a:rPr lang="en" sz="3000"/>
              <a:t>Thanks!</a:t>
            </a:r>
          </a:p>
        </p:txBody>
      </p:sp>
      <p:sp>
        <p:nvSpPr>
          <p:cNvPr id="224" name="Shape 224"/>
          <p:cNvSpPr txBox="1">
            <a:spLocks noGrp="1"/>
          </p:cNvSpPr>
          <p:nvPr>
            <p:ph type="body" idx="1"/>
          </p:nvPr>
        </p:nvSpPr>
        <p:spPr>
          <a:xfrm>
            <a:off x="226075" y="1465800"/>
            <a:ext cx="2808000" cy="2414400"/>
          </a:xfrm>
          <a:prstGeom prst="rect">
            <a:avLst/>
          </a:prstGeom>
        </p:spPr>
        <p:txBody>
          <a:bodyPr lIns="91425" tIns="91425" rIns="91425" bIns="91425" anchor="t" anchorCtr="0">
            <a:noAutofit/>
          </a:bodyPr>
          <a:lstStyle/>
          <a:p>
            <a:pPr lvl="0">
              <a:spcBef>
                <a:spcPts val="0"/>
              </a:spcBef>
              <a:buNone/>
            </a:pPr>
            <a:r>
              <a:rPr lang="en" sz="1400"/>
              <a:t>Contact us:</a:t>
            </a:r>
          </a:p>
          <a:p>
            <a:pPr lvl="0">
              <a:spcBef>
                <a:spcPts val="0"/>
              </a:spcBef>
              <a:buNone/>
            </a:pPr>
            <a:endParaRPr sz="1400"/>
          </a:p>
          <a:p>
            <a:pPr lvl="0">
              <a:spcBef>
                <a:spcPts val="0"/>
              </a:spcBef>
              <a:spcAft>
                <a:spcPts val="0"/>
              </a:spcAft>
              <a:buNone/>
            </a:pPr>
            <a:r>
              <a:rPr lang="en" sz="1400"/>
              <a:t>Andrew Melendez (Team Leader)</a:t>
            </a:r>
          </a:p>
          <a:p>
            <a:pPr lvl="0">
              <a:lnSpc>
                <a:spcPct val="100000"/>
              </a:lnSpc>
              <a:spcBef>
                <a:spcPts val="0"/>
              </a:spcBef>
              <a:spcAft>
                <a:spcPts val="0"/>
              </a:spcAft>
              <a:buNone/>
            </a:pPr>
            <a:r>
              <a:rPr lang="en" sz="1400"/>
              <a:t>Housing and Residence Life</a:t>
            </a:r>
          </a:p>
          <a:p>
            <a:pPr lvl="0">
              <a:lnSpc>
                <a:spcPct val="100000"/>
              </a:lnSpc>
              <a:spcBef>
                <a:spcPts val="0"/>
              </a:spcBef>
              <a:spcAft>
                <a:spcPts val="0"/>
              </a:spcAft>
              <a:buNone/>
            </a:pPr>
            <a:r>
              <a:rPr lang="en" sz="1400"/>
              <a:t>1871 Old Main Drive</a:t>
            </a:r>
          </a:p>
          <a:p>
            <a:pPr lvl="0">
              <a:lnSpc>
                <a:spcPct val="100000"/>
              </a:lnSpc>
              <a:spcBef>
                <a:spcPts val="0"/>
              </a:spcBef>
              <a:spcAft>
                <a:spcPts val="0"/>
              </a:spcAft>
              <a:buNone/>
            </a:pPr>
            <a:r>
              <a:rPr lang="en" sz="1400"/>
              <a:t>Shippensburg, PA 17257</a:t>
            </a:r>
          </a:p>
          <a:p>
            <a:pPr lvl="0">
              <a:spcBef>
                <a:spcPts val="0"/>
              </a:spcBef>
              <a:spcAft>
                <a:spcPts val="0"/>
              </a:spcAft>
              <a:buNone/>
            </a:pPr>
            <a:endParaRPr sz="1400"/>
          </a:p>
          <a:p>
            <a:pPr lvl="0" rtl="0">
              <a:spcBef>
                <a:spcPts val="0"/>
              </a:spcBef>
              <a:spcAft>
                <a:spcPts val="0"/>
              </a:spcAft>
              <a:buNone/>
            </a:pPr>
            <a:r>
              <a:rPr lang="en" sz="1400" u="sng">
                <a:solidFill>
                  <a:schemeClr val="hlink"/>
                </a:solidFill>
                <a:hlinkClick r:id="rId3"/>
              </a:rPr>
              <a:t>armelendez@ship.edu</a:t>
            </a:r>
          </a:p>
          <a:p>
            <a:pPr lvl="0">
              <a:spcBef>
                <a:spcPts val="0"/>
              </a:spcBef>
              <a:spcAft>
                <a:spcPts val="0"/>
              </a:spcAft>
              <a:buNone/>
            </a:pPr>
            <a:endParaRPr sz="1400"/>
          </a:p>
          <a:p>
            <a:pPr lvl="0">
              <a:spcBef>
                <a:spcPts val="0"/>
              </a:spcBef>
              <a:spcAft>
                <a:spcPts val="0"/>
              </a:spcAft>
              <a:buNone/>
            </a:pPr>
            <a:endParaRPr sz="1400"/>
          </a:p>
          <a:p>
            <a:pPr lvl="0">
              <a:spcBef>
                <a:spcPts val="0"/>
              </a:spcBef>
              <a:spcAft>
                <a:spcPts val="0"/>
              </a:spcAft>
              <a:buNone/>
            </a:pPr>
            <a:r>
              <a:rPr lang="en" sz="1400"/>
              <a:t> </a:t>
            </a:r>
          </a:p>
        </p:txBody>
      </p:sp>
      <p:pic>
        <p:nvPicPr>
          <p:cNvPr id="225" name="Shape 225" descr="Navigate with Us Logo.jpg"/>
          <p:cNvPicPr preferRelativeResize="0"/>
          <p:nvPr/>
        </p:nvPicPr>
        <p:blipFill>
          <a:blip r:embed="rId4">
            <a:alphaModFix/>
          </a:blip>
          <a:stretch>
            <a:fillRect/>
          </a:stretch>
        </p:blipFill>
        <p:spPr>
          <a:xfrm>
            <a:off x="3316200" y="0"/>
            <a:ext cx="582780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Shape 79"/>
          <p:cNvSpPr txBox="1">
            <a:spLocks noGrp="1"/>
          </p:cNvSpPr>
          <p:nvPr>
            <p:ph type="title"/>
          </p:nvPr>
        </p:nvSpPr>
        <p:spPr>
          <a:xfrm>
            <a:off x="460950" y="731075"/>
            <a:ext cx="8222100" cy="767700"/>
          </a:xfrm>
          <a:prstGeom prst="rect">
            <a:avLst/>
          </a:prstGeom>
        </p:spPr>
        <p:txBody>
          <a:bodyPr lIns="91425" tIns="91425" rIns="91425" bIns="91425" anchor="b" anchorCtr="0">
            <a:noAutofit/>
          </a:bodyPr>
          <a:lstStyle/>
          <a:p>
            <a:pPr lvl="0">
              <a:spcBef>
                <a:spcPts val="0"/>
              </a:spcBef>
              <a:buNone/>
            </a:pPr>
            <a:r>
              <a:rPr lang="en"/>
              <a:t>Person-First vs. Identity First </a:t>
            </a:r>
            <a:br>
              <a:rPr lang="en"/>
            </a:br>
            <a:r>
              <a:rPr lang="en" sz="1500"/>
              <a:t>(What We Will be Using)</a:t>
            </a:r>
          </a:p>
        </p:txBody>
      </p:sp>
      <p:sp>
        <p:nvSpPr>
          <p:cNvPr id="80" name="Shape 80"/>
          <p:cNvSpPr txBox="1">
            <a:spLocks noGrp="1"/>
          </p:cNvSpPr>
          <p:nvPr>
            <p:ph type="body" idx="1"/>
          </p:nvPr>
        </p:nvSpPr>
        <p:spPr>
          <a:xfrm>
            <a:off x="342175" y="1762825"/>
            <a:ext cx="3999900" cy="3312000"/>
          </a:xfrm>
          <a:prstGeom prst="rect">
            <a:avLst/>
          </a:prstGeom>
        </p:spPr>
        <p:txBody>
          <a:bodyPr lIns="91425" tIns="91425" rIns="91425" bIns="91425" anchor="t" anchorCtr="0">
            <a:noAutofit/>
          </a:bodyPr>
          <a:lstStyle/>
          <a:p>
            <a:pPr lvl="0">
              <a:spcBef>
                <a:spcPts val="0"/>
              </a:spcBef>
              <a:buNone/>
            </a:pPr>
            <a:r>
              <a:rPr lang="en" b="1"/>
              <a:t>Person-First Language</a:t>
            </a:r>
          </a:p>
          <a:p>
            <a:pPr lvl="0">
              <a:spcBef>
                <a:spcPts val="0"/>
              </a:spcBef>
              <a:buNone/>
            </a:pPr>
            <a:r>
              <a:rPr lang="en" sz="1300"/>
              <a:t>“The language a society uses to refer to persons with disabilities, shapes its beliefs and ideas about them. Words are powerful; old and inaccurate descriptors perpetuate negative stereotypes and attitudinal barriers. When we describe people by their labels of medical diagnoses we devalue and disrespect them as individuals. In contrast, using thoughtful terminology can foster positive attitudes about persons with disabilities.” (The Arc, 2017).  </a:t>
            </a:r>
          </a:p>
          <a:p>
            <a:pPr lvl="0">
              <a:spcBef>
                <a:spcPts val="0"/>
              </a:spcBef>
              <a:buNone/>
            </a:pPr>
            <a:r>
              <a:rPr lang="en" sz="1200"/>
              <a:t>Examples: People with disabilities. She has a learning disability.</a:t>
            </a:r>
          </a:p>
        </p:txBody>
      </p:sp>
      <p:sp>
        <p:nvSpPr>
          <p:cNvPr id="81" name="Shape 81"/>
          <p:cNvSpPr txBox="1">
            <a:spLocks noGrp="1"/>
          </p:cNvSpPr>
          <p:nvPr>
            <p:ph type="body" idx="2"/>
          </p:nvPr>
        </p:nvSpPr>
        <p:spPr>
          <a:xfrm>
            <a:off x="4694100" y="1762825"/>
            <a:ext cx="3999900" cy="1759200"/>
          </a:xfrm>
          <a:prstGeom prst="rect">
            <a:avLst/>
          </a:prstGeom>
        </p:spPr>
        <p:txBody>
          <a:bodyPr lIns="91425" tIns="91425" rIns="91425" bIns="91425" anchor="t" anchorCtr="0">
            <a:noAutofit/>
          </a:bodyPr>
          <a:lstStyle/>
          <a:p>
            <a:pPr lvl="0">
              <a:spcBef>
                <a:spcPts val="0"/>
              </a:spcBef>
              <a:buNone/>
            </a:pPr>
            <a:r>
              <a:rPr lang="en" b="1"/>
              <a:t>Identity First Language</a:t>
            </a:r>
          </a:p>
          <a:p>
            <a:pPr lvl="0">
              <a:spcBef>
                <a:spcPts val="0"/>
              </a:spcBef>
              <a:buNone/>
            </a:pPr>
            <a:r>
              <a:rPr lang="en"/>
              <a:t>“In the autism community, many self advocates and their allies prefer terminology such as “Autistic,” “Autistic person,” or “Autistic individual” because we understand that autism is an inherent part of an individual’s identity.” (Autistic Self-Advocacy Network, 2017). </a:t>
            </a:r>
          </a:p>
        </p:txBody>
      </p:sp>
      <p:sp>
        <p:nvSpPr>
          <p:cNvPr id="82" name="Shape 82"/>
          <p:cNvSpPr txBox="1">
            <a:spLocks noGrp="1"/>
          </p:cNvSpPr>
          <p:nvPr>
            <p:ph type="body" idx="2"/>
          </p:nvPr>
        </p:nvSpPr>
        <p:spPr>
          <a:xfrm>
            <a:off x="4543425" y="3967475"/>
            <a:ext cx="4449900" cy="1022700"/>
          </a:xfrm>
          <a:prstGeom prst="rect">
            <a:avLst/>
          </a:prstGeom>
        </p:spPr>
        <p:txBody>
          <a:bodyPr lIns="91425" tIns="91425" rIns="91425" bIns="91425" anchor="t" anchorCtr="0">
            <a:noAutofit/>
          </a:bodyPr>
          <a:lstStyle/>
          <a:p>
            <a:pPr lvl="0" algn="ctr" rtl="0">
              <a:spcBef>
                <a:spcPts val="0"/>
              </a:spcBef>
              <a:buNone/>
            </a:pPr>
            <a:r>
              <a:rPr lang="en" b="1"/>
              <a:t>The team has decided that we will use person-first language. We think it is good practice for students to self-identify however they deem fit. </a:t>
            </a:r>
            <a:r>
              <a:rPr lang="en"/>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title"/>
          </p:nvPr>
        </p:nvSpPr>
        <p:spPr>
          <a:xfrm>
            <a:off x="342175" y="1547625"/>
            <a:ext cx="8222100" cy="283800"/>
          </a:xfrm>
          <a:prstGeom prst="rect">
            <a:avLst/>
          </a:prstGeom>
        </p:spPr>
        <p:txBody>
          <a:bodyPr lIns="91425" tIns="91425" rIns="91425" bIns="91425" anchor="b" anchorCtr="0">
            <a:noAutofit/>
          </a:bodyPr>
          <a:lstStyle/>
          <a:p>
            <a:pPr lvl="0">
              <a:spcBef>
                <a:spcPts val="0"/>
              </a:spcBef>
              <a:buNone/>
            </a:pPr>
            <a:r>
              <a:rPr lang="en"/>
              <a:t>Social </a:t>
            </a:r>
            <a:r>
              <a:rPr lang="en" sz="2400"/>
              <a:t>&amp; </a:t>
            </a:r>
            <a:r>
              <a:rPr lang="en"/>
              <a:t>Medical Models of Disability</a:t>
            </a:r>
          </a:p>
          <a:p>
            <a:pPr lvl="0">
              <a:spcBef>
                <a:spcPts val="0"/>
              </a:spcBef>
              <a:buNone/>
            </a:pPr>
            <a:r>
              <a:rPr lang="en" sz="1800"/>
              <a:t> (What We Will be Using)</a:t>
            </a:r>
          </a:p>
          <a:p>
            <a:pPr lvl="0" rtl="0">
              <a:spcBef>
                <a:spcPts val="0"/>
              </a:spcBef>
              <a:buNone/>
            </a:pPr>
            <a:endParaRPr/>
          </a:p>
        </p:txBody>
      </p:sp>
      <p:sp>
        <p:nvSpPr>
          <p:cNvPr id="88" name="Shape 88"/>
          <p:cNvSpPr txBox="1">
            <a:spLocks noGrp="1"/>
          </p:cNvSpPr>
          <p:nvPr>
            <p:ph type="body" idx="1"/>
          </p:nvPr>
        </p:nvSpPr>
        <p:spPr>
          <a:xfrm>
            <a:off x="342175" y="1680000"/>
            <a:ext cx="3999900" cy="3312000"/>
          </a:xfrm>
          <a:prstGeom prst="rect">
            <a:avLst/>
          </a:prstGeom>
        </p:spPr>
        <p:txBody>
          <a:bodyPr lIns="91425" tIns="91425" rIns="91425" bIns="91425" anchor="t" anchorCtr="0">
            <a:noAutofit/>
          </a:bodyPr>
          <a:lstStyle/>
          <a:p>
            <a:pPr lvl="0">
              <a:spcBef>
                <a:spcPts val="0"/>
              </a:spcBef>
              <a:buNone/>
            </a:pPr>
            <a:r>
              <a:rPr lang="en" b="1"/>
              <a:t>Social Model of Disability</a:t>
            </a:r>
          </a:p>
          <a:p>
            <a:pPr lvl="0">
              <a:spcBef>
                <a:spcPts val="0"/>
              </a:spcBef>
              <a:buNone/>
            </a:pPr>
            <a:r>
              <a:rPr lang="en"/>
              <a:t>“The social model of disability makes the important distinction between `impairment` and `disability`. Disability is shown as being caused by `barriers` or elements of social organization which take no or little account of people who have impairments.”</a:t>
            </a:r>
          </a:p>
          <a:p>
            <a:pPr lvl="0">
              <a:spcBef>
                <a:spcPts val="0"/>
              </a:spcBef>
              <a:buNone/>
            </a:pPr>
            <a:r>
              <a:rPr lang="en"/>
              <a:t>Examples of Barriers: Prejudice and stereotypes   Inflexible organisational procedures and    Inaccessible information; Inaccessible buildings; and transportation. </a:t>
            </a:r>
          </a:p>
          <a:p>
            <a:pPr lvl="0">
              <a:spcBef>
                <a:spcPts val="0"/>
              </a:spcBef>
              <a:buNone/>
            </a:pPr>
            <a:endParaRPr/>
          </a:p>
          <a:p>
            <a:pPr lvl="0">
              <a:spcBef>
                <a:spcPts val="0"/>
              </a:spcBef>
              <a:buNone/>
            </a:pPr>
            <a:endParaRPr/>
          </a:p>
          <a:p>
            <a:pPr lvl="0" rtl="0">
              <a:spcBef>
                <a:spcPts val="0"/>
              </a:spcBef>
              <a:buNone/>
            </a:pPr>
            <a:endParaRPr/>
          </a:p>
          <a:p>
            <a:pPr lvl="0" rtl="0">
              <a:spcBef>
                <a:spcPts val="0"/>
              </a:spcBef>
              <a:buNone/>
            </a:pPr>
            <a:endParaRPr sz="1200"/>
          </a:p>
        </p:txBody>
      </p:sp>
      <p:sp>
        <p:nvSpPr>
          <p:cNvPr id="89" name="Shape 89"/>
          <p:cNvSpPr txBox="1">
            <a:spLocks noGrp="1"/>
          </p:cNvSpPr>
          <p:nvPr>
            <p:ph type="body" idx="2"/>
          </p:nvPr>
        </p:nvSpPr>
        <p:spPr>
          <a:xfrm>
            <a:off x="4682275" y="1680000"/>
            <a:ext cx="3999900" cy="1703100"/>
          </a:xfrm>
          <a:prstGeom prst="rect">
            <a:avLst/>
          </a:prstGeom>
        </p:spPr>
        <p:txBody>
          <a:bodyPr lIns="91425" tIns="91425" rIns="91425" bIns="91425" anchor="t" anchorCtr="0">
            <a:noAutofit/>
          </a:bodyPr>
          <a:lstStyle/>
          <a:p>
            <a:pPr lvl="0">
              <a:spcBef>
                <a:spcPts val="0"/>
              </a:spcBef>
              <a:buNone/>
            </a:pPr>
            <a:r>
              <a:rPr lang="en" b="1"/>
              <a:t>Medical Model of Disability</a:t>
            </a:r>
          </a:p>
          <a:p>
            <a:pPr lvl="0" rtl="0">
              <a:spcBef>
                <a:spcPts val="0"/>
              </a:spcBef>
              <a:buNone/>
            </a:pPr>
            <a:r>
              <a:rPr lang="en"/>
              <a:t>“Disabled people`s inability to join in society is seen as a direct result of having an impairment and not as the result of features of our society which can be changed.”</a:t>
            </a:r>
          </a:p>
          <a:p>
            <a:pPr lvl="0" rtl="0">
              <a:spcBef>
                <a:spcPts val="0"/>
              </a:spcBef>
              <a:buNone/>
            </a:pPr>
            <a:r>
              <a:rPr lang="en"/>
              <a:t> </a:t>
            </a:r>
          </a:p>
        </p:txBody>
      </p:sp>
      <p:sp>
        <p:nvSpPr>
          <p:cNvPr id="90" name="Shape 90"/>
          <p:cNvSpPr txBox="1">
            <a:spLocks noGrp="1"/>
          </p:cNvSpPr>
          <p:nvPr>
            <p:ph type="body" idx="2"/>
          </p:nvPr>
        </p:nvSpPr>
        <p:spPr>
          <a:xfrm>
            <a:off x="4611300" y="3600900"/>
            <a:ext cx="4449900" cy="958200"/>
          </a:xfrm>
          <a:prstGeom prst="rect">
            <a:avLst/>
          </a:prstGeom>
        </p:spPr>
        <p:txBody>
          <a:bodyPr lIns="91425" tIns="91425" rIns="91425" bIns="91425" anchor="t" anchorCtr="0">
            <a:noAutofit/>
          </a:bodyPr>
          <a:lstStyle/>
          <a:p>
            <a:pPr lvl="0" algn="ctr" rtl="0">
              <a:spcBef>
                <a:spcPts val="0"/>
              </a:spcBef>
              <a:buNone/>
            </a:pPr>
            <a:r>
              <a:rPr lang="en" b="1"/>
              <a:t>The team has decided that we will use the social model of disability for the foundational framework throughout this presentation. </a:t>
            </a:r>
          </a:p>
        </p:txBody>
      </p:sp>
      <p:sp>
        <p:nvSpPr>
          <p:cNvPr id="91" name="Shape 91"/>
          <p:cNvSpPr txBox="1"/>
          <p:nvPr/>
        </p:nvSpPr>
        <p:spPr>
          <a:xfrm>
            <a:off x="3572425" y="4776900"/>
            <a:ext cx="5417700" cy="366600"/>
          </a:xfrm>
          <a:prstGeom prst="rect">
            <a:avLst/>
          </a:prstGeom>
          <a:noFill/>
          <a:ln>
            <a:noFill/>
          </a:ln>
        </p:spPr>
        <p:txBody>
          <a:bodyPr lIns="91425" tIns="91425" rIns="91425" bIns="91425" anchor="t" anchorCtr="0">
            <a:noAutofit/>
          </a:bodyPr>
          <a:lstStyle/>
          <a:p>
            <a:pPr lvl="0">
              <a:spcBef>
                <a:spcPts val="0"/>
              </a:spcBef>
              <a:buNone/>
            </a:pPr>
            <a:r>
              <a:rPr lang="en">
                <a:latin typeface="Roboto"/>
                <a:ea typeface="Roboto"/>
                <a:cs typeface="Roboto"/>
                <a:sym typeface="Roboto"/>
              </a:rPr>
              <a:t>Moyne (2012).Social and medical models of disability. </a:t>
            </a:r>
            <a:r>
              <a:rPr lang="en" i="1">
                <a:latin typeface="Roboto"/>
                <a:ea typeface="Roboto"/>
                <a:cs typeface="Roboto"/>
                <a:sym typeface="Roboto"/>
              </a:rPr>
              <a:t>disAbility.ie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a:spcBef>
                <a:spcPts val="0"/>
              </a:spcBef>
              <a:buNone/>
            </a:pPr>
            <a:r>
              <a:rPr lang="en" sz="4000"/>
              <a:t> Current Issues Autism Community</a:t>
            </a:r>
          </a:p>
        </p:txBody>
      </p:sp>
      <p:sp>
        <p:nvSpPr>
          <p:cNvPr id="97" name="Shape 97"/>
          <p:cNvSpPr txBox="1">
            <a:spLocks noGrp="1"/>
          </p:cNvSpPr>
          <p:nvPr>
            <p:ph type="body" idx="1"/>
          </p:nvPr>
        </p:nvSpPr>
        <p:spPr>
          <a:xfrm>
            <a:off x="471900" y="1769575"/>
            <a:ext cx="8222100" cy="3256500"/>
          </a:xfrm>
          <a:prstGeom prst="rect">
            <a:avLst/>
          </a:prstGeom>
        </p:spPr>
        <p:txBody>
          <a:bodyPr lIns="91425" tIns="91425" rIns="91425" bIns="91425" anchor="t" anchorCtr="0">
            <a:noAutofit/>
          </a:bodyPr>
          <a:lstStyle/>
          <a:p>
            <a:pPr lvl="0">
              <a:spcBef>
                <a:spcPts val="0"/>
              </a:spcBef>
              <a:buNone/>
            </a:pPr>
            <a:r>
              <a:rPr lang="en" sz="1500" b="1"/>
              <a:t>The Cure for Autism: </a:t>
            </a:r>
            <a:r>
              <a:rPr lang="en" sz="1500"/>
              <a:t>Whether research funding should be going to finding a cure for autism is a contested issue within the community. Some individual believe that there is no need for a cure and that the differences someone has because of autism merely calls for acceptance and understanding. Others believe that finding a cure is important and necessary for highly impaired individuals with autism (Psychology Today, 2014).</a:t>
            </a:r>
          </a:p>
          <a:p>
            <a:pPr lvl="0">
              <a:spcBef>
                <a:spcPts val="0"/>
              </a:spcBef>
              <a:buNone/>
            </a:pPr>
            <a:r>
              <a:rPr lang="en" sz="1500" b="1"/>
              <a:t>Ongoing Treatment: </a:t>
            </a:r>
            <a:r>
              <a:rPr lang="en" sz="1500"/>
              <a:t>Many children with autism undergo Applied Behavior Analysis which, at it’s foundation, is to assist children in understanding and modifying behavior in the context of environment (Autism Speaks, 2012). However, while some have seen improvements after undergoing ABA, some believe that this is rooted in a rejection of neurodiversity and wanting to “fix” people with autism (Spectrum, 2016).</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100000" y="603375"/>
            <a:ext cx="8222100" cy="767700"/>
          </a:xfrm>
          <a:prstGeom prst="rect">
            <a:avLst/>
          </a:prstGeom>
        </p:spPr>
        <p:txBody>
          <a:bodyPr lIns="91425" tIns="91425" rIns="91425" bIns="91425" anchor="b" anchorCtr="0">
            <a:noAutofit/>
          </a:bodyPr>
          <a:lstStyle/>
          <a:p>
            <a:pPr lvl="0" rtl="0">
              <a:spcBef>
                <a:spcPts val="0"/>
              </a:spcBef>
              <a:buNone/>
            </a:pPr>
            <a:r>
              <a:rPr lang="en" sz="4800"/>
              <a:t>Difficulties in College</a:t>
            </a:r>
          </a:p>
        </p:txBody>
      </p:sp>
      <p:sp>
        <p:nvSpPr>
          <p:cNvPr id="103" name="Shape 103"/>
          <p:cNvSpPr txBox="1">
            <a:spLocks noGrp="1"/>
          </p:cNvSpPr>
          <p:nvPr>
            <p:ph type="body" idx="1"/>
          </p:nvPr>
        </p:nvSpPr>
        <p:spPr>
          <a:xfrm>
            <a:off x="471900" y="1750975"/>
            <a:ext cx="8222100" cy="3189900"/>
          </a:xfrm>
          <a:prstGeom prst="rect">
            <a:avLst/>
          </a:prstGeom>
        </p:spPr>
        <p:txBody>
          <a:bodyPr lIns="91425" tIns="91425" rIns="91425" bIns="91425" anchor="t" anchorCtr="0">
            <a:noAutofit/>
          </a:bodyPr>
          <a:lstStyle/>
          <a:p>
            <a:pPr lvl="0" algn="ctr" rtl="0">
              <a:lnSpc>
                <a:spcPct val="100000"/>
              </a:lnSpc>
              <a:spcBef>
                <a:spcPts val="0"/>
              </a:spcBef>
              <a:buNone/>
            </a:pPr>
            <a:r>
              <a:rPr lang="en" b="1" dirty="0"/>
              <a:t>Understanding that students with autism will also bring with them opinions and ideas on treatment and their identity as an individual with autism is very important when trying to assist them and meet their needs. Some issues that students with autism might face on campus include:</a:t>
            </a:r>
          </a:p>
          <a:p>
            <a:pPr marL="457200" lvl="0" indent="-228600" algn="l" rtl="0">
              <a:lnSpc>
                <a:spcPct val="100000"/>
              </a:lnSpc>
              <a:spcBef>
                <a:spcPts val="0"/>
              </a:spcBef>
              <a:buChar char="-"/>
            </a:pPr>
            <a:r>
              <a:rPr lang="en" sz="1400" dirty="0"/>
              <a:t>Balancing the social aspect of completing group work for class</a:t>
            </a:r>
          </a:p>
          <a:p>
            <a:pPr marL="457200" lvl="0" indent="-228600" algn="l" rtl="0">
              <a:spcBef>
                <a:spcPts val="0"/>
              </a:spcBef>
              <a:buChar char="-"/>
            </a:pPr>
            <a:r>
              <a:rPr lang="en" sz="1400" dirty="0"/>
              <a:t>Finding a place to meet other individuals to form friendships</a:t>
            </a:r>
          </a:p>
          <a:p>
            <a:pPr marL="457200" lvl="0" indent="-228600" algn="l" rtl="0">
              <a:spcBef>
                <a:spcPts val="0"/>
              </a:spcBef>
              <a:buChar char="-"/>
            </a:pPr>
            <a:r>
              <a:rPr lang="en" sz="1400" dirty="0"/>
              <a:t>Assistance with daily living needs such as maintaining a schedule, prioritizing daily needs, and managing anxiety </a:t>
            </a:r>
          </a:p>
          <a:p>
            <a:pPr lvl="0" algn="l" rtl="0">
              <a:spcBef>
                <a:spcPts val="0"/>
              </a:spcBef>
              <a:buNone/>
            </a:pPr>
            <a:r>
              <a:rPr lang="en" sz="1400" dirty="0"/>
              <a:t>(Cullen, 2015)</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rtl="0">
              <a:spcBef>
                <a:spcPts val="0"/>
              </a:spcBef>
              <a:buNone/>
            </a:pPr>
            <a:r>
              <a:rPr lang="en"/>
              <a:t>What Other Institutions Are Doing</a:t>
            </a:r>
          </a:p>
        </p:txBody>
      </p:sp>
      <p:sp>
        <p:nvSpPr>
          <p:cNvPr id="109" name="Shape 109"/>
          <p:cNvSpPr txBox="1">
            <a:spLocks noGrp="1"/>
          </p:cNvSpPr>
          <p:nvPr>
            <p:ph type="body" idx="1"/>
          </p:nvPr>
        </p:nvSpPr>
        <p:spPr>
          <a:xfrm>
            <a:off x="471900" y="1919075"/>
            <a:ext cx="8222100" cy="2710200"/>
          </a:xfrm>
          <a:prstGeom prst="rect">
            <a:avLst/>
          </a:prstGeom>
        </p:spPr>
        <p:txBody>
          <a:bodyPr lIns="91425" tIns="91425" rIns="91425" bIns="91425" anchor="t" anchorCtr="0">
            <a:noAutofit/>
          </a:bodyPr>
          <a:lstStyle/>
          <a:p>
            <a:pPr lvl="0" rtl="0">
              <a:lnSpc>
                <a:spcPct val="100000"/>
              </a:lnSpc>
              <a:spcBef>
                <a:spcPts val="0"/>
              </a:spcBef>
              <a:buNone/>
            </a:pPr>
            <a:r>
              <a:rPr lang="en" sz="1400" dirty="0"/>
              <a:t>Institutions across the country are working to integrate students with ADS, specifically those who are identified as High Functioning Autism (HFA), into the general population of students through mentorship programs and the use of various other aids. Because of the high appeal for these students, many schools must adapt their practices to fit the needs of these individuals (Hamilton, et al., 2016). </a:t>
            </a:r>
          </a:p>
          <a:p>
            <a:pPr marL="457200" lvl="0" indent="-317500" rtl="0">
              <a:lnSpc>
                <a:spcPct val="100000"/>
              </a:lnSpc>
              <a:spcBef>
                <a:spcPts val="0"/>
              </a:spcBef>
              <a:buSzPct val="100000"/>
              <a:buFont typeface="Arial" panose="020B0604020202020204" pitchFamily="34" charset="0"/>
              <a:buChar char="•"/>
            </a:pPr>
            <a:r>
              <a:rPr lang="en" sz="1400" dirty="0"/>
              <a:t>Mentorship programs with peers that work with students based on interests (Suciu, 2014).</a:t>
            </a:r>
          </a:p>
          <a:p>
            <a:pPr marL="457200" lvl="0" indent="-317500" rtl="0">
              <a:spcBef>
                <a:spcPts val="0"/>
              </a:spcBef>
              <a:buSzPct val="100000"/>
              <a:buFont typeface="Arial" panose="020B0604020202020204" pitchFamily="34" charset="0"/>
              <a:buChar char="•"/>
            </a:pPr>
            <a:r>
              <a:rPr lang="en" sz="1400" dirty="0"/>
              <a:t>Assigning academic coaches and counselors to each student (Walters, 2014). </a:t>
            </a:r>
          </a:p>
          <a:p>
            <a:pPr marL="457200" lvl="0" indent="-317500" rtl="0">
              <a:spcBef>
                <a:spcPts val="0"/>
              </a:spcBef>
              <a:buSzPct val="100000"/>
              <a:buFont typeface="Arial" panose="020B0604020202020204" pitchFamily="34" charset="0"/>
              <a:buChar char="•"/>
            </a:pPr>
            <a:r>
              <a:rPr lang="en" sz="1400" dirty="0"/>
              <a:t>Meeting with academic strategists to assist in optimal student achievement (Walters, 2014).</a:t>
            </a:r>
          </a:p>
          <a:p>
            <a:pPr marL="457200" lvl="0" indent="-317500" rtl="0">
              <a:spcBef>
                <a:spcPts val="0"/>
              </a:spcBef>
              <a:buSzPct val="100000"/>
              <a:buFont typeface="Arial" panose="020B0604020202020204" pitchFamily="34" charset="0"/>
              <a:buChar char="•"/>
            </a:pPr>
            <a:r>
              <a:rPr lang="en" sz="1400" dirty="0"/>
              <a:t>Assisting students to the ADA compliance standards (Walters, 2014). </a:t>
            </a:r>
          </a:p>
          <a:p>
            <a:pPr lvl="0" rtl="0">
              <a:spcBef>
                <a:spcPts val="0"/>
              </a:spcBef>
              <a:buNone/>
            </a:pPr>
            <a:endParaRPr sz="1200" dirty="0"/>
          </a:p>
          <a:p>
            <a:pPr lvl="0" rtl="0">
              <a:spcBef>
                <a:spcPts val="0"/>
              </a:spcBef>
              <a:buNone/>
            </a:pPr>
            <a:endParaRPr dirty="0"/>
          </a:p>
          <a:p>
            <a:pPr lvl="0">
              <a:spcBef>
                <a:spcPts val="0"/>
              </a:spcBef>
              <a:buNone/>
            </a:pPr>
            <a:endParaRPr dirty="0"/>
          </a:p>
          <a:p>
            <a:pPr lvl="0">
              <a:spcBef>
                <a:spcPts val="0"/>
              </a:spcBef>
              <a:buNone/>
            </a:pPr>
            <a:endParaRPr dirty="0"/>
          </a:p>
          <a:p>
            <a:pPr lvl="0">
              <a:spcBef>
                <a:spcPts val="0"/>
              </a:spcBef>
              <a:buNone/>
            </a:pPr>
            <a:r>
              <a:rPr lang="en" sz="1100" u="sng" dirty="0">
                <a:solidFill>
                  <a:schemeClr val="hlink"/>
                </a:solidFill>
                <a:latin typeface="Arial"/>
                <a:ea typeface="Arial"/>
                <a:cs typeface="Arial"/>
                <a:sym typeface="Arial"/>
                <a:hlinkClick r:id="rId3"/>
              </a:rPr>
              <a:t>http://www.villagevoice.com/news/with-autism-diagnoses-on-the-rise-new-york-universities-offer-students-help-6441510</a:t>
            </a:r>
            <a:r>
              <a:rPr lang="en" dirty="0"/>
              <a:t>) would you potentially want to research ADA Compliance for this slide?</a:t>
            </a:r>
          </a:p>
          <a:p>
            <a:pPr lvl="0" rtl="0">
              <a:spcBef>
                <a:spcPts val="0"/>
              </a:spcBef>
              <a:buNone/>
            </a:pPr>
            <a:r>
              <a:rPr lang="en" dirty="0"/>
              <a:t>Yes!	 I will work on this later this afternoon/ after class. Currently at internship.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a:spcBef>
                <a:spcPts val="0"/>
              </a:spcBef>
              <a:buNone/>
            </a:pPr>
            <a:r>
              <a:rPr lang="en"/>
              <a:t>Diagnosis</a:t>
            </a:r>
          </a:p>
        </p:txBody>
      </p:sp>
      <p:sp>
        <p:nvSpPr>
          <p:cNvPr id="115" name="Shape 115"/>
          <p:cNvSpPr txBox="1">
            <a:spLocks noGrp="1"/>
          </p:cNvSpPr>
          <p:nvPr>
            <p:ph type="body" idx="1"/>
          </p:nvPr>
        </p:nvSpPr>
        <p:spPr>
          <a:xfrm>
            <a:off x="471900" y="1727688"/>
            <a:ext cx="8222100" cy="3224400"/>
          </a:xfrm>
          <a:prstGeom prst="rect">
            <a:avLst/>
          </a:prstGeom>
        </p:spPr>
        <p:txBody>
          <a:bodyPr lIns="91425" tIns="91425" rIns="91425" bIns="91425" anchor="t" anchorCtr="0">
            <a:noAutofit/>
          </a:bodyPr>
          <a:lstStyle/>
          <a:p>
            <a:pPr marL="171450" lvl="0" indent="-171450">
              <a:lnSpc>
                <a:spcPct val="100000"/>
              </a:lnSpc>
              <a:spcAft>
                <a:spcPts val="0"/>
              </a:spcAft>
              <a:buFont typeface="Arial" panose="020B0604020202020204" pitchFamily="34" charset="0"/>
              <a:buChar char="•"/>
            </a:pPr>
            <a:r>
              <a:rPr lang="en-US" sz="1400" dirty="0">
                <a:solidFill>
                  <a:srgbClr val="010101"/>
                </a:solidFill>
                <a:latin typeface="Roboto" panose="020B0604020202020204" charset="0"/>
                <a:ea typeface="Roboto" panose="020B0604020202020204" charset="0"/>
                <a:cs typeface="Roboto" panose="020B0604020202020204" charset="0"/>
                <a:sym typeface="Arial"/>
              </a:rPr>
              <a:t> “Presently, we don’t have a medical test that can diagnose autism. Instead, specially trained physicians and psychologists administer autism-specific behavioral evaluations.” (How is Autism Diagnosed, 2017). </a:t>
            </a:r>
          </a:p>
          <a:p>
            <a:pPr marL="171450" lvl="0" indent="-171450">
              <a:lnSpc>
                <a:spcPct val="100000"/>
              </a:lnSpc>
              <a:spcAft>
                <a:spcPts val="0"/>
              </a:spcAft>
              <a:buFont typeface="Arial" panose="020B0604020202020204" pitchFamily="34" charset="0"/>
              <a:buChar char="•"/>
            </a:pPr>
            <a:r>
              <a:rPr lang="en-US" sz="1400" dirty="0">
                <a:solidFill>
                  <a:srgbClr val="010101"/>
                </a:solidFill>
                <a:latin typeface="Roboto" panose="020B0604020202020204" charset="0"/>
                <a:ea typeface="Roboto" panose="020B0604020202020204" charset="0"/>
                <a:cs typeface="Roboto" panose="020B0604020202020204" charset="0"/>
                <a:sym typeface="Arial"/>
              </a:rPr>
              <a:t>In order to get a proper diagnosis, parents and doctors look at the following starting as early as three years old:</a:t>
            </a:r>
          </a:p>
          <a:p>
            <a:pPr marL="171450" lvl="0" indent="-171450">
              <a:lnSpc>
                <a:spcPct val="100000"/>
              </a:lnSpc>
              <a:spcAft>
                <a:spcPts val="0"/>
              </a:spcAft>
              <a:buFont typeface="Arial" panose="020B0604020202020204" pitchFamily="34" charset="0"/>
              <a:buChar char="•"/>
            </a:pPr>
            <a:r>
              <a:rPr lang="en-US" sz="1400" dirty="0">
                <a:solidFill>
                  <a:srgbClr val="010101"/>
                </a:solidFill>
                <a:latin typeface="Roboto" panose="020B0604020202020204" charset="0"/>
                <a:ea typeface="Roboto" panose="020B0604020202020204" charset="0"/>
                <a:cs typeface="Roboto" panose="020B0604020202020204" charset="0"/>
                <a:sym typeface="Arial"/>
              </a:rPr>
              <a:t>Social behaviors such as lack of communication (verbal/nonverbal) and misuse of objects such as toys</a:t>
            </a:r>
          </a:p>
          <a:p>
            <a:pPr marL="171450" lvl="0" indent="-171450">
              <a:lnSpc>
                <a:spcPct val="100000"/>
              </a:lnSpc>
              <a:spcAft>
                <a:spcPts val="0"/>
              </a:spcAft>
              <a:buFont typeface="Arial" panose="020B0604020202020204" pitchFamily="34" charset="0"/>
              <a:buChar char="•"/>
            </a:pPr>
            <a:r>
              <a:rPr lang="en-US" sz="1400" dirty="0">
                <a:solidFill>
                  <a:srgbClr val="010101"/>
                </a:solidFill>
                <a:latin typeface="Roboto" panose="020B0604020202020204" charset="0"/>
                <a:ea typeface="Roboto" panose="020B0604020202020204" charset="0"/>
                <a:cs typeface="Roboto" panose="020B0604020202020204" charset="0"/>
                <a:sym typeface="Arial"/>
              </a:rPr>
              <a:t>Failure to form words after 12 months , no words by 16 months</a:t>
            </a:r>
          </a:p>
          <a:p>
            <a:pPr marL="171450" lvl="0" indent="-171450">
              <a:lnSpc>
                <a:spcPct val="100000"/>
              </a:lnSpc>
              <a:spcAft>
                <a:spcPts val="0"/>
              </a:spcAft>
              <a:buFont typeface="Arial" panose="020B0604020202020204" pitchFamily="34" charset="0"/>
              <a:buChar char="•"/>
            </a:pPr>
            <a:r>
              <a:rPr lang="en-US" sz="1400" dirty="0">
                <a:solidFill>
                  <a:srgbClr val="010101"/>
                </a:solidFill>
                <a:latin typeface="Roboto" panose="020B0604020202020204" charset="0"/>
                <a:ea typeface="Roboto" panose="020B0604020202020204" charset="0"/>
                <a:cs typeface="Roboto" panose="020B0604020202020204" charset="0"/>
                <a:sym typeface="Arial"/>
              </a:rPr>
              <a:t>Loss of speech</a:t>
            </a:r>
          </a:p>
          <a:p>
            <a:pPr marL="171450" lvl="0" indent="-171450">
              <a:lnSpc>
                <a:spcPct val="100000"/>
              </a:lnSpc>
              <a:spcAft>
                <a:spcPts val="0"/>
              </a:spcAft>
              <a:buFont typeface="Arial" panose="020B0604020202020204" pitchFamily="34" charset="0"/>
              <a:buChar char="•"/>
            </a:pPr>
            <a:r>
              <a:rPr lang="en-US" sz="1400" dirty="0">
                <a:solidFill>
                  <a:srgbClr val="010101"/>
                </a:solidFill>
                <a:latin typeface="Roboto" panose="020B0604020202020204" charset="0"/>
                <a:ea typeface="Roboto" panose="020B0604020202020204" charset="0"/>
                <a:cs typeface="Roboto" panose="020B0604020202020204" charset="0"/>
                <a:sym typeface="Arial"/>
              </a:rPr>
              <a:t>Lack of expression (physical or non physical)</a:t>
            </a:r>
          </a:p>
          <a:p>
            <a:pPr marL="171450" lvl="0" indent="-171450">
              <a:lnSpc>
                <a:spcPct val="100000"/>
              </a:lnSpc>
              <a:spcAft>
                <a:spcPts val="0"/>
              </a:spcAft>
              <a:buFont typeface="Arial" panose="020B0604020202020204" pitchFamily="34" charset="0"/>
              <a:buChar char="•"/>
            </a:pPr>
            <a:r>
              <a:rPr lang="en-US" sz="1400" dirty="0">
                <a:solidFill>
                  <a:srgbClr val="010101"/>
                </a:solidFill>
                <a:latin typeface="Roboto" panose="020B0604020202020204" charset="0"/>
                <a:ea typeface="Roboto" panose="020B0604020202020204" charset="0"/>
                <a:cs typeface="Roboto" panose="020B0604020202020204" charset="0"/>
                <a:sym typeface="Arial"/>
              </a:rPr>
              <a:t>These symptoms can all be checked by the Modified Checklist for Autism in Toddlers (M-CHAT)</a:t>
            </a:r>
          </a:p>
          <a:p>
            <a:pPr marL="171450" lvl="0" indent="-171450">
              <a:lnSpc>
                <a:spcPct val="100000"/>
              </a:lnSpc>
              <a:spcAft>
                <a:spcPts val="0"/>
              </a:spcAft>
              <a:buFont typeface="Arial" panose="020B0604020202020204" pitchFamily="34" charset="0"/>
              <a:buChar char="•"/>
            </a:pPr>
            <a:r>
              <a:rPr lang="en-US" sz="1400" dirty="0">
                <a:solidFill>
                  <a:srgbClr val="010101"/>
                </a:solidFill>
                <a:latin typeface="Roboto" panose="020B0604020202020204" charset="0"/>
                <a:ea typeface="Roboto" panose="020B0604020202020204" charset="0"/>
                <a:cs typeface="Roboto" panose="020B0604020202020204" charset="0"/>
                <a:sym typeface="Arial"/>
              </a:rPr>
              <a:t>“One of the most important things you can do as a parent or caregiver is to learn the early signs of autism and become familiar with the typical developmental milestones that your child should be reaching.” (</a:t>
            </a:r>
            <a:r>
              <a:rPr lang="en-US" sz="1400" dirty="0" err="1">
                <a:solidFill>
                  <a:srgbClr val="010101"/>
                </a:solidFill>
                <a:latin typeface="Roboto" panose="020B0604020202020204" charset="0"/>
                <a:ea typeface="Roboto" panose="020B0604020202020204" charset="0"/>
                <a:cs typeface="Roboto" panose="020B0604020202020204" charset="0"/>
                <a:sym typeface="Arial"/>
              </a:rPr>
              <a:t>Learnign</a:t>
            </a:r>
            <a:r>
              <a:rPr lang="en-US" sz="1400" dirty="0">
                <a:solidFill>
                  <a:srgbClr val="010101"/>
                </a:solidFill>
                <a:latin typeface="Roboto" panose="020B0604020202020204" charset="0"/>
                <a:ea typeface="Roboto" panose="020B0604020202020204" charset="0"/>
                <a:cs typeface="Roboto" panose="020B0604020202020204" charset="0"/>
                <a:sym typeface="Arial"/>
              </a:rPr>
              <a:t> Signs of Autism,, 2017)     </a:t>
            </a:r>
          </a:p>
          <a:p>
            <a:pPr marL="171450" lvl="0" indent="-171450">
              <a:lnSpc>
                <a:spcPct val="100000"/>
              </a:lnSpc>
              <a:spcAft>
                <a:spcPts val="0"/>
              </a:spcAft>
              <a:buFont typeface="Arial" panose="020B0604020202020204" pitchFamily="34" charset="0"/>
              <a:buChar char="•"/>
            </a:pPr>
            <a:r>
              <a:rPr lang="en-US" sz="1400" dirty="0">
                <a:solidFill>
                  <a:srgbClr val="010101"/>
                </a:solidFill>
                <a:latin typeface="Roboto" panose="020B0604020202020204" charset="0"/>
                <a:ea typeface="Roboto" panose="020B0604020202020204" charset="0"/>
                <a:cs typeface="Roboto" panose="020B0604020202020204" charset="0"/>
                <a:sym typeface="Arial"/>
              </a:rPr>
              <a:t>(</a:t>
            </a:r>
            <a:r>
              <a:rPr lang="en-US" sz="1400" dirty="0" err="1">
                <a:solidFill>
                  <a:srgbClr val="010101"/>
                </a:solidFill>
                <a:latin typeface="Roboto" panose="020B0604020202020204" charset="0"/>
                <a:ea typeface="Roboto" panose="020B0604020202020204" charset="0"/>
                <a:cs typeface="Roboto" panose="020B0604020202020204" charset="0"/>
                <a:sym typeface="Arial"/>
              </a:rPr>
              <a:t>Austism</a:t>
            </a:r>
            <a:r>
              <a:rPr lang="en-US" sz="1400" dirty="0">
                <a:solidFill>
                  <a:srgbClr val="010101"/>
                </a:solidFill>
                <a:latin typeface="Roboto" panose="020B0604020202020204" charset="0"/>
                <a:ea typeface="Roboto" panose="020B0604020202020204" charset="0"/>
                <a:cs typeface="Roboto" panose="020B0604020202020204" charset="0"/>
                <a:sym typeface="Arial"/>
              </a:rPr>
              <a:t> Speaks, 2017)                                                                               </a:t>
            </a:r>
          </a:p>
          <a:p>
            <a:pPr marL="171450" lvl="0" indent="-171450">
              <a:lnSpc>
                <a:spcPct val="100000"/>
              </a:lnSpc>
              <a:spcAft>
                <a:spcPts val="0"/>
              </a:spcAft>
              <a:buFont typeface="Arial" panose="020B0604020202020204" pitchFamily="34" charset="0"/>
              <a:buChar char="•"/>
            </a:pPr>
            <a:endParaRPr lang="en-US" sz="1400" dirty="0">
              <a:solidFill>
                <a:srgbClr val="010101"/>
              </a:solidFill>
              <a:latin typeface="Roboto" panose="020B0604020202020204" charset="0"/>
              <a:ea typeface="Roboto" panose="020B0604020202020204" charset="0"/>
              <a:cs typeface="Roboto" panose="020B0604020202020204" charset="0"/>
              <a:sym typeface="Arial"/>
            </a:endParaRPr>
          </a:p>
          <a:p>
            <a:pPr marL="171450" lvl="0" indent="-171450">
              <a:lnSpc>
                <a:spcPct val="100000"/>
              </a:lnSpc>
              <a:spcBef>
                <a:spcPts val="0"/>
              </a:spcBef>
              <a:spcAft>
                <a:spcPts val="0"/>
              </a:spcAft>
              <a:buFont typeface="Arial" panose="020B0604020202020204" pitchFamily="34" charset="0"/>
              <a:buChar char="•"/>
            </a:pPr>
            <a:endParaRPr sz="1400" dirty="0">
              <a:solidFill>
                <a:srgbClr val="010101"/>
              </a:solidFill>
              <a:highlight>
                <a:srgbClr val="FFFFFF"/>
              </a:highlight>
              <a:latin typeface="Roboto" panose="020B0604020202020204" charset="0"/>
              <a:ea typeface="Roboto" panose="020B0604020202020204" charset="0"/>
              <a:cs typeface="Roboto" panose="020B0604020202020204" charset="0"/>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a:spcBef>
                <a:spcPts val="0"/>
              </a:spcBef>
              <a:buNone/>
            </a:pPr>
            <a:r>
              <a:rPr lang="en" sz="4800"/>
              <a:t>College Campus:</a:t>
            </a:r>
            <a:r>
              <a:rPr lang="en"/>
              <a:t> </a:t>
            </a:r>
          </a:p>
          <a:p>
            <a:pPr lvl="0" rtl="0">
              <a:spcBef>
                <a:spcPts val="0"/>
              </a:spcBef>
              <a:buNone/>
            </a:pPr>
            <a:r>
              <a:rPr lang="en"/>
              <a:t>The Rise of Students on the Spectrum</a:t>
            </a:r>
          </a:p>
        </p:txBody>
      </p:sp>
      <p:sp>
        <p:nvSpPr>
          <p:cNvPr id="121" name="Shape 121"/>
          <p:cNvSpPr txBox="1">
            <a:spLocks noGrp="1"/>
          </p:cNvSpPr>
          <p:nvPr>
            <p:ph type="body" idx="1"/>
          </p:nvPr>
        </p:nvSpPr>
        <p:spPr>
          <a:xfrm>
            <a:off x="0" y="1745250"/>
            <a:ext cx="9144000" cy="3496500"/>
          </a:xfrm>
          <a:prstGeom prst="rect">
            <a:avLst/>
          </a:prstGeom>
        </p:spPr>
        <p:txBody>
          <a:bodyPr lIns="91425" tIns="91425" rIns="91425" bIns="91425" anchor="t" anchorCtr="0">
            <a:noAutofit/>
          </a:bodyPr>
          <a:lstStyle/>
          <a:p>
            <a:pPr marR="0" lvl="0" algn="ctr" rtl="0">
              <a:lnSpc>
                <a:spcPct val="100000"/>
              </a:lnSpc>
              <a:spcBef>
                <a:spcPts val="0"/>
              </a:spcBef>
              <a:spcAft>
                <a:spcPts val="0"/>
              </a:spcAft>
              <a:buNone/>
            </a:pPr>
            <a:r>
              <a:rPr lang="en" b="1" dirty="0"/>
              <a:t>1 in 68 children diagnosed with autism spectrum disorder (CDC, 2014)</a:t>
            </a:r>
          </a:p>
          <a:p>
            <a:pPr marR="0" lvl="0" algn="ctr" rtl="0">
              <a:lnSpc>
                <a:spcPct val="100000"/>
              </a:lnSpc>
              <a:spcBef>
                <a:spcPts val="0"/>
              </a:spcBef>
              <a:spcAft>
                <a:spcPts val="0"/>
              </a:spcAft>
              <a:buNone/>
            </a:pPr>
            <a:endParaRPr lang="en" b="1" dirty="0"/>
          </a:p>
          <a:p>
            <a:pPr marL="514350" marR="0" lvl="0" indent="-285750" algn="l" rtl="0">
              <a:lnSpc>
                <a:spcPct val="100000"/>
              </a:lnSpc>
              <a:spcBef>
                <a:spcPts val="0"/>
              </a:spcBef>
              <a:spcAft>
                <a:spcPts val="0"/>
              </a:spcAft>
              <a:buFont typeface="Arial" panose="020B0604020202020204" pitchFamily="34" charset="0"/>
              <a:buChar char="•"/>
            </a:pPr>
            <a:r>
              <a:rPr lang="en" dirty="0"/>
              <a:t>Increase in students on the spectrum calls for institutions to implement policies to accommodate students on the spectrum.</a:t>
            </a:r>
          </a:p>
          <a:p>
            <a:pPr marL="971550" marR="0" lvl="1" indent="-285750" algn="l" rtl="0">
              <a:lnSpc>
                <a:spcPct val="100000"/>
              </a:lnSpc>
              <a:spcBef>
                <a:spcPts val="0"/>
              </a:spcBef>
              <a:spcAft>
                <a:spcPts val="0"/>
              </a:spcAft>
              <a:buFont typeface="Arial" panose="020B0604020202020204" pitchFamily="34" charset="0"/>
              <a:buChar char="•"/>
            </a:pPr>
            <a:r>
              <a:rPr lang="en" dirty="0"/>
              <a:t>Examples: Peer Mentors, Academic Coaches &amp; Counselors, Academic Strategists (Walters, 2014).</a:t>
            </a:r>
          </a:p>
          <a:p>
            <a:pPr marL="514350" marR="0" lvl="0" indent="-285750" algn="l" rtl="0">
              <a:lnSpc>
                <a:spcPct val="100000"/>
              </a:lnSpc>
              <a:spcBef>
                <a:spcPts val="0"/>
              </a:spcBef>
              <a:spcAft>
                <a:spcPts val="0"/>
              </a:spcAft>
              <a:buFont typeface="Arial" panose="020B0604020202020204" pitchFamily="34" charset="0"/>
              <a:buChar char="•"/>
            </a:pPr>
            <a:r>
              <a:rPr lang="en" dirty="0"/>
              <a:t>However, a lot of these programs emphasize neurotypical folks “aiding” students on the autism spectrum</a:t>
            </a:r>
          </a:p>
          <a:p>
            <a:pPr marL="971550" marR="0" lvl="1" indent="-285750" algn="l" rtl="0">
              <a:lnSpc>
                <a:spcPct val="100000"/>
              </a:lnSpc>
              <a:spcBef>
                <a:spcPts val="0"/>
              </a:spcBef>
              <a:spcAft>
                <a:spcPts val="0"/>
              </a:spcAft>
              <a:buFont typeface="Arial" panose="020B0604020202020204" pitchFamily="34" charset="0"/>
              <a:buChar char="•"/>
            </a:pPr>
            <a:r>
              <a:rPr lang="en" dirty="0"/>
              <a:t>The issue is that they largely ignore the bonds and connections that students on the spectrum might have with one another. </a:t>
            </a:r>
          </a:p>
          <a:p>
            <a:pPr marL="971550" marR="0" lvl="1" indent="-285750" algn="l" rtl="0">
              <a:lnSpc>
                <a:spcPct val="100000"/>
              </a:lnSpc>
              <a:spcBef>
                <a:spcPts val="0"/>
              </a:spcBef>
              <a:spcAft>
                <a:spcPts val="0"/>
              </a:spcAft>
              <a:buFont typeface="Arial" panose="020B0604020202020204" pitchFamily="34" charset="0"/>
              <a:buChar char="•"/>
            </a:pPr>
            <a:r>
              <a:rPr lang="en" dirty="0"/>
              <a:t>ADAAA (The Americans with Disabilities Act Amendments Act, 2009) provides protections for people with disabilities and prohibits discrimination against them in the workplace, school and other settings.</a:t>
            </a:r>
          </a:p>
        </p:txBody>
      </p:sp>
    </p:spTree>
  </p:cSld>
  <p:clrMapOvr>
    <a:masterClrMapping/>
  </p:clrMapOvr>
</p:sld>
</file>

<file path=ppt/theme/theme1.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3780</Words>
  <Application>Microsoft Office PowerPoint</Application>
  <PresentationFormat>On-screen Show (16:9)</PresentationFormat>
  <Paragraphs>232</Paragraphs>
  <Slides>25</Slides>
  <Notes>25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Roboto</vt:lpstr>
      <vt:lpstr>Arial</vt:lpstr>
      <vt:lpstr>material</vt:lpstr>
      <vt:lpstr>A Mentorship Program: Students on the Spectrum</vt:lpstr>
      <vt:lpstr>Introduction: What is Autism</vt:lpstr>
      <vt:lpstr>Person-First vs. Identity First  (What We Will be Using)</vt:lpstr>
      <vt:lpstr>Social &amp; Medical Models of Disability  (What We Will be Using) </vt:lpstr>
      <vt:lpstr> Current Issues Autism Community</vt:lpstr>
      <vt:lpstr>Difficulties in College</vt:lpstr>
      <vt:lpstr>What Other Institutions Are Doing</vt:lpstr>
      <vt:lpstr>Diagnosis</vt:lpstr>
      <vt:lpstr>College Campus:  The Rise of Students on the Spectrum</vt:lpstr>
      <vt:lpstr>What We Would Like To Do</vt:lpstr>
      <vt:lpstr>Mentorship Program:  Navigate with Us</vt:lpstr>
      <vt:lpstr>Goals &amp; Rationale for Navigate with Us</vt:lpstr>
      <vt:lpstr>The Benefits: Personal  </vt:lpstr>
      <vt:lpstr>The Benefits: Social  </vt:lpstr>
      <vt:lpstr>The Benefits: Academic  </vt:lpstr>
      <vt:lpstr>Things to Keep In Mind</vt:lpstr>
      <vt:lpstr>Budget Allocated &amp; Timeline</vt:lpstr>
      <vt:lpstr>Staffing</vt:lpstr>
      <vt:lpstr>Resources &amp; Parents</vt:lpstr>
      <vt:lpstr>Neurodiversity</vt:lpstr>
      <vt:lpstr>Celebrating Differences</vt:lpstr>
      <vt:lpstr>Impact on Student Affairs</vt:lpstr>
      <vt:lpstr>References</vt:lpstr>
      <vt:lpstr>References</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Mentorship Program: Students on the Spectrum</dc:title>
  <cp:lastModifiedBy>anettemelendez</cp:lastModifiedBy>
  <cp:revision>1</cp:revision>
  <dcterms:modified xsi:type="dcterms:W3CDTF">2017-02-25T01:37:30Z</dcterms:modified>
</cp:coreProperties>
</file>