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16"/>
  </p:notesMasterIdLst>
  <p:sldIdLst>
    <p:sldId id="256" r:id="rId2"/>
    <p:sldId id="324" r:id="rId3"/>
    <p:sldId id="280" r:id="rId4"/>
    <p:sldId id="325" r:id="rId5"/>
    <p:sldId id="281" r:id="rId6"/>
    <p:sldId id="328" r:id="rId7"/>
    <p:sldId id="331" r:id="rId8"/>
    <p:sldId id="309" r:id="rId9"/>
    <p:sldId id="327" r:id="rId10"/>
    <p:sldId id="318" r:id="rId11"/>
    <p:sldId id="326" r:id="rId12"/>
    <p:sldId id="320" r:id="rId13"/>
    <p:sldId id="323" r:id="rId14"/>
    <p:sldId id="332" r:id="rId15"/>
  </p:sldIdLst>
  <p:sldSz cx="9144000" cy="5143500" type="screen16x9"/>
  <p:notesSz cx="6858000" cy="9144000"/>
  <p:embeddedFontLst>
    <p:embeddedFont>
      <p:font typeface="Shadows Into Light Two" panose="020B0604020202020204" charset="0"/>
      <p:regular r:id="rId17"/>
    </p:embeddedFont>
    <p:embeddedFont>
      <p:font typeface="Source Code Pro" panose="020B0604020202020204" charset="0"/>
      <p:regular r:id="rId18"/>
      <p:bold r:id="rId19"/>
    </p:embeddedFont>
    <p:embeddedFont>
      <p:font typeface="Oswald" panose="020B0604020202020204" charset="0"/>
      <p:regular r:id="rId20"/>
      <p:bold r:id="rId21"/>
    </p:embeddedFont>
    <p:embeddedFont>
      <p:font typeface="American Purpose" pitchFamily="2"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41" autoAdjust="0"/>
  </p:normalViewPr>
  <p:slideViewPr>
    <p:cSldViewPr snapToGrid="0">
      <p:cViewPr varScale="1">
        <p:scale>
          <a:sx n="107" d="100"/>
          <a:sy n="107" d="100"/>
        </p:scale>
        <p:origin x="114" y="4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1547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83333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28030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86916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0757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88671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74051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1764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84283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98651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53466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8995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15118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50"/>
            <a:ext cx="691800"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2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400"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400" cy="1260600"/>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100"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600" cy="7335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900"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900"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600" cy="7335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100"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8000"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100" cy="4085700"/>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500"/>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200"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200"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500"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600" cy="733500"/>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600"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411175" y="573740"/>
            <a:ext cx="8282400" cy="1758218"/>
          </a:xfrm>
          <a:prstGeom prst="rect">
            <a:avLst/>
          </a:prstGeom>
        </p:spPr>
        <p:txBody>
          <a:bodyPr lIns="91425" tIns="91425" rIns="91425" bIns="91425" anchor="b" anchorCtr="0">
            <a:noAutofit/>
          </a:bodyPr>
          <a:lstStyle/>
          <a:p>
            <a:pPr lvl="0">
              <a:spcBef>
                <a:spcPts val="0"/>
              </a:spcBef>
              <a:buNone/>
            </a:pPr>
            <a:r>
              <a:rPr lang="en" sz="5000" dirty="0" smtClean="0">
                <a:effectLst>
                  <a:outerShdw blurRad="38100" dist="38100" dir="2700000" algn="tl">
                    <a:srgbClr val="000000">
                      <a:alpha val="43137"/>
                    </a:srgbClr>
                  </a:outerShdw>
                </a:effectLst>
              </a:rPr>
              <a:t>Autism Spectrum</a:t>
            </a:r>
            <a:br>
              <a:rPr lang="en" sz="5000" dirty="0" smtClean="0">
                <a:effectLst>
                  <a:outerShdw blurRad="38100" dist="38100" dir="2700000" algn="tl">
                    <a:srgbClr val="000000">
                      <a:alpha val="43137"/>
                    </a:srgbClr>
                  </a:outerShdw>
                </a:effectLst>
              </a:rPr>
            </a:br>
            <a:r>
              <a:rPr lang="en" sz="5000" dirty="0" smtClean="0">
                <a:effectLst>
                  <a:outerShdw blurRad="38100" dist="38100" dir="2700000" algn="tl">
                    <a:srgbClr val="000000">
                      <a:alpha val="43137"/>
                    </a:srgbClr>
                  </a:outerShdw>
                </a:effectLst>
              </a:rPr>
              <a:t>Achievement Program (ASAP)</a:t>
            </a:r>
            <a:endParaRPr lang="en" sz="5000" dirty="0">
              <a:effectLst>
                <a:outerShdw blurRad="38100" dist="38100" dir="2700000" algn="tl">
                  <a:srgbClr val="000000">
                    <a:alpha val="43137"/>
                  </a:srgbClr>
                </a:outerShdw>
              </a:effectLst>
            </a:endParaRPr>
          </a:p>
        </p:txBody>
      </p:sp>
      <p:sp>
        <p:nvSpPr>
          <p:cNvPr id="63" name="Shape 63"/>
          <p:cNvSpPr txBox="1">
            <a:spLocks noGrp="1"/>
          </p:cNvSpPr>
          <p:nvPr>
            <p:ph type="subTitle" idx="1"/>
          </p:nvPr>
        </p:nvSpPr>
        <p:spPr>
          <a:xfrm>
            <a:off x="0" y="3398249"/>
            <a:ext cx="9144000" cy="1640475"/>
          </a:xfrm>
          <a:prstGeom prst="rect">
            <a:avLst/>
          </a:prstGeom>
        </p:spPr>
        <p:txBody>
          <a:bodyPr lIns="91425" tIns="91425" rIns="91425" bIns="91425" anchor="ctr" anchorCtr="0">
            <a:noAutofit/>
          </a:bodyPr>
          <a:lstStyle/>
          <a:p>
            <a:pPr lvl="0">
              <a:spcBef>
                <a:spcPts val="0"/>
              </a:spcBef>
              <a:buNone/>
            </a:pPr>
            <a:r>
              <a:rPr lang="en" sz="2600" dirty="0" smtClean="0">
                <a:solidFill>
                  <a:schemeClr val="bg2"/>
                </a:solidFill>
                <a:effectLst>
                  <a:outerShdw blurRad="38100" dist="38100" dir="2700000" algn="tl">
                    <a:srgbClr val="000000">
                      <a:alpha val="43137"/>
                    </a:srgbClr>
                  </a:outerShdw>
                </a:effectLst>
              </a:rPr>
              <a:t>Tony Au (Leader), Gina Garcia, Sarah Garcia, Carmen Wilson</a:t>
            </a:r>
            <a:endParaRPr lang="en" sz="2600" dirty="0">
              <a:solidFill>
                <a:schemeClr val="bg2"/>
              </a:solidFill>
              <a:effectLst>
                <a:outerShdw blurRad="38100" dist="38100" dir="2700000" algn="tl">
                  <a:srgbClr val="000000">
                    <a:alpha val="43137"/>
                  </a:srgbClr>
                </a:outerShdw>
              </a:effectLst>
            </a:endParaRPr>
          </a:p>
          <a:p>
            <a:pPr lvl="0">
              <a:spcBef>
                <a:spcPts val="0"/>
              </a:spcBef>
              <a:buNone/>
            </a:pPr>
            <a:r>
              <a:rPr lang="en" sz="2100" dirty="0" smtClean="0">
                <a:solidFill>
                  <a:schemeClr val="bg2"/>
                </a:solidFill>
                <a:effectLst>
                  <a:outerShdw blurRad="38100" dist="38100" dir="2700000" algn="tl">
                    <a:srgbClr val="000000">
                      <a:alpha val="43137"/>
                    </a:srgbClr>
                  </a:outerShdw>
                </a:effectLst>
              </a:rPr>
              <a:t>College Student Services Administration Program | Oregon State University</a:t>
            </a:r>
            <a:endParaRPr lang="en" sz="2100" dirty="0">
              <a:solidFill>
                <a:schemeClr val="bg2"/>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IMPLEMENTATION</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2862322"/>
          </a:xfrm>
          <a:prstGeom prst="rect">
            <a:avLst/>
          </a:prstGeom>
          <a:noFill/>
        </p:spPr>
        <p:txBody>
          <a:bodyPr wrap="square" rtlCol="0">
            <a:spAutoFit/>
          </a:bodyPr>
          <a:lstStyle/>
          <a:p>
            <a:pPr lvl="1" algn="ctr"/>
            <a:r>
              <a:rPr lang="en-US" sz="2000" b="1" u="sng" dirty="0" smtClean="0">
                <a:latin typeface="Shadows Into Light Two" panose="020B0604020202020204" charset="0"/>
              </a:rPr>
              <a:t>Recruitment Plan</a:t>
            </a:r>
          </a:p>
          <a:p>
            <a:pPr marL="342900" lvl="1" indent="-342900">
              <a:buFont typeface="Wingdings" panose="05000000000000000000" pitchFamily="2" charset="2"/>
              <a:buChar char="ü"/>
            </a:pPr>
            <a:r>
              <a:rPr lang="en-US" sz="2000" dirty="0" smtClean="0">
                <a:latin typeface="Shadows Into Light Two" panose="020B0604020202020204" charset="0"/>
              </a:rPr>
              <a:t>Students who are admitted to the university can choose to disclose ability and learn more about ASAP through the application or from referrals to Disability Services.</a:t>
            </a:r>
          </a:p>
          <a:p>
            <a:pPr marL="342900" lvl="1" indent="-342900">
              <a:buFont typeface="Wingdings" panose="05000000000000000000" pitchFamily="2" charset="2"/>
              <a:buChar char="ü"/>
            </a:pPr>
            <a:r>
              <a:rPr lang="en-US" sz="2000" dirty="0" smtClean="0">
                <a:latin typeface="Shadows Into Light Two" panose="020B0604020202020204" charset="0"/>
              </a:rPr>
              <a:t>Advertisements will be distributed across campus to be posted in high-traffic areas. Emails will also be sent to students via student mailing lists.</a:t>
            </a:r>
          </a:p>
          <a:p>
            <a:pPr marL="342900" lvl="6" indent="-342900">
              <a:buFont typeface="Wingdings" panose="05000000000000000000" pitchFamily="2" charset="2"/>
              <a:buChar char="ü"/>
            </a:pPr>
            <a:r>
              <a:rPr lang="en-US" sz="2000" dirty="0" smtClean="0">
                <a:latin typeface="Shadows Into Light Two" panose="020B0604020202020204" charset="0"/>
              </a:rPr>
              <a:t>Advertisements will recruit both new students to the program as well as buddies and tutors. (Buddies and tutors can receive internship credits, extra credit in relevant courses, and/or stipends.)</a:t>
            </a:r>
          </a:p>
          <a:p>
            <a:pPr marL="342900" lvl="6" indent="-342900">
              <a:buFont typeface="Wingdings" panose="05000000000000000000" pitchFamily="2" charset="2"/>
              <a:buChar char="ü"/>
            </a:pPr>
            <a:r>
              <a:rPr lang="en-US" sz="2000" dirty="0" smtClean="0">
                <a:latin typeface="Shadows Into Light Two" panose="020B0604020202020204" charset="0"/>
              </a:rPr>
              <a:t>Recruitment will occur on a quarterly basis.</a:t>
            </a:r>
            <a:endParaRPr lang="en-US" sz="2000" dirty="0">
              <a:latin typeface="Shadows Into Light Two" panose="020B0604020202020204" charset="0"/>
            </a:endParaRPr>
          </a:p>
        </p:txBody>
      </p:sp>
    </p:spTree>
    <p:extLst>
      <p:ext uri="{BB962C8B-B14F-4D97-AF65-F5344CB8AC3E}">
        <p14:creationId xmlns:p14="http://schemas.microsoft.com/office/powerpoint/2010/main" val="2771887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IMPLEMENTATION</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2554545"/>
          </a:xfrm>
          <a:prstGeom prst="rect">
            <a:avLst/>
          </a:prstGeom>
          <a:noFill/>
        </p:spPr>
        <p:txBody>
          <a:bodyPr wrap="square" rtlCol="0">
            <a:spAutoFit/>
          </a:bodyPr>
          <a:lstStyle/>
          <a:p>
            <a:pPr lvl="1" algn="ctr"/>
            <a:r>
              <a:rPr lang="en-US" sz="2000" b="1" u="sng" dirty="0" smtClean="0">
                <a:latin typeface="Shadows Into Light Two" panose="020B0604020202020204" charset="0"/>
              </a:rPr>
              <a:t>Department Contributions and Logistics</a:t>
            </a:r>
          </a:p>
          <a:p>
            <a:pPr marL="342900" lvl="1" indent="-342900">
              <a:buFont typeface="Wingdings" panose="05000000000000000000" pitchFamily="2" charset="2"/>
              <a:buChar char="ü"/>
            </a:pPr>
            <a:r>
              <a:rPr lang="en-US" sz="2000" dirty="0" smtClean="0">
                <a:latin typeface="Shadows Into Light Two" panose="020B0604020202020204" charset="0"/>
              </a:rPr>
              <a:t>Disability Services could provide training to students (buddies) and professional staff members who are part of the </a:t>
            </a:r>
            <a:r>
              <a:rPr lang="en-US" sz="2000" dirty="0">
                <a:latin typeface="Shadows Into Light Two" panose="020B0604020202020204" charset="0"/>
              </a:rPr>
              <a:t>program.</a:t>
            </a:r>
          </a:p>
          <a:p>
            <a:pPr marL="342900" lvl="1" indent="-342900">
              <a:buFont typeface="Wingdings" panose="05000000000000000000" pitchFamily="2" charset="2"/>
              <a:buChar char="ü"/>
            </a:pPr>
            <a:r>
              <a:rPr lang="en-US" sz="2000" dirty="0">
                <a:latin typeface="Shadows Into Light Two" panose="020B0604020202020204" charset="0"/>
              </a:rPr>
              <a:t>Residence Life </a:t>
            </a:r>
            <a:r>
              <a:rPr lang="en-US" sz="2000" dirty="0" smtClean="0">
                <a:latin typeface="Shadows Into Light Two" panose="020B0604020202020204" charset="0"/>
              </a:rPr>
              <a:t>could </a:t>
            </a:r>
            <a:r>
              <a:rPr lang="en-US" sz="2000" dirty="0">
                <a:latin typeface="Shadows Into Light Two" panose="020B0604020202020204" charset="0"/>
              </a:rPr>
              <a:t>provide </a:t>
            </a:r>
            <a:r>
              <a:rPr lang="en-US" sz="2000" dirty="0" smtClean="0">
                <a:latin typeface="Shadows Into Light Two" panose="020B0604020202020204" charset="0"/>
              </a:rPr>
              <a:t>meeting </a:t>
            </a:r>
            <a:r>
              <a:rPr lang="en-US" sz="2000" dirty="0">
                <a:latin typeface="Shadows Into Light Two" panose="020B0604020202020204" charset="0"/>
              </a:rPr>
              <a:t>spaces and </a:t>
            </a:r>
            <a:r>
              <a:rPr lang="en-US" sz="2000" dirty="0" smtClean="0">
                <a:latin typeface="Shadows Into Light Two" panose="020B0604020202020204" charset="0"/>
              </a:rPr>
              <a:t>independent </a:t>
            </a:r>
            <a:r>
              <a:rPr lang="en-US" sz="2000" dirty="0">
                <a:latin typeface="Shadows Into Light Two" panose="020B0604020202020204" charset="0"/>
              </a:rPr>
              <a:t>living </a:t>
            </a:r>
            <a:r>
              <a:rPr lang="en-US" sz="2000" dirty="0" smtClean="0">
                <a:latin typeface="Shadows Into Light Two" panose="020B0604020202020204" charset="0"/>
              </a:rPr>
              <a:t>workshops.</a:t>
            </a:r>
            <a:endParaRPr lang="en-US" sz="2000" dirty="0">
              <a:latin typeface="Shadows Into Light Two" panose="020B0604020202020204" charset="0"/>
            </a:endParaRPr>
          </a:p>
          <a:p>
            <a:pPr marL="342900" lvl="1" indent="-342900">
              <a:buFont typeface="Wingdings" panose="05000000000000000000" pitchFamily="2" charset="2"/>
              <a:buChar char="ü"/>
            </a:pPr>
            <a:r>
              <a:rPr lang="en-US" sz="2000" dirty="0">
                <a:latin typeface="Shadows Into Light Two" panose="020B0604020202020204" charset="0"/>
              </a:rPr>
              <a:t>Academic Affairs </a:t>
            </a:r>
            <a:r>
              <a:rPr lang="en-US" sz="2000" dirty="0" smtClean="0">
                <a:latin typeface="Shadows Into Light Two" panose="020B0604020202020204" charset="0"/>
              </a:rPr>
              <a:t>could </a:t>
            </a:r>
            <a:r>
              <a:rPr lang="en-US" sz="2000" dirty="0">
                <a:latin typeface="Shadows Into Light Two" panose="020B0604020202020204" charset="0"/>
              </a:rPr>
              <a:t>provide tutors </a:t>
            </a:r>
            <a:r>
              <a:rPr lang="en-US" sz="2000" dirty="0" smtClean="0">
                <a:latin typeface="Shadows Into Light Two" panose="020B0604020202020204" charset="0"/>
              </a:rPr>
              <a:t>via </a:t>
            </a:r>
            <a:r>
              <a:rPr lang="en-US" sz="2000" dirty="0">
                <a:latin typeface="Shadows Into Light Two" panose="020B0604020202020204" charset="0"/>
              </a:rPr>
              <a:t>extra credit opportunities in related </a:t>
            </a:r>
            <a:r>
              <a:rPr lang="en-US" sz="2000" dirty="0" smtClean="0">
                <a:latin typeface="Shadows Into Light Two" panose="020B0604020202020204" charset="0"/>
              </a:rPr>
              <a:t>courses, internship credits, and/or existing jobs. </a:t>
            </a:r>
            <a:endParaRPr lang="en-US" sz="2000" dirty="0">
              <a:latin typeface="Shadows Into Light Two" panose="020B0604020202020204" charset="0"/>
            </a:endParaRPr>
          </a:p>
          <a:p>
            <a:pPr marL="342900" lvl="1" indent="-342900">
              <a:buFont typeface="Wingdings" panose="05000000000000000000" pitchFamily="2" charset="2"/>
              <a:buChar char="ü"/>
            </a:pPr>
            <a:r>
              <a:rPr lang="en-US" sz="2000" dirty="0">
                <a:latin typeface="Shadows Into Light Two" panose="020B0604020202020204" charset="0"/>
              </a:rPr>
              <a:t>Student Activities </a:t>
            </a:r>
            <a:r>
              <a:rPr lang="en-US" sz="2000" dirty="0" smtClean="0">
                <a:latin typeface="Shadows Into Light Two" panose="020B0604020202020204" charset="0"/>
              </a:rPr>
              <a:t>could </a:t>
            </a:r>
            <a:r>
              <a:rPr lang="en-US" sz="2000" dirty="0">
                <a:latin typeface="Shadows Into Light Two" panose="020B0604020202020204" charset="0"/>
              </a:rPr>
              <a:t>provide social and educational </a:t>
            </a:r>
            <a:r>
              <a:rPr lang="en-US" sz="2000" dirty="0" smtClean="0">
                <a:latin typeface="Shadows Into Light Two" panose="020B0604020202020204" charset="0"/>
              </a:rPr>
              <a:t>programming.</a:t>
            </a:r>
            <a:endParaRPr lang="en-US" sz="2000" dirty="0">
              <a:latin typeface="Shadows Into Light Two" panose="020B0604020202020204" charset="0"/>
            </a:endParaRPr>
          </a:p>
          <a:p>
            <a:pPr marL="342900" lvl="1" indent="-342900">
              <a:buFont typeface="Wingdings" panose="05000000000000000000" pitchFamily="2" charset="2"/>
              <a:buChar char="ü"/>
            </a:pPr>
            <a:r>
              <a:rPr lang="en-US" sz="2000" dirty="0">
                <a:latin typeface="Shadows Into Light Two" panose="020B0604020202020204" charset="0"/>
              </a:rPr>
              <a:t>Mental Health Services </a:t>
            </a:r>
            <a:r>
              <a:rPr lang="en-US" sz="2000" dirty="0" smtClean="0">
                <a:latin typeface="Shadows Into Light Two" panose="020B0604020202020204" charset="0"/>
              </a:rPr>
              <a:t>could </a:t>
            </a:r>
            <a:r>
              <a:rPr lang="en-US" sz="2000" dirty="0">
                <a:latin typeface="Shadows Into Light Two" panose="020B0604020202020204" charset="0"/>
              </a:rPr>
              <a:t>provide mental wellness </a:t>
            </a:r>
            <a:r>
              <a:rPr lang="en-US" sz="2000" dirty="0" smtClean="0">
                <a:latin typeface="Shadows Into Light Two" panose="020B0604020202020204" charset="0"/>
              </a:rPr>
              <a:t>programming.</a:t>
            </a:r>
            <a:endParaRPr lang="en-US" sz="2000" dirty="0">
              <a:latin typeface="Shadows Into Light Two" panose="020B0604020202020204" charset="0"/>
            </a:endParaRPr>
          </a:p>
        </p:txBody>
      </p:sp>
    </p:spTree>
    <p:extLst>
      <p:ext uri="{BB962C8B-B14F-4D97-AF65-F5344CB8AC3E}">
        <p14:creationId xmlns:p14="http://schemas.microsoft.com/office/powerpoint/2010/main" val="3453019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BUDGET</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07162591"/>
              </p:ext>
            </p:extLst>
          </p:nvPr>
        </p:nvGraphicFramePr>
        <p:xfrm>
          <a:off x="1524000" y="1410240"/>
          <a:ext cx="6096000" cy="2987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28841736"/>
                    </a:ext>
                  </a:extLst>
                </a:gridCol>
                <a:gridCol w="3048000">
                  <a:extLst>
                    <a:ext uri="{9D8B030D-6E8A-4147-A177-3AD203B41FA5}">
                      <a16:colId xmlns:a16="http://schemas.microsoft.com/office/drawing/2014/main" val="362750567"/>
                    </a:ext>
                  </a:extLst>
                </a:gridCol>
              </a:tblGrid>
              <a:tr h="370840">
                <a:tc>
                  <a:txBody>
                    <a:bodyPr/>
                    <a:lstStyle/>
                    <a:p>
                      <a:pPr algn="ctr"/>
                      <a:r>
                        <a:rPr lang="en-US" sz="2000" b="1" dirty="0" smtClean="0">
                          <a:latin typeface="Shadows Into Light Two" panose="020B0604020202020204" charset="0"/>
                        </a:rPr>
                        <a:t>Item</a:t>
                      </a:r>
                      <a:endParaRPr lang="en-US" sz="2000" b="1" dirty="0">
                        <a:latin typeface="Shadows Into Light Two" panose="020B0604020202020204" charset="0"/>
                      </a:endParaRPr>
                    </a:p>
                  </a:txBody>
                  <a:tcPr/>
                </a:tc>
                <a:tc>
                  <a:txBody>
                    <a:bodyPr/>
                    <a:lstStyle/>
                    <a:p>
                      <a:pPr algn="ctr"/>
                      <a:r>
                        <a:rPr lang="en-US" sz="2000" b="1" dirty="0" smtClean="0">
                          <a:latin typeface="Shadows Into Light Two" panose="020B0604020202020204" charset="0"/>
                        </a:rPr>
                        <a:t>Estimated Annual Cost</a:t>
                      </a:r>
                      <a:endParaRPr lang="en-US" sz="2000" b="1" dirty="0">
                        <a:latin typeface="Shadows Into Light Two" panose="020B0604020202020204" charset="0"/>
                      </a:endParaRPr>
                    </a:p>
                  </a:txBody>
                  <a:tcPr/>
                </a:tc>
                <a:extLst>
                  <a:ext uri="{0D108BD9-81ED-4DB2-BD59-A6C34878D82A}">
                    <a16:rowId xmlns:a16="http://schemas.microsoft.com/office/drawing/2014/main" val="2460966000"/>
                  </a:ext>
                </a:extLst>
              </a:tr>
              <a:tr h="370840">
                <a:tc>
                  <a:txBody>
                    <a:bodyPr/>
                    <a:lstStyle/>
                    <a:p>
                      <a:pPr algn="ctr"/>
                      <a:r>
                        <a:rPr lang="en-US" sz="2000" b="0" dirty="0" smtClean="0">
                          <a:latin typeface="Shadows Into Light Two" panose="020B0604020202020204" charset="0"/>
                        </a:rPr>
                        <a:t>Advertising</a:t>
                      </a:r>
                      <a:endParaRPr lang="en-US" sz="2000" b="0" dirty="0">
                        <a:latin typeface="Shadows Into Light Two" panose="020B0604020202020204" charset="0"/>
                      </a:endParaRPr>
                    </a:p>
                  </a:txBody>
                  <a:tcPr/>
                </a:tc>
                <a:tc>
                  <a:txBody>
                    <a:bodyPr/>
                    <a:lstStyle/>
                    <a:p>
                      <a:pPr algn="ctr"/>
                      <a:r>
                        <a:rPr lang="en-US" sz="2000" b="0" dirty="0" smtClean="0">
                          <a:latin typeface="Shadows Into Light Two" panose="020B0604020202020204" charset="0"/>
                        </a:rPr>
                        <a:t>$500</a:t>
                      </a:r>
                      <a:endParaRPr lang="en-US" sz="2000" b="0" dirty="0">
                        <a:latin typeface="Shadows Into Light Two" panose="020B0604020202020204" charset="0"/>
                      </a:endParaRPr>
                    </a:p>
                  </a:txBody>
                  <a:tcPr/>
                </a:tc>
                <a:extLst>
                  <a:ext uri="{0D108BD9-81ED-4DB2-BD59-A6C34878D82A}">
                    <a16:rowId xmlns:a16="http://schemas.microsoft.com/office/drawing/2014/main" val="574518957"/>
                  </a:ext>
                </a:extLst>
              </a:tr>
              <a:tr h="370840">
                <a:tc>
                  <a:txBody>
                    <a:bodyPr/>
                    <a:lstStyle/>
                    <a:p>
                      <a:pPr algn="ctr"/>
                      <a:r>
                        <a:rPr lang="en-US" sz="2000" b="0" dirty="0" smtClean="0">
                          <a:latin typeface="Shadows Into Light Two" panose="020B0604020202020204" charset="0"/>
                        </a:rPr>
                        <a:t>Programming Supplies</a:t>
                      </a:r>
                      <a:endParaRPr lang="en-US" sz="2000" b="0" dirty="0">
                        <a:latin typeface="Shadows Into Light Two" panose="020B0604020202020204" charset="0"/>
                      </a:endParaRPr>
                    </a:p>
                  </a:txBody>
                  <a:tcPr/>
                </a:tc>
                <a:tc>
                  <a:txBody>
                    <a:bodyPr/>
                    <a:lstStyle/>
                    <a:p>
                      <a:pPr algn="ctr"/>
                      <a:r>
                        <a:rPr lang="en-US" sz="2000" b="0" dirty="0" smtClean="0">
                          <a:latin typeface="Shadows Into Light Two" panose="020B0604020202020204" charset="0"/>
                        </a:rPr>
                        <a:t>$2,000</a:t>
                      </a:r>
                      <a:endParaRPr lang="en-US" sz="2000" b="0" dirty="0">
                        <a:latin typeface="Shadows Into Light Two" panose="020B0604020202020204" charset="0"/>
                      </a:endParaRPr>
                    </a:p>
                  </a:txBody>
                  <a:tcPr/>
                </a:tc>
                <a:extLst>
                  <a:ext uri="{0D108BD9-81ED-4DB2-BD59-A6C34878D82A}">
                    <a16:rowId xmlns:a16="http://schemas.microsoft.com/office/drawing/2014/main" val="2040354197"/>
                  </a:ext>
                </a:extLst>
              </a:tr>
              <a:tr h="370840">
                <a:tc>
                  <a:txBody>
                    <a:bodyPr/>
                    <a:lstStyle/>
                    <a:p>
                      <a:pPr algn="ctr"/>
                      <a:r>
                        <a:rPr lang="en-US" sz="2000" b="0" dirty="0" smtClean="0">
                          <a:solidFill>
                            <a:schemeClr val="tx1"/>
                          </a:solidFill>
                          <a:latin typeface="Shadows Into Light Two" panose="020B0604020202020204" charset="0"/>
                        </a:rPr>
                        <a:t>Optional:</a:t>
                      </a:r>
                      <a:r>
                        <a:rPr lang="en-US" sz="2000" b="0" baseline="0" dirty="0" smtClean="0">
                          <a:solidFill>
                            <a:schemeClr val="tx1"/>
                          </a:solidFill>
                          <a:latin typeface="Shadows Into Light Two" panose="020B0604020202020204" charset="0"/>
                        </a:rPr>
                        <a:t> Buddies</a:t>
                      </a:r>
                      <a:endParaRPr lang="en-US" sz="2000" b="0" dirty="0">
                        <a:solidFill>
                          <a:schemeClr val="tx1"/>
                        </a:solidFill>
                        <a:latin typeface="Shadows Into Light Two" panose="020B0604020202020204" charset="0"/>
                      </a:endParaRPr>
                    </a:p>
                  </a:txBody>
                  <a:tcPr anchor="ctr"/>
                </a:tc>
                <a:tc>
                  <a:txBody>
                    <a:bodyPr/>
                    <a:lstStyle/>
                    <a:p>
                      <a:pPr algn="ctr"/>
                      <a:r>
                        <a:rPr lang="en-US" sz="2000" b="0" dirty="0" smtClean="0">
                          <a:solidFill>
                            <a:schemeClr val="tx1"/>
                          </a:solidFill>
                          <a:latin typeface="Shadows Into Light Two" panose="020B0604020202020204" charset="0"/>
                        </a:rPr>
                        <a:t>$10,000 ($500 Stipend x 20 Buddies)</a:t>
                      </a:r>
                      <a:endParaRPr lang="en-US" sz="2000" b="0" dirty="0">
                        <a:solidFill>
                          <a:schemeClr val="tx1"/>
                        </a:solidFill>
                        <a:latin typeface="Shadows Into Light Two" panose="020B0604020202020204" charset="0"/>
                      </a:endParaRPr>
                    </a:p>
                  </a:txBody>
                  <a:tcPr/>
                </a:tc>
                <a:extLst>
                  <a:ext uri="{0D108BD9-81ED-4DB2-BD59-A6C34878D82A}">
                    <a16:rowId xmlns:a16="http://schemas.microsoft.com/office/drawing/2014/main" val="1925153198"/>
                  </a:ext>
                </a:extLst>
              </a:tr>
              <a:tr h="370840">
                <a:tc>
                  <a:txBody>
                    <a:bodyPr/>
                    <a:lstStyle/>
                    <a:p>
                      <a:pPr algn="ctr"/>
                      <a:r>
                        <a:rPr lang="en-US" sz="2000" b="0" dirty="0" smtClean="0">
                          <a:latin typeface="Shadows Into Light Two" panose="020B0604020202020204" charset="0"/>
                        </a:rPr>
                        <a:t>Optional: Tutors</a:t>
                      </a:r>
                      <a:endParaRPr lang="en-US" sz="2000" b="0" dirty="0">
                        <a:latin typeface="Shadows Into Light Two" panose="020B0604020202020204" charset="0"/>
                      </a:endParaRPr>
                    </a:p>
                  </a:txBody>
                  <a:tcPr anchor="ctr"/>
                </a:tc>
                <a:tc>
                  <a:txBody>
                    <a:bodyPr/>
                    <a:lstStyle/>
                    <a:p>
                      <a:pPr algn="ctr"/>
                      <a:r>
                        <a:rPr lang="en-US" sz="2000" b="0" dirty="0" smtClean="0">
                          <a:latin typeface="Shadows Into Light Two" panose="020B0604020202020204" charset="0"/>
                        </a:rPr>
                        <a:t>$5,000</a:t>
                      </a:r>
                      <a:r>
                        <a:rPr lang="en-US" sz="2000" b="0" baseline="0" dirty="0" smtClean="0">
                          <a:latin typeface="Shadows Into Light Two" panose="020B0604020202020204" charset="0"/>
                        </a:rPr>
                        <a:t> (</a:t>
                      </a:r>
                      <a:r>
                        <a:rPr lang="en-US" sz="2000" b="0" dirty="0" smtClean="0">
                          <a:latin typeface="Shadows Into Light Two" panose="020B0604020202020204" charset="0"/>
                        </a:rPr>
                        <a:t>$1,000 Stipend x 5</a:t>
                      </a:r>
                      <a:r>
                        <a:rPr lang="en-US" sz="2000" b="0" baseline="0" dirty="0" smtClean="0">
                          <a:latin typeface="Shadows Into Light Two" panose="020B0604020202020204" charset="0"/>
                        </a:rPr>
                        <a:t> Tutors)</a:t>
                      </a:r>
                      <a:endParaRPr lang="en-US" sz="2000" b="0" dirty="0">
                        <a:latin typeface="Shadows Into Light Two" panose="020B0604020202020204" charset="0"/>
                      </a:endParaRPr>
                    </a:p>
                  </a:txBody>
                  <a:tcPr anchor="ctr"/>
                </a:tc>
                <a:extLst>
                  <a:ext uri="{0D108BD9-81ED-4DB2-BD59-A6C34878D82A}">
                    <a16:rowId xmlns:a16="http://schemas.microsoft.com/office/drawing/2014/main" val="981448996"/>
                  </a:ext>
                </a:extLst>
              </a:tr>
              <a:tr h="370840">
                <a:tc>
                  <a:txBody>
                    <a:bodyPr/>
                    <a:lstStyle/>
                    <a:p>
                      <a:pPr algn="ctr"/>
                      <a:r>
                        <a:rPr lang="en-US" sz="2000" b="1" dirty="0" smtClean="0">
                          <a:solidFill>
                            <a:schemeClr val="bg2"/>
                          </a:solidFill>
                          <a:latin typeface="Shadows Into Light Two" panose="020B0604020202020204" charset="0"/>
                        </a:rPr>
                        <a:t>Total Cost</a:t>
                      </a:r>
                      <a:endParaRPr lang="en-US" sz="2000" b="1" dirty="0">
                        <a:solidFill>
                          <a:schemeClr val="bg2"/>
                        </a:solidFill>
                        <a:latin typeface="Shadows Into Light Two" panose="020B0604020202020204" charset="0"/>
                      </a:endParaRPr>
                    </a:p>
                  </a:txBody>
                  <a:tcPr/>
                </a:tc>
                <a:tc>
                  <a:txBody>
                    <a:bodyPr/>
                    <a:lstStyle/>
                    <a:p>
                      <a:pPr algn="ctr"/>
                      <a:r>
                        <a:rPr lang="en-US" sz="2000" b="1" dirty="0" smtClean="0">
                          <a:solidFill>
                            <a:schemeClr val="bg2"/>
                          </a:solidFill>
                          <a:latin typeface="Shadows Into Light Two" panose="020B0604020202020204" charset="0"/>
                        </a:rPr>
                        <a:t>$2,500-$17,500</a:t>
                      </a:r>
                      <a:endParaRPr lang="en-US" sz="2000" b="1" dirty="0">
                        <a:solidFill>
                          <a:schemeClr val="bg2"/>
                        </a:solidFill>
                        <a:latin typeface="Shadows Into Light Two" panose="020B0604020202020204" charset="0"/>
                      </a:endParaRPr>
                    </a:p>
                  </a:txBody>
                  <a:tcPr/>
                </a:tc>
                <a:extLst>
                  <a:ext uri="{0D108BD9-81ED-4DB2-BD59-A6C34878D82A}">
                    <a16:rowId xmlns:a16="http://schemas.microsoft.com/office/drawing/2014/main" val="3955226400"/>
                  </a:ext>
                </a:extLst>
              </a:tr>
            </a:tbl>
          </a:graphicData>
        </a:graphic>
      </p:graphicFrame>
    </p:spTree>
    <p:extLst>
      <p:ext uri="{BB962C8B-B14F-4D97-AF65-F5344CB8AC3E}">
        <p14:creationId xmlns:p14="http://schemas.microsoft.com/office/powerpoint/2010/main" val="2127752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FUTURE POSSIBILITIES</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3170099"/>
          </a:xfrm>
          <a:prstGeom prst="rect">
            <a:avLst/>
          </a:prstGeom>
          <a:noFill/>
        </p:spPr>
        <p:txBody>
          <a:bodyPr wrap="square" rtlCol="0">
            <a:spAutoFit/>
          </a:bodyPr>
          <a:lstStyle/>
          <a:p>
            <a:pPr marL="342900" lvl="1" indent="-342900">
              <a:buFont typeface="Wingdings" panose="05000000000000000000" pitchFamily="2" charset="2"/>
              <a:buChar char="ü"/>
            </a:pPr>
            <a:r>
              <a:rPr lang="en-US" sz="2000" dirty="0" smtClean="0">
                <a:latin typeface="Shadows Into Light Two" panose="020B0604020202020204" charset="0"/>
              </a:rPr>
              <a:t>This program could be shaped into a living-learning community in the residence halls.</a:t>
            </a:r>
          </a:p>
          <a:p>
            <a:pPr marL="342900" lvl="1" indent="-342900">
              <a:buFont typeface="Wingdings" panose="05000000000000000000" pitchFamily="2" charset="2"/>
              <a:buChar char="ü"/>
            </a:pPr>
            <a:r>
              <a:rPr lang="en-US" sz="2000" dirty="0" smtClean="0">
                <a:latin typeface="Shadows Into Light Two" panose="020B0604020202020204" charset="0"/>
              </a:rPr>
              <a:t>This program could expand into </a:t>
            </a:r>
            <a:r>
              <a:rPr lang="en-US" sz="2000" dirty="0">
                <a:latin typeface="Shadows Into Light Two" panose="020B0604020202020204" charset="0"/>
              </a:rPr>
              <a:t>a</a:t>
            </a:r>
            <a:r>
              <a:rPr lang="en-US" sz="2000" dirty="0" smtClean="0">
                <a:latin typeface="Shadows Into Light Two" panose="020B0604020202020204" charset="0"/>
              </a:rPr>
              <a:t> digital platform through a mobile application or online program, providing opportunities for online buddies and educational content for students who are enrolled in online courses and/or with lower functioning autism.</a:t>
            </a:r>
          </a:p>
          <a:p>
            <a:pPr marL="342900" lvl="1" indent="-342900">
              <a:buFont typeface="Wingdings" panose="05000000000000000000" pitchFamily="2" charset="2"/>
              <a:buChar char="ü"/>
            </a:pPr>
            <a:r>
              <a:rPr lang="en-US" sz="2000" dirty="0" smtClean="0">
                <a:latin typeface="Shadows Into Light Two" panose="020B0604020202020204" charset="0"/>
              </a:rPr>
              <a:t>This program could grow its partnership with other on-campus departments so it continues to remain a priority and campus-wide collaborative effort.</a:t>
            </a:r>
          </a:p>
          <a:p>
            <a:pPr marL="342900" lvl="1" indent="-342900">
              <a:buFont typeface="Wingdings" panose="05000000000000000000" pitchFamily="2" charset="2"/>
              <a:buChar char="ü"/>
            </a:pPr>
            <a:r>
              <a:rPr lang="en-US" sz="2000" dirty="0" smtClean="0">
                <a:latin typeface="Shadows Into Light Two" panose="020B0604020202020204" charset="0"/>
              </a:rPr>
              <a:t>This program could be paired with or extended to incoming students through a summer bridge program.</a:t>
            </a:r>
          </a:p>
          <a:p>
            <a:pPr marL="342900" lvl="1" indent="-342900">
              <a:buFont typeface="Wingdings" panose="05000000000000000000" pitchFamily="2" charset="2"/>
              <a:buChar char="ü"/>
            </a:pPr>
            <a:r>
              <a:rPr lang="en-US" sz="2000" dirty="0" smtClean="0">
                <a:latin typeface="Shadows Into Light Two" panose="020B0604020202020204" charset="0"/>
              </a:rPr>
              <a:t>This program could offer scholarships for participants to incentivize participation.</a:t>
            </a:r>
          </a:p>
        </p:txBody>
      </p:sp>
    </p:spTree>
    <p:extLst>
      <p:ext uri="{BB962C8B-B14F-4D97-AF65-F5344CB8AC3E}">
        <p14:creationId xmlns:p14="http://schemas.microsoft.com/office/powerpoint/2010/main" val="502242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CLOSING REMARKS</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3"/>
          <a:srcRect l="7222" t="8718" r="7294" b="8718"/>
          <a:stretch/>
        </p:blipFill>
        <p:spPr>
          <a:xfrm rot="21262667">
            <a:off x="543265" y="1387601"/>
            <a:ext cx="3886413" cy="314675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8" name="TextBox 7"/>
          <p:cNvSpPr txBox="1"/>
          <p:nvPr/>
        </p:nvSpPr>
        <p:spPr>
          <a:xfrm>
            <a:off x="5039197" y="1267365"/>
            <a:ext cx="3644153" cy="2862322"/>
          </a:xfrm>
          <a:prstGeom prst="rect">
            <a:avLst/>
          </a:prstGeom>
          <a:noFill/>
        </p:spPr>
        <p:txBody>
          <a:bodyPr wrap="square" rtlCol="0">
            <a:spAutoFit/>
          </a:bodyPr>
          <a:lstStyle/>
          <a:p>
            <a:pPr lvl="1" algn="r"/>
            <a:endParaRPr lang="en-US" sz="2000" dirty="0" smtClean="0">
              <a:latin typeface="Shadows Into Light Two" panose="020B0604020202020204" charset="0"/>
            </a:endParaRPr>
          </a:p>
          <a:p>
            <a:pPr lvl="1" algn="r"/>
            <a:r>
              <a:rPr lang="en-US" sz="2000" dirty="0" smtClean="0">
                <a:latin typeface="Shadows Into Light Two" panose="020B0604020202020204" charset="0"/>
              </a:rPr>
              <a:t>ASAP is truly designed to meet the needs of students on the autism spectrum where they are at—with their particular needs—because we do not pay close enough attention to this population.</a:t>
            </a:r>
          </a:p>
          <a:p>
            <a:pPr lvl="1" algn="r"/>
            <a:endParaRPr lang="en-US" sz="2000" dirty="0">
              <a:latin typeface="Shadows Into Light Two" panose="020B0604020202020204" charset="0"/>
            </a:endParaRPr>
          </a:p>
          <a:p>
            <a:pPr lvl="1" algn="r"/>
            <a:r>
              <a:rPr lang="en-US" sz="2000" dirty="0" smtClean="0">
                <a:latin typeface="Shadows Into Light Two" panose="020B0604020202020204" charset="0"/>
              </a:rPr>
              <a:t>It’s time to change that.</a:t>
            </a:r>
          </a:p>
        </p:txBody>
      </p:sp>
    </p:spTree>
    <p:extLst>
      <p:ext uri="{BB962C8B-B14F-4D97-AF65-F5344CB8AC3E}">
        <p14:creationId xmlns:p14="http://schemas.microsoft.com/office/powerpoint/2010/main" val="163779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fade">
                                      <p:cBhvr>
                                        <p:cTn id="17"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AGENDA</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6" name="Rectangle 5"/>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632868" y="1274255"/>
            <a:ext cx="5788617" cy="44011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spc="300" dirty="0" smtClean="0">
                <a:solidFill>
                  <a:schemeClr val="bg1"/>
                </a:solidFill>
                <a:latin typeface="American Purpose" pitchFamily="2" charset="0"/>
              </a:rPr>
              <a:t>Needs</a:t>
            </a:r>
            <a:endParaRPr lang="en-US" sz="2000" b="1" spc="300" dirty="0">
              <a:solidFill>
                <a:schemeClr val="bg1"/>
              </a:solidFill>
              <a:latin typeface="American Purpose" pitchFamily="2" charset="0"/>
            </a:endParaRPr>
          </a:p>
        </p:txBody>
      </p:sp>
      <p:sp>
        <p:nvSpPr>
          <p:cNvPr id="9" name="Rounded Rectangle 8"/>
          <p:cNvSpPr/>
          <p:nvPr/>
        </p:nvSpPr>
        <p:spPr>
          <a:xfrm>
            <a:off x="1632134" y="1876032"/>
            <a:ext cx="5788617" cy="44011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spc="300" dirty="0" smtClean="0">
                <a:solidFill>
                  <a:schemeClr val="bg1"/>
                </a:solidFill>
                <a:latin typeface="American Purpose" pitchFamily="2" charset="0"/>
              </a:rPr>
              <a:t>Proposal</a:t>
            </a:r>
            <a:endParaRPr lang="en-US" sz="2000" b="1" spc="300" dirty="0">
              <a:solidFill>
                <a:schemeClr val="bg1"/>
              </a:solidFill>
              <a:latin typeface="American Purpose" pitchFamily="2" charset="0"/>
            </a:endParaRPr>
          </a:p>
        </p:txBody>
      </p:sp>
      <p:sp>
        <p:nvSpPr>
          <p:cNvPr id="10" name="Rounded Rectangle 9"/>
          <p:cNvSpPr/>
          <p:nvPr/>
        </p:nvSpPr>
        <p:spPr>
          <a:xfrm>
            <a:off x="1632133" y="2477809"/>
            <a:ext cx="5788617" cy="44011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spc="300" dirty="0" smtClean="0">
                <a:solidFill>
                  <a:schemeClr val="bg1"/>
                </a:solidFill>
                <a:latin typeface="American Purpose" pitchFamily="2" charset="0"/>
              </a:rPr>
              <a:t>Rationale</a:t>
            </a:r>
            <a:endParaRPr lang="en-US" sz="2000" b="1" spc="300" dirty="0">
              <a:solidFill>
                <a:schemeClr val="bg1"/>
              </a:solidFill>
              <a:latin typeface="American Purpose" pitchFamily="2" charset="0"/>
            </a:endParaRPr>
          </a:p>
        </p:txBody>
      </p:sp>
      <p:sp>
        <p:nvSpPr>
          <p:cNvPr id="11" name="Rounded Rectangle 10"/>
          <p:cNvSpPr/>
          <p:nvPr/>
        </p:nvSpPr>
        <p:spPr>
          <a:xfrm>
            <a:off x="1639884" y="3079586"/>
            <a:ext cx="5788617" cy="44011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spc="300" dirty="0" smtClean="0">
                <a:solidFill>
                  <a:schemeClr val="bg1"/>
                </a:solidFill>
                <a:latin typeface="American Purpose" pitchFamily="2" charset="0"/>
              </a:rPr>
              <a:t>IMPLEMENTATION</a:t>
            </a:r>
            <a:endParaRPr lang="en-US" sz="2000" b="1" spc="300" dirty="0">
              <a:solidFill>
                <a:schemeClr val="bg1"/>
              </a:solidFill>
              <a:latin typeface="American Purpose" pitchFamily="2" charset="0"/>
            </a:endParaRPr>
          </a:p>
        </p:txBody>
      </p:sp>
      <p:sp>
        <p:nvSpPr>
          <p:cNvPr id="12" name="Rounded Rectangle 11"/>
          <p:cNvSpPr/>
          <p:nvPr/>
        </p:nvSpPr>
        <p:spPr>
          <a:xfrm>
            <a:off x="1639884" y="3691285"/>
            <a:ext cx="5788617" cy="44011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spc="300" dirty="0" smtClean="0">
                <a:solidFill>
                  <a:schemeClr val="bg1"/>
                </a:solidFill>
                <a:latin typeface="American Purpose" pitchFamily="2" charset="0"/>
              </a:rPr>
              <a:t>BUDGET</a:t>
            </a:r>
            <a:endParaRPr lang="en-US" sz="2000" b="1" spc="300" dirty="0">
              <a:solidFill>
                <a:schemeClr val="bg1"/>
              </a:solidFill>
              <a:latin typeface="American Purpose" pitchFamily="2" charset="0"/>
            </a:endParaRPr>
          </a:p>
        </p:txBody>
      </p:sp>
      <p:sp>
        <p:nvSpPr>
          <p:cNvPr id="13" name="Rounded Rectangle 12"/>
          <p:cNvSpPr/>
          <p:nvPr/>
        </p:nvSpPr>
        <p:spPr>
          <a:xfrm>
            <a:off x="1639884" y="4283140"/>
            <a:ext cx="5788617" cy="44011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spc="300" dirty="0" smtClean="0">
                <a:solidFill>
                  <a:schemeClr val="bg1"/>
                </a:solidFill>
                <a:latin typeface="American Purpose" pitchFamily="2" charset="0"/>
              </a:rPr>
              <a:t>FUTURE POSSIBILITIES</a:t>
            </a:r>
            <a:endParaRPr lang="en-US" sz="2000" b="1" spc="300" dirty="0">
              <a:solidFill>
                <a:schemeClr val="bg1"/>
              </a:solidFill>
              <a:latin typeface="American Purpose" pitchFamily="2" charset="0"/>
            </a:endParaRPr>
          </a:p>
        </p:txBody>
      </p:sp>
    </p:spTree>
    <p:extLst>
      <p:ext uri="{BB962C8B-B14F-4D97-AF65-F5344CB8AC3E}">
        <p14:creationId xmlns:p14="http://schemas.microsoft.com/office/powerpoint/2010/main" val="1354740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NEEDS</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6" name="Rectangle 5"/>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9988" y="1225883"/>
            <a:ext cx="8884024" cy="2246769"/>
          </a:xfrm>
          <a:prstGeom prst="rect">
            <a:avLst/>
          </a:prstGeom>
          <a:noFill/>
        </p:spPr>
        <p:txBody>
          <a:bodyPr wrap="square" rtlCol="0">
            <a:spAutoFit/>
          </a:bodyPr>
          <a:lstStyle/>
          <a:p>
            <a:r>
              <a:rPr lang="en-US" sz="2000" dirty="0" smtClean="0">
                <a:latin typeface="Shadows Into Light Two" panose="020B0604020202020204" charset="0"/>
              </a:rPr>
              <a:t>Students on the </a:t>
            </a:r>
            <a:r>
              <a:rPr lang="en-US" sz="2000" dirty="0">
                <a:latin typeface="Shadows Into Light Two" panose="020B0604020202020204" charset="0"/>
              </a:rPr>
              <a:t>a</a:t>
            </a:r>
            <a:r>
              <a:rPr lang="en-US" sz="2000" dirty="0" smtClean="0">
                <a:latin typeface="Shadows Into Light Two" panose="020B0604020202020204" charset="0"/>
              </a:rPr>
              <a:t>utism spectrum need:</a:t>
            </a:r>
          </a:p>
          <a:p>
            <a:pPr marL="342900" lvl="1" indent="-342900">
              <a:buFont typeface="Wingdings" panose="05000000000000000000" pitchFamily="2" charset="2"/>
              <a:buChar char="ü"/>
            </a:pPr>
            <a:r>
              <a:rPr lang="en-US" sz="2000" dirty="0" smtClean="0">
                <a:latin typeface="Shadows Into Light Two" panose="020B0604020202020204" charset="0"/>
              </a:rPr>
              <a:t>Greater social </a:t>
            </a:r>
            <a:r>
              <a:rPr lang="en-US" sz="2000" dirty="0">
                <a:latin typeface="Shadows Into Light Two" panose="020B0604020202020204" charset="0"/>
              </a:rPr>
              <a:t>support</a:t>
            </a:r>
          </a:p>
          <a:p>
            <a:pPr marL="342900" lvl="1" indent="-342900">
              <a:buFont typeface="Wingdings" panose="05000000000000000000" pitchFamily="2" charset="2"/>
              <a:buChar char="ü"/>
            </a:pPr>
            <a:r>
              <a:rPr lang="en-US" sz="2000" dirty="0" smtClean="0">
                <a:latin typeface="Shadows Into Light Two" panose="020B0604020202020204" charset="0"/>
              </a:rPr>
              <a:t>Greater educational support</a:t>
            </a:r>
          </a:p>
          <a:p>
            <a:pPr marL="342900" lvl="1" indent="-342900">
              <a:buFont typeface="Wingdings" panose="05000000000000000000" pitchFamily="2" charset="2"/>
              <a:buChar char="ü"/>
            </a:pPr>
            <a:r>
              <a:rPr lang="en-US" sz="2000" dirty="0" smtClean="0">
                <a:latin typeface="Shadows Into Light Two" panose="020B0604020202020204" charset="0"/>
              </a:rPr>
              <a:t>Support with their transition to college</a:t>
            </a:r>
          </a:p>
          <a:p>
            <a:pPr marL="342900" lvl="1" indent="-342900">
              <a:buFont typeface="Wingdings" panose="05000000000000000000" pitchFamily="2" charset="2"/>
              <a:buChar char="ü"/>
            </a:pPr>
            <a:r>
              <a:rPr lang="en-US" sz="2000" dirty="0" smtClean="0">
                <a:latin typeface="Shadows Into Light Two" panose="020B0604020202020204" charset="0"/>
              </a:rPr>
              <a:t>To feel safe on campus</a:t>
            </a:r>
          </a:p>
          <a:p>
            <a:pPr marL="342900" lvl="1" indent="-342900">
              <a:buFont typeface="Wingdings" panose="05000000000000000000" pitchFamily="2" charset="2"/>
              <a:buChar char="ü"/>
            </a:pPr>
            <a:r>
              <a:rPr lang="en-US" sz="2000" dirty="0" smtClean="0">
                <a:latin typeface="Shadows Into Light Two" panose="020B0604020202020204" charset="0"/>
              </a:rPr>
              <a:t>To feel a sense of belonging on campus</a:t>
            </a:r>
          </a:p>
          <a:p>
            <a:pPr marL="342900" lvl="1" indent="-342900">
              <a:buFont typeface="Wingdings" panose="05000000000000000000" pitchFamily="2" charset="2"/>
              <a:buChar char="ü"/>
            </a:pPr>
            <a:r>
              <a:rPr lang="en-US" sz="2000" dirty="0" smtClean="0">
                <a:latin typeface="Shadows Into Light Two" panose="020B0604020202020204" charset="0"/>
              </a:rPr>
              <a:t>Accommodations to match their unique needs</a:t>
            </a:r>
          </a:p>
        </p:txBody>
      </p:sp>
    </p:spTree>
    <p:extLst>
      <p:ext uri="{BB962C8B-B14F-4D97-AF65-F5344CB8AC3E}">
        <p14:creationId xmlns:p14="http://schemas.microsoft.com/office/powerpoint/2010/main" val="4108922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NEEDS</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6" name="Rectangle 5"/>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9988" y="1225883"/>
            <a:ext cx="8884024" cy="3708708"/>
          </a:xfrm>
          <a:prstGeom prst="rect">
            <a:avLst/>
          </a:prstGeom>
          <a:noFill/>
        </p:spPr>
        <p:txBody>
          <a:bodyPr wrap="square" rtlCol="0">
            <a:spAutoFit/>
          </a:bodyPr>
          <a:lstStyle/>
          <a:p>
            <a:pPr algn="ctr"/>
            <a:r>
              <a:rPr lang="en-US" sz="2000" b="1" dirty="0" smtClean="0">
                <a:latin typeface="Shadows Into Light Two" panose="020B0604020202020204" charset="0"/>
              </a:rPr>
              <a:t>What does the current literature say?</a:t>
            </a:r>
          </a:p>
          <a:p>
            <a:pPr lvl="1"/>
            <a:endParaRPr lang="en-US" sz="2000" dirty="0" smtClean="0">
              <a:latin typeface="Shadows Into Light Two" panose="020B0604020202020204" charset="0"/>
            </a:endParaRPr>
          </a:p>
          <a:p>
            <a:pPr lvl="1" algn="ctr"/>
            <a:r>
              <a:rPr lang="en-US" sz="2000" dirty="0" smtClean="0">
                <a:latin typeface="Shadows Into Light Two" panose="020B0604020202020204" charset="0"/>
              </a:rPr>
              <a:t>“Student and parent report indicated that many of our students were not receiving adequate educational or social support in higher education” (</a:t>
            </a:r>
            <a:r>
              <a:rPr lang="en-US" sz="2000" dirty="0" err="1" smtClean="0">
                <a:latin typeface="Shadows Into Light Two" panose="020B0604020202020204" charset="0"/>
              </a:rPr>
              <a:t>Cai</a:t>
            </a:r>
            <a:r>
              <a:rPr lang="en-US" sz="2000" dirty="0" smtClean="0">
                <a:latin typeface="Shadows Into Light Two" panose="020B0604020202020204" charset="0"/>
              </a:rPr>
              <a:t> &amp; </a:t>
            </a:r>
            <a:r>
              <a:rPr lang="en-US" sz="2000" dirty="0" err="1" smtClean="0">
                <a:latin typeface="Shadows Into Light Two" panose="020B0604020202020204" charset="0"/>
              </a:rPr>
              <a:t>Richdale</a:t>
            </a:r>
            <a:r>
              <a:rPr lang="en-US" sz="2000" dirty="0" smtClean="0">
                <a:latin typeface="Shadows Into Light Two" panose="020B0604020202020204" charset="0"/>
              </a:rPr>
              <a:t>, 2015, p. 10).</a:t>
            </a:r>
            <a:r>
              <a:rPr lang="en-US" sz="1800" baseline="30000" dirty="0" smtClean="0">
                <a:latin typeface="Shadows Into Light Two" panose="020B0604020202020204" charset="0"/>
              </a:rPr>
              <a:t>1</a:t>
            </a:r>
            <a:endParaRPr lang="en-US" sz="2000" baseline="30000" dirty="0" smtClean="0">
              <a:latin typeface="Shadows Into Light Two" panose="020B0604020202020204" charset="0"/>
            </a:endParaRPr>
          </a:p>
          <a:p>
            <a:pPr lvl="1" algn="ctr"/>
            <a:endParaRPr lang="en-US" sz="2000" dirty="0">
              <a:latin typeface="Shadows Into Light Two" panose="020B0604020202020204" charset="0"/>
            </a:endParaRPr>
          </a:p>
          <a:p>
            <a:pPr lvl="1" algn="ctr"/>
            <a:r>
              <a:rPr lang="en-US" sz="2000" dirty="0" smtClean="0">
                <a:latin typeface="Shadows Into Light Two" panose="020B0604020202020204" charset="0"/>
              </a:rPr>
              <a:t>“Beyond issues of disability mandates and expectations for support services, students with ASD struggle with the increased need for independent functioning required in a college environment” (“Emerging Practices,” 2014, p. 7).</a:t>
            </a:r>
            <a:r>
              <a:rPr lang="en-US" sz="2000" baseline="30000" dirty="0" smtClean="0">
                <a:latin typeface="Shadows Into Light Two" panose="020B0604020202020204" charset="0"/>
              </a:rPr>
              <a:t>2</a:t>
            </a:r>
          </a:p>
          <a:p>
            <a:pPr lvl="1" algn="r"/>
            <a:endParaRPr lang="en-US" sz="1300" dirty="0" smtClean="0">
              <a:latin typeface="Shadows Into Light Two" panose="020B0604020202020204" charset="0"/>
            </a:endParaRPr>
          </a:p>
          <a:p>
            <a:pPr lvl="1"/>
            <a:endParaRPr lang="en-US" sz="1200" dirty="0" smtClean="0">
              <a:latin typeface="Shadows Into Light Two" panose="020B0604020202020204" charset="0"/>
            </a:endParaRPr>
          </a:p>
          <a:p>
            <a:pPr lvl="1"/>
            <a:endParaRPr lang="en-US" sz="1200" dirty="0">
              <a:latin typeface="Shadows Into Light Two" panose="020B0604020202020204" charset="0"/>
            </a:endParaRPr>
          </a:p>
          <a:p>
            <a:pPr lvl="1"/>
            <a:r>
              <a:rPr lang="en-US" sz="1200" baseline="30000" dirty="0" smtClean="0">
                <a:latin typeface="Shadows Into Light Two" panose="020B0604020202020204" charset="0"/>
              </a:rPr>
              <a:t>1 </a:t>
            </a:r>
            <a:r>
              <a:rPr lang="en-US" sz="1200" dirty="0" err="1" smtClean="0">
                <a:latin typeface="Shadows Into Light Two" panose="020B0604020202020204" charset="0"/>
              </a:rPr>
              <a:t>Cai</a:t>
            </a:r>
            <a:r>
              <a:rPr lang="en-US" sz="1200" dirty="0">
                <a:latin typeface="Shadows Into Light Two" panose="020B0604020202020204" charset="0"/>
              </a:rPr>
              <a:t>, R. Y., &amp; </a:t>
            </a:r>
            <a:r>
              <a:rPr lang="en-US" sz="1200" dirty="0" err="1">
                <a:latin typeface="Shadows Into Light Two" panose="020B0604020202020204" charset="0"/>
              </a:rPr>
              <a:t>Richdale</a:t>
            </a:r>
            <a:r>
              <a:rPr lang="en-US" sz="1200" dirty="0">
                <a:latin typeface="Shadows Into Light Two" panose="020B0604020202020204" charset="0"/>
              </a:rPr>
              <a:t>, A. L. (2015). Educational Experiences and Needs of </a:t>
            </a:r>
            <a:r>
              <a:rPr lang="en-US" sz="1200" dirty="0" err="1">
                <a:latin typeface="Shadows Into Light Two" panose="020B0604020202020204" charset="0"/>
              </a:rPr>
              <a:t>HIgher</a:t>
            </a:r>
            <a:r>
              <a:rPr lang="en-US" sz="1200" dirty="0">
                <a:latin typeface="Shadows Into Light Two" panose="020B0604020202020204" charset="0"/>
              </a:rPr>
              <a:t> Education Students with Autism Spectrum Disorder. 1-11. </a:t>
            </a:r>
            <a:endParaRPr lang="en-US" sz="1300" dirty="0">
              <a:latin typeface="Shadows Into Light Two" panose="020B0604020202020204" charset="0"/>
            </a:endParaRPr>
          </a:p>
          <a:p>
            <a:pPr lvl="1"/>
            <a:r>
              <a:rPr lang="en-US" sz="1300" baseline="30000" dirty="0" smtClean="0">
                <a:latin typeface="Shadows Into Light Two" panose="020B0604020202020204" charset="0"/>
              </a:rPr>
              <a:t>2 </a:t>
            </a:r>
            <a:r>
              <a:rPr lang="en-US" sz="1300" dirty="0" smtClean="0">
                <a:latin typeface="Shadows Into Light Two" panose="020B0604020202020204" charset="0"/>
              </a:rPr>
              <a:t>Emerging </a:t>
            </a:r>
            <a:r>
              <a:rPr lang="en-US" sz="1300" dirty="0">
                <a:latin typeface="Shadows Into Light Two" panose="020B0604020202020204" charset="0"/>
              </a:rPr>
              <a:t>Practices for </a:t>
            </a:r>
            <a:r>
              <a:rPr lang="en-US" sz="1300" dirty="0" smtClean="0">
                <a:latin typeface="Shadows Into Light Two" panose="020B0604020202020204" charset="0"/>
              </a:rPr>
              <a:t>Supporting </a:t>
            </a:r>
            <a:r>
              <a:rPr lang="en-US" sz="1300" dirty="0">
                <a:latin typeface="Shadows Into Light Two" panose="020B0604020202020204" charset="0"/>
              </a:rPr>
              <a:t>Students on the Autism Spectrum in Higher Education: A Guide for Higher </a:t>
            </a:r>
            <a:r>
              <a:rPr lang="en-US" sz="1300" dirty="0" smtClean="0">
                <a:latin typeface="Shadows Into Light Two" panose="020B0604020202020204" charset="0"/>
              </a:rPr>
              <a:t>Education Professionals</a:t>
            </a:r>
            <a:r>
              <a:rPr lang="en-US" sz="1300" dirty="0">
                <a:latin typeface="Shadows Into Light Two" panose="020B0604020202020204" charset="0"/>
              </a:rPr>
              <a:t>. (2014). 1-30</a:t>
            </a:r>
            <a:r>
              <a:rPr lang="en-US" sz="1300" dirty="0" smtClean="0">
                <a:latin typeface="Shadows Into Light Two" panose="020B0604020202020204" charset="0"/>
              </a:rPr>
              <a:t>.</a:t>
            </a:r>
          </a:p>
        </p:txBody>
      </p:sp>
    </p:spTree>
    <p:extLst>
      <p:ext uri="{BB962C8B-B14F-4D97-AF65-F5344CB8AC3E}">
        <p14:creationId xmlns:p14="http://schemas.microsoft.com/office/powerpoint/2010/main" val="2523325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PROPOSAL</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622612" y="1701011"/>
            <a:ext cx="5880847" cy="4594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756142"/>
            <a:ext cx="8884024" cy="1631216"/>
          </a:xfrm>
          <a:prstGeom prst="rect">
            <a:avLst/>
          </a:prstGeom>
          <a:noFill/>
        </p:spPr>
        <p:txBody>
          <a:bodyPr wrap="square" rtlCol="0">
            <a:spAutoFit/>
          </a:bodyPr>
          <a:lstStyle/>
          <a:p>
            <a:pPr lvl="1" algn="ctr"/>
            <a:r>
              <a:rPr lang="en-US" sz="2000" b="1" dirty="0" smtClean="0">
                <a:solidFill>
                  <a:schemeClr val="bg1"/>
                </a:solidFill>
                <a:latin typeface="Shadows Into Light Two" panose="020B0604020202020204" charset="0"/>
              </a:rPr>
              <a:t>The Autism Spectrum Achievement Program (ASAP)</a:t>
            </a:r>
          </a:p>
          <a:p>
            <a:pPr lvl="1" algn="ctr"/>
            <a:endParaRPr lang="en-US" sz="2000" b="1" dirty="0" smtClean="0">
              <a:latin typeface="Shadows Into Light Two" panose="020B0604020202020204" charset="0"/>
            </a:endParaRPr>
          </a:p>
          <a:p>
            <a:pPr lvl="1" algn="ctr"/>
            <a:r>
              <a:rPr lang="en-US" sz="2000" dirty="0" smtClean="0">
                <a:latin typeface="Shadows Into Light Two" panose="020B0604020202020204" charset="0"/>
              </a:rPr>
              <a:t>ASAP is a collaborative partnership among Disability Services, Residence Life, Academic Affairs, Office of Student Activities, and Mental Health Services to provide a free program for students who are on the autism spectrum.</a:t>
            </a:r>
          </a:p>
        </p:txBody>
      </p:sp>
    </p:spTree>
    <p:extLst>
      <p:ext uri="{BB962C8B-B14F-4D97-AF65-F5344CB8AC3E}">
        <p14:creationId xmlns:p14="http://schemas.microsoft.com/office/powerpoint/2010/main" val="3668594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PROPOSAL</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3785652"/>
          </a:xfrm>
          <a:prstGeom prst="rect">
            <a:avLst/>
          </a:prstGeom>
          <a:noFill/>
        </p:spPr>
        <p:txBody>
          <a:bodyPr wrap="square" rtlCol="0">
            <a:spAutoFit/>
          </a:bodyPr>
          <a:lstStyle/>
          <a:p>
            <a:pPr lvl="1" algn="ctr"/>
            <a:r>
              <a:rPr lang="en-US" sz="2000" b="1" u="sng" dirty="0" smtClean="0">
                <a:latin typeface="Shadows Into Light Two" panose="020B0604020202020204" charset="0"/>
              </a:rPr>
              <a:t>Program Services</a:t>
            </a:r>
          </a:p>
          <a:p>
            <a:pPr marL="342900" lvl="1" indent="-342900">
              <a:buFont typeface="Arial" panose="020B0604020202020204" pitchFamily="34" charset="0"/>
              <a:buChar char="•"/>
            </a:pPr>
            <a:r>
              <a:rPr lang="en-US" sz="2000" b="1" dirty="0" smtClean="0">
                <a:latin typeface="Shadows Into Light Two" panose="020B0604020202020204" charset="0"/>
              </a:rPr>
              <a:t>Buddy Program:</a:t>
            </a:r>
            <a:r>
              <a:rPr lang="en-US" sz="2000" dirty="0" smtClean="0">
                <a:latin typeface="Shadows Into Light Two" panose="020B0604020202020204" charset="0"/>
              </a:rPr>
              <a:t> Any student who is on the autism spectrum can apply to participate, and be partnered with another trained student on campus who may or may not also be on the autism spectrum. Students are required to meet with their buddy at least once per term for relationship building and support. (Buddies can also be online to support students with lower functioning autism/online students.)</a:t>
            </a:r>
          </a:p>
          <a:p>
            <a:pPr marL="342900" lvl="1" indent="-342900">
              <a:buFont typeface="Arial" panose="020B0604020202020204" pitchFamily="34" charset="0"/>
              <a:buChar char="•"/>
            </a:pPr>
            <a:r>
              <a:rPr lang="en-US" sz="2000" b="1" dirty="0" smtClean="0">
                <a:latin typeface="Shadows Into Light Two" panose="020B0604020202020204" charset="0"/>
              </a:rPr>
              <a:t>Group Meetings:</a:t>
            </a:r>
            <a:r>
              <a:rPr lang="en-US" sz="2000" dirty="0" smtClean="0">
                <a:latin typeface="Shadows Into Light Two" panose="020B0604020202020204" charset="0"/>
              </a:rPr>
              <a:t> Students are required to attend approximately three meetings per term (beginning, middle, and end of term) to connect with each other, participate in fun social activities, and engage in educational workshops on a variety of topics (study strategies, time management, leadership, social justice, self-care, etc.).</a:t>
            </a:r>
          </a:p>
          <a:p>
            <a:pPr marL="342900" lvl="1" indent="-342900">
              <a:buFont typeface="Arial" panose="020B0604020202020204" pitchFamily="34" charset="0"/>
              <a:buChar char="•"/>
            </a:pPr>
            <a:r>
              <a:rPr lang="en-US" sz="2000" b="1" dirty="0">
                <a:latin typeface="Shadows Into Light Two" panose="020B0604020202020204" charset="0"/>
              </a:rPr>
              <a:t>Tutoring:</a:t>
            </a:r>
            <a:r>
              <a:rPr lang="en-US" sz="2000" dirty="0">
                <a:latin typeface="Shadows Into Light Two" panose="020B0604020202020204" charset="0"/>
              </a:rPr>
              <a:t> Students in the program have access to tutors who are trained to work with students on the autism spectrum</a:t>
            </a:r>
            <a:r>
              <a:rPr lang="en-US" sz="2000" dirty="0" smtClean="0">
                <a:latin typeface="Shadows Into Light Two" panose="020B0604020202020204" charset="0"/>
              </a:rPr>
              <a:t>.</a:t>
            </a:r>
            <a:endParaRPr lang="en-US" sz="2000" b="1" dirty="0">
              <a:latin typeface="Shadows Into Light Two" panose="020B0604020202020204" charset="0"/>
            </a:endParaRPr>
          </a:p>
        </p:txBody>
      </p:sp>
    </p:spTree>
    <p:extLst>
      <p:ext uri="{BB962C8B-B14F-4D97-AF65-F5344CB8AC3E}">
        <p14:creationId xmlns:p14="http://schemas.microsoft.com/office/powerpoint/2010/main" val="2605277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PROPOSAL</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2862322"/>
          </a:xfrm>
          <a:prstGeom prst="rect">
            <a:avLst/>
          </a:prstGeom>
          <a:noFill/>
        </p:spPr>
        <p:txBody>
          <a:bodyPr wrap="square" rtlCol="0">
            <a:spAutoFit/>
          </a:bodyPr>
          <a:lstStyle/>
          <a:p>
            <a:pPr lvl="1" algn="ctr"/>
            <a:r>
              <a:rPr lang="en-US" sz="2000" b="1" u="sng" dirty="0" smtClean="0">
                <a:latin typeface="Shadows Into Light Two" panose="020B0604020202020204" charset="0"/>
              </a:rPr>
              <a:t>Learning Outcomes</a:t>
            </a:r>
          </a:p>
          <a:p>
            <a:pPr lvl="1"/>
            <a:r>
              <a:rPr lang="en-US" sz="2000" dirty="0" smtClean="0">
                <a:latin typeface="Shadows Into Light Two" panose="020B0604020202020204" charset="0"/>
              </a:rPr>
              <a:t>As a result of participating in this program, students will be able to:</a:t>
            </a:r>
          </a:p>
          <a:p>
            <a:pPr marL="342900" lvl="1" indent="-342900">
              <a:buFont typeface="Arial" panose="020B0604020202020204" pitchFamily="34" charset="0"/>
              <a:buChar char="•"/>
            </a:pPr>
            <a:r>
              <a:rPr lang="en-US" sz="2000" dirty="0" smtClean="0">
                <a:latin typeface="Shadows Into Light Two" panose="020B0604020202020204" charset="0"/>
              </a:rPr>
              <a:t>Describe study skills necessary for academic success</a:t>
            </a:r>
          </a:p>
          <a:p>
            <a:pPr marL="342900" lvl="1" indent="-342900">
              <a:buFont typeface="Arial" panose="020B0604020202020204" pitchFamily="34" charset="0"/>
              <a:buChar char="•"/>
            </a:pPr>
            <a:r>
              <a:rPr lang="en-US" sz="2000" dirty="0" smtClean="0">
                <a:latin typeface="Shadows Into Light Two" panose="020B0604020202020204" charset="0"/>
              </a:rPr>
              <a:t>Identify other students and staff on campus who are resources for support</a:t>
            </a:r>
          </a:p>
          <a:p>
            <a:pPr marL="342900" lvl="1" indent="-342900">
              <a:buFont typeface="Arial" panose="020B0604020202020204" pitchFamily="34" charset="0"/>
              <a:buChar char="•"/>
            </a:pPr>
            <a:r>
              <a:rPr lang="en-US" sz="2000" dirty="0" smtClean="0">
                <a:latin typeface="Shadows Into Light Two" panose="020B0604020202020204" charset="0"/>
              </a:rPr>
              <a:t>Demonstrate strategies for mental wellness and self-care in a college environment</a:t>
            </a:r>
          </a:p>
          <a:p>
            <a:pPr marL="342900" lvl="1" indent="-342900">
              <a:buFont typeface="Arial" panose="020B0604020202020204" pitchFamily="34" charset="0"/>
              <a:buChar char="•"/>
            </a:pPr>
            <a:r>
              <a:rPr lang="en-US" sz="2000" dirty="0" smtClean="0">
                <a:latin typeface="Shadows Into Light Two" panose="020B0604020202020204" charset="0"/>
              </a:rPr>
              <a:t>Discover ways to get involved and integrate themselves in the campus community</a:t>
            </a:r>
          </a:p>
          <a:p>
            <a:pPr marL="342900" lvl="1" indent="-342900">
              <a:buFont typeface="Arial" panose="020B0604020202020204" pitchFamily="34" charset="0"/>
              <a:buChar char="•"/>
            </a:pPr>
            <a:r>
              <a:rPr lang="en-US" sz="2000" dirty="0" smtClean="0">
                <a:latin typeface="Shadows Into Light Two" panose="020B0604020202020204" charset="0"/>
              </a:rPr>
              <a:t>Examine their identity (as it relates to their ability) within a social justice context</a:t>
            </a:r>
          </a:p>
          <a:p>
            <a:pPr marL="342900" lvl="1" indent="-342900">
              <a:buFont typeface="Arial" panose="020B0604020202020204" pitchFamily="34" charset="0"/>
              <a:buChar char="•"/>
            </a:pPr>
            <a:r>
              <a:rPr lang="en-US" sz="2000" dirty="0" smtClean="0">
                <a:latin typeface="Shadows Into Light Two" panose="020B0604020202020204" charset="0"/>
              </a:rPr>
              <a:t>Apply their knowledge of autism and resources on campus to mentor future students in the program (for students who sign up to be buddies)</a:t>
            </a:r>
            <a:endParaRPr lang="en-US" sz="2000" dirty="0">
              <a:latin typeface="Shadows Into Light Two" panose="020B0604020202020204" charset="0"/>
            </a:endParaRPr>
          </a:p>
        </p:txBody>
      </p:sp>
    </p:spTree>
    <p:extLst>
      <p:ext uri="{BB962C8B-B14F-4D97-AF65-F5344CB8AC3E}">
        <p14:creationId xmlns:p14="http://schemas.microsoft.com/office/powerpoint/2010/main" val="3769952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fade">
                                      <p:cBhvr>
                                        <p:cTn id="12" dur="500"/>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fade">
                                      <p:cBhvr>
                                        <p:cTn id="22" dur="500"/>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RATIONALE</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2246769"/>
          </a:xfrm>
          <a:prstGeom prst="rect">
            <a:avLst/>
          </a:prstGeom>
          <a:noFill/>
        </p:spPr>
        <p:txBody>
          <a:bodyPr wrap="square" rtlCol="0">
            <a:spAutoFit/>
          </a:bodyPr>
          <a:lstStyle/>
          <a:p>
            <a:pPr marL="342900" lvl="1" indent="-342900">
              <a:buFont typeface="Wingdings" panose="05000000000000000000" pitchFamily="2" charset="2"/>
              <a:buChar char="ü"/>
            </a:pPr>
            <a:r>
              <a:rPr lang="en-US" sz="2000" b="1" dirty="0" smtClean="0">
                <a:latin typeface="Shadows Into Light Two" panose="020B0604020202020204" charset="0"/>
              </a:rPr>
              <a:t>Personal Integration: </a:t>
            </a:r>
            <a:r>
              <a:rPr lang="en-US" sz="2000" dirty="0" smtClean="0">
                <a:latin typeface="Shadows Into Light Two" panose="020B0604020202020204" charset="0"/>
              </a:rPr>
              <a:t>Every student is partnered with a buddy who provides similar services as a mentor, focusing on holistic student development and personal growth.</a:t>
            </a:r>
            <a:endParaRPr lang="en-US" sz="2000" b="1" dirty="0" smtClean="0">
              <a:latin typeface="Shadows Into Light Two" panose="020B0604020202020204" charset="0"/>
            </a:endParaRPr>
          </a:p>
          <a:p>
            <a:pPr marL="342900" lvl="1" indent="-342900">
              <a:buFont typeface="Wingdings" panose="05000000000000000000" pitchFamily="2" charset="2"/>
              <a:buChar char="ü"/>
            </a:pPr>
            <a:r>
              <a:rPr lang="en-US" sz="2000" b="1" dirty="0" smtClean="0">
                <a:latin typeface="Shadows Into Light Two" panose="020B0604020202020204" charset="0"/>
              </a:rPr>
              <a:t>Social Integration: </a:t>
            </a:r>
            <a:r>
              <a:rPr lang="en-US" sz="2000" dirty="0">
                <a:latin typeface="Shadows Into Light Two" panose="020B0604020202020204" charset="0"/>
              </a:rPr>
              <a:t>Students are given the opportunity to meet and connect with others who share similar experiences as they do and are on the autism </a:t>
            </a:r>
            <a:r>
              <a:rPr lang="en-US" sz="2000" dirty="0" smtClean="0">
                <a:latin typeface="Shadows Into Light Two" panose="020B0604020202020204" charset="0"/>
              </a:rPr>
              <a:t>spectrum through social programming.</a:t>
            </a:r>
            <a:endParaRPr lang="en-US" sz="2000" b="1" dirty="0">
              <a:latin typeface="Shadows Into Light Two" panose="020B0604020202020204" charset="0"/>
            </a:endParaRPr>
          </a:p>
          <a:p>
            <a:pPr marL="342900" lvl="1" indent="-342900">
              <a:buFont typeface="Wingdings" panose="05000000000000000000" pitchFamily="2" charset="2"/>
              <a:buChar char="ü"/>
            </a:pPr>
            <a:r>
              <a:rPr lang="en-US" sz="2000" b="1" dirty="0" smtClean="0">
                <a:latin typeface="Shadows Into Light Two" panose="020B0604020202020204" charset="0"/>
              </a:rPr>
              <a:t>Academic Integration: </a:t>
            </a:r>
            <a:r>
              <a:rPr lang="en-US" sz="2000" dirty="0" smtClean="0">
                <a:latin typeface="Shadows Into Light Two" panose="020B0604020202020204" charset="0"/>
              </a:rPr>
              <a:t>Students have access to a variety of resources to support their academic success, such as tutors, educational programs, and their buddy.</a:t>
            </a:r>
            <a:endParaRPr lang="en-US" sz="2000" b="1" dirty="0">
              <a:latin typeface="Shadows Into Light Two" panose="020B0604020202020204" charset="0"/>
            </a:endParaRPr>
          </a:p>
        </p:txBody>
      </p:sp>
    </p:spTree>
    <p:extLst>
      <p:ext uri="{BB962C8B-B14F-4D97-AF65-F5344CB8AC3E}">
        <p14:creationId xmlns:p14="http://schemas.microsoft.com/office/powerpoint/2010/main" val="1180317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68"/>
          <p:cNvSpPr txBox="1">
            <a:spLocks/>
          </p:cNvSpPr>
          <p:nvPr/>
        </p:nvSpPr>
        <p:spPr>
          <a:xfrm>
            <a:off x="311700" y="268941"/>
            <a:ext cx="8520600" cy="99842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5000" dirty="0" smtClean="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rPr>
              <a:t>RATIONALE</a:t>
            </a:r>
            <a:endParaRPr lang="en" sz="5000" dirty="0">
              <a:solidFill>
                <a:schemeClr val="tx1">
                  <a:lumMod val="60000"/>
                  <a:lumOff val="40000"/>
                </a:schemeClr>
              </a:solidFill>
              <a:effectLst>
                <a:outerShdw blurRad="38100" dist="38100" dir="2700000" algn="tl">
                  <a:srgbClr val="000000">
                    <a:alpha val="43137"/>
                  </a:srgbClr>
                </a:outerShdw>
              </a:effectLst>
              <a:latin typeface="Oswald" panose="020B0604020202020204" charset="0"/>
              <a:ea typeface="Shadows Into Light Two"/>
              <a:cs typeface="Shadows Into Light Two"/>
              <a:sym typeface="Shadows Into Light Two"/>
            </a:endParaRPr>
          </a:p>
        </p:txBody>
      </p:sp>
      <p:sp>
        <p:nvSpPr>
          <p:cNvPr id="5" name="Rectangle 4"/>
          <p:cNvSpPr/>
          <p:nvPr/>
        </p:nvSpPr>
        <p:spPr>
          <a:xfrm>
            <a:off x="0" y="0"/>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874559"/>
            <a:ext cx="9144000" cy="2689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9988" y="1225883"/>
            <a:ext cx="8884024" cy="2862322"/>
          </a:xfrm>
          <a:prstGeom prst="rect">
            <a:avLst/>
          </a:prstGeom>
          <a:noFill/>
        </p:spPr>
        <p:txBody>
          <a:bodyPr wrap="square" rtlCol="0">
            <a:spAutoFit/>
          </a:bodyPr>
          <a:lstStyle/>
          <a:p>
            <a:pPr marL="342900" lvl="1" indent="-342900">
              <a:buFont typeface="Arial" panose="020B0604020202020204" pitchFamily="34" charset="0"/>
              <a:buChar char="•"/>
            </a:pPr>
            <a:r>
              <a:rPr lang="en-US" sz="2000" b="1" dirty="0" smtClean="0">
                <a:latin typeface="Shadows Into Light Two" panose="020B0604020202020204" charset="0"/>
              </a:rPr>
              <a:t>Buddy </a:t>
            </a:r>
            <a:r>
              <a:rPr lang="en-US" sz="2000" b="1" dirty="0">
                <a:latin typeface="Shadows Into Light Two" panose="020B0604020202020204" charset="0"/>
              </a:rPr>
              <a:t>Program:</a:t>
            </a:r>
            <a:r>
              <a:rPr lang="en-US" sz="2000" dirty="0">
                <a:latin typeface="Shadows Into Light Two" panose="020B0604020202020204" charset="0"/>
              </a:rPr>
              <a:t> </a:t>
            </a:r>
            <a:r>
              <a:rPr lang="en-US" sz="2000" dirty="0" smtClean="0">
                <a:latin typeface="Shadows Into Light Two" panose="020B0604020202020204" charset="0"/>
              </a:rPr>
              <a:t>Buddies are not only beneficial for student participants, they are also an incredible professional development opportunity for other students looking to get involved (current students would also be eligible to apply to be a buddy in the future).</a:t>
            </a:r>
          </a:p>
          <a:p>
            <a:pPr marL="342900" lvl="1" indent="-342900">
              <a:buFont typeface="Arial" panose="020B0604020202020204" pitchFamily="34" charset="0"/>
              <a:buChar char="•"/>
            </a:pPr>
            <a:r>
              <a:rPr lang="en-US" sz="2000" b="1" dirty="0" smtClean="0">
                <a:latin typeface="Shadows Into Light Two" panose="020B0604020202020204" charset="0"/>
              </a:rPr>
              <a:t>Group </a:t>
            </a:r>
            <a:r>
              <a:rPr lang="en-US" sz="2000" b="1" dirty="0">
                <a:latin typeface="Shadows Into Light Two" panose="020B0604020202020204" charset="0"/>
              </a:rPr>
              <a:t>Meetings:</a:t>
            </a:r>
            <a:r>
              <a:rPr lang="en-US" sz="2000" dirty="0">
                <a:latin typeface="Shadows Into Light Two" panose="020B0604020202020204" charset="0"/>
              </a:rPr>
              <a:t> </a:t>
            </a:r>
            <a:r>
              <a:rPr lang="en-US" sz="2000" dirty="0" smtClean="0">
                <a:latin typeface="Shadows Into Light Two" panose="020B0604020202020204" charset="0"/>
              </a:rPr>
              <a:t>Group meetings serve a variety of purposes, including program commitment, relationship development, and academic and social programming.</a:t>
            </a:r>
            <a:endParaRPr lang="en-US" sz="2000" dirty="0">
              <a:latin typeface="Shadows Into Light Two" panose="020B0604020202020204" charset="0"/>
            </a:endParaRPr>
          </a:p>
          <a:p>
            <a:pPr marL="342900" lvl="1" indent="-342900">
              <a:buFont typeface="Arial" panose="020B0604020202020204" pitchFamily="34" charset="0"/>
              <a:buChar char="•"/>
            </a:pPr>
            <a:r>
              <a:rPr lang="en-US" sz="2000" b="1" dirty="0">
                <a:latin typeface="Shadows Into Light Two" panose="020B0604020202020204" charset="0"/>
              </a:rPr>
              <a:t>Tutoring:</a:t>
            </a:r>
            <a:r>
              <a:rPr lang="en-US" sz="2000" dirty="0">
                <a:latin typeface="Shadows Into Light Two" panose="020B0604020202020204" charset="0"/>
              </a:rPr>
              <a:t> </a:t>
            </a:r>
            <a:r>
              <a:rPr lang="en-US" sz="2000" dirty="0" smtClean="0">
                <a:latin typeface="Shadows Into Light Two" panose="020B0604020202020204" charset="0"/>
              </a:rPr>
              <a:t>Student participants will benefit from trained tutors who are aware of social justice issues related to ability and the unique needs of students on the autism spectrum.</a:t>
            </a:r>
            <a:endParaRPr lang="en-US" sz="2000" b="1" dirty="0">
              <a:latin typeface="Shadows Into Light Two" panose="020B0604020202020204" charset="0"/>
            </a:endParaRPr>
          </a:p>
        </p:txBody>
      </p:sp>
    </p:spTree>
    <p:extLst>
      <p:ext uri="{BB962C8B-B14F-4D97-AF65-F5344CB8AC3E}">
        <p14:creationId xmlns:p14="http://schemas.microsoft.com/office/powerpoint/2010/main" val="3294661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TotalTime>
  <Words>1062</Words>
  <Application>Microsoft Office PowerPoint</Application>
  <PresentationFormat>On-screen Show (16:9)</PresentationFormat>
  <Paragraphs>92</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Wingdings</vt:lpstr>
      <vt:lpstr>Shadows Into Light Two</vt:lpstr>
      <vt:lpstr>Source Code Pro</vt:lpstr>
      <vt:lpstr>Oswald</vt:lpstr>
      <vt:lpstr>American Purpose</vt:lpstr>
      <vt:lpstr>Arial</vt:lpstr>
      <vt:lpstr>modern-writer</vt:lpstr>
      <vt:lpstr>Autism Spectrum Achievement Program (ASAP)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Supervise Like A BOSS: Developing New Student Staff as New Professionals</dc:title>
  <dc:creator>Au, Tony</dc:creator>
  <cp:lastModifiedBy>Au, Tony</cp:lastModifiedBy>
  <cp:revision>128</cp:revision>
  <dcterms:modified xsi:type="dcterms:W3CDTF">2017-02-25T01:36:47Z</dcterms:modified>
</cp:coreProperties>
</file>