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Ben Littlepag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456135E2-6F11-4D18-A854-F7093A9C3B70}">
  <a:tblStyle styleId="{456135E2-6F11-4D18-A854-F7093A9C3B70}"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7-02-22T16:36:03.288">
    <p:pos x="6000" y="0"/>
    <p:text>is there an assistant director?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Eve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itunes.apple.com/gb/book/emotions-reader/id840124106?mt=11&amp;ign-mpt=uo%3D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thebridgeny.org/programs/vocational-training-a-job-placement" TargetMode="External"/><Relationship Id="rId4" Type="http://schemas.openxmlformats.org/officeDocument/2006/relationships/hyperlink" Target="http://djfiddlefoundation.org/" TargetMode="External"/><Relationship Id="rId11" Type="http://schemas.openxmlformats.org/officeDocument/2006/relationships/hyperlink" Target="https://nces.ed.gov/programs/digest/d15/ch_2.asp" TargetMode="External"/><Relationship Id="rId10" Type="http://schemas.openxmlformats.org/officeDocument/2006/relationships/hyperlink" Target="https://nces.ed.gov/programs/digest/d15/ch_2.asp" TargetMode="External"/><Relationship Id="rId9" Type="http://schemas.openxmlformats.org/officeDocument/2006/relationships/hyperlink" Target="http://www.marshall.edu/collegeprogram/files/2016-Program-Summary-and-Overview.pdf" TargetMode="External"/><Relationship Id="rId5" Type="http://schemas.openxmlformats.org/officeDocument/2006/relationships/hyperlink" Target="http://www.cnn.com/2013/04/30/health/irpt-autism-in-the-workplace/" TargetMode="External"/><Relationship Id="rId6" Type="http://schemas.openxmlformats.org/officeDocument/2006/relationships/hyperlink" Target="http://www.sailsforstudents.org/" TargetMode="External"/><Relationship Id="rId7" Type="http://schemas.openxmlformats.org/officeDocument/2006/relationships/hyperlink" Target="http://thenews.org/2017/02/16/scholarship-for-students-with-autism-officially-endowed-last-month/" TargetMode="External"/><Relationship Id="rId8" Type="http://schemas.openxmlformats.org/officeDocument/2006/relationships/hyperlink" Target="https://www.thesocialcog.org/portal/autism-facts-*-statistic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jpg"/><Relationship Id="rId4"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smartsteps4me.com/" TargetMode="External"/><Relationship Id="rId4" Type="http://schemas.openxmlformats.org/officeDocument/2006/relationships/hyperlink" Target="https://itunes.apple.com/us/app/attainments-community-success/id625283887?mt=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ctrTitle"/>
          </p:nvPr>
        </p:nvSpPr>
        <p:spPr>
          <a:xfrm>
            <a:off x="598100" y="1775222"/>
            <a:ext cx="8222100" cy="838800"/>
          </a:xfrm>
          <a:prstGeom prst="rect">
            <a:avLst/>
          </a:prstGeom>
        </p:spPr>
        <p:txBody>
          <a:bodyPr anchorCtr="0" anchor="b" bIns="91425" lIns="91425" rIns="91425" tIns="91425">
            <a:noAutofit/>
          </a:bodyPr>
          <a:lstStyle/>
          <a:p>
            <a:pPr lvl="0">
              <a:spcBef>
                <a:spcPts val="0"/>
              </a:spcBef>
              <a:buNone/>
            </a:pPr>
            <a:r>
              <a:rPr lang="en"/>
              <a:t>StudentAffairs.com Case Study Competition 2017</a:t>
            </a:r>
          </a:p>
        </p:txBody>
      </p:sp>
      <p:sp>
        <p:nvSpPr>
          <p:cNvPr id="86" name="Shape 86"/>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a:spcBef>
                <a:spcPts val="0"/>
              </a:spcBef>
              <a:buNone/>
            </a:pPr>
            <a:r>
              <a:rPr lang="en"/>
              <a:t>Presented by Murray State University</a:t>
            </a:r>
          </a:p>
        </p:txBody>
      </p:sp>
      <p:sp>
        <p:nvSpPr>
          <p:cNvPr id="87" name="Shape 87"/>
          <p:cNvSpPr txBox="1"/>
          <p:nvPr/>
        </p:nvSpPr>
        <p:spPr>
          <a:xfrm>
            <a:off x="598100" y="3345625"/>
            <a:ext cx="5854800" cy="1130400"/>
          </a:xfrm>
          <a:prstGeom prst="rect">
            <a:avLst/>
          </a:prstGeom>
          <a:noFill/>
          <a:ln>
            <a:noFill/>
          </a:ln>
        </p:spPr>
        <p:txBody>
          <a:bodyPr anchorCtr="0" anchor="t" bIns="91425" lIns="91425" rIns="91425" tIns="91425">
            <a:noAutofit/>
          </a:bodyPr>
          <a:lstStyle/>
          <a:p>
            <a:pPr lvl="0">
              <a:spcBef>
                <a:spcPts val="0"/>
              </a:spcBef>
              <a:buNone/>
            </a:pPr>
            <a:r>
              <a:rPr lang="en">
                <a:solidFill>
                  <a:srgbClr val="D9D9D9"/>
                </a:solidFill>
              </a:rPr>
              <a:t>Team Leader: Tyler Bradley</a:t>
            </a:r>
          </a:p>
          <a:p>
            <a:pPr lvl="0">
              <a:spcBef>
                <a:spcPts val="0"/>
              </a:spcBef>
              <a:buNone/>
            </a:pPr>
            <a:r>
              <a:rPr lang="en">
                <a:solidFill>
                  <a:srgbClr val="D9D9D9"/>
                </a:solidFill>
              </a:rPr>
              <a:t>Team Members: Eve Kotter, Paige Roach, Emily Smith</a:t>
            </a:r>
          </a:p>
          <a:p>
            <a:pPr lvl="0">
              <a:spcBef>
                <a:spcPts val="0"/>
              </a:spcBef>
              <a:buNone/>
            </a:pPr>
            <a:r>
              <a:rPr lang="en">
                <a:solidFill>
                  <a:srgbClr val="D9D9D9"/>
                </a:solidFill>
              </a:rPr>
              <a:t>Faculty Adviser: Dr. Ben Littlepage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89975"/>
            <a:ext cx="8520600" cy="607800"/>
          </a:xfrm>
          <a:prstGeom prst="rect">
            <a:avLst/>
          </a:prstGeom>
        </p:spPr>
        <p:txBody>
          <a:bodyPr anchorCtr="0" anchor="t" bIns="91425" lIns="91425" rIns="91425" tIns="91425">
            <a:noAutofit/>
          </a:bodyPr>
          <a:lstStyle/>
          <a:p>
            <a:pPr lvl="0">
              <a:spcBef>
                <a:spcPts val="0"/>
              </a:spcBef>
              <a:buNone/>
            </a:pPr>
            <a:r>
              <a:rPr lang="en"/>
              <a:t>Social Services</a:t>
            </a:r>
          </a:p>
        </p:txBody>
      </p:sp>
      <p:sp>
        <p:nvSpPr>
          <p:cNvPr id="144" name="Shape 144"/>
          <p:cNvSpPr txBox="1"/>
          <p:nvPr>
            <p:ph idx="1" type="body"/>
          </p:nvPr>
        </p:nvSpPr>
        <p:spPr>
          <a:xfrm>
            <a:off x="311700" y="577500"/>
            <a:ext cx="8520600" cy="3988500"/>
          </a:xfrm>
          <a:prstGeom prst="rect">
            <a:avLst/>
          </a:prstGeom>
        </p:spPr>
        <p:txBody>
          <a:bodyPr anchorCtr="0" anchor="t" bIns="91425" lIns="91425" rIns="91425" tIns="91425">
            <a:noAutofit/>
          </a:bodyPr>
          <a:lstStyle/>
          <a:p>
            <a:pPr indent="-317500" lvl="0" marL="457200" rtl="0">
              <a:spcBef>
                <a:spcPts val="0"/>
              </a:spcBef>
              <a:buSzPct val="100000"/>
            </a:pPr>
            <a:r>
              <a:rPr lang="en" sz="1400"/>
              <a:t>Life Skills Course</a:t>
            </a:r>
          </a:p>
          <a:p>
            <a:pPr indent="-304800" lvl="1" marL="914400" rtl="0">
              <a:spcBef>
                <a:spcPts val="0"/>
              </a:spcBef>
              <a:buSzPct val="100000"/>
            </a:pPr>
            <a:r>
              <a:rPr lang="en" sz="1200"/>
              <a:t>1-credit optional course for incoming students with ASD</a:t>
            </a:r>
          </a:p>
          <a:p>
            <a:pPr indent="-304800" lvl="1" marL="914400" rtl="0">
              <a:spcBef>
                <a:spcPts val="0"/>
              </a:spcBef>
              <a:buSzPct val="100000"/>
            </a:pPr>
            <a:r>
              <a:rPr lang="en" sz="1200"/>
              <a:t>Curriculum modeled after Marshall University’s College Program</a:t>
            </a:r>
          </a:p>
          <a:p>
            <a:pPr indent="-304800" lvl="2" marL="1371600" rtl="0">
              <a:spcBef>
                <a:spcPts val="0"/>
              </a:spcBef>
              <a:buSzPct val="100000"/>
            </a:pPr>
            <a:r>
              <a:rPr lang="en" sz="1200"/>
              <a:t>Social Radaring (</a:t>
            </a:r>
            <a:r>
              <a:rPr lang="en" sz="1200"/>
              <a:t>Dialoguing</a:t>
            </a:r>
            <a:r>
              <a:rPr lang="en" sz="1200"/>
              <a:t> v. </a:t>
            </a:r>
            <a:r>
              <a:rPr lang="en" sz="1200"/>
              <a:t>Monologuing</a:t>
            </a:r>
            <a:r>
              <a:rPr lang="en" sz="1200"/>
              <a:t>, Under/Oversharing)</a:t>
            </a:r>
          </a:p>
          <a:p>
            <a:pPr indent="-304800" lvl="2" marL="1371600" rtl="0">
              <a:spcBef>
                <a:spcPts val="0"/>
              </a:spcBef>
              <a:buSzPct val="100000"/>
            </a:pPr>
            <a:r>
              <a:rPr lang="en" sz="1200"/>
              <a:t>Developing Relationships (How to end conversation, body language)</a:t>
            </a:r>
          </a:p>
          <a:p>
            <a:pPr indent="-304800" lvl="2" marL="1371600" rtl="0">
              <a:spcBef>
                <a:spcPts val="0"/>
              </a:spcBef>
              <a:buSzPct val="100000"/>
            </a:pPr>
            <a:r>
              <a:rPr lang="en" sz="1200"/>
              <a:t>Difference in interactions between professors, admins,  and friends</a:t>
            </a:r>
          </a:p>
          <a:p>
            <a:pPr indent="-304800" lvl="2" marL="1371600" rtl="0">
              <a:spcBef>
                <a:spcPts val="0"/>
              </a:spcBef>
              <a:buSzPct val="100000"/>
            </a:pPr>
            <a:r>
              <a:rPr lang="en" sz="1200"/>
              <a:t>Stress, anxiety, and anger management (how to recognize feelings and ask for help)</a:t>
            </a:r>
          </a:p>
          <a:p>
            <a:pPr indent="-228600" lvl="1" marL="914400" rtl="0">
              <a:spcBef>
                <a:spcPts val="0"/>
              </a:spcBef>
            </a:pPr>
            <a:r>
              <a:rPr lang="en" sz="1200"/>
              <a:t>1-hr interactive weekly lectures</a:t>
            </a:r>
            <a:r>
              <a:rPr lang="en"/>
              <a:t> </a:t>
            </a:r>
          </a:p>
          <a:p>
            <a:pPr indent="-317500" lvl="0" marL="457200" rtl="0">
              <a:spcBef>
                <a:spcPts val="0"/>
              </a:spcBef>
              <a:buSzPct val="100000"/>
            </a:pPr>
            <a:r>
              <a:rPr lang="en" sz="1400"/>
              <a:t>Student Activity Sponsored Social Events</a:t>
            </a:r>
          </a:p>
          <a:p>
            <a:pPr indent="-304800" lvl="1" marL="914400" rtl="0">
              <a:spcBef>
                <a:spcPts val="0"/>
              </a:spcBef>
              <a:buSzPct val="100000"/>
            </a:pPr>
            <a:r>
              <a:rPr lang="en" sz="1200"/>
              <a:t>About fifty-six percent of students with ASD indicated they are lonely on campus in one study (Gelbar, Shefcyk, Reichow 2015).</a:t>
            </a:r>
          </a:p>
          <a:p>
            <a:pPr indent="-304800" lvl="1" marL="914400" rtl="0">
              <a:spcBef>
                <a:spcPts val="0"/>
              </a:spcBef>
              <a:buSzPct val="100000"/>
            </a:pPr>
            <a:r>
              <a:rPr lang="en" sz="1200"/>
              <a:t>Movie/Game Nights, lunches, or off-campus outings to festivals, skating, etc. can help in building friendships.</a:t>
            </a:r>
          </a:p>
          <a:p>
            <a:pPr indent="-317500" lvl="0" marL="457200" rtl="0">
              <a:spcBef>
                <a:spcPts val="0"/>
              </a:spcBef>
              <a:buSzPct val="100000"/>
            </a:pPr>
            <a:r>
              <a:rPr lang="en" sz="1400"/>
              <a:t>Weekly Support Group</a:t>
            </a:r>
          </a:p>
          <a:p>
            <a:pPr indent="-304800" lvl="1" marL="914400" rtl="0">
              <a:spcBef>
                <a:spcPts val="0"/>
              </a:spcBef>
              <a:buSzPct val="100000"/>
            </a:pPr>
            <a:r>
              <a:rPr lang="en" sz="1200"/>
              <a:t>Address behavioral goals, builds community among students with ASD</a:t>
            </a:r>
          </a:p>
          <a:p>
            <a:pPr indent="-317500" lvl="0" marL="457200" rtl="0">
              <a:spcBef>
                <a:spcPts val="0"/>
              </a:spcBef>
              <a:buSzPct val="100000"/>
            </a:pPr>
            <a:r>
              <a:rPr lang="en" sz="1400"/>
              <a:t>Peer Mentors</a:t>
            </a:r>
          </a:p>
          <a:p>
            <a:pPr indent="-304800" lvl="1" marL="914400" rtl="0">
              <a:spcBef>
                <a:spcPts val="0"/>
              </a:spcBef>
              <a:buSzPct val="100000"/>
            </a:pPr>
            <a:r>
              <a:rPr lang="en" sz="1200"/>
              <a:t>On-campus social opportunities</a:t>
            </a:r>
          </a:p>
          <a:p>
            <a:pPr indent="-304800" lvl="1" marL="914400" rtl="0">
              <a:spcBef>
                <a:spcPts val="0"/>
              </a:spcBef>
              <a:buSzPct val="100000"/>
            </a:pPr>
            <a:r>
              <a:rPr lang="en" sz="1200"/>
              <a:t>Student Org. Orientation: Introduce mentees to welcoming student organizations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89975"/>
            <a:ext cx="8520600" cy="607800"/>
          </a:xfrm>
          <a:prstGeom prst="rect">
            <a:avLst/>
          </a:prstGeom>
        </p:spPr>
        <p:txBody>
          <a:bodyPr anchorCtr="0" anchor="t" bIns="91425" lIns="91425" rIns="91425" tIns="91425">
            <a:noAutofit/>
          </a:bodyPr>
          <a:lstStyle/>
          <a:p>
            <a:pPr lvl="0" rtl="0">
              <a:spcBef>
                <a:spcPts val="0"/>
              </a:spcBef>
              <a:buNone/>
            </a:pPr>
            <a:r>
              <a:rPr lang="en"/>
              <a:t>Social Services (cont.)</a:t>
            </a:r>
          </a:p>
        </p:txBody>
      </p:sp>
      <p:sp>
        <p:nvSpPr>
          <p:cNvPr id="150" name="Shape 150"/>
          <p:cNvSpPr txBox="1"/>
          <p:nvPr>
            <p:ph idx="1" type="body"/>
          </p:nvPr>
        </p:nvSpPr>
        <p:spPr>
          <a:xfrm>
            <a:off x="311700" y="577500"/>
            <a:ext cx="8520600" cy="3988500"/>
          </a:xfrm>
          <a:prstGeom prst="rect">
            <a:avLst/>
          </a:prstGeom>
        </p:spPr>
        <p:txBody>
          <a:bodyPr anchorCtr="0" anchor="t" bIns="91425" lIns="91425" rIns="91425" tIns="91425">
            <a:noAutofit/>
          </a:bodyPr>
          <a:lstStyle/>
          <a:p>
            <a:pPr indent="-317500" lvl="0" marL="457200" rtl="0">
              <a:spcBef>
                <a:spcPts val="0"/>
              </a:spcBef>
              <a:buClr>
                <a:srgbClr val="434343"/>
              </a:buClr>
              <a:buSzPct val="100000"/>
            </a:pPr>
            <a:r>
              <a:rPr lang="en" sz="1400">
                <a:solidFill>
                  <a:srgbClr val="434343"/>
                </a:solidFill>
              </a:rPr>
              <a:t>Developmental Software &amp; Apps</a:t>
            </a:r>
          </a:p>
          <a:p>
            <a:pPr indent="-317500" lvl="1" marL="914400" rtl="0">
              <a:spcBef>
                <a:spcPts val="0"/>
              </a:spcBef>
              <a:buClr>
                <a:srgbClr val="434343"/>
              </a:buClr>
              <a:buSzPct val="100000"/>
            </a:pPr>
            <a:r>
              <a:rPr lang="en">
                <a:solidFill>
                  <a:srgbClr val="434343"/>
                </a:solidFill>
              </a:rPr>
              <a:t>It can be difficult for students with ASD to read a person’s non-verbal expressions</a:t>
            </a:r>
          </a:p>
          <a:p>
            <a:pPr indent="-228600" lvl="1" marL="914400" rtl="0">
              <a:spcBef>
                <a:spcPts val="0"/>
              </a:spcBef>
              <a:buClr>
                <a:srgbClr val="434343"/>
              </a:buClr>
            </a:pPr>
            <a:r>
              <a:rPr lang="en" u="sng">
                <a:solidFill>
                  <a:srgbClr val="434343"/>
                </a:solidFill>
                <a:hlinkClick r:id="rId3"/>
              </a:rPr>
              <a:t>Emotions Reader</a:t>
            </a:r>
            <a:r>
              <a:rPr lang="en">
                <a:solidFill>
                  <a:srgbClr val="434343"/>
                </a:solidFill>
              </a:rPr>
              <a:t> ($6)</a:t>
            </a:r>
          </a:p>
          <a:p>
            <a:pPr indent="-228600" lvl="2" marL="1371600" rtl="0">
              <a:spcBef>
                <a:spcPts val="0"/>
              </a:spcBef>
              <a:buClr>
                <a:srgbClr val="434343"/>
              </a:buClr>
            </a:pPr>
            <a:r>
              <a:rPr lang="en" sz="1200">
                <a:solidFill>
                  <a:srgbClr val="434343"/>
                </a:solidFill>
                <a:highlight>
                  <a:srgbClr val="FFFFFF"/>
                </a:highlight>
                <a:latin typeface="Arial"/>
                <a:ea typeface="Arial"/>
                <a:cs typeface="Arial"/>
                <a:sym typeface="Arial"/>
              </a:rPr>
              <a:t>Features twenty-eight video clips of real emotions being displayed. Each is accompanied by still images and a detailed description.</a:t>
            </a:r>
          </a:p>
          <a:p>
            <a:pPr indent="-228600" lvl="2" marL="1371600" rtl="0">
              <a:spcBef>
                <a:spcPts val="0"/>
              </a:spcBef>
              <a:buClr>
                <a:srgbClr val="434343"/>
              </a:buClr>
            </a:pPr>
            <a:r>
              <a:rPr lang="en" sz="1200">
                <a:solidFill>
                  <a:srgbClr val="434343"/>
                </a:solidFill>
                <a:highlight>
                  <a:srgbClr val="FFFFFF"/>
                </a:highlight>
                <a:latin typeface="Arial"/>
                <a:ea typeface="Arial"/>
                <a:cs typeface="Arial"/>
                <a:sym typeface="Arial"/>
              </a:rPr>
              <a:t>In completing the quizzes in the interactive ebook, students look at each video clip and think about what changes are happening in the face and body as the person shows emotions such as sadness, excitement, approval, or affection.</a:t>
            </a:r>
          </a:p>
          <a:p>
            <a:pPr indent="-228600" lvl="1" marL="914400" rtl="0">
              <a:spcBef>
                <a:spcPts val="0"/>
              </a:spcBef>
              <a:buClr>
                <a:srgbClr val="434343"/>
              </a:buClr>
            </a:pPr>
            <a:r>
              <a:rPr lang="en">
                <a:solidFill>
                  <a:srgbClr val="434343"/>
                </a:solidFill>
              </a:rPr>
              <a:t>Available in the Disability Services Office Classroom Computer Lab</a:t>
            </a:r>
          </a:p>
          <a:p>
            <a:pPr indent="-317500" lvl="0" marL="457200" rtl="0">
              <a:spcBef>
                <a:spcPts val="0"/>
              </a:spcBef>
              <a:buClr>
                <a:srgbClr val="434343"/>
              </a:buClr>
              <a:buSzPct val="100000"/>
            </a:pPr>
            <a:r>
              <a:rPr lang="en" sz="1400">
                <a:solidFill>
                  <a:srgbClr val="434343"/>
                </a:solidFill>
              </a:rPr>
              <a:t>Collaboration with Residence Life</a:t>
            </a:r>
          </a:p>
          <a:p>
            <a:pPr indent="-317500" lvl="1" marL="914400" rtl="0">
              <a:spcBef>
                <a:spcPts val="0"/>
              </a:spcBef>
              <a:buClr>
                <a:srgbClr val="434343"/>
              </a:buClr>
              <a:buSzPct val="100000"/>
            </a:pPr>
            <a:r>
              <a:rPr lang="en">
                <a:solidFill>
                  <a:srgbClr val="434343"/>
                </a:solidFill>
              </a:rPr>
              <a:t>In one study, only 43 percent said it was easy to get along with their roommates, and 50 percent enjoyed living on campus  (Gelbar, Shefcyk, Reichow 2015).</a:t>
            </a:r>
          </a:p>
          <a:p>
            <a:pPr indent="-317500" lvl="1" marL="914400" rtl="0">
              <a:spcBef>
                <a:spcPts val="0"/>
              </a:spcBef>
              <a:buClr>
                <a:srgbClr val="434343"/>
              </a:buClr>
              <a:buSzPct val="100000"/>
            </a:pPr>
            <a:r>
              <a:rPr lang="en">
                <a:solidFill>
                  <a:srgbClr val="434343"/>
                </a:solidFill>
              </a:rPr>
              <a:t>We will offer d</a:t>
            </a:r>
            <a:r>
              <a:rPr lang="en" sz="1400">
                <a:solidFill>
                  <a:srgbClr val="434343"/>
                </a:solidFill>
              </a:rPr>
              <a:t>esignated housing communities with specially trained residence life staff to recognize signs of students in need &amp; best practices in support (social </a:t>
            </a:r>
            <a:br>
              <a:rPr lang="en" sz="1400">
                <a:solidFill>
                  <a:srgbClr val="434343"/>
                </a:solidFill>
              </a:rPr>
            </a:br>
            <a:r>
              <a:rPr lang="en" sz="1400">
                <a:solidFill>
                  <a:srgbClr val="434343"/>
                </a:solidFill>
              </a:rPr>
              <a:t>withdrawal, hygiene, roommate contracts, etc.)</a:t>
            </a:r>
          </a:p>
          <a:p>
            <a:pPr indent="-317500" lvl="1" marL="914400" rtl="0">
              <a:spcBef>
                <a:spcPts val="0"/>
              </a:spcBef>
              <a:buClr>
                <a:srgbClr val="434343"/>
              </a:buClr>
              <a:buSzPct val="100000"/>
            </a:pPr>
            <a:r>
              <a:rPr lang="en">
                <a:solidFill>
                  <a:srgbClr val="434343"/>
                </a:solidFill>
              </a:rPr>
              <a:t>We will u</a:t>
            </a:r>
            <a:r>
              <a:rPr lang="en" sz="1400">
                <a:solidFill>
                  <a:srgbClr val="434343"/>
                </a:solidFill>
              </a:rPr>
              <a:t>s</a:t>
            </a:r>
            <a:r>
              <a:rPr lang="en">
                <a:solidFill>
                  <a:srgbClr val="434343"/>
                </a:solidFill>
              </a:rPr>
              <a:t>e</a:t>
            </a:r>
            <a:r>
              <a:rPr lang="en" sz="1400">
                <a:solidFill>
                  <a:srgbClr val="434343"/>
                </a:solidFill>
              </a:rPr>
              <a:t> individual-based plan</a:t>
            </a:r>
            <a:r>
              <a:rPr lang="en">
                <a:solidFill>
                  <a:srgbClr val="434343"/>
                </a:solidFill>
              </a:rPr>
              <a:t>ning</a:t>
            </a:r>
            <a:r>
              <a:rPr lang="en" sz="1400">
                <a:solidFill>
                  <a:srgbClr val="434343"/>
                </a:solidFill>
              </a:rPr>
              <a:t> to determine access to private room residency so students can decompress and avoid oversti</a:t>
            </a:r>
            <a:r>
              <a:rPr lang="en">
                <a:solidFill>
                  <a:srgbClr val="434343"/>
                </a:solidFill>
              </a:rPr>
              <a:t>mulating environments.</a:t>
            </a:r>
          </a:p>
          <a:p>
            <a:pPr lvl="0" rtl="0">
              <a:spcBef>
                <a:spcPts val="0"/>
              </a:spcBef>
              <a:buNone/>
            </a:pPr>
            <a:r>
              <a:t/>
            </a:r>
            <a:endParaRPr sz="1200">
              <a:solidFill>
                <a:srgbClr val="434343"/>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238725"/>
            <a:ext cx="8520600" cy="607800"/>
          </a:xfrm>
          <a:prstGeom prst="rect">
            <a:avLst/>
          </a:prstGeom>
        </p:spPr>
        <p:txBody>
          <a:bodyPr anchorCtr="0" anchor="t" bIns="91425" lIns="91425" rIns="91425" tIns="91425">
            <a:noAutofit/>
          </a:bodyPr>
          <a:lstStyle/>
          <a:p>
            <a:pPr lvl="0">
              <a:spcBef>
                <a:spcPts val="0"/>
              </a:spcBef>
              <a:buNone/>
            </a:pPr>
            <a:r>
              <a:rPr lang="en"/>
              <a:t>Academic Services</a:t>
            </a:r>
          </a:p>
        </p:txBody>
      </p:sp>
      <p:sp>
        <p:nvSpPr>
          <p:cNvPr id="156" name="Shape 156"/>
          <p:cNvSpPr txBox="1"/>
          <p:nvPr>
            <p:ph idx="1" type="body"/>
          </p:nvPr>
        </p:nvSpPr>
        <p:spPr>
          <a:xfrm>
            <a:off x="311700" y="846525"/>
            <a:ext cx="8520600" cy="3510300"/>
          </a:xfrm>
          <a:prstGeom prst="rect">
            <a:avLst/>
          </a:prstGeom>
        </p:spPr>
        <p:txBody>
          <a:bodyPr anchorCtr="0" anchor="t" bIns="91425" lIns="91425" rIns="91425" tIns="91425">
            <a:noAutofit/>
          </a:bodyPr>
          <a:lstStyle/>
          <a:p>
            <a:pPr indent="-323850" lvl="0" marL="457200" rtl="0">
              <a:spcBef>
                <a:spcPts val="0"/>
              </a:spcBef>
              <a:buSzPct val="100000"/>
            </a:pPr>
            <a:r>
              <a:rPr lang="en" sz="1500"/>
              <a:t>Academic Coaching</a:t>
            </a:r>
          </a:p>
          <a:p>
            <a:pPr indent="-304800" lvl="1" marL="914400" rtl="0">
              <a:spcBef>
                <a:spcPts val="0"/>
              </a:spcBef>
              <a:buSzPct val="100000"/>
            </a:pPr>
            <a:r>
              <a:rPr lang="en" sz="1200"/>
              <a:t>Specially trained advisor in collaboration with the Academic Advising Office </a:t>
            </a:r>
          </a:p>
          <a:p>
            <a:pPr indent="-304800" lvl="1" marL="914400" rtl="0">
              <a:spcBef>
                <a:spcPts val="0"/>
              </a:spcBef>
              <a:buSzPct val="100000"/>
            </a:pPr>
            <a:r>
              <a:rPr lang="en" sz="1200"/>
              <a:t>Individualized meetings with participants </a:t>
            </a:r>
          </a:p>
          <a:p>
            <a:pPr indent="-323850" lvl="0" marL="457200" rtl="0">
              <a:spcBef>
                <a:spcPts val="0"/>
              </a:spcBef>
              <a:buSzPct val="100000"/>
            </a:pPr>
            <a:r>
              <a:rPr lang="en" sz="1500"/>
              <a:t>Peer Tutoring</a:t>
            </a:r>
          </a:p>
          <a:p>
            <a:pPr indent="-304800" lvl="1" marL="914400" rtl="0">
              <a:spcBef>
                <a:spcPts val="0"/>
              </a:spcBef>
              <a:buSzPct val="100000"/>
            </a:pPr>
            <a:r>
              <a:rPr lang="en" sz="1200"/>
              <a:t>Individual tutoring sessions weekly</a:t>
            </a:r>
          </a:p>
          <a:p>
            <a:pPr indent="-304800" lvl="1" marL="914400" rtl="0">
              <a:spcBef>
                <a:spcPts val="0"/>
              </a:spcBef>
              <a:buSzPct val="100000"/>
            </a:pPr>
            <a:r>
              <a:rPr lang="en" sz="1200"/>
              <a:t>May be assigned additional hours based on need</a:t>
            </a:r>
          </a:p>
          <a:p>
            <a:pPr indent="-323850" lvl="0" marL="457200" rtl="0">
              <a:spcBef>
                <a:spcPts val="0"/>
              </a:spcBef>
              <a:buSzPct val="100000"/>
            </a:pPr>
            <a:r>
              <a:rPr lang="en" sz="1500"/>
              <a:t>Academic Success Classes</a:t>
            </a:r>
          </a:p>
          <a:p>
            <a:pPr indent="-304800" lvl="1" marL="914400" rtl="0">
              <a:spcBef>
                <a:spcPts val="0"/>
              </a:spcBef>
              <a:buSzPct val="100000"/>
            </a:pPr>
            <a:r>
              <a:rPr lang="en" sz="1200"/>
              <a:t>One per semester over the course of 4 semesters </a:t>
            </a:r>
          </a:p>
          <a:p>
            <a:pPr indent="-304800" lvl="1" marL="914400" rtl="0">
              <a:spcBef>
                <a:spcPts val="0"/>
              </a:spcBef>
              <a:buSzPct val="100000"/>
            </a:pPr>
            <a:r>
              <a:rPr lang="en" sz="1200"/>
              <a:t>One credit hour </a:t>
            </a:r>
          </a:p>
          <a:p>
            <a:pPr indent="-304800" lvl="1" marL="914400" rtl="0">
              <a:spcBef>
                <a:spcPts val="0"/>
              </a:spcBef>
              <a:buSzPct val="100000"/>
            </a:pPr>
            <a:r>
              <a:rPr lang="en" sz="1200"/>
              <a:t>Focus on study skills, test taking skills, career preparedness, social skills, and class participation</a:t>
            </a:r>
          </a:p>
          <a:p>
            <a:pPr indent="-323850" lvl="0" marL="457200" rtl="0">
              <a:spcBef>
                <a:spcPts val="0"/>
              </a:spcBef>
              <a:buSzPct val="100000"/>
            </a:pPr>
            <a:r>
              <a:rPr lang="en" sz="1500"/>
              <a:t>Supervised Study Area </a:t>
            </a:r>
          </a:p>
          <a:p>
            <a:pPr indent="-304800" lvl="1" marL="914400" rtl="0">
              <a:spcBef>
                <a:spcPts val="0"/>
              </a:spcBef>
              <a:buSzPct val="100000"/>
            </a:pPr>
            <a:r>
              <a:rPr lang="en" sz="1200"/>
              <a:t>Required hours weekly</a:t>
            </a:r>
          </a:p>
          <a:p>
            <a:pPr indent="-304800" lvl="1" marL="914400" rtl="0">
              <a:spcBef>
                <a:spcPts val="0"/>
              </a:spcBef>
              <a:buSzPct val="100000"/>
            </a:pPr>
            <a:r>
              <a:rPr lang="en" sz="1200"/>
              <a:t>Supervision to be provided by program staff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238725"/>
            <a:ext cx="8520600" cy="607800"/>
          </a:xfrm>
          <a:prstGeom prst="rect">
            <a:avLst/>
          </a:prstGeom>
        </p:spPr>
        <p:txBody>
          <a:bodyPr anchorCtr="0" anchor="t" bIns="91425" lIns="91425" rIns="91425" tIns="91425">
            <a:noAutofit/>
          </a:bodyPr>
          <a:lstStyle/>
          <a:p>
            <a:pPr lvl="0" rtl="0">
              <a:spcBef>
                <a:spcPts val="0"/>
              </a:spcBef>
              <a:buNone/>
            </a:pPr>
            <a:r>
              <a:rPr lang="en"/>
              <a:t>Academic Services</a:t>
            </a:r>
          </a:p>
        </p:txBody>
      </p:sp>
      <p:sp>
        <p:nvSpPr>
          <p:cNvPr id="162" name="Shape 162"/>
          <p:cNvSpPr txBox="1"/>
          <p:nvPr>
            <p:ph idx="1" type="body"/>
          </p:nvPr>
        </p:nvSpPr>
        <p:spPr>
          <a:xfrm>
            <a:off x="311700" y="772900"/>
            <a:ext cx="8319000" cy="3584100"/>
          </a:xfrm>
          <a:prstGeom prst="rect">
            <a:avLst/>
          </a:prstGeom>
        </p:spPr>
        <p:txBody>
          <a:bodyPr anchorCtr="0" anchor="t" bIns="91425" lIns="91425" rIns="91425" tIns="91425">
            <a:noAutofit/>
          </a:bodyPr>
          <a:lstStyle/>
          <a:p>
            <a:pPr indent="-323850" lvl="0" marL="457200" marR="0" rtl="0" algn="l">
              <a:lnSpc>
                <a:spcPct val="115000"/>
              </a:lnSpc>
              <a:spcBef>
                <a:spcPts val="0"/>
              </a:spcBef>
              <a:spcAft>
                <a:spcPts val="1600"/>
              </a:spcAft>
              <a:buClr>
                <a:schemeClr val="dk2"/>
              </a:buClr>
              <a:buSzPct val="100000"/>
              <a:buFont typeface="Roboto"/>
            </a:pPr>
            <a:r>
              <a:rPr lang="en" sz="1500"/>
              <a:t>Scholarship Committee</a:t>
            </a:r>
          </a:p>
          <a:p>
            <a:pPr indent="-304800" lvl="1" marL="914400" marR="0" rtl="0" algn="l">
              <a:lnSpc>
                <a:spcPct val="115000"/>
              </a:lnSpc>
              <a:spcBef>
                <a:spcPts val="0"/>
              </a:spcBef>
              <a:spcAft>
                <a:spcPts val="1600"/>
              </a:spcAft>
              <a:buSzPct val="100000"/>
            </a:pPr>
            <a:r>
              <a:rPr lang="en" sz="1200"/>
              <a:t>A committee of student leaders and a AIP staff member will work to fundraise funds to create a scholarship for students at the institution with ASD.</a:t>
            </a:r>
          </a:p>
          <a:p>
            <a:pPr indent="-304800" lvl="1" marL="914400" marR="0" rtl="0" algn="l">
              <a:lnSpc>
                <a:spcPct val="115000"/>
              </a:lnSpc>
              <a:spcBef>
                <a:spcPts val="0"/>
              </a:spcBef>
              <a:spcAft>
                <a:spcPts val="1600"/>
              </a:spcAft>
              <a:buSzPct val="100000"/>
            </a:pPr>
            <a:r>
              <a:rPr lang="en" sz="1200"/>
              <a:t>The goal would be to give out small scholarships to start, but to plan for an endowment.</a:t>
            </a:r>
          </a:p>
          <a:p>
            <a:pPr indent="-304800" lvl="1" marL="914400" marR="0" rtl="0" algn="l">
              <a:lnSpc>
                <a:spcPct val="115000"/>
              </a:lnSpc>
              <a:spcBef>
                <a:spcPts val="0"/>
              </a:spcBef>
              <a:spcAft>
                <a:spcPts val="1600"/>
              </a:spcAft>
              <a:buSzPct val="100000"/>
            </a:pPr>
            <a:r>
              <a:rPr lang="en" sz="1200"/>
              <a:t>The scholarship would be a one-time award for first year students in the fall semester to assist in their transition to the college environment.</a:t>
            </a:r>
          </a:p>
          <a:p>
            <a:pPr indent="-304800" lvl="1" marL="914400" marR="0" rtl="0" algn="l">
              <a:lnSpc>
                <a:spcPct val="115000"/>
              </a:lnSpc>
              <a:spcBef>
                <a:spcPts val="0"/>
              </a:spcBef>
              <a:spcAft>
                <a:spcPts val="1600"/>
              </a:spcAft>
              <a:buSzPct val="100000"/>
            </a:pPr>
            <a:r>
              <a:rPr lang="en" sz="1200"/>
              <a:t>Following endowment, the committee can begin efforts to expand the scholarship to more than one award per year.</a:t>
            </a:r>
          </a:p>
          <a:p>
            <a:pPr indent="-323850" lvl="0" marL="457200" rtl="0">
              <a:spcBef>
                <a:spcPts val="0"/>
              </a:spcBef>
              <a:buSzPct val="100000"/>
            </a:pPr>
            <a:r>
              <a:rPr lang="en" sz="1500"/>
              <a:t>Faculty Collaboration</a:t>
            </a:r>
          </a:p>
          <a:p>
            <a:pPr indent="-304800" lvl="1" marL="914400" rtl="0">
              <a:spcBef>
                <a:spcPts val="0"/>
              </a:spcBef>
              <a:buSzPct val="100000"/>
            </a:pPr>
            <a:r>
              <a:rPr lang="en" sz="1200"/>
              <a:t>Students can receive an ally-trained faculty mentor to help in their studies. The faculty partnerships aid towards service that can contribute to promotion and tenure.</a:t>
            </a:r>
          </a:p>
          <a:p>
            <a:pPr indent="-304800" lvl="1" marL="914400" rtl="0">
              <a:spcBef>
                <a:spcPts val="0"/>
              </a:spcBef>
              <a:buSzPct val="100000"/>
            </a:pPr>
            <a:r>
              <a:rPr lang="en" sz="1200"/>
              <a:t>The AIP staff may also accommodate students  in the program by accompanying the student to the faculty member’s office during their office hours to assist in social and behavioral support.</a:t>
            </a:r>
          </a:p>
          <a:p>
            <a:pPr indent="-304800" lvl="1" marL="914400" rtl="0">
              <a:spcBef>
                <a:spcPts val="0"/>
              </a:spcBef>
              <a:buSzPct val="100000"/>
            </a:pPr>
            <a:r>
              <a:rPr lang="en" sz="1200"/>
              <a:t>The AIP Coordinator will contact faculty members who have students from the program enrolled in their courses to inform them about best practices and possible behavioral issues they may encounter and how to handle them.</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Organizational Chart</a:t>
            </a:r>
          </a:p>
        </p:txBody>
      </p:sp>
      <p:pic>
        <p:nvPicPr>
          <p:cNvPr id="168" name="Shape 168"/>
          <p:cNvPicPr preferRelativeResize="0"/>
          <p:nvPr/>
        </p:nvPicPr>
        <p:blipFill rotWithShape="1">
          <a:blip r:embed="rId3">
            <a:alphaModFix/>
          </a:blip>
          <a:srcRect b="0" l="14493" r="19747" t="0"/>
          <a:stretch/>
        </p:blipFill>
        <p:spPr>
          <a:xfrm>
            <a:off x="2530925" y="1017800"/>
            <a:ext cx="3650600" cy="3711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235050"/>
            <a:ext cx="8520600" cy="607800"/>
          </a:xfrm>
          <a:prstGeom prst="rect">
            <a:avLst/>
          </a:prstGeom>
        </p:spPr>
        <p:txBody>
          <a:bodyPr anchorCtr="0" anchor="t" bIns="91425" lIns="91425" rIns="91425" tIns="91425">
            <a:noAutofit/>
          </a:bodyPr>
          <a:lstStyle/>
          <a:p>
            <a:pPr lvl="0">
              <a:spcBef>
                <a:spcPts val="0"/>
              </a:spcBef>
              <a:buNone/>
            </a:pPr>
            <a:r>
              <a:rPr lang="en"/>
              <a:t>Human Resources Position Description</a:t>
            </a:r>
          </a:p>
        </p:txBody>
      </p:sp>
      <p:sp>
        <p:nvSpPr>
          <p:cNvPr id="174" name="Shape 174"/>
          <p:cNvSpPr txBox="1"/>
          <p:nvPr>
            <p:ph idx="1" type="body"/>
          </p:nvPr>
        </p:nvSpPr>
        <p:spPr>
          <a:xfrm>
            <a:off x="311700" y="842850"/>
            <a:ext cx="8520600" cy="3339000"/>
          </a:xfrm>
          <a:prstGeom prst="rect">
            <a:avLst/>
          </a:prstGeom>
        </p:spPr>
        <p:txBody>
          <a:bodyPr anchorCtr="0" anchor="t" bIns="91425" lIns="91425" rIns="91425" tIns="91425">
            <a:noAutofit/>
          </a:bodyPr>
          <a:lstStyle/>
          <a:p>
            <a:pPr lvl="0">
              <a:spcBef>
                <a:spcPts val="0"/>
              </a:spcBef>
              <a:buNone/>
            </a:pPr>
            <a:r>
              <a:rPr b="1" lang="en"/>
              <a:t>Program Coordinator: </a:t>
            </a:r>
            <a:r>
              <a:rPr lang="en"/>
              <a:t>Master’s degree in Student Affairs, College Student Personnel, Social Work, Counseling, Nonprofit Management, or related field required. 1-3 years of professional experience preferred. Full-time appointment.</a:t>
            </a:r>
          </a:p>
          <a:p>
            <a:pPr indent="-330200" lvl="0" marL="457200" rtl="0">
              <a:spcBef>
                <a:spcPts val="0"/>
              </a:spcBef>
              <a:buSzPct val="100000"/>
            </a:pPr>
            <a:r>
              <a:rPr lang="en" sz="1600"/>
              <a:t>Recruit and retain program participants;</a:t>
            </a:r>
          </a:p>
          <a:p>
            <a:pPr indent="-330200" lvl="0" marL="457200" rtl="0">
              <a:spcBef>
                <a:spcPts val="0"/>
              </a:spcBef>
              <a:buSzPct val="100000"/>
            </a:pPr>
            <a:r>
              <a:rPr lang="en" sz="1600"/>
              <a:t>Review applications, accept students into the program, and orient program participants;</a:t>
            </a:r>
          </a:p>
          <a:p>
            <a:pPr indent="-330200" lvl="0" marL="457200" rtl="0">
              <a:spcBef>
                <a:spcPts val="0"/>
              </a:spcBef>
              <a:buSzPct val="100000"/>
            </a:pPr>
            <a:r>
              <a:rPr lang="en" sz="1600"/>
              <a:t>Maintain an annual program budget;</a:t>
            </a:r>
          </a:p>
          <a:p>
            <a:pPr indent="-330200" lvl="0" marL="457200" rtl="0">
              <a:spcBef>
                <a:spcPts val="0"/>
              </a:spcBef>
              <a:buSzPct val="100000"/>
            </a:pPr>
            <a:r>
              <a:rPr lang="en" sz="1600"/>
              <a:t>Renew grant funding on a bi-annual basis;</a:t>
            </a:r>
          </a:p>
          <a:p>
            <a:pPr indent="-330200" lvl="0" marL="457200" rtl="0">
              <a:spcBef>
                <a:spcPts val="0"/>
              </a:spcBef>
              <a:buSzPct val="100000"/>
            </a:pPr>
            <a:r>
              <a:rPr lang="en" sz="1600"/>
              <a:t>Represent the program at departmental, campus, and community meetings;</a:t>
            </a:r>
          </a:p>
          <a:p>
            <a:pPr indent="-330200" lvl="0" marL="457200" rtl="0">
              <a:spcBef>
                <a:spcPts val="0"/>
              </a:spcBef>
              <a:buSzPct val="100000"/>
            </a:pPr>
            <a:r>
              <a:rPr lang="en" sz="1600"/>
              <a:t>Meet one-on-one with program participants and parents to create Individualized Plans based on the participant’s goals;</a:t>
            </a:r>
          </a:p>
          <a:p>
            <a:pPr indent="-330200" lvl="0" marL="457200" rtl="0">
              <a:spcBef>
                <a:spcPts val="0"/>
              </a:spcBef>
              <a:buSzPct val="100000"/>
            </a:pPr>
            <a:r>
              <a:rPr lang="en" sz="1600"/>
              <a:t>Communicate closely with campus partners such as residence                                        life and counseling services, and make referrals to appropriate                             resources as necessary;</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56650"/>
            <a:ext cx="8520600" cy="607800"/>
          </a:xfrm>
          <a:prstGeom prst="rect">
            <a:avLst/>
          </a:prstGeom>
        </p:spPr>
        <p:txBody>
          <a:bodyPr anchorCtr="0" anchor="t" bIns="91425" lIns="91425" rIns="91425" tIns="91425">
            <a:noAutofit/>
          </a:bodyPr>
          <a:lstStyle/>
          <a:p>
            <a:pPr lvl="0" rtl="0">
              <a:spcBef>
                <a:spcPts val="0"/>
              </a:spcBef>
              <a:buNone/>
            </a:pPr>
            <a:r>
              <a:rPr lang="en"/>
              <a:t>Human Resources Position Description cntd.</a:t>
            </a:r>
          </a:p>
        </p:txBody>
      </p:sp>
      <p:sp>
        <p:nvSpPr>
          <p:cNvPr id="180" name="Shape 180"/>
          <p:cNvSpPr txBox="1"/>
          <p:nvPr>
            <p:ph idx="1" type="body"/>
          </p:nvPr>
        </p:nvSpPr>
        <p:spPr>
          <a:xfrm>
            <a:off x="311700" y="1181125"/>
            <a:ext cx="8520600" cy="3339000"/>
          </a:xfrm>
          <a:prstGeom prst="rect">
            <a:avLst/>
          </a:prstGeom>
        </p:spPr>
        <p:txBody>
          <a:bodyPr anchorCtr="0" anchor="t" bIns="91425" lIns="91425" rIns="91425" tIns="91425">
            <a:noAutofit/>
          </a:bodyPr>
          <a:lstStyle/>
          <a:p>
            <a:pPr indent="-330200" lvl="0" marL="457200" rtl="0">
              <a:spcBef>
                <a:spcPts val="0"/>
              </a:spcBef>
              <a:buSzPct val="100000"/>
            </a:pPr>
            <a:r>
              <a:rPr lang="en" sz="1600"/>
              <a:t>Work with faculty members to help communicate program participants’ academic accommodation needs as well as provide training for faculty around how to best work with ASD students who may have behavioral issues (over sharing, etc.); </a:t>
            </a:r>
          </a:p>
          <a:p>
            <a:pPr indent="-330200" lvl="0" marL="457200" rtl="0">
              <a:spcBef>
                <a:spcPts val="0"/>
              </a:spcBef>
              <a:buSzPct val="100000"/>
            </a:pPr>
            <a:r>
              <a:rPr lang="en" sz="1600"/>
              <a:t>Directly supervise a graduate assistant and oversee the Peer Mentor program;</a:t>
            </a:r>
          </a:p>
          <a:p>
            <a:pPr indent="-330200" lvl="0" marL="457200" rtl="0">
              <a:spcBef>
                <a:spcPts val="0"/>
              </a:spcBef>
              <a:buSzPct val="100000"/>
            </a:pPr>
            <a:r>
              <a:rPr lang="en" sz="1600"/>
              <a:t>Co-instruct, create, and annually update the curriculum for the Life Skills Course;</a:t>
            </a:r>
          </a:p>
          <a:p>
            <a:pPr indent="-330200" lvl="0" marL="457200" rtl="0">
              <a:spcBef>
                <a:spcPts val="0"/>
              </a:spcBef>
              <a:buSzPct val="100000"/>
            </a:pPr>
            <a:r>
              <a:rPr lang="en" sz="1600"/>
              <a:t>Coordinate with Bridge to offer workshops for program participants surrounding vocational skills;</a:t>
            </a:r>
          </a:p>
          <a:p>
            <a:pPr indent="-330200" lvl="0" marL="457200" rtl="0">
              <a:spcBef>
                <a:spcPts val="0"/>
              </a:spcBef>
              <a:buSzPct val="100000"/>
            </a:pPr>
            <a:r>
              <a:rPr lang="en" sz="1600"/>
              <a:t>Design and provide specialized trainings for campus collaborators such academic advising, residence life, and campus police;</a:t>
            </a:r>
          </a:p>
          <a:p>
            <a:pPr indent="-330200" lvl="0" marL="457200" rtl="0">
              <a:spcBef>
                <a:spcPts val="0"/>
              </a:spcBef>
              <a:buSzPct val="100000"/>
            </a:pPr>
            <a:r>
              <a:rPr lang="en" sz="1600"/>
              <a:t>Perform assessment and analyze data around the program;</a:t>
            </a:r>
          </a:p>
          <a:p>
            <a:pPr indent="-330200" lvl="0" marL="457200" rtl="0">
              <a:spcBef>
                <a:spcPts val="0"/>
              </a:spcBef>
              <a:buSzPct val="100000"/>
            </a:pPr>
            <a:r>
              <a:rPr lang="en" sz="1600"/>
              <a:t>Recruit, train, and maintain institutional partners.</a:t>
            </a:r>
          </a:p>
          <a:p>
            <a:pPr lvl="0" rtl="0">
              <a:spcBef>
                <a:spcPts val="0"/>
              </a:spcBef>
              <a:buNone/>
            </a:pPr>
            <a:r>
              <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223400"/>
            <a:ext cx="8520600" cy="607800"/>
          </a:xfrm>
          <a:prstGeom prst="rect">
            <a:avLst/>
          </a:prstGeom>
        </p:spPr>
        <p:txBody>
          <a:bodyPr anchorCtr="0" anchor="t" bIns="91425" lIns="91425" rIns="91425" tIns="91425">
            <a:noAutofit/>
          </a:bodyPr>
          <a:lstStyle/>
          <a:p>
            <a:pPr lvl="0" rtl="0">
              <a:spcBef>
                <a:spcPts val="0"/>
              </a:spcBef>
              <a:buNone/>
            </a:pPr>
            <a:r>
              <a:rPr lang="en"/>
              <a:t>Human Resources Position Description</a:t>
            </a:r>
          </a:p>
        </p:txBody>
      </p:sp>
      <p:sp>
        <p:nvSpPr>
          <p:cNvPr id="186" name="Shape 186"/>
          <p:cNvSpPr txBox="1"/>
          <p:nvPr>
            <p:ph idx="1" type="body"/>
          </p:nvPr>
        </p:nvSpPr>
        <p:spPr>
          <a:xfrm>
            <a:off x="311700" y="772900"/>
            <a:ext cx="8520600" cy="3339000"/>
          </a:xfrm>
          <a:prstGeom prst="rect">
            <a:avLst/>
          </a:prstGeom>
        </p:spPr>
        <p:txBody>
          <a:bodyPr anchorCtr="0" anchor="t" bIns="91425" lIns="91425" rIns="91425" tIns="91425">
            <a:noAutofit/>
          </a:bodyPr>
          <a:lstStyle/>
          <a:p>
            <a:pPr lvl="0" rtl="0">
              <a:spcBef>
                <a:spcPts val="0"/>
              </a:spcBef>
              <a:buNone/>
            </a:pPr>
            <a:r>
              <a:rPr b="1" lang="en" sz="1600"/>
              <a:t>Autism Inclusion Program (AIP) Graduate Assistant</a:t>
            </a:r>
            <a:r>
              <a:rPr b="1" lang="en" sz="1600"/>
              <a:t>: </a:t>
            </a:r>
            <a:r>
              <a:rPr lang="en" sz="1600"/>
              <a:t>Enrolled in a Master’s degree program in Student Affairs, College Student Personnel, Social Work, Counseling, Nonprofit Management, or a related field required. Prior volunteer or work experience with individuals with disabilities preferred. Average of 20 hours per week.</a:t>
            </a:r>
          </a:p>
          <a:p>
            <a:pPr indent="-323850" lvl="0" marL="457200" rtl="0">
              <a:spcBef>
                <a:spcPts val="0"/>
              </a:spcBef>
              <a:buSzPct val="100000"/>
            </a:pPr>
            <a:r>
              <a:rPr lang="en" sz="1500"/>
              <a:t>Train the Autism Spectrum Disorder (ASD) Allies and Peer Mentors;</a:t>
            </a:r>
          </a:p>
          <a:p>
            <a:pPr indent="-323850" lvl="0" marL="457200" rtl="0">
              <a:spcBef>
                <a:spcPts val="0"/>
              </a:spcBef>
              <a:buSzPct val="100000"/>
            </a:pPr>
            <a:r>
              <a:rPr lang="en" sz="1500"/>
              <a:t>Perform administrative tasks as instructed by the Program Coordinator and Disability Services Director; </a:t>
            </a:r>
          </a:p>
          <a:p>
            <a:pPr indent="-323850" lvl="1" marL="914400" rtl="0">
              <a:spcBef>
                <a:spcPts val="0"/>
              </a:spcBef>
              <a:buSzPct val="100000"/>
            </a:pPr>
            <a:r>
              <a:rPr lang="en" sz="1500"/>
              <a:t>Duties may include filing paperwork, monitoring the office and program email accounts, and recording and dispersing meeting minutes;</a:t>
            </a:r>
          </a:p>
          <a:p>
            <a:pPr indent="-323850" lvl="0" marL="457200" rtl="0">
              <a:spcBef>
                <a:spcPts val="0"/>
              </a:spcBef>
              <a:buSzPct val="100000"/>
            </a:pPr>
            <a:r>
              <a:rPr lang="en" sz="1500"/>
              <a:t>Travel to local high schools and community centers to present information on AIP;</a:t>
            </a:r>
          </a:p>
          <a:p>
            <a:pPr indent="-323850" lvl="0" marL="457200" rtl="0">
              <a:spcBef>
                <a:spcPts val="0"/>
              </a:spcBef>
              <a:buSzPct val="100000"/>
            </a:pPr>
            <a:r>
              <a:rPr lang="en" sz="1500"/>
              <a:t>Provide academic support to participants by accompanying them to                                    office hours with faculty;  </a:t>
            </a:r>
          </a:p>
          <a:p>
            <a:pPr indent="-323850" lvl="0" marL="457200" rtl="0">
              <a:spcBef>
                <a:spcPts val="0"/>
              </a:spcBef>
              <a:buSzPct val="100000"/>
            </a:pPr>
            <a:r>
              <a:rPr lang="en" sz="1500"/>
              <a:t>Facilitate on-campus programming with participants;</a:t>
            </a:r>
          </a:p>
          <a:p>
            <a:pPr indent="-323850" lvl="0" marL="457200" rtl="0">
              <a:spcBef>
                <a:spcPts val="0"/>
              </a:spcBef>
              <a:buSzPct val="100000"/>
            </a:pPr>
            <a:r>
              <a:rPr lang="en" sz="1500"/>
              <a:t>Co-instruct Life Skills Course.</a:t>
            </a:r>
          </a:p>
          <a:p>
            <a:pPr lvl="0" rt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p:nvPr/>
        </p:nvSpPr>
        <p:spPr>
          <a:xfrm>
            <a:off x="2289150" y="1656975"/>
            <a:ext cx="3593700" cy="2196600"/>
          </a:xfrm>
          <a:prstGeom prst="rect">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92" name="Shape 192"/>
          <p:cNvSpPr/>
          <p:nvPr/>
        </p:nvSpPr>
        <p:spPr>
          <a:xfrm>
            <a:off x="2283575" y="1693750"/>
            <a:ext cx="630600" cy="1000500"/>
          </a:xfrm>
          <a:prstGeom prst="rect">
            <a:avLst/>
          </a:prstGeom>
          <a:solidFill>
            <a:srgbClr val="D9EAD3"/>
          </a:solidFill>
          <a:ln>
            <a:noFill/>
          </a:ln>
        </p:spPr>
        <p:txBody>
          <a:bodyPr anchorCtr="0" anchor="ctr" bIns="91425" lIns="91425" rIns="91425" tIns="91425">
            <a:noAutofit/>
          </a:bodyPr>
          <a:lstStyle/>
          <a:p>
            <a:pPr lvl="0">
              <a:spcBef>
                <a:spcPts val="0"/>
              </a:spcBef>
              <a:buNone/>
            </a:pPr>
            <a:r>
              <a:t/>
            </a:r>
            <a:endParaRPr/>
          </a:p>
        </p:txBody>
      </p:sp>
      <p:sp>
        <p:nvSpPr>
          <p:cNvPr id="193" name="Shape 19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Proposed Floor Plan</a:t>
            </a:r>
          </a:p>
        </p:txBody>
      </p:sp>
      <p:cxnSp>
        <p:nvCxnSpPr>
          <p:cNvPr id="194" name="Shape 194"/>
          <p:cNvCxnSpPr/>
          <p:nvPr/>
        </p:nvCxnSpPr>
        <p:spPr>
          <a:xfrm>
            <a:off x="2305350" y="3868600"/>
            <a:ext cx="1174500" cy="0"/>
          </a:xfrm>
          <a:prstGeom prst="straightConnector1">
            <a:avLst/>
          </a:prstGeom>
          <a:noFill/>
          <a:ln cap="flat" cmpd="sng" w="9525">
            <a:solidFill>
              <a:schemeClr val="dk2"/>
            </a:solidFill>
            <a:prstDash val="solid"/>
            <a:round/>
            <a:headEnd len="lg" w="lg" type="none"/>
            <a:tailEnd len="lg" w="lg" type="none"/>
          </a:ln>
        </p:spPr>
      </p:cxnSp>
      <p:cxnSp>
        <p:nvCxnSpPr>
          <p:cNvPr id="195" name="Shape 195"/>
          <p:cNvCxnSpPr/>
          <p:nvPr/>
        </p:nvCxnSpPr>
        <p:spPr>
          <a:xfrm rot="10800000">
            <a:off x="2305350" y="1661125"/>
            <a:ext cx="0" cy="2196600"/>
          </a:xfrm>
          <a:prstGeom prst="straightConnector1">
            <a:avLst/>
          </a:prstGeom>
          <a:noFill/>
          <a:ln cap="flat" cmpd="sng" w="9525">
            <a:solidFill>
              <a:schemeClr val="dk2"/>
            </a:solidFill>
            <a:prstDash val="solid"/>
            <a:round/>
            <a:headEnd len="lg" w="lg" type="none"/>
            <a:tailEnd len="lg" w="lg" type="none"/>
          </a:ln>
        </p:spPr>
      </p:cxnSp>
      <p:cxnSp>
        <p:nvCxnSpPr>
          <p:cNvPr id="196" name="Shape 196"/>
          <p:cNvCxnSpPr/>
          <p:nvPr/>
        </p:nvCxnSpPr>
        <p:spPr>
          <a:xfrm>
            <a:off x="2294475" y="1682875"/>
            <a:ext cx="3610200" cy="2700"/>
          </a:xfrm>
          <a:prstGeom prst="straightConnector1">
            <a:avLst/>
          </a:prstGeom>
          <a:noFill/>
          <a:ln cap="flat" cmpd="sng" w="9525">
            <a:solidFill>
              <a:schemeClr val="dk2"/>
            </a:solidFill>
            <a:prstDash val="solid"/>
            <a:round/>
            <a:headEnd len="lg" w="lg" type="none"/>
            <a:tailEnd len="lg" w="lg" type="none"/>
          </a:ln>
        </p:spPr>
      </p:cxnSp>
      <p:cxnSp>
        <p:nvCxnSpPr>
          <p:cNvPr id="197" name="Shape 197"/>
          <p:cNvCxnSpPr/>
          <p:nvPr/>
        </p:nvCxnSpPr>
        <p:spPr>
          <a:xfrm>
            <a:off x="2305350" y="2150475"/>
            <a:ext cx="598200" cy="0"/>
          </a:xfrm>
          <a:prstGeom prst="straightConnector1">
            <a:avLst/>
          </a:prstGeom>
          <a:noFill/>
          <a:ln cap="flat" cmpd="sng" w="9525">
            <a:solidFill>
              <a:schemeClr val="dk2"/>
            </a:solidFill>
            <a:prstDash val="solid"/>
            <a:round/>
            <a:headEnd len="lg" w="lg" type="none"/>
            <a:tailEnd len="lg" w="lg" type="none"/>
          </a:ln>
        </p:spPr>
      </p:cxnSp>
      <p:cxnSp>
        <p:nvCxnSpPr>
          <p:cNvPr id="198" name="Shape 198"/>
          <p:cNvCxnSpPr/>
          <p:nvPr/>
        </p:nvCxnSpPr>
        <p:spPr>
          <a:xfrm rot="10800000">
            <a:off x="2914300" y="1693425"/>
            <a:ext cx="0" cy="261300"/>
          </a:xfrm>
          <a:prstGeom prst="straightConnector1">
            <a:avLst/>
          </a:prstGeom>
          <a:noFill/>
          <a:ln cap="flat" cmpd="sng" w="9525">
            <a:solidFill>
              <a:schemeClr val="dk2"/>
            </a:solidFill>
            <a:prstDash val="solid"/>
            <a:round/>
            <a:headEnd len="lg" w="lg" type="none"/>
            <a:tailEnd len="lg" w="lg" type="none"/>
          </a:ln>
        </p:spPr>
      </p:cxnSp>
      <p:cxnSp>
        <p:nvCxnSpPr>
          <p:cNvPr id="199" name="Shape 199"/>
          <p:cNvCxnSpPr/>
          <p:nvPr/>
        </p:nvCxnSpPr>
        <p:spPr>
          <a:xfrm>
            <a:off x="3795100" y="3868600"/>
            <a:ext cx="2098800" cy="0"/>
          </a:xfrm>
          <a:prstGeom prst="straightConnector1">
            <a:avLst/>
          </a:prstGeom>
          <a:noFill/>
          <a:ln cap="flat" cmpd="sng" w="9525">
            <a:solidFill>
              <a:schemeClr val="dk2"/>
            </a:solidFill>
            <a:prstDash val="solid"/>
            <a:round/>
            <a:headEnd len="lg" w="lg" type="none"/>
            <a:tailEnd len="lg" w="lg" type="none"/>
          </a:ln>
        </p:spPr>
      </p:cxnSp>
      <p:cxnSp>
        <p:nvCxnSpPr>
          <p:cNvPr id="200" name="Shape 200"/>
          <p:cNvCxnSpPr/>
          <p:nvPr/>
        </p:nvCxnSpPr>
        <p:spPr>
          <a:xfrm rot="10800000">
            <a:off x="5882850" y="1677425"/>
            <a:ext cx="0" cy="2196600"/>
          </a:xfrm>
          <a:prstGeom prst="straightConnector1">
            <a:avLst/>
          </a:prstGeom>
          <a:noFill/>
          <a:ln cap="flat" cmpd="sng" w="9525">
            <a:solidFill>
              <a:schemeClr val="dk2"/>
            </a:solidFill>
            <a:prstDash val="solid"/>
            <a:round/>
            <a:headEnd len="lg" w="lg" type="none"/>
            <a:tailEnd len="lg" w="lg" type="none"/>
          </a:ln>
        </p:spPr>
      </p:cxnSp>
      <p:sp>
        <p:nvSpPr>
          <p:cNvPr id="201" name="Shape 201"/>
          <p:cNvSpPr txBox="1"/>
          <p:nvPr/>
        </p:nvSpPr>
        <p:spPr>
          <a:xfrm>
            <a:off x="2533700" y="1274900"/>
            <a:ext cx="2414100" cy="418800"/>
          </a:xfrm>
          <a:prstGeom prst="rect">
            <a:avLst/>
          </a:prstGeom>
          <a:noFill/>
          <a:ln>
            <a:noFill/>
          </a:ln>
        </p:spPr>
        <p:txBody>
          <a:bodyPr anchorCtr="0" anchor="t" bIns="91425" lIns="91425" rIns="91425" tIns="91425">
            <a:noAutofit/>
          </a:bodyPr>
          <a:lstStyle/>
          <a:p>
            <a:pPr lvl="0">
              <a:spcBef>
                <a:spcPts val="0"/>
              </a:spcBef>
              <a:buNone/>
            </a:pPr>
            <a:r>
              <a:rPr lang="en" sz="1000"/>
              <a:t>Graduate Assistant Office</a:t>
            </a:r>
          </a:p>
        </p:txBody>
      </p:sp>
      <p:cxnSp>
        <p:nvCxnSpPr>
          <p:cNvPr id="202" name="Shape 202"/>
          <p:cNvCxnSpPr/>
          <p:nvPr/>
        </p:nvCxnSpPr>
        <p:spPr>
          <a:xfrm flipH="1" rot="10800000">
            <a:off x="2375975" y="1432900"/>
            <a:ext cx="206700" cy="326100"/>
          </a:xfrm>
          <a:prstGeom prst="straightConnector1">
            <a:avLst/>
          </a:prstGeom>
          <a:noFill/>
          <a:ln cap="flat" cmpd="sng" w="9525">
            <a:solidFill>
              <a:schemeClr val="dk2"/>
            </a:solidFill>
            <a:prstDash val="solid"/>
            <a:round/>
            <a:headEnd len="lg" w="lg" type="none"/>
            <a:tailEnd len="lg" w="lg" type="none"/>
          </a:ln>
        </p:spPr>
      </p:cxnSp>
      <p:cxnSp>
        <p:nvCxnSpPr>
          <p:cNvPr id="203" name="Shape 203"/>
          <p:cNvCxnSpPr/>
          <p:nvPr/>
        </p:nvCxnSpPr>
        <p:spPr>
          <a:xfrm flipH="1" rot="10800000">
            <a:off x="2169275" y="2347950"/>
            <a:ext cx="206700" cy="326100"/>
          </a:xfrm>
          <a:prstGeom prst="straightConnector1">
            <a:avLst/>
          </a:prstGeom>
          <a:noFill/>
          <a:ln cap="flat" cmpd="sng" w="9525">
            <a:solidFill>
              <a:schemeClr val="dk2"/>
            </a:solidFill>
            <a:prstDash val="solid"/>
            <a:round/>
            <a:headEnd len="lg" w="lg" type="none"/>
            <a:tailEnd len="lg" w="lg" type="none"/>
          </a:ln>
        </p:spPr>
      </p:cxnSp>
      <p:cxnSp>
        <p:nvCxnSpPr>
          <p:cNvPr id="204" name="Shape 204"/>
          <p:cNvCxnSpPr/>
          <p:nvPr/>
        </p:nvCxnSpPr>
        <p:spPr>
          <a:xfrm>
            <a:off x="2305350" y="2694350"/>
            <a:ext cx="598200" cy="0"/>
          </a:xfrm>
          <a:prstGeom prst="straightConnector1">
            <a:avLst/>
          </a:prstGeom>
          <a:noFill/>
          <a:ln cap="flat" cmpd="sng" w="9525">
            <a:solidFill>
              <a:schemeClr val="dk2"/>
            </a:solidFill>
            <a:prstDash val="solid"/>
            <a:round/>
            <a:headEnd len="lg" w="lg" type="none"/>
            <a:tailEnd len="lg" w="lg" type="none"/>
          </a:ln>
        </p:spPr>
      </p:cxnSp>
      <p:cxnSp>
        <p:nvCxnSpPr>
          <p:cNvPr id="205" name="Shape 205"/>
          <p:cNvCxnSpPr/>
          <p:nvPr/>
        </p:nvCxnSpPr>
        <p:spPr>
          <a:xfrm rot="10800000">
            <a:off x="2892600" y="2150475"/>
            <a:ext cx="0" cy="261300"/>
          </a:xfrm>
          <a:prstGeom prst="straightConnector1">
            <a:avLst/>
          </a:prstGeom>
          <a:noFill/>
          <a:ln cap="flat" cmpd="sng" w="9525">
            <a:solidFill>
              <a:schemeClr val="dk2"/>
            </a:solidFill>
            <a:prstDash val="solid"/>
            <a:round/>
            <a:headEnd len="lg" w="lg" type="none"/>
            <a:tailEnd len="lg" w="lg" type="none"/>
          </a:ln>
        </p:spPr>
      </p:cxnSp>
      <p:cxnSp>
        <p:nvCxnSpPr>
          <p:cNvPr id="206" name="Shape 206"/>
          <p:cNvCxnSpPr/>
          <p:nvPr/>
        </p:nvCxnSpPr>
        <p:spPr>
          <a:xfrm>
            <a:off x="4572000" y="1693750"/>
            <a:ext cx="0" cy="1946400"/>
          </a:xfrm>
          <a:prstGeom prst="straightConnector1">
            <a:avLst/>
          </a:prstGeom>
          <a:noFill/>
          <a:ln cap="flat" cmpd="sng" w="9525">
            <a:solidFill>
              <a:schemeClr val="dk2"/>
            </a:solidFill>
            <a:prstDash val="solid"/>
            <a:round/>
            <a:headEnd len="lg" w="lg" type="none"/>
            <a:tailEnd len="lg" w="lg" type="none"/>
          </a:ln>
        </p:spPr>
      </p:cxnSp>
      <p:sp>
        <p:nvSpPr>
          <p:cNvPr id="207" name="Shape 207"/>
          <p:cNvSpPr txBox="1"/>
          <p:nvPr/>
        </p:nvSpPr>
        <p:spPr>
          <a:xfrm>
            <a:off x="4773375" y="2143950"/>
            <a:ext cx="908100" cy="734100"/>
          </a:xfrm>
          <a:prstGeom prst="rect">
            <a:avLst/>
          </a:prstGeom>
          <a:noFill/>
          <a:ln>
            <a:noFill/>
          </a:ln>
        </p:spPr>
        <p:txBody>
          <a:bodyPr anchorCtr="0" anchor="t" bIns="91425" lIns="91425" rIns="91425" tIns="91425">
            <a:noAutofit/>
          </a:bodyPr>
          <a:lstStyle/>
          <a:p>
            <a:pPr lvl="0">
              <a:spcBef>
                <a:spcPts val="0"/>
              </a:spcBef>
              <a:buNone/>
            </a:pPr>
            <a:r>
              <a:rPr lang="en" sz="800"/>
              <a:t>Classroom/</a:t>
            </a:r>
            <a:br>
              <a:rPr lang="en" sz="800"/>
            </a:br>
            <a:r>
              <a:rPr lang="en" sz="800"/>
              <a:t>Testing Center</a:t>
            </a:r>
          </a:p>
        </p:txBody>
      </p:sp>
      <p:sp>
        <p:nvSpPr>
          <p:cNvPr id="208" name="Shape 208"/>
          <p:cNvSpPr/>
          <p:nvPr/>
        </p:nvSpPr>
        <p:spPr>
          <a:xfrm>
            <a:off x="467825" y="3980125"/>
            <a:ext cx="309600" cy="261300"/>
          </a:xfrm>
          <a:prstGeom prst="rect">
            <a:avLst/>
          </a:prstGeom>
          <a:solidFill>
            <a:srgbClr val="D9EAD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9" name="Shape 209"/>
          <p:cNvSpPr/>
          <p:nvPr/>
        </p:nvSpPr>
        <p:spPr>
          <a:xfrm>
            <a:off x="467825" y="4404400"/>
            <a:ext cx="309600" cy="261300"/>
          </a:xfrm>
          <a:prstGeom prst="rect">
            <a:avLst/>
          </a:prstGeom>
          <a:solidFill>
            <a:srgbClr val="CCCCCC"/>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0" name="Shape 210"/>
          <p:cNvSpPr txBox="1"/>
          <p:nvPr/>
        </p:nvSpPr>
        <p:spPr>
          <a:xfrm>
            <a:off x="777425" y="3919600"/>
            <a:ext cx="3517800" cy="418800"/>
          </a:xfrm>
          <a:prstGeom prst="rect">
            <a:avLst/>
          </a:prstGeom>
          <a:noFill/>
          <a:ln>
            <a:noFill/>
          </a:ln>
        </p:spPr>
        <p:txBody>
          <a:bodyPr anchorCtr="0" anchor="t" bIns="91425" lIns="91425" rIns="91425" tIns="91425">
            <a:noAutofit/>
          </a:bodyPr>
          <a:lstStyle/>
          <a:p>
            <a:pPr lvl="0" rtl="0">
              <a:spcBef>
                <a:spcPts val="0"/>
              </a:spcBef>
              <a:buNone/>
            </a:pPr>
            <a:r>
              <a:rPr lang="en" sz="1000"/>
              <a:t>Renovated/New Areas of Disability Services Office</a:t>
            </a:r>
            <a:br>
              <a:rPr lang="en" sz="1000"/>
            </a:br>
            <a:r>
              <a:rPr lang="en" sz="1000"/>
              <a:t>(Previously additional storage)</a:t>
            </a:r>
          </a:p>
        </p:txBody>
      </p:sp>
      <p:sp>
        <p:nvSpPr>
          <p:cNvPr id="211" name="Shape 211"/>
          <p:cNvSpPr txBox="1"/>
          <p:nvPr/>
        </p:nvSpPr>
        <p:spPr>
          <a:xfrm>
            <a:off x="839975" y="4389400"/>
            <a:ext cx="3517800" cy="418800"/>
          </a:xfrm>
          <a:prstGeom prst="rect">
            <a:avLst/>
          </a:prstGeom>
          <a:noFill/>
          <a:ln>
            <a:noFill/>
          </a:ln>
        </p:spPr>
        <p:txBody>
          <a:bodyPr anchorCtr="0" anchor="t" bIns="91425" lIns="91425" rIns="91425" tIns="91425">
            <a:noAutofit/>
          </a:bodyPr>
          <a:lstStyle/>
          <a:p>
            <a:pPr lvl="0" rtl="0">
              <a:spcBef>
                <a:spcPts val="0"/>
              </a:spcBef>
              <a:buNone/>
            </a:pPr>
            <a:r>
              <a:rPr lang="en" sz="1000"/>
              <a:t>Existing Areas of Disability Services Office</a:t>
            </a:r>
          </a:p>
        </p:txBody>
      </p:sp>
      <p:cxnSp>
        <p:nvCxnSpPr>
          <p:cNvPr id="212" name="Shape 212"/>
          <p:cNvCxnSpPr/>
          <p:nvPr/>
        </p:nvCxnSpPr>
        <p:spPr>
          <a:xfrm rot="10800000">
            <a:off x="2908925" y="2683137"/>
            <a:ext cx="0" cy="261300"/>
          </a:xfrm>
          <a:prstGeom prst="straightConnector1">
            <a:avLst/>
          </a:prstGeom>
          <a:noFill/>
          <a:ln cap="flat" cmpd="sng" w="9525">
            <a:solidFill>
              <a:schemeClr val="dk2"/>
            </a:solidFill>
            <a:prstDash val="solid"/>
            <a:round/>
            <a:headEnd len="lg" w="lg" type="none"/>
            <a:tailEnd len="lg" w="lg" type="none"/>
          </a:ln>
        </p:spPr>
      </p:cxnSp>
      <p:cxnSp>
        <p:nvCxnSpPr>
          <p:cNvPr id="213" name="Shape 213"/>
          <p:cNvCxnSpPr/>
          <p:nvPr/>
        </p:nvCxnSpPr>
        <p:spPr>
          <a:xfrm rot="10800000">
            <a:off x="2892600" y="3176200"/>
            <a:ext cx="0" cy="713100"/>
          </a:xfrm>
          <a:prstGeom prst="straightConnector1">
            <a:avLst/>
          </a:prstGeom>
          <a:noFill/>
          <a:ln cap="flat" cmpd="sng" w="9525">
            <a:solidFill>
              <a:schemeClr val="dk2"/>
            </a:solidFill>
            <a:prstDash val="solid"/>
            <a:round/>
            <a:headEnd len="lg" w="lg" type="none"/>
            <a:tailEnd len="lg" w="lg" type="none"/>
          </a:ln>
        </p:spPr>
      </p:cxnSp>
      <p:sp>
        <p:nvSpPr>
          <p:cNvPr id="214" name="Shape 214"/>
          <p:cNvSpPr/>
          <p:nvPr/>
        </p:nvSpPr>
        <p:spPr>
          <a:xfrm>
            <a:off x="3436250" y="3218775"/>
            <a:ext cx="908100" cy="1290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15" name="Shape 215"/>
          <p:cNvCxnSpPr/>
          <p:nvPr/>
        </p:nvCxnSpPr>
        <p:spPr>
          <a:xfrm rot="10800000">
            <a:off x="3164325" y="1685475"/>
            <a:ext cx="0" cy="1315800"/>
          </a:xfrm>
          <a:prstGeom prst="straightConnector1">
            <a:avLst/>
          </a:prstGeom>
          <a:noFill/>
          <a:ln cap="flat" cmpd="sng" w="9525">
            <a:solidFill>
              <a:schemeClr val="dk2"/>
            </a:solidFill>
            <a:prstDash val="solid"/>
            <a:round/>
            <a:headEnd len="lg" w="lg" type="none"/>
            <a:tailEnd len="lg" w="lg" type="none"/>
          </a:ln>
        </p:spPr>
      </p:cxnSp>
      <p:sp>
        <p:nvSpPr>
          <p:cNvPr id="216" name="Shape 216"/>
          <p:cNvSpPr txBox="1"/>
          <p:nvPr/>
        </p:nvSpPr>
        <p:spPr>
          <a:xfrm>
            <a:off x="3447125" y="2935950"/>
            <a:ext cx="908100" cy="129000"/>
          </a:xfrm>
          <a:prstGeom prst="rect">
            <a:avLst/>
          </a:prstGeom>
          <a:noFill/>
          <a:ln>
            <a:noFill/>
          </a:ln>
        </p:spPr>
        <p:txBody>
          <a:bodyPr anchorCtr="0" anchor="t" bIns="91425" lIns="91425" rIns="91425" tIns="91425">
            <a:noAutofit/>
          </a:bodyPr>
          <a:lstStyle/>
          <a:p>
            <a:pPr lvl="0">
              <a:spcBef>
                <a:spcPts val="0"/>
              </a:spcBef>
              <a:buNone/>
            </a:pPr>
            <a:r>
              <a:rPr lang="en" sz="800"/>
              <a:t>Receptionist</a:t>
            </a:r>
          </a:p>
        </p:txBody>
      </p:sp>
      <p:sp>
        <p:nvSpPr>
          <p:cNvPr id="217" name="Shape 217"/>
          <p:cNvSpPr/>
          <p:nvPr/>
        </p:nvSpPr>
        <p:spPr>
          <a:xfrm>
            <a:off x="4654325" y="1682875"/>
            <a:ext cx="1116600" cy="261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8" name="Shape 218"/>
          <p:cNvSpPr txBox="1"/>
          <p:nvPr/>
        </p:nvSpPr>
        <p:spPr>
          <a:xfrm>
            <a:off x="4708675" y="1672825"/>
            <a:ext cx="908100" cy="129000"/>
          </a:xfrm>
          <a:prstGeom prst="rect">
            <a:avLst/>
          </a:prstGeom>
          <a:noFill/>
          <a:ln>
            <a:noFill/>
          </a:ln>
        </p:spPr>
        <p:txBody>
          <a:bodyPr anchorCtr="0" anchor="t" bIns="91425" lIns="91425" rIns="91425" tIns="91425">
            <a:noAutofit/>
          </a:bodyPr>
          <a:lstStyle/>
          <a:p>
            <a:pPr lvl="0" rtl="0">
              <a:spcBef>
                <a:spcPts val="0"/>
              </a:spcBef>
              <a:buNone/>
            </a:pPr>
            <a:r>
              <a:rPr lang="en" sz="800"/>
              <a:t>Computer Lab</a:t>
            </a:r>
          </a:p>
        </p:txBody>
      </p:sp>
      <p:sp>
        <p:nvSpPr>
          <p:cNvPr id="219" name="Shape 219"/>
          <p:cNvSpPr txBox="1"/>
          <p:nvPr/>
        </p:nvSpPr>
        <p:spPr>
          <a:xfrm>
            <a:off x="1098300" y="2529225"/>
            <a:ext cx="2414100" cy="418800"/>
          </a:xfrm>
          <a:prstGeom prst="rect">
            <a:avLst/>
          </a:prstGeom>
          <a:noFill/>
          <a:ln>
            <a:noFill/>
          </a:ln>
        </p:spPr>
        <p:txBody>
          <a:bodyPr anchorCtr="0" anchor="t" bIns="91425" lIns="91425" rIns="91425" tIns="91425">
            <a:noAutofit/>
          </a:bodyPr>
          <a:lstStyle/>
          <a:p>
            <a:pPr lvl="0">
              <a:spcBef>
                <a:spcPts val="0"/>
              </a:spcBef>
              <a:buNone/>
            </a:pPr>
            <a:r>
              <a:rPr lang="en" sz="1000"/>
              <a:t>AIP Program</a:t>
            </a:r>
          </a:p>
          <a:p>
            <a:pPr lvl="0" rtl="0">
              <a:spcBef>
                <a:spcPts val="0"/>
              </a:spcBef>
              <a:buNone/>
            </a:pPr>
            <a:r>
              <a:rPr lang="en" sz="1000"/>
              <a:t>Coordinator</a:t>
            </a:r>
          </a:p>
        </p:txBody>
      </p:sp>
      <p:sp>
        <p:nvSpPr>
          <p:cNvPr id="220" name="Shape 220"/>
          <p:cNvSpPr txBox="1"/>
          <p:nvPr/>
        </p:nvSpPr>
        <p:spPr>
          <a:xfrm>
            <a:off x="979325" y="3620225"/>
            <a:ext cx="2414100" cy="418800"/>
          </a:xfrm>
          <a:prstGeom prst="rect">
            <a:avLst/>
          </a:prstGeom>
          <a:noFill/>
          <a:ln>
            <a:noFill/>
          </a:ln>
        </p:spPr>
        <p:txBody>
          <a:bodyPr anchorCtr="0" anchor="t" bIns="91425" lIns="91425" rIns="91425" tIns="91425">
            <a:noAutofit/>
          </a:bodyPr>
          <a:lstStyle/>
          <a:p>
            <a:pPr lvl="0" rtl="0">
              <a:spcBef>
                <a:spcPts val="0"/>
              </a:spcBef>
              <a:buNone/>
            </a:pPr>
            <a:r>
              <a:rPr lang="en" sz="1000"/>
              <a:t>D.S. Director Office</a:t>
            </a:r>
          </a:p>
        </p:txBody>
      </p:sp>
      <p:cxnSp>
        <p:nvCxnSpPr>
          <p:cNvPr id="221" name="Shape 221"/>
          <p:cNvCxnSpPr/>
          <p:nvPr/>
        </p:nvCxnSpPr>
        <p:spPr>
          <a:xfrm flipH="1" rot="10800000">
            <a:off x="2169275" y="3401850"/>
            <a:ext cx="206700" cy="326100"/>
          </a:xfrm>
          <a:prstGeom prst="straightConnector1">
            <a:avLst/>
          </a:prstGeom>
          <a:noFill/>
          <a:ln cap="flat" cmpd="sng" w="9525">
            <a:solidFill>
              <a:schemeClr val="dk2"/>
            </a:solidFill>
            <a:prstDash val="solid"/>
            <a:round/>
            <a:headEnd len="lg" w="lg" type="none"/>
            <a:tailEnd len="lg" w="lg" type="none"/>
          </a:ln>
        </p:spPr>
      </p:cxnSp>
      <p:cxnSp>
        <p:nvCxnSpPr>
          <p:cNvPr id="222" name="Shape 222"/>
          <p:cNvCxnSpPr/>
          <p:nvPr/>
        </p:nvCxnSpPr>
        <p:spPr>
          <a:xfrm>
            <a:off x="3139575" y="2422900"/>
            <a:ext cx="981900" cy="0"/>
          </a:xfrm>
          <a:prstGeom prst="straightConnector1">
            <a:avLst/>
          </a:prstGeom>
          <a:noFill/>
          <a:ln cap="flat" cmpd="sng" w="9525">
            <a:solidFill>
              <a:schemeClr val="dk2"/>
            </a:solidFill>
            <a:prstDash val="solid"/>
            <a:round/>
            <a:headEnd len="lg" w="lg" type="none"/>
            <a:tailEnd len="lg" w="lg" type="none"/>
          </a:ln>
        </p:spPr>
      </p:cxnSp>
      <p:cxnSp>
        <p:nvCxnSpPr>
          <p:cNvPr id="223" name="Shape 223"/>
          <p:cNvCxnSpPr/>
          <p:nvPr/>
        </p:nvCxnSpPr>
        <p:spPr>
          <a:xfrm>
            <a:off x="4284450" y="2429350"/>
            <a:ext cx="287700" cy="0"/>
          </a:xfrm>
          <a:prstGeom prst="straightConnector1">
            <a:avLst/>
          </a:prstGeom>
          <a:noFill/>
          <a:ln cap="flat" cmpd="sng" w="9525">
            <a:solidFill>
              <a:schemeClr val="dk2"/>
            </a:solidFill>
            <a:prstDash val="solid"/>
            <a:round/>
            <a:headEnd len="lg" w="lg" type="none"/>
            <a:tailEnd len="lg" w="lg" type="none"/>
          </a:ln>
        </p:spPr>
      </p:cxnSp>
      <p:sp>
        <p:nvSpPr>
          <p:cNvPr id="224" name="Shape 224"/>
          <p:cNvSpPr txBox="1"/>
          <p:nvPr/>
        </p:nvSpPr>
        <p:spPr>
          <a:xfrm>
            <a:off x="3414112" y="1744412"/>
            <a:ext cx="908100" cy="734100"/>
          </a:xfrm>
          <a:prstGeom prst="rect">
            <a:avLst/>
          </a:prstGeom>
          <a:noFill/>
          <a:ln>
            <a:noFill/>
          </a:ln>
        </p:spPr>
        <p:txBody>
          <a:bodyPr anchorCtr="0" anchor="t" bIns="91425" lIns="91425" rIns="91425" tIns="91425">
            <a:noAutofit/>
          </a:bodyPr>
          <a:lstStyle/>
          <a:p>
            <a:pPr lvl="0" rtl="0">
              <a:spcBef>
                <a:spcPts val="0"/>
              </a:spcBef>
              <a:buNone/>
            </a:pPr>
            <a:r>
              <a:rPr lang="en" sz="800"/>
              <a:t>Filing, Programming Storage</a:t>
            </a:r>
          </a:p>
        </p:txBody>
      </p:sp>
      <p:cxnSp>
        <p:nvCxnSpPr>
          <p:cNvPr id="225" name="Shape 225"/>
          <p:cNvCxnSpPr/>
          <p:nvPr/>
        </p:nvCxnSpPr>
        <p:spPr>
          <a:xfrm flipH="1" rot="10800000">
            <a:off x="5882850" y="1682875"/>
            <a:ext cx="206700" cy="326100"/>
          </a:xfrm>
          <a:prstGeom prst="straightConnector1">
            <a:avLst/>
          </a:prstGeom>
          <a:noFill/>
          <a:ln cap="flat" cmpd="sng" w="9525">
            <a:solidFill>
              <a:schemeClr val="dk2"/>
            </a:solidFill>
            <a:prstDash val="solid"/>
            <a:round/>
            <a:headEnd len="lg" w="lg" type="none"/>
            <a:tailEnd len="lg" w="lg" type="none"/>
          </a:ln>
        </p:spPr>
      </p:cxnSp>
      <p:sp>
        <p:nvSpPr>
          <p:cNvPr id="226" name="Shape 226"/>
          <p:cNvSpPr txBox="1"/>
          <p:nvPr/>
        </p:nvSpPr>
        <p:spPr>
          <a:xfrm>
            <a:off x="5985675" y="1268850"/>
            <a:ext cx="2316900" cy="1946400"/>
          </a:xfrm>
          <a:prstGeom prst="rect">
            <a:avLst/>
          </a:prstGeom>
          <a:noFill/>
          <a:ln>
            <a:noFill/>
          </a:ln>
        </p:spPr>
        <p:txBody>
          <a:bodyPr anchorCtr="0" anchor="t" bIns="91425" lIns="91425" rIns="91425" tIns="91425">
            <a:noAutofit/>
          </a:bodyPr>
          <a:lstStyle/>
          <a:p>
            <a:pPr lvl="0">
              <a:spcBef>
                <a:spcPts val="0"/>
              </a:spcBef>
              <a:buNone/>
            </a:pPr>
            <a:r>
              <a:rPr lang="en"/>
              <a:t>Where study hours, social events, Life Skills course, academic skill course, peer mentoring, and tutoring take place.</a:t>
            </a:r>
          </a:p>
          <a:p>
            <a:pPr lvl="0">
              <a:spcBef>
                <a:spcPts val="0"/>
              </a:spcBef>
              <a:buNone/>
            </a:pPr>
            <a:r>
              <a:t/>
            </a:r>
            <a:endParaRPr/>
          </a:p>
          <a:p>
            <a:pPr lvl="0">
              <a:spcBef>
                <a:spcPts val="0"/>
              </a:spcBef>
              <a:buNone/>
            </a:pPr>
            <a:r>
              <a:rPr lang="en"/>
              <a:t>Computer lab area will have access to apps and software to aid in less supervised development.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n"/>
              <a:t>How are we going to pay for this?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Presentation Order</a:t>
            </a:r>
          </a:p>
        </p:txBody>
      </p:sp>
      <p:sp>
        <p:nvSpPr>
          <p:cNvPr id="93" name="Shape 93"/>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330200" lvl="0" marL="457200">
              <a:spcBef>
                <a:spcPts val="0"/>
              </a:spcBef>
              <a:buSzPct val="100000"/>
            </a:pPr>
            <a:r>
              <a:rPr lang="en" sz="1600"/>
              <a:t>Introduction of the Need</a:t>
            </a:r>
          </a:p>
          <a:p>
            <a:pPr indent="-330200" lvl="0" marL="457200" rtl="0">
              <a:spcBef>
                <a:spcPts val="0"/>
              </a:spcBef>
              <a:buSzPct val="100000"/>
            </a:pPr>
            <a:r>
              <a:rPr lang="en" sz="1600"/>
              <a:t>Proposed Mission</a:t>
            </a:r>
          </a:p>
          <a:p>
            <a:pPr indent="-330200" lvl="0" marL="457200">
              <a:spcBef>
                <a:spcPts val="0"/>
              </a:spcBef>
              <a:buSzPct val="100000"/>
            </a:pPr>
            <a:r>
              <a:rPr lang="en" sz="1600"/>
              <a:t>Learning Outcomes</a:t>
            </a:r>
          </a:p>
          <a:p>
            <a:pPr indent="-330200" lvl="0" marL="457200">
              <a:spcBef>
                <a:spcPts val="0"/>
              </a:spcBef>
              <a:buSzPct val="100000"/>
            </a:pPr>
            <a:r>
              <a:rPr lang="en" sz="1600"/>
              <a:t>Personal Services</a:t>
            </a:r>
          </a:p>
          <a:p>
            <a:pPr indent="-330200" lvl="0" marL="457200">
              <a:spcBef>
                <a:spcPts val="0"/>
              </a:spcBef>
              <a:buSzPct val="100000"/>
            </a:pPr>
            <a:r>
              <a:rPr lang="en" sz="1600"/>
              <a:t>Social Services</a:t>
            </a:r>
          </a:p>
          <a:p>
            <a:pPr indent="-330200" lvl="0" marL="457200">
              <a:spcBef>
                <a:spcPts val="0"/>
              </a:spcBef>
              <a:buSzPct val="100000"/>
            </a:pPr>
            <a:r>
              <a:rPr lang="en" sz="1600"/>
              <a:t>Academic Services</a:t>
            </a:r>
          </a:p>
          <a:p>
            <a:pPr indent="-330200" lvl="0" marL="457200">
              <a:spcBef>
                <a:spcPts val="0"/>
              </a:spcBef>
              <a:buSzPct val="100000"/>
            </a:pPr>
            <a:r>
              <a:rPr lang="en" sz="1600"/>
              <a:t>Organizational Chart</a:t>
            </a:r>
          </a:p>
          <a:p>
            <a:pPr indent="-330200" lvl="0" marL="457200">
              <a:spcBef>
                <a:spcPts val="0"/>
              </a:spcBef>
              <a:buSzPct val="100000"/>
            </a:pPr>
            <a:r>
              <a:rPr lang="en" sz="1600"/>
              <a:t>Position Description</a:t>
            </a:r>
          </a:p>
          <a:p>
            <a:pPr indent="-330200" lvl="0" marL="457200">
              <a:spcBef>
                <a:spcPts val="0"/>
              </a:spcBef>
              <a:buSzPct val="100000"/>
            </a:pPr>
            <a:r>
              <a:rPr lang="en" sz="1600"/>
              <a:t>Floor Plan</a:t>
            </a:r>
          </a:p>
          <a:p>
            <a:pPr indent="-330200" lvl="0" marL="457200">
              <a:spcBef>
                <a:spcPts val="0"/>
              </a:spcBef>
              <a:buSzPct val="100000"/>
            </a:pPr>
            <a:r>
              <a:rPr lang="en" sz="1600"/>
              <a:t>Budget</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228600" y="0"/>
            <a:ext cx="6260100" cy="752700"/>
          </a:xfrm>
          <a:prstGeom prst="rect">
            <a:avLst/>
          </a:prstGeom>
        </p:spPr>
        <p:txBody>
          <a:bodyPr anchorCtr="0" anchor="ctr" bIns="91425" lIns="91425" rIns="91425" tIns="91425">
            <a:noAutofit/>
          </a:bodyPr>
          <a:lstStyle/>
          <a:p>
            <a:pPr lvl="0">
              <a:spcBef>
                <a:spcPts val="0"/>
              </a:spcBef>
              <a:buNone/>
            </a:pPr>
            <a:r>
              <a:rPr b="1" lang="en" sz="1800"/>
              <a:t>Proposal Budget for Services</a:t>
            </a:r>
          </a:p>
        </p:txBody>
      </p:sp>
      <p:graphicFrame>
        <p:nvGraphicFramePr>
          <p:cNvPr id="237" name="Shape 237"/>
          <p:cNvGraphicFramePr/>
          <p:nvPr/>
        </p:nvGraphicFramePr>
        <p:xfrm>
          <a:off x="673875" y="905100"/>
          <a:ext cx="3000000" cy="3000000"/>
        </p:xfrm>
        <a:graphic>
          <a:graphicData uri="http://schemas.openxmlformats.org/drawingml/2006/table">
            <a:tbl>
              <a:tblPr>
                <a:noFill/>
                <a:tableStyleId>{456135E2-6F11-4D18-A854-F7093A9C3B70}</a:tableStyleId>
              </a:tblPr>
              <a:tblGrid>
                <a:gridCol w="3619500"/>
                <a:gridCol w="3619500"/>
              </a:tblGrid>
              <a:tr h="381000">
                <a:tc>
                  <a:txBody>
                    <a:bodyPr>
                      <a:noAutofit/>
                    </a:bodyPr>
                    <a:lstStyle/>
                    <a:p>
                      <a:pPr lvl="0">
                        <a:spcBef>
                          <a:spcPts val="0"/>
                        </a:spcBef>
                        <a:buNone/>
                      </a:pPr>
                      <a:r>
                        <a:rPr b="1" lang="en">
                          <a:solidFill>
                            <a:srgbClr val="FFFFFF"/>
                          </a:solidFill>
                        </a:rPr>
                        <a:t>Human Resources</a:t>
                      </a:r>
                    </a:p>
                    <a:p>
                      <a:pPr indent="-228600" lvl="0" marL="457200" rtl="0">
                        <a:spcBef>
                          <a:spcPts val="0"/>
                        </a:spcBef>
                        <a:buClr>
                          <a:srgbClr val="FFFFFF"/>
                        </a:buClr>
                        <a:buAutoNum type="arabicPeriod"/>
                      </a:pPr>
                      <a:r>
                        <a:rPr lang="en">
                          <a:solidFill>
                            <a:srgbClr val="FFFFFF"/>
                          </a:solidFill>
                        </a:rPr>
                        <a:t>Program Coordinator</a:t>
                      </a:r>
                    </a:p>
                    <a:p>
                      <a:pPr indent="-228600" lvl="0" marL="457200" rtl="0">
                        <a:spcBef>
                          <a:spcPts val="0"/>
                        </a:spcBef>
                        <a:buClr>
                          <a:srgbClr val="FFFFFF"/>
                        </a:buClr>
                        <a:buAutoNum type="arabicPeriod"/>
                      </a:pPr>
                      <a:r>
                        <a:rPr lang="en">
                          <a:solidFill>
                            <a:srgbClr val="FFFFFF"/>
                          </a:solidFill>
                        </a:rPr>
                        <a:t>Graduate Assistant</a:t>
                      </a:r>
                    </a:p>
                    <a:p>
                      <a:pPr indent="-228600" lvl="0" marL="457200">
                        <a:spcBef>
                          <a:spcPts val="0"/>
                        </a:spcBef>
                        <a:buClr>
                          <a:srgbClr val="FFFFFF"/>
                        </a:buClr>
                        <a:buAutoNum type="arabicPeriod"/>
                      </a:pPr>
                      <a:r>
                        <a:rPr lang="en">
                          <a:solidFill>
                            <a:srgbClr val="FFFFFF"/>
                          </a:solidFill>
                        </a:rPr>
                        <a:t>Peer Mentoring (5 tutors x 5 hours weekly)</a:t>
                      </a:r>
                    </a:p>
                  </a:txBody>
                  <a:tcPr marT="91425" marB="91425" marR="91425" marL="91425"/>
                </a:tc>
                <a:tc>
                  <a:txBody>
                    <a:bodyPr>
                      <a:noAutofit/>
                    </a:bodyPr>
                    <a:lstStyle/>
                    <a:p>
                      <a:pPr lvl="0" rtl="0">
                        <a:spcBef>
                          <a:spcPts val="0"/>
                        </a:spcBef>
                        <a:buNone/>
                      </a:pPr>
                      <a:r>
                        <a:rPr b="1" lang="en">
                          <a:solidFill>
                            <a:srgbClr val="FFFFFF"/>
                          </a:solidFill>
                        </a:rPr>
                        <a:t>$60,296-$76,000</a:t>
                      </a:r>
                    </a:p>
                    <a:p>
                      <a:pPr indent="-228600" lvl="0" marL="457200">
                        <a:spcBef>
                          <a:spcPts val="0"/>
                        </a:spcBef>
                        <a:buClr>
                          <a:srgbClr val="FFFFFF"/>
                        </a:buClr>
                        <a:buAutoNum type="arabicPeriod"/>
                      </a:pPr>
                      <a:r>
                        <a:rPr lang="en">
                          <a:solidFill>
                            <a:srgbClr val="FFFFFF"/>
                          </a:solidFill>
                        </a:rPr>
                        <a:t>$45-56,000 + benefits annually</a:t>
                      </a:r>
                    </a:p>
                    <a:p>
                      <a:pPr indent="-228600" lvl="0" marL="457200" rtl="0">
                        <a:spcBef>
                          <a:spcPts val="0"/>
                        </a:spcBef>
                        <a:buClr>
                          <a:srgbClr val="FFFFFF"/>
                        </a:buClr>
                        <a:buAutoNum type="arabicPeriod"/>
                      </a:pPr>
                      <a:r>
                        <a:rPr lang="en">
                          <a:solidFill>
                            <a:srgbClr val="FFFFFF"/>
                          </a:solidFill>
                        </a:rPr>
                        <a:t>$800-1000 monthly x 10 Months + tuition waivers (6 courses per academic year)</a:t>
                      </a:r>
                    </a:p>
                    <a:p>
                      <a:pPr indent="-228600" lvl="0" marL="457200" rtl="0">
                        <a:spcBef>
                          <a:spcPts val="0"/>
                        </a:spcBef>
                        <a:buClr>
                          <a:srgbClr val="FFFFFF"/>
                        </a:buClr>
                        <a:buAutoNum type="arabicPeriod"/>
                      </a:pPr>
                      <a:r>
                        <a:rPr lang="en">
                          <a:solidFill>
                            <a:schemeClr val="lt1"/>
                          </a:solidFill>
                        </a:rPr>
                        <a:t>5 (9.12x5) 32 weeks = $7296 annually (12.50/hr by 2020; $10,000 annually)</a:t>
                      </a:r>
                    </a:p>
                  </a:txBody>
                  <a:tcPr marT="91425" marB="91425" marR="91425" marL="91425"/>
                </a:tc>
              </a:tr>
              <a:tr h="381000">
                <a:tc>
                  <a:txBody>
                    <a:bodyPr>
                      <a:noAutofit/>
                    </a:bodyPr>
                    <a:lstStyle/>
                    <a:p>
                      <a:pPr lvl="0">
                        <a:spcBef>
                          <a:spcPts val="0"/>
                        </a:spcBef>
                        <a:buNone/>
                      </a:pPr>
                      <a:r>
                        <a:rPr b="1" lang="en">
                          <a:solidFill>
                            <a:srgbClr val="FFFFFF"/>
                          </a:solidFill>
                        </a:rPr>
                        <a:t>Operations</a:t>
                      </a:r>
                    </a:p>
                    <a:p>
                      <a:pPr indent="-228600" lvl="0" marL="457200" rtl="0">
                        <a:spcBef>
                          <a:spcPts val="0"/>
                        </a:spcBef>
                        <a:buClr>
                          <a:srgbClr val="FFFFFF"/>
                        </a:buClr>
                        <a:buAutoNum type="arabicPeriod"/>
                      </a:pPr>
                      <a:r>
                        <a:rPr lang="en">
                          <a:solidFill>
                            <a:srgbClr val="FFFFFF"/>
                          </a:solidFill>
                        </a:rPr>
                        <a:t>Software</a:t>
                      </a:r>
                    </a:p>
                    <a:p>
                      <a:pPr indent="-228600" lvl="0" marL="457200" rtl="0">
                        <a:spcBef>
                          <a:spcPts val="0"/>
                        </a:spcBef>
                        <a:buClr>
                          <a:srgbClr val="FFFFFF"/>
                        </a:buClr>
                        <a:buAutoNum type="arabicPeriod"/>
                      </a:pPr>
                      <a:r>
                        <a:rPr lang="en">
                          <a:solidFill>
                            <a:srgbClr val="FFFFFF"/>
                          </a:solidFill>
                        </a:rPr>
                        <a:t>Renovations</a:t>
                      </a:r>
                    </a:p>
                    <a:p>
                      <a:pPr indent="-228600" lvl="0" marL="457200" rtl="0">
                        <a:spcBef>
                          <a:spcPts val="0"/>
                        </a:spcBef>
                        <a:buClr>
                          <a:srgbClr val="FFFFFF"/>
                        </a:buClr>
                        <a:buAutoNum type="arabicPeriod"/>
                      </a:pPr>
                      <a:r>
                        <a:rPr lang="en">
                          <a:solidFill>
                            <a:srgbClr val="FFFFFF"/>
                          </a:solidFill>
                        </a:rPr>
                        <a:t>Advertising</a:t>
                      </a:r>
                    </a:p>
                    <a:p>
                      <a:pPr indent="-228600" lvl="0" marL="457200" rtl="0">
                        <a:spcBef>
                          <a:spcPts val="0"/>
                        </a:spcBef>
                        <a:buClr>
                          <a:srgbClr val="FFFFFF"/>
                        </a:buClr>
                        <a:buAutoNum type="arabicPeriod"/>
                      </a:pPr>
                      <a:r>
                        <a:rPr lang="en">
                          <a:solidFill>
                            <a:srgbClr val="FFFFFF"/>
                          </a:solidFill>
                        </a:rPr>
                        <a:t>Travel/Lodging for Recruitment</a:t>
                      </a:r>
                    </a:p>
                    <a:p>
                      <a:pPr indent="-228600" lvl="0" marL="457200">
                        <a:spcBef>
                          <a:spcPts val="0"/>
                        </a:spcBef>
                        <a:buClr>
                          <a:srgbClr val="FFFFFF"/>
                        </a:buClr>
                        <a:buAutoNum type="arabicPeriod"/>
                      </a:pPr>
                      <a:r>
                        <a:rPr lang="en">
                          <a:solidFill>
                            <a:srgbClr val="FFFFFF"/>
                          </a:solidFill>
                        </a:rPr>
                        <a:t>Contingency</a:t>
                      </a:r>
                    </a:p>
                  </a:txBody>
                  <a:tcPr marT="91425" marB="91425" marR="91425" marL="91425"/>
                </a:tc>
                <a:tc>
                  <a:txBody>
                    <a:bodyPr>
                      <a:noAutofit/>
                    </a:bodyPr>
                    <a:lstStyle/>
                    <a:p>
                      <a:pPr lvl="0" rtl="0">
                        <a:spcBef>
                          <a:spcPts val="0"/>
                        </a:spcBef>
                        <a:buNone/>
                      </a:pPr>
                      <a:r>
                        <a:rPr b="1" lang="en">
                          <a:solidFill>
                            <a:srgbClr val="FFFFFF"/>
                          </a:solidFill>
                        </a:rPr>
                        <a:t>$6046</a:t>
                      </a:r>
                    </a:p>
                    <a:p>
                      <a:pPr indent="-228600" lvl="0" marL="457200" rtl="0">
                        <a:spcBef>
                          <a:spcPts val="0"/>
                        </a:spcBef>
                        <a:buClr>
                          <a:srgbClr val="FFFFFF"/>
                        </a:buClr>
                        <a:buAutoNum type="arabicPeriod"/>
                      </a:pPr>
                      <a:r>
                        <a:rPr lang="en">
                          <a:solidFill>
                            <a:srgbClr val="FFFFFF"/>
                          </a:solidFill>
                        </a:rPr>
                        <a:t>$46</a:t>
                      </a:r>
                    </a:p>
                    <a:p>
                      <a:pPr indent="-228600" lvl="0" marL="457200" rtl="0">
                        <a:spcBef>
                          <a:spcPts val="0"/>
                        </a:spcBef>
                        <a:buClr>
                          <a:srgbClr val="FFFFFF"/>
                        </a:buClr>
                        <a:buAutoNum type="arabicPeriod"/>
                      </a:pPr>
                      <a:r>
                        <a:rPr lang="en">
                          <a:solidFill>
                            <a:srgbClr val="FFFFFF"/>
                          </a:solidFill>
                        </a:rPr>
                        <a:t>$3,000</a:t>
                      </a:r>
                    </a:p>
                    <a:p>
                      <a:pPr indent="-228600" lvl="0" marL="457200" rtl="0">
                        <a:spcBef>
                          <a:spcPts val="0"/>
                        </a:spcBef>
                        <a:buClr>
                          <a:srgbClr val="FFFFFF"/>
                        </a:buClr>
                        <a:buAutoNum type="arabicPeriod"/>
                      </a:pPr>
                      <a:r>
                        <a:rPr lang="en">
                          <a:solidFill>
                            <a:srgbClr val="FFFFFF"/>
                          </a:solidFill>
                        </a:rPr>
                        <a:t>$500</a:t>
                      </a:r>
                    </a:p>
                    <a:p>
                      <a:pPr indent="-228600" lvl="0" marL="457200" rtl="0">
                        <a:spcBef>
                          <a:spcPts val="0"/>
                        </a:spcBef>
                        <a:buClr>
                          <a:srgbClr val="FFFFFF"/>
                        </a:buClr>
                        <a:buAutoNum type="arabicPeriod"/>
                      </a:pPr>
                      <a:r>
                        <a:rPr lang="en">
                          <a:solidFill>
                            <a:srgbClr val="FFFFFF"/>
                          </a:solidFill>
                        </a:rPr>
                        <a:t>$2,500</a:t>
                      </a:r>
                    </a:p>
                    <a:p>
                      <a:pPr indent="-228600" lvl="0" marL="457200">
                        <a:spcBef>
                          <a:spcPts val="0"/>
                        </a:spcBef>
                        <a:buClr>
                          <a:srgbClr val="FFFFFF"/>
                        </a:buClr>
                        <a:buAutoNum type="arabicPeriod"/>
                      </a:pPr>
                      <a:r>
                        <a:rPr lang="en">
                          <a:solidFill>
                            <a:srgbClr val="FFFFFF"/>
                          </a:solidFill>
                        </a:rPr>
                        <a:t>$1,000</a:t>
                      </a:r>
                    </a:p>
                    <a:p>
                      <a:pPr lvl="0">
                        <a:spcBef>
                          <a:spcPts val="0"/>
                        </a:spcBef>
                        <a:buNone/>
                      </a:pPr>
                      <a:r>
                        <a:t/>
                      </a:r>
                      <a:endParaRPr>
                        <a:solidFill>
                          <a:srgbClr val="FFFFFF"/>
                        </a:solidFill>
                      </a:endParaRPr>
                    </a:p>
                  </a:txBody>
                  <a:tcPr marT="91425" marB="91425" marR="91425" marL="91425"/>
                </a:tc>
              </a:tr>
              <a:tr h="381000">
                <a:tc>
                  <a:txBody>
                    <a:bodyPr>
                      <a:noAutofit/>
                    </a:bodyPr>
                    <a:lstStyle/>
                    <a:p>
                      <a:pPr lvl="0">
                        <a:spcBef>
                          <a:spcPts val="0"/>
                        </a:spcBef>
                        <a:buNone/>
                      </a:pPr>
                      <a:r>
                        <a:t/>
                      </a:r>
                      <a:endParaRPr>
                        <a:solidFill>
                          <a:srgbClr val="FFFFFF"/>
                        </a:solidFill>
                      </a:endParaRPr>
                    </a:p>
                  </a:txBody>
                  <a:tcPr marT="91425" marB="91425" marR="91425" marL="91425"/>
                </a:tc>
                <a:tc>
                  <a:txBody>
                    <a:bodyPr>
                      <a:noAutofit/>
                    </a:bodyPr>
                    <a:lstStyle/>
                    <a:p>
                      <a:pPr lvl="0">
                        <a:spcBef>
                          <a:spcPts val="0"/>
                        </a:spcBef>
                        <a:buNone/>
                      </a:pPr>
                      <a:r>
                        <a:t/>
                      </a:r>
                      <a:endParaRPr>
                        <a:solidFill>
                          <a:srgbClr val="FFFFFF"/>
                        </a:solidFill>
                      </a:endParaRPr>
                    </a:p>
                  </a:txBody>
                  <a:tcPr marT="91425" marB="91425" marR="91425" marL="91425"/>
                </a:tc>
              </a:tr>
            </a:tbl>
          </a:graphicData>
        </a:graphic>
      </p:graphicFrame>
      <p:sp>
        <p:nvSpPr>
          <p:cNvPr id="238" name="Shape 238"/>
          <p:cNvSpPr txBox="1"/>
          <p:nvPr/>
        </p:nvSpPr>
        <p:spPr>
          <a:xfrm>
            <a:off x="663325" y="456625"/>
            <a:ext cx="2783700" cy="219900"/>
          </a:xfrm>
          <a:prstGeom prst="rect">
            <a:avLst/>
          </a:prstGeom>
          <a:noFill/>
          <a:ln>
            <a:noFill/>
          </a:ln>
        </p:spPr>
        <p:txBody>
          <a:bodyPr anchorCtr="0" anchor="t" bIns="91425" lIns="91425" rIns="91425" tIns="91425">
            <a:noAutofit/>
          </a:bodyPr>
          <a:lstStyle/>
          <a:p>
            <a:pPr lvl="0">
              <a:spcBef>
                <a:spcPts val="0"/>
              </a:spcBef>
              <a:buNone/>
            </a:pPr>
            <a:r>
              <a:rPr lang="en" sz="1600">
                <a:solidFill>
                  <a:srgbClr val="FFFFFF"/>
                </a:solidFill>
              </a:rPr>
              <a:t>Expenses</a:t>
            </a:r>
          </a:p>
        </p:txBody>
      </p:sp>
      <p:sp>
        <p:nvSpPr>
          <p:cNvPr id="239" name="Shape 239"/>
          <p:cNvSpPr txBox="1"/>
          <p:nvPr/>
        </p:nvSpPr>
        <p:spPr>
          <a:xfrm>
            <a:off x="663325" y="4441575"/>
            <a:ext cx="2783700" cy="219900"/>
          </a:xfrm>
          <a:prstGeom prst="rect">
            <a:avLst/>
          </a:prstGeom>
          <a:noFill/>
          <a:ln>
            <a:noFill/>
          </a:ln>
        </p:spPr>
        <p:txBody>
          <a:bodyPr anchorCtr="0" anchor="t" bIns="91425" lIns="91425" rIns="91425" tIns="91425">
            <a:noAutofit/>
          </a:bodyPr>
          <a:lstStyle/>
          <a:p>
            <a:pPr lvl="0" rtl="0">
              <a:spcBef>
                <a:spcPts val="0"/>
              </a:spcBef>
              <a:buNone/>
            </a:pPr>
            <a:r>
              <a:rPr b="1" lang="en" sz="1200">
                <a:solidFill>
                  <a:srgbClr val="FFFFFF"/>
                </a:solidFill>
              </a:rPr>
              <a:t>Total Initial Cost: $67,342-$80,342</a:t>
            </a:r>
          </a:p>
        </p:txBody>
      </p:sp>
      <p:sp>
        <p:nvSpPr>
          <p:cNvPr id="240" name="Shape 240"/>
          <p:cNvSpPr txBox="1"/>
          <p:nvPr/>
        </p:nvSpPr>
        <p:spPr>
          <a:xfrm>
            <a:off x="4281750" y="4441575"/>
            <a:ext cx="4730100" cy="219900"/>
          </a:xfrm>
          <a:prstGeom prst="rect">
            <a:avLst/>
          </a:prstGeom>
          <a:noFill/>
          <a:ln>
            <a:noFill/>
          </a:ln>
        </p:spPr>
        <p:txBody>
          <a:bodyPr anchorCtr="0" anchor="t" bIns="91425" lIns="91425" rIns="91425" tIns="91425">
            <a:noAutofit/>
          </a:bodyPr>
          <a:lstStyle/>
          <a:p>
            <a:pPr lvl="0" rtl="0">
              <a:spcBef>
                <a:spcPts val="0"/>
              </a:spcBef>
              <a:buNone/>
            </a:pPr>
            <a:r>
              <a:rPr b="1" lang="en" sz="1200">
                <a:solidFill>
                  <a:srgbClr val="FFFFFF"/>
                </a:solidFill>
              </a:rPr>
              <a:t>Annual Cost Post-Start Up: $69,046-$80,046</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228600" y="0"/>
            <a:ext cx="6260100" cy="752700"/>
          </a:xfrm>
          <a:prstGeom prst="rect">
            <a:avLst/>
          </a:prstGeom>
        </p:spPr>
        <p:txBody>
          <a:bodyPr anchorCtr="0" anchor="ctr" bIns="91425" lIns="91425" rIns="91425" tIns="91425">
            <a:noAutofit/>
          </a:bodyPr>
          <a:lstStyle/>
          <a:p>
            <a:pPr lvl="0" rtl="0">
              <a:spcBef>
                <a:spcPts val="0"/>
              </a:spcBef>
              <a:buNone/>
            </a:pPr>
            <a:r>
              <a:rPr b="1" lang="en" sz="1800"/>
              <a:t>Proposal Budget for Services</a:t>
            </a:r>
          </a:p>
        </p:txBody>
      </p:sp>
      <p:graphicFrame>
        <p:nvGraphicFramePr>
          <p:cNvPr id="246" name="Shape 246"/>
          <p:cNvGraphicFramePr/>
          <p:nvPr/>
        </p:nvGraphicFramePr>
        <p:xfrm>
          <a:off x="673875" y="828900"/>
          <a:ext cx="3000000" cy="3000000"/>
        </p:xfrm>
        <a:graphic>
          <a:graphicData uri="http://schemas.openxmlformats.org/drawingml/2006/table">
            <a:tbl>
              <a:tblPr>
                <a:noFill/>
                <a:tableStyleId>{456135E2-6F11-4D18-A854-F7093A9C3B70}</a:tableStyleId>
              </a:tblPr>
              <a:tblGrid>
                <a:gridCol w="3619500"/>
                <a:gridCol w="3619500"/>
              </a:tblGrid>
              <a:tr h="379750">
                <a:tc>
                  <a:txBody>
                    <a:bodyPr>
                      <a:noAutofit/>
                    </a:bodyPr>
                    <a:lstStyle/>
                    <a:p>
                      <a:pPr lvl="0" rtl="0">
                        <a:spcBef>
                          <a:spcPts val="0"/>
                        </a:spcBef>
                        <a:buNone/>
                      </a:pPr>
                      <a:r>
                        <a:rPr b="1" lang="en">
                          <a:solidFill>
                            <a:srgbClr val="FFFFFF"/>
                          </a:solidFill>
                        </a:rPr>
                        <a:t>Student Activity Fee Annually</a:t>
                      </a:r>
                    </a:p>
                  </a:txBody>
                  <a:tcPr marT="91425" marB="91425" marR="91425" marL="91425"/>
                </a:tc>
                <a:tc>
                  <a:txBody>
                    <a:bodyPr>
                      <a:noAutofit/>
                    </a:bodyPr>
                    <a:lstStyle/>
                    <a:p>
                      <a:pPr lvl="0" rtl="0">
                        <a:spcBef>
                          <a:spcPts val="0"/>
                        </a:spcBef>
                        <a:buNone/>
                      </a:pPr>
                      <a:r>
                        <a:t/>
                      </a:r>
                      <a:endParaRPr>
                        <a:solidFill>
                          <a:srgbClr val="FFFFFF"/>
                        </a:solidFill>
                      </a:endParaRPr>
                    </a:p>
                  </a:txBody>
                  <a:tcPr marT="91425" marB="91425" marR="91425" marL="91425"/>
                </a:tc>
              </a:tr>
              <a:tr h="376100">
                <a:tc>
                  <a:txBody>
                    <a:bodyPr>
                      <a:noAutofit/>
                    </a:bodyPr>
                    <a:lstStyle/>
                    <a:p>
                      <a:pPr lvl="0" rtl="0" algn="r">
                        <a:spcBef>
                          <a:spcPts val="0"/>
                        </a:spcBef>
                        <a:buNone/>
                      </a:pPr>
                      <a:r>
                        <a:rPr lang="en">
                          <a:solidFill>
                            <a:srgbClr val="FFFFFF"/>
                          </a:solidFill>
                        </a:rPr>
                        <a:t>If Student Enrollment 500-4,000</a:t>
                      </a:r>
                    </a:p>
                  </a:txBody>
                  <a:tcPr marT="91425" marB="91425" marR="91425" marL="91425"/>
                </a:tc>
                <a:tc>
                  <a:txBody>
                    <a:bodyPr>
                      <a:noAutofit/>
                    </a:bodyPr>
                    <a:lstStyle/>
                    <a:p>
                      <a:pPr lvl="0" rtl="0">
                        <a:spcBef>
                          <a:spcPts val="0"/>
                        </a:spcBef>
                        <a:buNone/>
                      </a:pPr>
                      <a:r>
                        <a:rPr lang="en">
                          <a:solidFill>
                            <a:srgbClr val="FFFFFF"/>
                          </a:solidFill>
                        </a:rPr>
                        <a:t>$12.26-$120.09*/student</a:t>
                      </a:r>
                    </a:p>
                  </a:txBody>
                  <a:tcPr marT="91425" marB="91425" marR="91425" marL="91425"/>
                </a:tc>
              </a:tr>
              <a:tr h="376100">
                <a:tc>
                  <a:txBody>
                    <a:bodyPr>
                      <a:noAutofit/>
                    </a:bodyPr>
                    <a:lstStyle/>
                    <a:p>
                      <a:pPr lvl="0" rtl="0" algn="r">
                        <a:spcBef>
                          <a:spcPts val="0"/>
                        </a:spcBef>
                        <a:buNone/>
                      </a:pPr>
                      <a:r>
                        <a:rPr lang="en">
                          <a:solidFill>
                            <a:srgbClr val="FFFFFF"/>
                          </a:solidFill>
                        </a:rPr>
                        <a:t>If Student Enrollment 4,000-10,000</a:t>
                      </a:r>
                    </a:p>
                  </a:txBody>
                  <a:tcPr marT="91425" marB="91425" marR="91425" marL="91425"/>
                </a:tc>
                <a:tc>
                  <a:txBody>
                    <a:bodyPr>
                      <a:noAutofit/>
                    </a:bodyPr>
                    <a:lstStyle/>
                    <a:p>
                      <a:pPr lvl="0" rtl="0">
                        <a:spcBef>
                          <a:spcPts val="0"/>
                        </a:spcBef>
                        <a:buNone/>
                      </a:pPr>
                      <a:r>
                        <a:rPr lang="en">
                          <a:solidFill>
                            <a:srgbClr val="FFFFFF"/>
                          </a:solidFill>
                        </a:rPr>
                        <a:t>$4.90-$15.01/student</a:t>
                      </a:r>
                    </a:p>
                  </a:txBody>
                  <a:tcPr marT="91425" marB="91425" marR="91425" marL="91425"/>
                </a:tc>
              </a:tr>
              <a:tr h="376100">
                <a:tc>
                  <a:txBody>
                    <a:bodyPr>
                      <a:noAutofit/>
                    </a:bodyPr>
                    <a:lstStyle/>
                    <a:p>
                      <a:pPr lvl="0" rtl="0" algn="r">
                        <a:spcBef>
                          <a:spcPts val="0"/>
                        </a:spcBef>
                        <a:buNone/>
                      </a:pPr>
                      <a:r>
                        <a:rPr lang="en">
                          <a:solidFill>
                            <a:srgbClr val="FFFFFF"/>
                          </a:solidFill>
                        </a:rPr>
                        <a:t>If Student Enrollment 10,000-50,000</a:t>
                      </a:r>
                    </a:p>
                  </a:txBody>
                  <a:tcPr marT="91425" marB="91425" marR="91425" marL="91425"/>
                </a:tc>
                <a:tc>
                  <a:txBody>
                    <a:bodyPr>
                      <a:noAutofit/>
                    </a:bodyPr>
                    <a:lstStyle/>
                    <a:p>
                      <a:pPr lvl="0" rtl="0">
                        <a:spcBef>
                          <a:spcPts val="0"/>
                        </a:spcBef>
                        <a:buNone/>
                      </a:pPr>
                      <a:r>
                        <a:rPr lang="en">
                          <a:solidFill>
                            <a:srgbClr val="FFFFFF"/>
                          </a:solidFill>
                        </a:rPr>
                        <a:t>$0.98-$6.00/student</a:t>
                      </a:r>
                    </a:p>
                  </a:txBody>
                  <a:tcPr marT="91425" marB="91425" marR="91425" marL="91425"/>
                </a:tc>
              </a:tr>
              <a:tr h="376100">
                <a:tc>
                  <a:txBody>
                    <a:bodyPr>
                      <a:noAutofit/>
                    </a:bodyPr>
                    <a:lstStyle/>
                    <a:p>
                      <a:pPr lvl="0" rtl="0" algn="r">
                        <a:spcBef>
                          <a:spcPts val="0"/>
                        </a:spcBef>
                        <a:buNone/>
                      </a:pPr>
                      <a:r>
                        <a:rPr lang="en">
                          <a:solidFill>
                            <a:srgbClr val="FFFFFF"/>
                          </a:solidFill>
                        </a:rPr>
                        <a:t>If Student Enrollment 50,000+</a:t>
                      </a:r>
                    </a:p>
                  </a:txBody>
                  <a:tcPr marT="91425" marB="91425" marR="91425" marL="91425"/>
                </a:tc>
                <a:tc>
                  <a:txBody>
                    <a:bodyPr>
                      <a:noAutofit/>
                    </a:bodyPr>
                    <a:lstStyle/>
                    <a:p>
                      <a:pPr lvl="0" rtl="0">
                        <a:spcBef>
                          <a:spcPts val="0"/>
                        </a:spcBef>
                        <a:buNone/>
                      </a:pPr>
                      <a:r>
                        <a:rPr lang="en">
                          <a:solidFill>
                            <a:srgbClr val="FFFFFF"/>
                          </a:solidFill>
                        </a:rPr>
                        <a:t>&lt;0.98/student - &lt;$1.20/student</a:t>
                      </a:r>
                    </a:p>
                  </a:txBody>
                  <a:tcPr marT="91425" marB="91425" marR="91425" marL="91425"/>
                </a:tc>
              </a:tr>
              <a:tr h="379750">
                <a:tc>
                  <a:txBody>
                    <a:bodyPr>
                      <a:noAutofit/>
                    </a:bodyPr>
                    <a:lstStyle/>
                    <a:p>
                      <a:pPr lvl="0" rtl="0">
                        <a:spcBef>
                          <a:spcPts val="0"/>
                        </a:spcBef>
                        <a:buNone/>
                      </a:pPr>
                      <a:r>
                        <a:rPr b="1" lang="en">
                          <a:solidFill>
                            <a:srgbClr val="FFFFFF"/>
                          </a:solidFill>
                        </a:rPr>
                        <a:t>Grants</a:t>
                      </a:r>
                    </a:p>
                  </a:txBody>
                  <a:tcPr marT="91425" marB="91425" marR="91425" marL="91425"/>
                </a:tc>
                <a:tc>
                  <a:txBody>
                    <a:bodyPr>
                      <a:noAutofit/>
                    </a:bodyPr>
                    <a:lstStyle/>
                    <a:p>
                      <a:pPr lvl="0" rtl="0">
                        <a:spcBef>
                          <a:spcPts val="0"/>
                        </a:spcBef>
                        <a:buNone/>
                      </a:pPr>
                      <a:r>
                        <a:t/>
                      </a:r>
                      <a:endParaRPr>
                        <a:solidFill>
                          <a:srgbClr val="FFFFFF"/>
                        </a:solidFill>
                      </a:endParaRPr>
                    </a:p>
                  </a:txBody>
                  <a:tcPr marT="91425" marB="91425" marR="91425" marL="91425"/>
                </a:tc>
              </a:tr>
              <a:tr h="379750">
                <a:tc>
                  <a:txBody>
                    <a:bodyPr>
                      <a:noAutofit/>
                    </a:bodyPr>
                    <a:lstStyle/>
                    <a:p>
                      <a:pPr lvl="0" rtl="0">
                        <a:spcBef>
                          <a:spcPts val="0"/>
                        </a:spcBef>
                        <a:buNone/>
                      </a:pPr>
                      <a:r>
                        <a:rPr lang="en">
                          <a:solidFill>
                            <a:srgbClr val="FFFFFF"/>
                          </a:solidFill>
                        </a:rPr>
                        <a:t>Daniel Jordan Fiddle Foundation Ignition Grant</a:t>
                      </a:r>
                    </a:p>
                  </a:txBody>
                  <a:tcPr marT="91425" marB="91425" marR="91425" marL="91425"/>
                </a:tc>
                <a:tc>
                  <a:txBody>
                    <a:bodyPr>
                      <a:noAutofit/>
                    </a:bodyPr>
                    <a:lstStyle/>
                    <a:p>
                      <a:pPr lvl="0" rtl="0">
                        <a:spcBef>
                          <a:spcPts val="0"/>
                        </a:spcBef>
                        <a:buNone/>
                      </a:pPr>
                      <a:r>
                        <a:rPr lang="en">
                          <a:solidFill>
                            <a:srgbClr val="FFFFFF"/>
                          </a:solidFill>
                        </a:rPr>
                        <a:t>$20,000 annually</a:t>
                      </a:r>
                    </a:p>
                  </a:txBody>
                  <a:tcPr marT="91425" marB="91425" marR="91425" marL="91425"/>
                </a:tc>
              </a:tr>
            </a:tbl>
          </a:graphicData>
        </a:graphic>
      </p:graphicFrame>
      <p:sp>
        <p:nvSpPr>
          <p:cNvPr id="247" name="Shape 247"/>
          <p:cNvSpPr txBox="1"/>
          <p:nvPr/>
        </p:nvSpPr>
        <p:spPr>
          <a:xfrm>
            <a:off x="663325" y="456625"/>
            <a:ext cx="2783700" cy="219900"/>
          </a:xfrm>
          <a:prstGeom prst="rect">
            <a:avLst/>
          </a:prstGeom>
          <a:noFill/>
          <a:ln>
            <a:noFill/>
          </a:ln>
        </p:spPr>
        <p:txBody>
          <a:bodyPr anchorCtr="0" anchor="t" bIns="91425" lIns="91425" rIns="91425" tIns="91425">
            <a:noAutofit/>
          </a:bodyPr>
          <a:lstStyle/>
          <a:p>
            <a:pPr lvl="0" rtl="0">
              <a:spcBef>
                <a:spcPts val="0"/>
              </a:spcBef>
              <a:buNone/>
            </a:pPr>
            <a:r>
              <a:rPr lang="en" sz="1600">
                <a:solidFill>
                  <a:srgbClr val="FFFFFF"/>
                </a:solidFill>
              </a:rPr>
              <a:t>Incoming</a:t>
            </a:r>
          </a:p>
        </p:txBody>
      </p:sp>
      <p:sp>
        <p:nvSpPr>
          <p:cNvPr id="248" name="Shape 248"/>
          <p:cNvSpPr txBox="1"/>
          <p:nvPr/>
        </p:nvSpPr>
        <p:spPr>
          <a:xfrm>
            <a:off x="587125" y="3983350"/>
            <a:ext cx="7460100" cy="752700"/>
          </a:xfrm>
          <a:prstGeom prst="rect">
            <a:avLst/>
          </a:prstGeom>
          <a:noFill/>
          <a:ln>
            <a:noFill/>
          </a:ln>
        </p:spPr>
        <p:txBody>
          <a:bodyPr anchorCtr="0" anchor="t" bIns="91425" lIns="91425" rIns="91425" tIns="91425">
            <a:noAutofit/>
          </a:bodyPr>
          <a:lstStyle/>
          <a:p>
            <a:pPr lvl="0">
              <a:spcBef>
                <a:spcPts val="0"/>
              </a:spcBef>
              <a:buNone/>
            </a:pPr>
            <a:r>
              <a:rPr lang="en" sz="900">
                <a:solidFill>
                  <a:srgbClr val="FFFFFF"/>
                </a:solidFill>
              </a:rPr>
              <a:t>A student activity fee was decided as the primary source of funding to address income </a:t>
            </a:r>
            <a:r>
              <a:rPr lang="en" sz="900">
                <a:solidFill>
                  <a:srgbClr val="FFFFFF"/>
                </a:solidFill>
              </a:rPr>
              <a:t>inequalities</a:t>
            </a:r>
            <a:r>
              <a:rPr lang="en" sz="900">
                <a:solidFill>
                  <a:srgbClr val="FFFFFF"/>
                </a:solidFill>
              </a:rPr>
              <a:t> that exist for entering college students. Many college programs charge upwards to $3,000 a semester for students wanting to receive these services. This programming office benefits all students, and better ensures students of low socioeconomic status with ASD can receive the support they need.</a:t>
            </a:r>
          </a:p>
          <a:p>
            <a:pPr lvl="0">
              <a:spcBef>
                <a:spcPts val="0"/>
              </a:spcBef>
              <a:buNone/>
            </a:pPr>
            <a:r>
              <a:t/>
            </a:r>
            <a:endParaRPr sz="900">
              <a:solidFill>
                <a:srgbClr val="FFFFFF"/>
              </a:solidFill>
            </a:endParaRPr>
          </a:p>
          <a:p>
            <a:pPr lvl="0">
              <a:spcBef>
                <a:spcPts val="0"/>
              </a:spcBef>
              <a:buNone/>
            </a:pPr>
            <a:r>
              <a:rPr lang="en" sz="900">
                <a:solidFill>
                  <a:srgbClr val="FFFFFF"/>
                </a:solidFill>
              </a:rPr>
              <a:t>*If enrollment is less than 2,000, we propose making peer mentors as a volunteer position, paying the lower-end of the Coordinator salary,  and striking the GA position; thus, the student activity fee would be $14.02-$56.09/student annually.</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References</a:t>
            </a:r>
          </a:p>
        </p:txBody>
      </p:sp>
      <p:sp>
        <p:nvSpPr>
          <p:cNvPr id="254" name="Shape 254"/>
          <p:cNvSpPr txBox="1"/>
          <p:nvPr>
            <p:ph idx="1" type="body"/>
          </p:nvPr>
        </p:nvSpPr>
        <p:spPr>
          <a:xfrm>
            <a:off x="311700" y="782100"/>
            <a:ext cx="8520600" cy="3786900"/>
          </a:xfrm>
          <a:prstGeom prst="rect">
            <a:avLst/>
          </a:prstGeom>
        </p:spPr>
        <p:txBody>
          <a:bodyPr anchorCtr="0" anchor="t" bIns="91425" lIns="91425" rIns="91425" tIns="91425">
            <a:noAutofit/>
          </a:bodyPr>
          <a:lstStyle/>
          <a:p>
            <a:pPr lvl="0" rtl="0">
              <a:lnSpc>
                <a:spcPct val="140000"/>
              </a:lnSpc>
              <a:spcBef>
                <a:spcPts val="1800"/>
              </a:spcBef>
              <a:spcAft>
                <a:spcPts val="400"/>
              </a:spcAft>
              <a:buNone/>
            </a:pPr>
            <a:r>
              <a:rPr lang="en" sz="800">
                <a:solidFill>
                  <a:srgbClr val="434343"/>
                </a:solidFill>
              </a:rPr>
              <a:t>Allies Supporting Autism Spectrum Disorder Training. Retrieved from: http://www.marshall.edu/atc/asasd-training/</a:t>
            </a:r>
          </a:p>
          <a:p>
            <a:pPr lvl="0">
              <a:spcBef>
                <a:spcPts val="0"/>
              </a:spcBef>
              <a:buNone/>
            </a:pPr>
            <a:r>
              <a:rPr lang="en" sz="800">
                <a:solidFill>
                  <a:srgbClr val="434343"/>
                </a:solidFill>
              </a:rPr>
              <a:t>The Bridge: Mental Health Training and Solutions. Retrieved from: </a:t>
            </a:r>
            <a:r>
              <a:rPr lang="en" sz="800" u="sng">
                <a:solidFill>
                  <a:srgbClr val="434343"/>
                </a:solidFill>
                <a:hlinkClick r:id="rId3"/>
              </a:rPr>
              <a:t>http://thebridgeny.org/programs/vocational-training-a-job-placement</a:t>
            </a:r>
            <a:br>
              <a:rPr lang="en" sz="800">
                <a:solidFill>
                  <a:srgbClr val="434343"/>
                </a:solidFill>
              </a:rPr>
            </a:br>
            <a:br>
              <a:rPr lang="en" sz="800">
                <a:solidFill>
                  <a:srgbClr val="434343"/>
                </a:solidFill>
              </a:rPr>
            </a:br>
            <a:r>
              <a:rPr lang="en" sz="800">
                <a:solidFill>
                  <a:srgbClr val="434343"/>
                </a:solidFill>
              </a:rPr>
              <a:t>Cullen, J.A. (2015). The needs of college students with autism spectrum disorders and asperger’s syndrome. Retrieved from: http://files.eric.ed.gov/fulltext/EJ1066322.pdf</a:t>
            </a:r>
            <a:br>
              <a:rPr lang="en" sz="800">
                <a:solidFill>
                  <a:srgbClr val="434343"/>
                </a:solidFill>
              </a:rPr>
            </a:br>
            <a:br>
              <a:rPr lang="en" sz="800">
                <a:solidFill>
                  <a:srgbClr val="434343"/>
                </a:solidFill>
              </a:rPr>
            </a:br>
            <a:r>
              <a:rPr lang="en" sz="800">
                <a:solidFill>
                  <a:srgbClr val="434343"/>
                </a:solidFill>
              </a:rPr>
              <a:t>DJ Fiddle Foundation. Retrieved from: </a:t>
            </a:r>
            <a:r>
              <a:rPr lang="en" sz="800" u="sng">
                <a:solidFill>
                  <a:schemeClr val="hlink"/>
                </a:solidFill>
                <a:hlinkClick r:id="rId4"/>
              </a:rPr>
              <a:t>http://djfiddlefoundation.org/</a:t>
            </a:r>
            <a:br>
              <a:rPr lang="en" sz="800">
                <a:solidFill>
                  <a:srgbClr val="434343"/>
                </a:solidFill>
              </a:rPr>
            </a:br>
            <a:br>
              <a:rPr lang="en" sz="800">
                <a:solidFill>
                  <a:srgbClr val="434343"/>
                </a:solidFill>
              </a:rPr>
            </a:br>
            <a:r>
              <a:rPr lang="en" sz="800">
                <a:solidFill>
                  <a:srgbClr val="434343"/>
                </a:solidFill>
              </a:rPr>
              <a:t>Iman, J. (2013). The reality of finding a job with autism. CNN. Retrieved from: </a:t>
            </a:r>
            <a:r>
              <a:rPr lang="en" sz="800" u="sng">
                <a:solidFill>
                  <a:schemeClr val="hlink"/>
                </a:solidFill>
                <a:hlinkClick r:id="rId5"/>
              </a:rPr>
              <a:t>http://www.cnn.com/2013/04/30/health/irpt-autism-in-the-workplace/</a:t>
            </a:r>
            <a:br>
              <a:rPr lang="en" sz="800">
                <a:solidFill>
                  <a:srgbClr val="434343"/>
                </a:solidFill>
              </a:rPr>
            </a:br>
            <a:br>
              <a:rPr lang="en" sz="800">
                <a:solidFill>
                  <a:srgbClr val="434343"/>
                </a:solidFill>
              </a:rPr>
            </a:br>
            <a:r>
              <a:rPr lang="en" sz="800">
                <a:solidFill>
                  <a:srgbClr val="434343"/>
                </a:solidFill>
              </a:rPr>
              <a:t>SAILS at Seattle Central College. Retrieved from: </a:t>
            </a:r>
            <a:r>
              <a:rPr lang="en" sz="800" u="sng">
                <a:solidFill>
                  <a:schemeClr val="hlink"/>
                </a:solidFill>
                <a:hlinkClick r:id="rId6"/>
              </a:rPr>
              <a:t>http://www.sailsforstudents.org/</a:t>
            </a:r>
            <a:br>
              <a:rPr lang="en" sz="800">
                <a:solidFill>
                  <a:srgbClr val="434343"/>
                </a:solidFill>
              </a:rPr>
            </a:br>
            <a:br>
              <a:rPr lang="en" sz="800">
                <a:solidFill>
                  <a:srgbClr val="434343"/>
                </a:solidFill>
              </a:rPr>
            </a:br>
            <a:r>
              <a:rPr lang="en" sz="800">
                <a:solidFill>
                  <a:srgbClr val="434343"/>
                </a:solidFill>
              </a:rPr>
              <a:t>Siegel, A. (2017). Scholarship for students with autism officially endowed last month. Retrieved from: </a:t>
            </a:r>
            <a:r>
              <a:rPr lang="en" sz="800" u="sng">
                <a:solidFill>
                  <a:schemeClr val="hlink"/>
                </a:solidFill>
                <a:hlinkClick r:id="rId7"/>
              </a:rPr>
              <a:t>http://thenews.org/2017/02/16/scholarship-for-students-with-autism-officially-endowed-last-month/</a:t>
            </a:r>
            <a:br>
              <a:rPr lang="en" sz="800">
                <a:solidFill>
                  <a:srgbClr val="434343"/>
                </a:solidFill>
              </a:rPr>
            </a:br>
            <a:br>
              <a:rPr lang="en" sz="800">
                <a:solidFill>
                  <a:srgbClr val="434343"/>
                </a:solidFill>
              </a:rPr>
            </a:br>
            <a:r>
              <a:rPr lang="en" sz="800">
                <a:solidFill>
                  <a:srgbClr val="434343"/>
                </a:solidFill>
              </a:rPr>
              <a:t>The Social Cog. Autism facts &amp; statistics. Retrieved from: </a:t>
            </a:r>
            <a:r>
              <a:rPr lang="en" sz="800" u="sng">
                <a:solidFill>
                  <a:schemeClr val="hlink"/>
                </a:solidFill>
                <a:hlinkClick r:id="rId8"/>
              </a:rPr>
              <a:t>https://www.thesocialcog.org/portal/autism-facts-*-statistics</a:t>
            </a:r>
            <a:br>
              <a:rPr lang="en" sz="800">
                <a:solidFill>
                  <a:srgbClr val="434343"/>
                </a:solidFill>
              </a:rPr>
            </a:br>
            <a:br>
              <a:rPr lang="en" sz="800">
                <a:solidFill>
                  <a:srgbClr val="434343"/>
                </a:solidFill>
              </a:rPr>
            </a:br>
            <a:r>
              <a:rPr lang="en" sz="800">
                <a:solidFill>
                  <a:srgbClr val="434343"/>
                </a:solidFill>
              </a:rPr>
              <a:t>The West Virginia Autism Training Center’s College Program for Students with Autism Spectrum Disorder. Retrieved from: </a:t>
            </a:r>
            <a:r>
              <a:rPr lang="en" sz="800" u="sng">
                <a:solidFill>
                  <a:srgbClr val="434343"/>
                </a:solidFill>
                <a:hlinkClick r:id="rId9"/>
              </a:rPr>
              <a:t>http://www.marshall.edu/collegeprogram/files/2016-Program-Summary-and-Overview.pdf</a:t>
            </a:r>
            <a:br>
              <a:rPr lang="en" sz="800">
                <a:solidFill>
                  <a:srgbClr val="434343"/>
                </a:solidFill>
                <a:latin typeface="Arial"/>
                <a:ea typeface="Arial"/>
                <a:cs typeface="Arial"/>
                <a:sym typeface="Arial"/>
              </a:rPr>
            </a:br>
            <a:br>
              <a:rPr lang="en" sz="800">
                <a:solidFill>
                  <a:srgbClr val="434343"/>
                </a:solidFill>
                <a:latin typeface="Arial"/>
                <a:ea typeface="Arial"/>
                <a:cs typeface="Arial"/>
                <a:sym typeface="Arial"/>
              </a:rPr>
            </a:br>
            <a:r>
              <a:rPr lang="en" sz="800">
                <a:solidFill>
                  <a:srgbClr val="434343"/>
                </a:solidFill>
                <a:latin typeface="Arial"/>
                <a:ea typeface="Arial"/>
                <a:cs typeface="Arial"/>
                <a:sym typeface="Arial"/>
              </a:rPr>
              <a:t>U.S. Department of Education, National Center for Education Statistics (2016). </a:t>
            </a:r>
            <a:r>
              <a:rPr i="1" lang="en" sz="800">
                <a:solidFill>
                  <a:srgbClr val="434343"/>
                </a:solidFill>
                <a:latin typeface="Arial"/>
                <a:ea typeface="Arial"/>
                <a:cs typeface="Arial"/>
                <a:sym typeface="Arial"/>
              </a:rPr>
              <a:t>Digest of Education Statistics, 2015</a:t>
            </a:r>
            <a:r>
              <a:rPr lang="en" sz="800">
                <a:solidFill>
                  <a:srgbClr val="434343"/>
                </a:solidFill>
                <a:latin typeface="Arial"/>
                <a:ea typeface="Arial"/>
                <a:cs typeface="Arial"/>
                <a:sym typeface="Arial"/>
              </a:rPr>
              <a:t> (NCES 2016-014),</a:t>
            </a:r>
            <a:r>
              <a:rPr lang="en" sz="800">
                <a:solidFill>
                  <a:srgbClr val="434343"/>
                </a:solidFill>
                <a:latin typeface="Arial"/>
                <a:ea typeface="Arial"/>
                <a:cs typeface="Arial"/>
                <a:sym typeface="Arial"/>
                <a:hlinkClick r:id="rId10"/>
              </a:rPr>
              <a:t> </a:t>
            </a:r>
            <a:r>
              <a:rPr lang="en" sz="800" u="sng">
                <a:solidFill>
                  <a:srgbClr val="434343"/>
                </a:solidFill>
                <a:latin typeface="Arial"/>
                <a:ea typeface="Arial"/>
                <a:cs typeface="Arial"/>
                <a:sym typeface="Arial"/>
                <a:hlinkClick r:id="rId11"/>
              </a:rPr>
              <a:t>Chapter 2</a:t>
            </a:r>
            <a:r>
              <a:rPr lang="en" sz="800">
                <a:solidFill>
                  <a:srgbClr val="434343"/>
                </a:solidFill>
                <a:latin typeface="Arial"/>
                <a:ea typeface="Arial"/>
                <a:cs typeface="Arial"/>
                <a:sym typeface="Arial"/>
              </a:rPr>
              <a:t>.</a:t>
            </a:r>
          </a:p>
          <a:p>
            <a:pPr lvl="0">
              <a:spcBef>
                <a:spcPts val="0"/>
              </a:spcBef>
              <a:buNone/>
            </a:pPr>
            <a:r>
              <a:rPr lang="en" sz="800">
                <a:solidFill>
                  <a:srgbClr val="434343"/>
                </a:solidFill>
                <a:latin typeface="Arial"/>
                <a:ea typeface="Arial"/>
                <a:cs typeface="Arial"/>
                <a:sym typeface="Arial"/>
              </a:rPr>
              <a:t>VanBergeijk, E., Klin, A., &amp; Volkmar, F. (2008). Supporting More Able Students on the Autism Spectrum: College and Beyond. Journal of Autism and Developmental Disorders, 38(7), 1359-1370.</a:t>
            </a:r>
          </a:p>
          <a:p>
            <a:pPr lvl="0">
              <a:spcBef>
                <a:spcPts val="0"/>
              </a:spcBef>
              <a:buNone/>
            </a:pPr>
            <a:r>
              <a:t/>
            </a:r>
            <a:endParaRPr sz="800">
              <a:solidFill>
                <a:srgbClr val="434343"/>
              </a:solidFill>
              <a:latin typeface="Arial"/>
              <a:ea typeface="Arial"/>
              <a:cs typeface="Arial"/>
              <a:sym typeface="Arial"/>
            </a:endParaRPr>
          </a:p>
          <a:p>
            <a:pPr lvl="0">
              <a:spcBef>
                <a:spcPts val="0"/>
              </a:spcBef>
              <a:buNone/>
            </a:pPr>
            <a:r>
              <a:t/>
            </a:r>
            <a:endParaRPr sz="800">
              <a:solidFill>
                <a:srgbClr val="434343"/>
              </a:solidFill>
              <a:latin typeface="Arial"/>
              <a:ea typeface="Arial"/>
              <a:cs typeface="Arial"/>
              <a:sym typeface="Arial"/>
            </a:endParaRPr>
          </a:p>
          <a:p>
            <a:pPr lvl="0">
              <a:spcBef>
                <a:spcPts val="0"/>
              </a:spcBef>
              <a:buNone/>
            </a:pPr>
            <a:r>
              <a:t/>
            </a:r>
            <a:endParaRPr sz="80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124250"/>
            <a:ext cx="8520600" cy="607800"/>
          </a:xfrm>
          <a:prstGeom prst="rect">
            <a:avLst/>
          </a:prstGeom>
        </p:spPr>
        <p:txBody>
          <a:bodyPr anchorCtr="0" anchor="t" bIns="91425" lIns="91425" rIns="91425" tIns="91425">
            <a:noAutofit/>
          </a:bodyPr>
          <a:lstStyle/>
          <a:p>
            <a:pPr lvl="0">
              <a:spcBef>
                <a:spcPts val="0"/>
              </a:spcBef>
              <a:buNone/>
            </a:pPr>
            <a:r>
              <a:rPr lang="en"/>
              <a:t>Introduction on Students with Autism</a:t>
            </a:r>
          </a:p>
        </p:txBody>
      </p:sp>
      <p:sp>
        <p:nvSpPr>
          <p:cNvPr id="99" name="Shape 99"/>
          <p:cNvSpPr txBox="1"/>
          <p:nvPr>
            <p:ph idx="1" type="body"/>
          </p:nvPr>
        </p:nvSpPr>
        <p:spPr>
          <a:xfrm>
            <a:off x="311700" y="902250"/>
            <a:ext cx="8520600" cy="3339000"/>
          </a:xfrm>
          <a:prstGeom prst="rect">
            <a:avLst/>
          </a:prstGeom>
        </p:spPr>
        <p:txBody>
          <a:bodyPr anchorCtr="0" anchor="t" bIns="91425" lIns="91425" rIns="91425" tIns="91425">
            <a:noAutofit/>
          </a:bodyPr>
          <a:lstStyle/>
          <a:p>
            <a:pPr indent="-330200" lvl="0" marL="457200" rtl="0">
              <a:spcBef>
                <a:spcPts val="0"/>
              </a:spcBef>
              <a:buClr>
                <a:srgbClr val="434343"/>
              </a:buClr>
              <a:buSzPct val="100000"/>
            </a:pPr>
            <a:r>
              <a:rPr b="1" lang="en" sz="1600">
                <a:solidFill>
                  <a:srgbClr val="434343"/>
                </a:solidFill>
                <a:highlight>
                  <a:srgbClr val="FFFFFF"/>
                </a:highlight>
              </a:rPr>
              <a:t>Autism or Autism Spectrum Disorder (ASD)</a:t>
            </a:r>
            <a:r>
              <a:rPr lang="en" sz="1600">
                <a:solidFill>
                  <a:srgbClr val="434343"/>
                </a:solidFill>
                <a:highlight>
                  <a:srgbClr val="FFFFFF"/>
                </a:highlight>
              </a:rPr>
              <a:t>: refers to a range of conditions characterized by challenges with social skills, repetitive behaviors, speech and nonverbal communication, as well as by unique strengths and differences. There are many types of autism, caused by different combinations of genetic and environmental influences. The term “spectrum” reflects the wide variation in challenges and strengths possessed by each person with autism. </a:t>
            </a:r>
            <a:r>
              <a:rPr i="1" lang="en" sz="1600">
                <a:solidFill>
                  <a:srgbClr val="434343"/>
                </a:solidFill>
                <a:highlight>
                  <a:srgbClr val="FFFFFF"/>
                </a:highlight>
              </a:rPr>
              <a:t>(Definition from AutismSpeaks)</a:t>
            </a:r>
            <a:br>
              <a:rPr i="1" lang="en" sz="1600">
                <a:solidFill>
                  <a:srgbClr val="434343"/>
                </a:solidFill>
                <a:highlight>
                  <a:srgbClr val="FFFFFF"/>
                </a:highlight>
              </a:rPr>
            </a:br>
          </a:p>
          <a:p>
            <a:pPr indent="-228600" lvl="0" marL="457200" rtl="0">
              <a:spcBef>
                <a:spcPts val="0"/>
              </a:spcBef>
            </a:pPr>
            <a:r>
              <a:rPr lang="en" sz="1600"/>
              <a:t>In the 2013-2014 academic year, nearly 13% of public school enrolled students received some sort of disability service. Of those, the highest proportion of services provided for was for students with autism. (U.S. Department of Education, National Center for Education Statistics, 2016). </a:t>
            </a:r>
          </a:p>
          <a:p>
            <a:pPr lvl="0" rtl="0">
              <a:spcBef>
                <a:spcPts val="0"/>
              </a:spcBef>
              <a:buNone/>
            </a:pPr>
            <a:r>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Transitional Challenges (Cullen, 2015)</a:t>
            </a:r>
          </a:p>
        </p:txBody>
      </p:sp>
      <p:sp>
        <p:nvSpPr>
          <p:cNvPr id="105" name="Shape 105"/>
          <p:cNvSpPr txBox="1"/>
          <p:nvPr>
            <p:ph idx="1" type="body"/>
          </p:nvPr>
        </p:nvSpPr>
        <p:spPr>
          <a:xfrm>
            <a:off x="311700" y="1081275"/>
            <a:ext cx="8520600" cy="3339000"/>
          </a:xfrm>
          <a:prstGeom prst="rect">
            <a:avLst/>
          </a:prstGeom>
        </p:spPr>
        <p:txBody>
          <a:bodyPr anchorCtr="0" anchor="t" bIns="91425" lIns="91425" rIns="91425" tIns="91425">
            <a:noAutofit/>
          </a:bodyPr>
          <a:lstStyle/>
          <a:p>
            <a:pPr indent="-330200" lvl="0" marL="457200" rtl="0">
              <a:spcBef>
                <a:spcPts val="0"/>
              </a:spcBef>
              <a:buSzPct val="100000"/>
            </a:pPr>
            <a:r>
              <a:rPr lang="en" sz="1600"/>
              <a:t>Social: “It’s just really challenging socially… kind of the feeling of not really knowing what to say and what to do and as a result of that people kind of leave me out or think I’m a little weird or quirky or more likely just shy… when that is not really true at all. I just really don’t know what to do.” (pg. 95)</a:t>
            </a:r>
          </a:p>
          <a:p>
            <a:pPr indent="-330200" lvl="0" marL="457200" rtl="0">
              <a:spcBef>
                <a:spcPts val="0"/>
              </a:spcBef>
              <a:buSzPct val="100000"/>
            </a:pPr>
            <a:r>
              <a:rPr lang="en" sz="1600"/>
              <a:t>Academic: “In class, every time I am placed into a group, slowly everyone starts to act distant and angry with me, leaving me to become the scapegoat and take the blame for anything that goes wrong, despite being a straight A student. When I contact instructors about my concerns, I am often told to talk it out with my group, which goes nowhere.” (pg.95)</a:t>
            </a:r>
          </a:p>
          <a:p>
            <a:pPr indent="-330200" lvl="0" marL="457200" rtl="0">
              <a:spcBef>
                <a:spcPts val="0"/>
              </a:spcBef>
              <a:buSzPct val="100000"/>
            </a:pPr>
            <a:r>
              <a:rPr lang="en" sz="1600"/>
              <a:t>Daily Living: “Even just things like figuring out what to eat and things like that. I mean, it seems like a simple thing and in isolation it is a simple thing, but when there are all these things that I also have to – that are otherwise really simple – they start to feel a lot more complicated or I just forget about them.” (pg. 96)</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Transitional Challenges </a:t>
            </a:r>
          </a:p>
        </p:txBody>
      </p:sp>
      <p:sp>
        <p:nvSpPr>
          <p:cNvPr id="111" name="Shape 111"/>
          <p:cNvSpPr txBox="1"/>
          <p:nvPr>
            <p:ph idx="1" type="body"/>
          </p:nvPr>
        </p:nvSpPr>
        <p:spPr>
          <a:xfrm>
            <a:off x="311700" y="1081275"/>
            <a:ext cx="8520600" cy="3339000"/>
          </a:xfrm>
          <a:prstGeom prst="rect">
            <a:avLst/>
          </a:prstGeom>
        </p:spPr>
        <p:txBody>
          <a:bodyPr anchorCtr="0" anchor="t" bIns="91425" lIns="91425" rIns="91425" tIns="91425">
            <a:noAutofit/>
          </a:bodyPr>
          <a:lstStyle/>
          <a:p>
            <a:pPr indent="-330200" lvl="0" marL="457200" rtl="0">
              <a:spcBef>
                <a:spcPts val="0"/>
              </a:spcBef>
              <a:buSzPct val="100000"/>
            </a:pPr>
            <a:r>
              <a:rPr lang="en" sz="1600"/>
              <a:t>65% of 450 children and adults with ASD report difficulties making friends. 75% of teenagers reported difficulties making friends (National Autistic Society).</a:t>
            </a:r>
            <a:br>
              <a:rPr lang="en" sz="1600"/>
            </a:br>
          </a:p>
          <a:p>
            <a:pPr indent="-330200" lvl="0" marL="457200" rtl="0">
              <a:spcBef>
                <a:spcPts val="0"/>
              </a:spcBef>
              <a:buSzPct val="100000"/>
            </a:pPr>
            <a:r>
              <a:rPr lang="en" sz="1600"/>
              <a:t>“There are no clear statistics on college enrollment of students with ASD, but it is estimated that they comprise anywhere from 0.7 percent to 1.9 percent of the college population with an 80% incompletion rate,” (VanBergeijk, Klin, &amp; Volkmar, 2008).</a:t>
            </a:r>
          </a:p>
          <a:p>
            <a:pPr lvl="0" rtl="0">
              <a:spcBef>
                <a:spcPts val="0"/>
              </a:spcBef>
              <a:buNone/>
            </a:pPr>
            <a:r>
              <a:t/>
            </a:r>
            <a:endParaRPr sz="1600"/>
          </a:p>
        </p:txBody>
      </p:sp>
      <p:pic>
        <p:nvPicPr>
          <p:cNvPr descr="Social Media, Personal, Social ..." id="112" name="Shape 112"/>
          <p:cNvPicPr preferRelativeResize="0"/>
          <p:nvPr/>
        </p:nvPicPr>
        <p:blipFill>
          <a:blip r:embed="rId3">
            <a:alphaModFix/>
          </a:blip>
          <a:stretch>
            <a:fillRect/>
          </a:stretch>
        </p:blipFill>
        <p:spPr>
          <a:xfrm>
            <a:off x="552075" y="2838900"/>
            <a:ext cx="2732774" cy="1930025"/>
          </a:xfrm>
          <a:prstGeom prst="rect">
            <a:avLst/>
          </a:prstGeom>
          <a:noFill/>
          <a:ln>
            <a:noFill/>
          </a:ln>
        </p:spPr>
      </p:pic>
      <p:pic>
        <p:nvPicPr>
          <p:cNvPr descr="Free vector graphic: Reading, ..." id="113" name="Shape 113"/>
          <p:cNvPicPr preferRelativeResize="0"/>
          <p:nvPr/>
        </p:nvPicPr>
        <p:blipFill>
          <a:blip r:embed="rId4">
            <a:alphaModFix/>
          </a:blip>
          <a:stretch>
            <a:fillRect/>
          </a:stretch>
        </p:blipFill>
        <p:spPr>
          <a:xfrm>
            <a:off x="3689724" y="3104837"/>
            <a:ext cx="2107075" cy="13981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idx="1" type="body"/>
          </p:nvPr>
        </p:nvSpPr>
        <p:spPr>
          <a:xfrm>
            <a:off x="458875" y="1926425"/>
            <a:ext cx="8520600" cy="3339000"/>
          </a:xfrm>
          <a:prstGeom prst="rect">
            <a:avLst/>
          </a:prstGeom>
        </p:spPr>
        <p:txBody>
          <a:bodyPr anchorCtr="0" anchor="t" bIns="91425" lIns="91425" rIns="91425" tIns="91425">
            <a:noAutofit/>
          </a:bodyPr>
          <a:lstStyle/>
          <a:p>
            <a:pPr lvl="0">
              <a:spcBef>
                <a:spcPts val="0"/>
              </a:spcBef>
              <a:buNone/>
            </a:pPr>
            <a:r>
              <a:rPr lang="en"/>
              <a:t>Mission: The Autism Inclusion Program aims to assist students with Autism Spectrum Disorders in gaining reasonable </a:t>
            </a:r>
            <a:r>
              <a:rPr lang="en"/>
              <a:t>accommodations</a:t>
            </a:r>
            <a:r>
              <a:rPr lang="en"/>
              <a:t> in accessing higher education through supporting the development of self-advocacy, life skills, academic competencies, independent living, and social integration. </a:t>
            </a:r>
          </a:p>
          <a:p>
            <a:pPr lvl="0">
              <a:spcBef>
                <a:spcPts val="0"/>
              </a:spcBef>
              <a:buNone/>
            </a:pPr>
            <a:r>
              <a:t/>
            </a:r>
            <a:endParaRPr/>
          </a:p>
        </p:txBody>
      </p:sp>
      <p:pic>
        <p:nvPicPr>
          <p:cNvPr id="119" name="Shape 119"/>
          <p:cNvPicPr preferRelativeResize="0"/>
          <p:nvPr/>
        </p:nvPicPr>
        <p:blipFill>
          <a:blip r:embed="rId3">
            <a:alphaModFix/>
          </a:blip>
          <a:stretch>
            <a:fillRect/>
          </a:stretch>
        </p:blipFill>
        <p:spPr>
          <a:xfrm>
            <a:off x="2865775" y="264375"/>
            <a:ext cx="3235522" cy="2311098"/>
          </a:xfrm>
          <a:prstGeom prst="rect">
            <a:avLst/>
          </a:prstGeom>
          <a:noFill/>
          <a:ln>
            <a:noFill/>
          </a:ln>
        </p:spPr>
      </p:pic>
      <p:sp>
        <p:nvSpPr>
          <p:cNvPr id="120" name="Shape 120"/>
          <p:cNvSpPr txBox="1"/>
          <p:nvPr/>
        </p:nvSpPr>
        <p:spPr>
          <a:xfrm>
            <a:off x="260125" y="4292150"/>
            <a:ext cx="5273700" cy="402000"/>
          </a:xfrm>
          <a:prstGeom prst="rect">
            <a:avLst/>
          </a:prstGeom>
          <a:noFill/>
          <a:ln>
            <a:noFill/>
          </a:ln>
        </p:spPr>
        <p:txBody>
          <a:bodyPr anchorCtr="0" anchor="t" bIns="91425" lIns="91425" rIns="91425" tIns="91425">
            <a:noAutofit/>
          </a:bodyPr>
          <a:lstStyle/>
          <a:p>
            <a:pPr lvl="0">
              <a:spcBef>
                <a:spcPts val="0"/>
              </a:spcBef>
              <a:buNone/>
            </a:pPr>
            <a:r>
              <a:rPr i="1" lang="en" sz="800"/>
              <a:t>*logo may be modified to reflect current visuals of institution logo</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sz="2500"/>
              <a:t>Autism Inclusion Program Learning Outcome Examples</a:t>
            </a:r>
          </a:p>
        </p:txBody>
      </p:sp>
      <p:sp>
        <p:nvSpPr>
          <p:cNvPr id="126" name="Shape 126"/>
          <p:cNvSpPr txBox="1"/>
          <p:nvPr>
            <p:ph idx="1" type="body"/>
          </p:nvPr>
        </p:nvSpPr>
        <p:spPr>
          <a:xfrm>
            <a:off x="311700" y="1017800"/>
            <a:ext cx="8520600" cy="3551100"/>
          </a:xfrm>
          <a:prstGeom prst="rect">
            <a:avLst/>
          </a:prstGeom>
        </p:spPr>
        <p:txBody>
          <a:bodyPr anchorCtr="0" anchor="t" bIns="91425" lIns="91425" rIns="91425" tIns="91425">
            <a:noAutofit/>
          </a:bodyPr>
          <a:lstStyle/>
          <a:p>
            <a:pPr lvl="0">
              <a:spcBef>
                <a:spcPts val="0"/>
              </a:spcBef>
              <a:buNone/>
            </a:pPr>
            <a:r>
              <a:rPr lang="en" sz="1300"/>
              <a:t>Students who enroll in the Autism Inclusion Program will…</a:t>
            </a:r>
          </a:p>
          <a:p>
            <a:pPr indent="-311150" lvl="0" marL="457200" rtl="0">
              <a:spcBef>
                <a:spcPts val="0"/>
              </a:spcBef>
              <a:buSzPct val="100000"/>
              <a:buAutoNum type="arabicPeriod"/>
            </a:pPr>
            <a:r>
              <a:rPr lang="en" sz="1300"/>
              <a:t>Develop executive functioning in supporting work memory, mental flexibility, and self-control as evidenced through organizing academic work and controlling emotional and behavioral impulses. </a:t>
            </a:r>
          </a:p>
          <a:p>
            <a:pPr indent="-311150" lvl="0" marL="457200" rtl="0">
              <a:spcBef>
                <a:spcPts val="0"/>
              </a:spcBef>
              <a:buSzPct val="100000"/>
              <a:buAutoNum type="arabicPeriod"/>
            </a:pPr>
            <a:r>
              <a:rPr lang="en" sz="1300"/>
              <a:t>Enhance their academic writing organization, language, and perspective taking. </a:t>
            </a:r>
          </a:p>
          <a:p>
            <a:pPr indent="-311150" lvl="0" marL="457200" rtl="0">
              <a:spcBef>
                <a:spcPts val="0"/>
              </a:spcBef>
              <a:buSzPct val="100000"/>
              <a:buAutoNum type="arabicPeriod"/>
            </a:pPr>
            <a:r>
              <a:rPr lang="en" sz="1300"/>
              <a:t>Identify their own needs in independence and self-care through managing stress and handling sensory overload and other stimuli.</a:t>
            </a:r>
          </a:p>
          <a:p>
            <a:pPr indent="-311150" lvl="0" marL="457200" rtl="0">
              <a:spcBef>
                <a:spcPts val="0"/>
              </a:spcBef>
              <a:buSzPct val="100000"/>
              <a:buAutoNum type="arabicPeriod"/>
            </a:pPr>
            <a:r>
              <a:rPr lang="en" sz="1300"/>
              <a:t>Integrate socially through the ability to relate to others, better recognize verbal and nonverbal thoughts and feelings of others, and engaging in institutional social activities and environments. </a:t>
            </a:r>
          </a:p>
          <a:p>
            <a:pPr indent="-311150" lvl="0" marL="457200" rtl="0">
              <a:spcBef>
                <a:spcPts val="0"/>
              </a:spcBef>
              <a:buSzPct val="100000"/>
              <a:buAutoNum type="arabicPeriod"/>
            </a:pPr>
            <a:r>
              <a:rPr lang="en" sz="1300"/>
              <a:t>Develop self-advocacy through knowing resources, identifying self capacity, and recognizing when to ask for help. </a:t>
            </a:r>
          </a:p>
          <a:p>
            <a:pPr indent="-311150" lvl="0" marL="457200" rtl="0">
              <a:spcBef>
                <a:spcPts val="0"/>
              </a:spcBef>
              <a:buSzPct val="100000"/>
              <a:buAutoNum type="arabicPeriod"/>
            </a:pPr>
            <a:r>
              <a:rPr lang="en" sz="1300"/>
              <a:t>Utilize skills, knowledge, and experience appropriately for job search and application processes through resume-writing, interviewing, and understanding the social context of the work </a:t>
            </a:r>
            <a:br>
              <a:rPr lang="en" sz="1300"/>
            </a:br>
            <a:r>
              <a:rPr lang="en" sz="1300"/>
              <a:t>environment.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Personal Services</a:t>
            </a:r>
          </a:p>
        </p:txBody>
      </p:sp>
      <p:sp>
        <p:nvSpPr>
          <p:cNvPr id="132" name="Shape 132"/>
          <p:cNvSpPr txBox="1"/>
          <p:nvPr>
            <p:ph idx="1" type="body"/>
          </p:nvPr>
        </p:nvSpPr>
        <p:spPr>
          <a:xfrm>
            <a:off x="202425" y="1076550"/>
            <a:ext cx="8629800" cy="3620100"/>
          </a:xfrm>
          <a:prstGeom prst="rect">
            <a:avLst/>
          </a:prstGeom>
        </p:spPr>
        <p:txBody>
          <a:bodyPr anchorCtr="0" anchor="t" bIns="91425" lIns="91425" rIns="91425" tIns="91425">
            <a:noAutofit/>
          </a:bodyPr>
          <a:lstStyle/>
          <a:p>
            <a:pPr indent="-228600" lvl="0" marL="457200" rtl="0">
              <a:spcBef>
                <a:spcPts val="0"/>
              </a:spcBef>
            </a:pPr>
            <a:r>
              <a:rPr lang="en"/>
              <a:t>Vocational Training in partnership with NY’s The Bridge </a:t>
            </a:r>
          </a:p>
          <a:p>
            <a:pPr indent="-304800" lvl="1" marL="914400" rtl="0">
              <a:spcBef>
                <a:spcPts val="0"/>
              </a:spcBef>
              <a:buSzPct val="100000"/>
            </a:pPr>
            <a:r>
              <a:rPr lang="en" sz="1200"/>
              <a:t>Students with ASD often struggle with job retention due to memory and social issues, but with training and support, programs such as this have helped see as high as 85% retention rates after their first 90 days on the job. (Iman, 2013). </a:t>
            </a:r>
          </a:p>
          <a:p>
            <a:pPr indent="-304800" lvl="1" marL="914400" rtl="0">
              <a:spcBef>
                <a:spcPts val="0"/>
              </a:spcBef>
              <a:buSzPct val="100000"/>
            </a:pPr>
            <a:r>
              <a:rPr lang="en" sz="1200"/>
              <a:t>The Bridge, a $35 million program, works specifically with people with disabilities in job training, work experience for pay, competitive job placement and post-placement support services. It currently enrolls 300 clients.</a:t>
            </a:r>
          </a:p>
          <a:p>
            <a:pPr indent="-304800" lvl="1" marL="914400" rtl="0">
              <a:spcBef>
                <a:spcPts val="0"/>
              </a:spcBef>
              <a:buSzPct val="100000"/>
            </a:pPr>
            <a:r>
              <a:rPr lang="en" sz="1200"/>
              <a:t>Costs can be split between The Bridge and the office.</a:t>
            </a:r>
          </a:p>
          <a:p>
            <a:pPr indent="-304800" lvl="1" marL="914400" rtl="0">
              <a:spcBef>
                <a:spcPts val="0"/>
              </a:spcBef>
              <a:buSzPct val="100000"/>
            </a:pPr>
            <a:r>
              <a:rPr lang="en" sz="1200"/>
              <a:t>Similar to Seattle Central College’s partnership with Mainstay</a:t>
            </a:r>
          </a:p>
          <a:p>
            <a:pPr indent="-228600" lvl="0" marL="457200" rtl="0">
              <a:spcBef>
                <a:spcPts val="0"/>
              </a:spcBef>
            </a:pPr>
            <a:r>
              <a:rPr lang="en"/>
              <a:t>Autism Spectrum Disorder Allies </a:t>
            </a:r>
          </a:p>
          <a:p>
            <a:pPr indent="-304800" lvl="1" marL="914400" rtl="0">
              <a:spcBef>
                <a:spcPts val="0"/>
              </a:spcBef>
              <a:buSzPct val="100000"/>
            </a:pPr>
            <a:r>
              <a:rPr lang="en" sz="1200"/>
              <a:t>Borrowing from Marshall U., the ASD Allies will be specially trained volunteers throughout </a:t>
            </a:r>
            <a:r>
              <a:rPr lang="en" sz="1200"/>
              <a:t>the</a:t>
            </a:r>
            <a:r>
              <a:rPr lang="en" sz="1200"/>
              <a:t> campus community. </a:t>
            </a:r>
          </a:p>
          <a:p>
            <a:pPr indent="-304800" lvl="1" marL="914400" rtl="0">
              <a:spcBef>
                <a:spcPts val="0"/>
              </a:spcBef>
              <a:buSzPct val="100000"/>
            </a:pPr>
            <a:r>
              <a:rPr lang="en" sz="1200"/>
              <a:t>Identifiable safe-spaces and familiar faces provide points of contact and de-escalation spaces for students on the Autism Spectrum. </a:t>
            </a:r>
          </a:p>
          <a:p>
            <a:pPr indent="-304800" lvl="1" marL="914400">
              <a:spcBef>
                <a:spcPts val="0"/>
              </a:spcBef>
              <a:buSzPct val="100000"/>
            </a:pPr>
            <a:r>
              <a:rPr lang="en" sz="1200"/>
              <a:t>Peer Allies will be assigned program participants to maintain contact with to promote social, academic, and personal support and referrals.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Personal Services (cont.)</a:t>
            </a:r>
          </a:p>
        </p:txBody>
      </p:sp>
      <p:sp>
        <p:nvSpPr>
          <p:cNvPr id="138" name="Shape 138"/>
          <p:cNvSpPr txBox="1"/>
          <p:nvPr>
            <p:ph idx="1" type="body"/>
          </p:nvPr>
        </p:nvSpPr>
        <p:spPr>
          <a:xfrm>
            <a:off x="311700" y="950075"/>
            <a:ext cx="8520600" cy="3746700"/>
          </a:xfrm>
          <a:prstGeom prst="rect">
            <a:avLst/>
          </a:prstGeom>
        </p:spPr>
        <p:txBody>
          <a:bodyPr anchorCtr="0" anchor="t" bIns="91425" lIns="91425" rIns="91425" tIns="91425">
            <a:noAutofit/>
          </a:bodyPr>
          <a:lstStyle/>
          <a:p>
            <a:pPr indent="-330200" lvl="0" marL="457200" marR="0" rtl="0" algn="l">
              <a:lnSpc>
                <a:spcPct val="115000"/>
              </a:lnSpc>
              <a:spcBef>
                <a:spcPts val="0"/>
              </a:spcBef>
              <a:spcAft>
                <a:spcPts val="1600"/>
              </a:spcAft>
              <a:buClr>
                <a:srgbClr val="434343"/>
              </a:buClr>
              <a:buSzPct val="100000"/>
              <a:buFont typeface="Roboto"/>
            </a:pPr>
            <a:r>
              <a:rPr lang="en" sz="1600">
                <a:solidFill>
                  <a:srgbClr val="434343"/>
                </a:solidFill>
              </a:rPr>
              <a:t>Developmental Software and Apps</a:t>
            </a:r>
          </a:p>
          <a:p>
            <a:pPr indent="-304800" lvl="1" marL="914400" marR="0" rtl="0" algn="l">
              <a:lnSpc>
                <a:spcPct val="115000"/>
              </a:lnSpc>
              <a:spcBef>
                <a:spcPts val="0"/>
              </a:spcBef>
              <a:spcAft>
                <a:spcPts val="1600"/>
              </a:spcAft>
              <a:buClr>
                <a:srgbClr val="434343"/>
              </a:buClr>
              <a:buSzPct val="100000"/>
            </a:pPr>
            <a:r>
              <a:rPr lang="en" sz="1200">
                <a:solidFill>
                  <a:srgbClr val="434343"/>
                </a:solidFill>
                <a:highlight>
                  <a:srgbClr val="FFFFFF"/>
                </a:highlight>
              </a:rPr>
              <a:t>Example 1: Office will promote use of free app </a:t>
            </a:r>
            <a:r>
              <a:rPr lang="en" sz="1200" u="sng">
                <a:solidFill>
                  <a:schemeClr val="hlink"/>
                </a:solidFill>
                <a:highlight>
                  <a:srgbClr val="FFFFFF"/>
                </a:highlight>
                <a:hlinkClick r:id="rId3"/>
              </a:rPr>
              <a:t>Smart Steps Mobile</a:t>
            </a:r>
          </a:p>
          <a:p>
            <a:pPr indent="-292100" lvl="2" marL="1371600" marR="0" rtl="0" algn="l">
              <a:lnSpc>
                <a:spcPct val="115000"/>
              </a:lnSpc>
              <a:spcBef>
                <a:spcPts val="0"/>
              </a:spcBef>
              <a:spcAft>
                <a:spcPts val="1600"/>
              </a:spcAft>
              <a:buClr>
                <a:srgbClr val="434343"/>
              </a:buClr>
              <a:buSzPct val="100000"/>
            </a:pPr>
            <a:r>
              <a:rPr lang="en" sz="1000">
                <a:solidFill>
                  <a:srgbClr val="434343"/>
                </a:solidFill>
                <a:highlight>
                  <a:srgbClr val="FFFFFF"/>
                </a:highlight>
              </a:rPr>
              <a:t>Stressful situations can hinder the decision making process for students with ASD.</a:t>
            </a:r>
          </a:p>
          <a:p>
            <a:pPr indent="-292100" lvl="2" marL="1371600" marR="0" rtl="0" algn="l">
              <a:lnSpc>
                <a:spcPct val="115000"/>
              </a:lnSpc>
              <a:spcBef>
                <a:spcPts val="0"/>
              </a:spcBef>
              <a:spcAft>
                <a:spcPts val="1600"/>
              </a:spcAft>
              <a:buClr>
                <a:srgbClr val="434343"/>
              </a:buClr>
              <a:buSzPct val="100000"/>
            </a:pPr>
            <a:r>
              <a:rPr lang="en" sz="1000">
                <a:solidFill>
                  <a:srgbClr val="434343"/>
                </a:solidFill>
                <a:highlight>
                  <a:srgbClr val="FFFFFF"/>
                </a:highlight>
              </a:rPr>
              <a:t>This app offers easy decision making in life situations such as a lost backpack or a late ride. </a:t>
            </a:r>
          </a:p>
          <a:p>
            <a:pPr indent="-292100" lvl="2" marL="1371600" marR="0" rtl="0" algn="l">
              <a:lnSpc>
                <a:spcPct val="115000"/>
              </a:lnSpc>
              <a:spcBef>
                <a:spcPts val="0"/>
              </a:spcBef>
              <a:spcAft>
                <a:spcPts val="1600"/>
              </a:spcAft>
              <a:buClr>
                <a:srgbClr val="434343"/>
              </a:buClr>
              <a:buSzPct val="100000"/>
            </a:pPr>
            <a:r>
              <a:rPr lang="en" sz="1000">
                <a:solidFill>
                  <a:srgbClr val="434343"/>
                </a:solidFill>
                <a:highlight>
                  <a:srgbClr val="FFFFFF"/>
                </a:highlight>
              </a:rPr>
              <a:t>Guides the user step-by-step through the decision making process. </a:t>
            </a:r>
          </a:p>
          <a:p>
            <a:pPr indent="-292100" lvl="2" marL="1371600" marR="0" rtl="0" algn="l">
              <a:lnSpc>
                <a:spcPct val="115000"/>
              </a:lnSpc>
              <a:spcBef>
                <a:spcPts val="0"/>
              </a:spcBef>
              <a:spcAft>
                <a:spcPts val="1600"/>
              </a:spcAft>
              <a:buClr>
                <a:srgbClr val="434343"/>
              </a:buClr>
              <a:buSzPct val="100000"/>
            </a:pPr>
            <a:r>
              <a:rPr lang="en" sz="1000">
                <a:solidFill>
                  <a:srgbClr val="434343"/>
                </a:solidFill>
                <a:highlight>
                  <a:srgbClr val="FFFFFF"/>
                </a:highlight>
              </a:rPr>
              <a:t>Safety tips built in. Emergency Contacts can be stored directly in the app for quick access.</a:t>
            </a:r>
          </a:p>
          <a:p>
            <a:pPr indent="-304800" lvl="1" marL="914400" rtl="0">
              <a:spcBef>
                <a:spcPts val="0"/>
              </a:spcBef>
              <a:buClr>
                <a:srgbClr val="434343"/>
              </a:buClr>
              <a:buSzPct val="100000"/>
            </a:pPr>
            <a:r>
              <a:rPr lang="en" sz="1200">
                <a:solidFill>
                  <a:srgbClr val="434343"/>
                </a:solidFill>
              </a:rPr>
              <a:t>Example 2: </a:t>
            </a:r>
            <a:r>
              <a:rPr lang="en" sz="1200" u="sng">
                <a:solidFill>
                  <a:schemeClr val="hlink"/>
                </a:solidFill>
                <a:hlinkClick r:id="rId4"/>
              </a:rPr>
              <a:t>Community Success</a:t>
            </a:r>
            <a:r>
              <a:rPr lang="en" sz="1200">
                <a:solidFill>
                  <a:srgbClr val="434343"/>
                </a:solidFill>
              </a:rPr>
              <a:t> ($39.99)</a:t>
            </a:r>
          </a:p>
          <a:p>
            <a:pPr indent="-292100" lvl="2" marL="1371600" rtl="0">
              <a:spcBef>
                <a:spcPts val="0"/>
              </a:spcBef>
              <a:buClr>
                <a:srgbClr val="434343"/>
              </a:buClr>
              <a:buSzPct val="100000"/>
            </a:pPr>
            <a:r>
              <a:rPr lang="en" sz="1000">
                <a:solidFill>
                  <a:srgbClr val="434343"/>
                </a:solidFill>
              </a:rPr>
              <a:t>Many students coming to college with ASD may not have gone through many life experiences on their own such as riding a bus.</a:t>
            </a:r>
          </a:p>
          <a:p>
            <a:pPr indent="-292100" lvl="2" marL="1371600" rtl="0">
              <a:spcBef>
                <a:spcPts val="0"/>
              </a:spcBef>
              <a:buClr>
                <a:srgbClr val="434343"/>
              </a:buClr>
              <a:buSzPct val="100000"/>
            </a:pPr>
            <a:r>
              <a:rPr lang="en" sz="1000">
                <a:solidFill>
                  <a:srgbClr val="434343"/>
                </a:solidFill>
              </a:rPr>
              <a:t>This app walks students through 24 important activities such as riding a bus, an activity several students may have never engaged in that can make them uncomfortable.</a:t>
            </a:r>
          </a:p>
          <a:p>
            <a:pPr indent="-292100" lvl="2" marL="1371600" rtl="0">
              <a:spcBef>
                <a:spcPts val="0"/>
              </a:spcBef>
              <a:buClr>
                <a:srgbClr val="434343"/>
              </a:buClr>
              <a:buSzPct val="100000"/>
            </a:pPr>
            <a:r>
              <a:rPr lang="en" sz="1000">
                <a:solidFill>
                  <a:srgbClr val="434343"/>
                </a:solidFill>
              </a:rPr>
              <a:t>Includes video modeling, photo-based directions, short stories with narration and highlighted text, and clear drawings of social behaviors for each activity.</a:t>
            </a:r>
          </a:p>
          <a:p>
            <a:pPr indent="-330200" lvl="0" marL="457200" rtl="0">
              <a:spcBef>
                <a:spcPts val="0"/>
              </a:spcBef>
              <a:buClr>
                <a:srgbClr val="434343"/>
              </a:buClr>
              <a:buSzPct val="100000"/>
            </a:pPr>
            <a:r>
              <a:rPr lang="en" sz="1600">
                <a:solidFill>
                  <a:srgbClr val="434343"/>
                </a:solidFill>
              </a:rPr>
              <a:t>Collaboration with Residence Life</a:t>
            </a:r>
          </a:p>
          <a:p>
            <a:pPr indent="-304800" lvl="1" marL="914400" rtl="0">
              <a:spcBef>
                <a:spcPts val="0"/>
              </a:spcBef>
              <a:buClr>
                <a:srgbClr val="434343"/>
              </a:buClr>
              <a:buSzPct val="100000"/>
            </a:pPr>
            <a:r>
              <a:rPr lang="en" sz="1200">
                <a:solidFill>
                  <a:srgbClr val="434343"/>
                </a:solidFill>
              </a:rPr>
              <a:t>Emergency listing of students with disabilities that may need assistance or support (i.e. sensory issues), in the event of fire, tornado, or other similar situation.</a:t>
            </a:r>
          </a:p>
          <a:p>
            <a:pPr indent="-304800" lvl="1" marL="914400" rtl="0">
              <a:spcBef>
                <a:spcPts val="0"/>
              </a:spcBef>
              <a:buClr>
                <a:srgbClr val="434343"/>
              </a:buClr>
              <a:buSzPct val="100000"/>
            </a:pPr>
            <a:r>
              <a:rPr lang="en" sz="1200">
                <a:solidFill>
                  <a:srgbClr val="434343"/>
                </a:solidFill>
              </a:rPr>
              <a:t>Early move-in camp with peer mentors to get students better acclimated to college environment where they’ll learn common processes and resources and get a better understanding of where to find places on campus.</a:t>
            </a:r>
          </a:p>
          <a:p>
            <a:pPr indent="0" lvl="0" marL="457200" rtl="0">
              <a:spcBef>
                <a:spcPts val="0"/>
              </a:spcBef>
              <a:buNone/>
            </a:pPr>
            <a:r>
              <a:t/>
            </a:r>
            <a:endParaRPr sz="1300">
              <a:solidFill>
                <a:srgbClr val="000000"/>
              </a:solidFill>
            </a:endParaRPr>
          </a:p>
          <a:p>
            <a:pPr indent="0" lvl="0" marL="914400" marR="0" rtl="0" algn="l">
              <a:lnSpc>
                <a:spcPct val="115000"/>
              </a:lnSpc>
              <a:spcBef>
                <a:spcPts val="0"/>
              </a:spcBef>
              <a:spcAft>
                <a:spcPts val="1600"/>
              </a:spcAft>
              <a:buNone/>
            </a:pPr>
            <a:r>
              <a:t/>
            </a:r>
            <a:endParaRPr sz="1300">
              <a:solidFill>
                <a:srgbClr val="000000"/>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