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3" name="Shape 12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naspa.org/images/uploads/main/Bronze1179.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sz="4800">
                <a:latin typeface="Times New Roman"/>
                <a:ea typeface="Times New Roman"/>
                <a:cs typeface="Times New Roman"/>
                <a:sym typeface="Times New Roman"/>
              </a:rPr>
              <a:t>School: Indiana State University</a:t>
            </a:r>
          </a:p>
        </p:txBody>
      </p:sp>
      <p:sp>
        <p:nvSpPr>
          <p:cNvPr id="55" name="Shape 55"/>
          <p:cNvSpPr txBox="1">
            <a:spLocks noGrp="1"/>
          </p:cNvSpPr>
          <p:nvPr>
            <p:ph type="subTitle" idx="1"/>
          </p:nvPr>
        </p:nvSpPr>
        <p:spPr>
          <a:xfrm>
            <a:off x="2317925" y="2834125"/>
            <a:ext cx="5331300" cy="2052600"/>
          </a:xfrm>
          <a:prstGeom prst="rect">
            <a:avLst/>
          </a:prstGeom>
        </p:spPr>
        <p:txBody>
          <a:bodyPr lIns="91425" tIns="91425" rIns="91425" bIns="91425" anchor="t" anchorCtr="0">
            <a:noAutofit/>
          </a:bodyPr>
          <a:lstStyle/>
          <a:p>
            <a:pPr lvl="0" algn="l">
              <a:spcBef>
                <a:spcPts val="0"/>
              </a:spcBef>
              <a:buNone/>
            </a:pPr>
            <a:r>
              <a:rPr lang="en" sz="2400">
                <a:solidFill>
                  <a:schemeClr val="dk1"/>
                </a:solidFill>
                <a:latin typeface="Times New Roman"/>
                <a:ea typeface="Times New Roman"/>
                <a:cs typeface="Times New Roman"/>
                <a:sym typeface="Times New Roman"/>
              </a:rPr>
              <a:t>Team Leader: 		Zachary Lewis</a:t>
            </a:r>
          </a:p>
          <a:p>
            <a:pPr lvl="0" algn="l" rtl="0">
              <a:spcBef>
                <a:spcPts val="0"/>
              </a:spcBef>
              <a:buNone/>
            </a:pPr>
            <a:r>
              <a:rPr lang="en" sz="2400">
                <a:solidFill>
                  <a:schemeClr val="dk1"/>
                </a:solidFill>
                <a:latin typeface="Times New Roman"/>
                <a:ea typeface="Times New Roman"/>
                <a:cs typeface="Times New Roman"/>
                <a:sym typeface="Times New Roman"/>
              </a:rPr>
              <a:t>Team Members:	Olivia Finley</a:t>
            </a:r>
          </a:p>
          <a:p>
            <a:pPr marL="0" lvl="0" indent="0" algn="l" rtl="0">
              <a:spcBef>
                <a:spcPts val="0"/>
              </a:spcBef>
              <a:buNone/>
            </a:pPr>
            <a:r>
              <a:rPr lang="en" sz="2400">
                <a:solidFill>
                  <a:schemeClr val="dk1"/>
                </a:solidFill>
                <a:latin typeface="Times New Roman"/>
                <a:ea typeface="Times New Roman"/>
                <a:cs typeface="Times New Roman"/>
                <a:sym typeface="Times New Roman"/>
              </a:rPr>
              <a:t>					Andrew Haugen</a:t>
            </a:r>
          </a:p>
          <a:p>
            <a:pPr marL="1828800" lvl="0" indent="457200" algn="l" rtl="0">
              <a:spcBef>
                <a:spcPts val="0"/>
              </a:spcBef>
              <a:buNone/>
            </a:pPr>
            <a:r>
              <a:rPr lang="en" sz="2400">
                <a:solidFill>
                  <a:schemeClr val="dk1"/>
                </a:solidFill>
                <a:latin typeface="Times New Roman"/>
                <a:ea typeface="Times New Roman"/>
                <a:cs typeface="Times New Roman"/>
                <a:sym typeface="Times New Roman"/>
              </a:rPr>
              <a:t>Molli Keller</a:t>
            </a:r>
          </a:p>
          <a:p>
            <a:pPr marL="2286000" lvl="0" indent="0" algn="l" rtl="0">
              <a:spcBef>
                <a:spcPts val="0"/>
              </a:spcBef>
              <a:buNone/>
            </a:pPr>
            <a:endParaRPr sz="24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Monthly Programming</a:t>
            </a:r>
          </a:p>
        </p:txBody>
      </p:sp>
      <p:sp>
        <p:nvSpPr>
          <p:cNvPr id="108" name="Shape 10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solidFill>
                  <a:srgbClr val="FFFFFF"/>
                </a:solidFill>
                <a:latin typeface="Times New Roman"/>
                <a:ea typeface="Times New Roman"/>
                <a:cs typeface="Times New Roman"/>
                <a:sym typeface="Times New Roman"/>
              </a:rPr>
              <a:t>Each month, the DMP Program will hold a program on campus. The programs are designed to bring disability awareness to campus, build a community in and outside of the mentorship community, and promote and inspire other students to join the program. The first semester the programs will consist of:</a:t>
            </a:r>
          </a:p>
          <a:p>
            <a:pPr marL="457200" lvl="0" indent="-228600">
              <a:spcBef>
                <a:spcPts val="0"/>
              </a:spcBef>
              <a:buClr>
                <a:srgbClr val="FFFFFF"/>
              </a:buClr>
              <a:buFont typeface="Times New Roman"/>
              <a:buChar char="●"/>
            </a:pPr>
            <a:r>
              <a:rPr lang="en">
                <a:solidFill>
                  <a:srgbClr val="FFFFFF"/>
                </a:solidFill>
                <a:latin typeface="Times New Roman"/>
                <a:ea typeface="Times New Roman"/>
                <a:cs typeface="Times New Roman"/>
                <a:sym typeface="Times New Roman"/>
              </a:rPr>
              <a:t>A panel discussing disability awareness on campus. The panel can be composed of students, staff, and faculty that are educated and passionate about the topic. Students will be able to ask questions and gain insight about all disabilities. </a:t>
            </a:r>
          </a:p>
          <a:p>
            <a:pPr marL="457200" lvl="0" indent="-228600">
              <a:spcBef>
                <a:spcPts val="0"/>
              </a:spcBef>
              <a:buClr>
                <a:srgbClr val="FFFFFF"/>
              </a:buClr>
              <a:buFont typeface="Times New Roman"/>
              <a:buChar char="●"/>
            </a:pPr>
            <a:r>
              <a:rPr lang="en">
                <a:solidFill>
                  <a:srgbClr val="FFFFFF"/>
                </a:solidFill>
                <a:latin typeface="Times New Roman"/>
                <a:ea typeface="Times New Roman"/>
                <a:cs typeface="Times New Roman"/>
                <a:sym typeface="Times New Roman"/>
              </a:rPr>
              <a:t>Socials will be held to help build a sense of community among the mentorship program and other students, staff, and faculty throughout the campus community.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Monthly Programming Continued</a:t>
            </a:r>
          </a:p>
        </p:txBody>
      </p:sp>
      <p:sp>
        <p:nvSpPr>
          <p:cNvPr id="114" name="Shape 11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A Walk in their Life</a:t>
            </a:r>
          </a:p>
          <a:p>
            <a:pPr marL="914400" lvl="1"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This program will include activities that simulate having different disabilities. </a:t>
            </a:r>
          </a:p>
          <a:p>
            <a:pPr marL="914400" lvl="1"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Activities</a:t>
            </a:r>
          </a:p>
          <a:p>
            <a:pPr marL="1371600" lvl="2"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Physical Disabilities: This will allow students to understand what it’s like to have a physical disability. The different activities will be surrounding hearing impairment, wheelchairs, and seeing impairment.  </a:t>
            </a:r>
          </a:p>
          <a:p>
            <a:pPr marL="1371600" lvl="2"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Mental Disabilities: The different activities would be surrounding different mental health disorders, such as anxiety, schizophrenia and depression. </a:t>
            </a:r>
          </a:p>
          <a:p>
            <a:pPr marL="1371600" lvl="2" indent="-228600">
              <a:spcBef>
                <a:spcPts val="0"/>
              </a:spcBef>
              <a:buClr>
                <a:schemeClr val="dk1"/>
              </a:buClr>
              <a:buFont typeface="Times New Roman"/>
            </a:pPr>
            <a:r>
              <a:rPr lang="en">
                <a:solidFill>
                  <a:schemeClr val="dk1"/>
                </a:solidFill>
                <a:latin typeface="Times New Roman"/>
                <a:ea typeface="Times New Roman"/>
                <a:cs typeface="Times New Roman"/>
                <a:sym typeface="Times New Roman"/>
              </a:rPr>
              <a:t>Learning Disabilities: The different activities would be surrounding learning disabilities, such as dyslexia.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Monthly Programming Continued</a:t>
            </a:r>
          </a:p>
        </p:txBody>
      </p:sp>
      <p:sp>
        <p:nvSpPr>
          <p:cNvPr id="120" name="Shape 12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lr>
                <a:schemeClr val="dk1"/>
              </a:buClr>
              <a:buFont typeface="Times New Roman"/>
            </a:pPr>
            <a:r>
              <a:rPr lang="en">
                <a:solidFill>
                  <a:schemeClr val="dk1"/>
                </a:solidFill>
                <a:latin typeface="Times New Roman"/>
                <a:ea typeface="Times New Roman"/>
                <a:cs typeface="Times New Roman"/>
                <a:sym typeface="Times New Roman"/>
              </a:rPr>
              <a:t>Professional Development</a:t>
            </a:r>
          </a:p>
          <a:p>
            <a:pPr marL="914400" lvl="1" indent="-342900" rtl="0">
              <a:spcBef>
                <a:spcPts val="0"/>
              </a:spcBef>
              <a:buClr>
                <a:schemeClr val="dk1"/>
              </a:buClr>
              <a:buSzPct val="100000"/>
              <a:buFont typeface="Times New Roman"/>
            </a:pPr>
            <a:r>
              <a:rPr lang="en" sz="1800">
                <a:solidFill>
                  <a:schemeClr val="dk1"/>
                </a:solidFill>
                <a:latin typeface="Times New Roman"/>
                <a:ea typeface="Times New Roman"/>
                <a:cs typeface="Times New Roman"/>
                <a:sym typeface="Times New Roman"/>
              </a:rPr>
              <a:t>We would like to collaborate with the Career Center to present some activities that would allow students to work with through their disabilities and be successful in the job search.</a:t>
            </a:r>
          </a:p>
          <a:p>
            <a:pPr marL="914400" lvl="1" indent="-342900">
              <a:spcBef>
                <a:spcPts val="0"/>
              </a:spcBef>
              <a:buClr>
                <a:schemeClr val="dk1"/>
              </a:buClr>
              <a:buSzPct val="100000"/>
              <a:buFont typeface="Times New Roman"/>
            </a:pPr>
            <a:r>
              <a:rPr lang="en" sz="1800">
                <a:solidFill>
                  <a:schemeClr val="dk1"/>
                </a:solidFill>
                <a:latin typeface="Times New Roman"/>
                <a:ea typeface="Times New Roman"/>
                <a:cs typeface="Times New Roman"/>
                <a:sym typeface="Times New Roman"/>
              </a:rPr>
              <a:t>The Career Center would talk about how to navigate an interview with a disability, as well as basic skills such as resume and networking.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Research</a:t>
            </a:r>
          </a:p>
        </p:txBody>
      </p:sp>
      <p:sp>
        <p:nvSpPr>
          <p:cNvPr id="126" name="Shape 126"/>
          <p:cNvSpPr txBox="1">
            <a:spLocks noGrp="1"/>
          </p:cNvSpPr>
          <p:nvPr>
            <p:ph type="body" idx="1"/>
          </p:nvPr>
        </p:nvSpPr>
        <p:spPr>
          <a:xfrm>
            <a:off x="311700" y="1129025"/>
            <a:ext cx="8520600" cy="3827100"/>
          </a:xfrm>
          <a:prstGeom prst="rect">
            <a:avLst/>
          </a:prstGeom>
        </p:spPr>
        <p:txBody>
          <a:bodyPr lIns="91425" tIns="91425" rIns="91425" bIns="91425" anchor="t" anchorCtr="0">
            <a:noAutofit/>
          </a:bodyPr>
          <a:lstStyle/>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Other various institutions throughout the country have created mentorship programs for students with disabilities.  </a:t>
            </a:r>
          </a:p>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Institutions such as Lehigh University, California State University, University of Illinois, are among many other implemented mentorship programs to benefit students of disabilities with amazing success.</a:t>
            </a:r>
          </a:p>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At Lehigh University they saw success in their very first year of their program.   “Only ten first year students participated in their first year, the mean GPA was a 3.08 with a 100% retention rate after the first semester, when compared to the fourteen first year nonparticipants who obtained only a 1.94 mean GPA and a 78% retention rate.”  </a:t>
            </a:r>
          </a:p>
          <a:p>
            <a:pPr lvl="0" rtl="0">
              <a:spcBef>
                <a:spcPts val="0"/>
              </a:spcBef>
              <a:buNone/>
            </a:pPr>
            <a:endParaRPr>
              <a:solidFill>
                <a:srgbClr val="FFFFFF"/>
              </a:solidFill>
              <a:latin typeface="Times New Roman"/>
              <a:ea typeface="Times New Roman"/>
              <a:cs typeface="Times New Roman"/>
              <a:sym typeface="Times New Roman"/>
            </a:endParaRPr>
          </a:p>
          <a:p>
            <a:pPr lvl="0">
              <a:spcBef>
                <a:spcPts val="0"/>
              </a:spcBef>
              <a:buNone/>
            </a:pPr>
            <a:endParaRPr>
              <a:solidFill>
                <a:srgbClr val="FFFFFF"/>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Community Outreach</a:t>
            </a:r>
          </a:p>
        </p:txBody>
      </p:sp>
      <p:sp>
        <p:nvSpPr>
          <p:cNvPr id="132" name="Shape 13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High School</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We want to show high school students with disabilities that they will be supported at college.</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We want our Mentors and Mentees to have leadership opportunities because of this program.  </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The Mentors and Mentees will have the opportunity to reach out to current high school students and share their story.  </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Their story can go through the challenges and success they had as a student with disability and that they too can go to college and be successful if that’s what they want to do.</a:t>
            </a:r>
          </a:p>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Fundraising</a:t>
            </a:r>
          </a:p>
          <a:p>
            <a:pPr marL="914400" lvl="1" indent="-22860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We would like to provide opportunities throughout the year to raise money to local charities working with students with disabilities. These efforts will give back to the community.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Budget and Finance</a:t>
            </a:r>
          </a:p>
        </p:txBody>
      </p:sp>
      <p:sp>
        <p:nvSpPr>
          <p:cNvPr id="138" name="Shape 13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The DMP program will rely on campus partners over the course of the first year to sustain these events, in hopes that as the program advances an office will be able to take over the management of this program. </a:t>
            </a:r>
          </a:p>
          <a:p>
            <a:pPr marL="457200" lvl="0"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The first year we would need funds for:</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Panels-being able to have food or snacks</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Socials-fun food to draw people into this social</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A Walk in their Life- anything that partners will need for their simulations</a:t>
            </a:r>
          </a:p>
          <a:p>
            <a:pPr marL="914400" lvl="1" indent="-228600" rtl="0">
              <a:spcBef>
                <a:spcPts val="0"/>
              </a:spcBef>
              <a:buClr>
                <a:srgbClr val="FFFFFF"/>
              </a:buClr>
              <a:buFont typeface="Times New Roman"/>
            </a:pPr>
            <a:r>
              <a:rPr lang="en">
                <a:solidFill>
                  <a:srgbClr val="FFFFFF"/>
                </a:solidFill>
                <a:latin typeface="Times New Roman"/>
                <a:ea typeface="Times New Roman"/>
                <a:cs typeface="Times New Roman"/>
                <a:sym typeface="Times New Roman"/>
              </a:rPr>
              <a:t>Other programming initiatives for the spring semester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Assessment</a:t>
            </a:r>
          </a:p>
        </p:txBody>
      </p:sp>
      <p:sp>
        <p:nvSpPr>
          <p:cNvPr id="144" name="Shape 14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buNone/>
            </a:pPr>
            <a:r>
              <a:rPr lang="en" dirty="0">
                <a:solidFill>
                  <a:srgbClr val="FFFFFF"/>
                </a:solidFill>
                <a:latin typeface="Times New Roman"/>
                <a:ea typeface="Times New Roman"/>
                <a:cs typeface="Times New Roman"/>
                <a:sym typeface="Times New Roman"/>
              </a:rPr>
              <a:t>The goal of the DMP Program is for students to grow personally, socially, and academically as well integration into the campus community. </a:t>
            </a:r>
          </a:p>
          <a:p>
            <a:pPr marL="457200" lvl="0"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Mentorship Program:</a:t>
            </a:r>
          </a:p>
          <a:p>
            <a:pPr marL="914400" lvl="1"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Online survey and informal conversations between the mentor/mentees about the initiative, application, and selection process. </a:t>
            </a:r>
          </a:p>
          <a:p>
            <a:pPr marL="457200" lvl="0"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Monthly Programming:</a:t>
            </a:r>
          </a:p>
          <a:p>
            <a:pPr marL="914400" lvl="1"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After each program we will have either a paper or online survey going over the event.</a:t>
            </a:r>
          </a:p>
          <a:p>
            <a:pPr marL="914400" lvl="1"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We will also provide times for attendees to include what they would like to see in the future.</a:t>
            </a:r>
          </a:p>
          <a:p>
            <a:pPr marL="457200" lvl="0"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Community Outreach</a:t>
            </a:r>
          </a:p>
          <a:p>
            <a:pPr marL="914400" lvl="1" indent="-228600" rtl="0">
              <a:spcBef>
                <a:spcPts val="0"/>
              </a:spcBef>
              <a:buClr>
                <a:srgbClr val="FFFFFF"/>
              </a:buClr>
              <a:buFont typeface="Times New Roman"/>
              <a:buChar char="○"/>
            </a:pPr>
            <a:r>
              <a:rPr lang="en" dirty="0">
                <a:solidFill>
                  <a:srgbClr val="FFFFFF"/>
                </a:solidFill>
                <a:latin typeface="Times New Roman"/>
                <a:ea typeface="Times New Roman"/>
                <a:cs typeface="Times New Roman"/>
                <a:sym typeface="Times New Roman"/>
              </a:rPr>
              <a:t>Looking at enrollment numbers and seeing the benefits of reaching out to local high schools and the effects of fundraising.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References</a:t>
            </a:r>
          </a:p>
        </p:txBody>
      </p:sp>
      <p:sp>
        <p:nvSpPr>
          <p:cNvPr id="150" name="Shape 15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228600" rtl="0">
              <a:spcBef>
                <a:spcPts val="0"/>
              </a:spcBef>
              <a:buClr>
                <a:srgbClr val="F3F3F3"/>
              </a:buClr>
              <a:buFont typeface="Times New Roman"/>
              <a:buChar char="●"/>
            </a:pPr>
            <a:r>
              <a:rPr lang="en" u="sng">
                <a:solidFill>
                  <a:srgbClr val="F3F3F3"/>
                </a:solidFill>
                <a:latin typeface="Times New Roman"/>
                <a:ea typeface="Times New Roman"/>
                <a:cs typeface="Times New Roman"/>
                <a:sym typeface="Times New Roman"/>
                <a:hlinkClick r:id="rId3"/>
              </a:rPr>
              <a:t>https://www.naspa.org/images/uploads/main/Bronze1179.pdf</a:t>
            </a:r>
          </a:p>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263825" y="1609125"/>
            <a:ext cx="8520600" cy="1523400"/>
          </a:xfrm>
          <a:prstGeom prst="rect">
            <a:avLst/>
          </a:prstGeom>
        </p:spPr>
        <p:txBody>
          <a:bodyPr lIns="91425" tIns="91425" rIns="91425" bIns="91425" anchor="b" anchorCtr="0">
            <a:noAutofit/>
          </a:bodyPr>
          <a:lstStyle/>
          <a:p>
            <a:pPr lvl="0">
              <a:spcBef>
                <a:spcPts val="0"/>
              </a:spcBef>
              <a:buNone/>
            </a:pPr>
            <a:r>
              <a:rPr lang="en">
                <a:latin typeface="Times New Roman"/>
                <a:ea typeface="Times New Roman"/>
                <a:cs typeface="Times New Roman"/>
                <a:sym typeface="Times New Roman"/>
              </a:rPr>
              <a:t>The DMP Program</a:t>
            </a:r>
          </a:p>
          <a:p>
            <a:pPr lvl="0">
              <a:spcBef>
                <a:spcPts val="0"/>
              </a:spcBef>
              <a:buNone/>
            </a:pPr>
            <a:r>
              <a:rPr lang="en" sz="3600">
                <a:latin typeface="Times New Roman"/>
                <a:ea typeface="Times New Roman"/>
                <a:cs typeface="Times New Roman"/>
                <a:sym typeface="Times New Roman"/>
              </a:rPr>
              <a:t>(Disability Mentorship Program)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Program Abstract</a:t>
            </a:r>
          </a:p>
        </p:txBody>
      </p:sp>
      <p:sp>
        <p:nvSpPr>
          <p:cNvPr id="66" name="Shape 6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solidFill>
                  <a:srgbClr val="FFFFFF"/>
                </a:solidFill>
                <a:latin typeface="Times New Roman"/>
                <a:ea typeface="Times New Roman"/>
                <a:cs typeface="Times New Roman"/>
                <a:sym typeface="Times New Roman"/>
              </a:rPr>
              <a:t>The DMP Program is designed to aid students with disabilities throughout their college experience. The program is voluntary for both mentors and mentees. Students will be paired up with junior or senior students with disabilities. The goal of the program is for students with disabilities to learn how to manage and be successful throughout college. Students will learn, experience, and gain leadership skills through campus programming, one on one meetings with their mentors, and community outreach.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Target Audience</a:t>
            </a:r>
          </a:p>
        </p:txBody>
      </p:sp>
      <p:sp>
        <p:nvSpPr>
          <p:cNvPr id="72" name="Shape 72"/>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a:solidFill>
                  <a:srgbClr val="FFFFFF"/>
                </a:solidFill>
                <a:latin typeface="Times New Roman"/>
                <a:ea typeface="Times New Roman"/>
                <a:cs typeface="Times New Roman"/>
                <a:sym typeface="Times New Roman"/>
              </a:rPr>
              <a:t>The DMP Program encompasses all disabilities. The program is designed to help students with physical, mental, and learning disabilities. Also, the program is designed to bring education and awareness to the campus community overall. Community outreach is implemented and provided to prospective students with disabilities to promote the program as well as giving students with disabilities a safe and educational space during their college experience.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Campus Partnerships and Roles</a:t>
            </a:r>
          </a:p>
        </p:txBody>
      </p:sp>
      <p:sp>
        <p:nvSpPr>
          <p:cNvPr id="78" name="Shape 78"/>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30200" rtl="0">
              <a:spcBef>
                <a:spcPts val="0"/>
              </a:spcBef>
              <a:buClr>
                <a:schemeClr val="dk1"/>
              </a:buClr>
              <a:buSzPct val="100000"/>
              <a:buFont typeface="Times New Roman"/>
            </a:pPr>
            <a:r>
              <a:rPr lang="en" sz="1600" b="1">
                <a:solidFill>
                  <a:schemeClr val="dk1"/>
                </a:solidFill>
                <a:latin typeface="Times New Roman"/>
                <a:ea typeface="Times New Roman"/>
                <a:cs typeface="Times New Roman"/>
                <a:sym typeface="Times New Roman"/>
              </a:rPr>
              <a:t>Disability Services- </a:t>
            </a:r>
            <a:r>
              <a:rPr lang="en" sz="1600">
                <a:solidFill>
                  <a:schemeClr val="dk1"/>
                </a:solidFill>
                <a:latin typeface="Times New Roman"/>
                <a:ea typeface="Times New Roman"/>
                <a:cs typeface="Times New Roman"/>
                <a:sym typeface="Times New Roman"/>
              </a:rPr>
              <a:t>Will provide guidance for any physical or learning initiatives within the program, as well as provide a graduate student who will be in charge of the facilitation of the program. </a:t>
            </a:r>
          </a:p>
          <a:p>
            <a:pPr marL="457200" lvl="0" indent="-330200" rtl="0">
              <a:spcBef>
                <a:spcPts val="0"/>
              </a:spcBef>
              <a:buClr>
                <a:schemeClr val="dk1"/>
              </a:buClr>
              <a:buSzPct val="100000"/>
              <a:buFont typeface="Times New Roman"/>
            </a:pPr>
            <a:r>
              <a:rPr lang="en" sz="1600" b="1">
                <a:solidFill>
                  <a:schemeClr val="dk1"/>
                </a:solidFill>
                <a:latin typeface="Times New Roman"/>
                <a:ea typeface="Times New Roman"/>
                <a:cs typeface="Times New Roman"/>
                <a:sym typeface="Times New Roman"/>
              </a:rPr>
              <a:t>Residential Life- </a:t>
            </a:r>
            <a:r>
              <a:rPr lang="en" sz="1600">
                <a:solidFill>
                  <a:schemeClr val="dk1"/>
                </a:solidFill>
                <a:latin typeface="Times New Roman"/>
                <a:ea typeface="Times New Roman"/>
                <a:cs typeface="Times New Roman"/>
                <a:sym typeface="Times New Roman"/>
              </a:rPr>
              <a:t>Will ensure that Residence Halls are accessible to all students and offer means such as support in the form of money or collaboration from the Residence Hall Association, as well as space and activities to support the program. </a:t>
            </a:r>
          </a:p>
          <a:p>
            <a:pPr marL="457200" lvl="0" indent="-330200" rtl="0">
              <a:spcBef>
                <a:spcPts val="0"/>
              </a:spcBef>
              <a:buClr>
                <a:schemeClr val="dk1"/>
              </a:buClr>
              <a:buSzPct val="100000"/>
              <a:buFont typeface="Times New Roman"/>
            </a:pPr>
            <a:r>
              <a:rPr lang="en" sz="1600" b="1">
                <a:solidFill>
                  <a:schemeClr val="dk1"/>
                </a:solidFill>
                <a:latin typeface="Times New Roman"/>
                <a:ea typeface="Times New Roman"/>
                <a:cs typeface="Times New Roman"/>
                <a:sym typeface="Times New Roman"/>
              </a:rPr>
              <a:t>Faculty Member- </a:t>
            </a:r>
            <a:r>
              <a:rPr lang="en" sz="1600">
                <a:solidFill>
                  <a:schemeClr val="dk1"/>
                </a:solidFill>
                <a:latin typeface="Times New Roman"/>
                <a:ea typeface="Times New Roman"/>
                <a:cs typeface="Times New Roman"/>
                <a:sym typeface="Times New Roman"/>
              </a:rPr>
              <a:t>Will provide guidance for any academically focused initiatives within the program.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Campus Partnerships and Roles</a:t>
            </a:r>
          </a:p>
        </p:txBody>
      </p:sp>
      <p:sp>
        <p:nvSpPr>
          <p:cNvPr id="84" name="Shape 8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30200" rtl="0">
              <a:spcBef>
                <a:spcPts val="0"/>
              </a:spcBef>
              <a:buClr>
                <a:schemeClr val="dk1"/>
              </a:buClr>
              <a:buSzPct val="100000"/>
              <a:buFont typeface="Times New Roman"/>
            </a:pPr>
            <a:r>
              <a:rPr lang="en" sz="1600" b="1">
                <a:solidFill>
                  <a:schemeClr val="dk1"/>
                </a:solidFill>
                <a:latin typeface="Times New Roman"/>
                <a:ea typeface="Times New Roman"/>
                <a:cs typeface="Times New Roman"/>
                <a:sym typeface="Times New Roman"/>
              </a:rPr>
              <a:t>Office of Student Activities- </a:t>
            </a:r>
            <a:r>
              <a:rPr lang="en" sz="1600">
                <a:solidFill>
                  <a:schemeClr val="dk1"/>
                </a:solidFill>
                <a:latin typeface="Times New Roman"/>
                <a:ea typeface="Times New Roman"/>
                <a:cs typeface="Times New Roman"/>
                <a:sym typeface="Times New Roman"/>
              </a:rPr>
              <a:t>Will offer means such as training for programming initiatives, as well as possible support in the form of money or collaboration from student organizations such as the Student Government Association or the Student Activities Board.</a:t>
            </a:r>
          </a:p>
          <a:p>
            <a:pPr marL="457200" lvl="0" indent="-317500" rtl="0">
              <a:spcBef>
                <a:spcPts val="0"/>
              </a:spcBef>
              <a:buClr>
                <a:schemeClr val="dk1"/>
              </a:buClr>
              <a:buSzPct val="87500"/>
              <a:buFont typeface="Times New Roman"/>
            </a:pPr>
            <a:r>
              <a:rPr lang="en" sz="1600" b="1">
                <a:solidFill>
                  <a:schemeClr val="dk1"/>
                </a:solidFill>
                <a:latin typeface="Times New Roman"/>
                <a:ea typeface="Times New Roman"/>
                <a:cs typeface="Times New Roman"/>
                <a:sym typeface="Times New Roman"/>
              </a:rPr>
              <a:t>Mental Health Services- </a:t>
            </a:r>
            <a:r>
              <a:rPr lang="en" sz="1600">
                <a:solidFill>
                  <a:schemeClr val="dk1"/>
                </a:solidFill>
                <a:latin typeface="Times New Roman"/>
                <a:ea typeface="Times New Roman"/>
                <a:cs typeface="Times New Roman"/>
                <a:sym typeface="Times New Roman"/>
              </a:rPr>
              <a:t>Will provide guidance for any mental health focused initiatives within the program.</a:t>
            </a:r>
            <a:r>
              <a:rPr lang="en" sz="1400">
                <a:solidFill>
                  <a:schemeClr val="dk1"/>
                </a:solidFill>
                <a:latin typeface="Times New Roman"/>
                <a:ea typeface="Times New Roman"/>
                <a:cs typeface="Times New Roman"/>
                <a:sym typeface="Times New Roman"/>
              </a:rPr>
              <a:t> </a:t>
            </a:r>
          </a:p>
          <a:p>
            <a:pPr marL="457200" lvl="0" indent="-317500" rtl="0">
              <a:spcBef>
                <a:spcPts val="0"/>
              </a:spcBef>
              <a:buClr>
                <a:schemeClr val="dk1"/>
              </a:buClr>
              <a:buSzPct val="87500"/>
              <a:buFont typeface="Times New Roman"/>
            </a:pPr>
            <a:r>
              <a:rPr lang="en" sz="1600" b="1">
                <a:solidFill>
                  <a:schemeClr val="dk1"/>
                </a:solidFill>
                <a:latin typeface="Times New Roman"/>
                <a:ea typeface="Times New Roman"/>
                <a:cs typeface="Times New Roman"/>
                <a:sym typeface="Times New Roman"/>
              </a:rPr>
              <a:t>Others- </a:t>
            </a:r>
            <a:r>
              <a:rPr lang="en" sz="1600">
                <a:solidFill>
                  <a:schemeClr val="dk1"/>
                </a:solidFill>
                <a:latin typeface="Times New Roman"/>
                <a:ea typeface="Times New Roman"/>
                <a:cs typeface="Times New Roman"/>
                <a:sym typeface="Times New Roman"/>
              </a:rPr>
              <a:t>Throughout the course of the year we would like to incorporate other campus partners and student organizations to assist with our programs.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Program Components</a:t>
            </a:r>
          </a:p>
        </p:txBody>
      </p:sp>
      <p:sp>
        <p:nvSpPr>
          <p:cNvPr id="90" name="Shape 9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17500" rtl="0">
              <a:spcBef>
                <a:spcPts val="800"/>
              </a:spcBef>
              <a:spcAft>
                <a:spcPts val="0"/>
              </a:spcAft>
              <a:buClr>
                <a:srgbClr val="FFFFFF"/>
              </a:buClr>
              <a:buSzPct val="77777"/>
              <a:buFont typeface="Times New Roman"/>
              <a:buChar char="●"/>
            </a:pPr>
            <a:r>
              <a:rPr lang="en">
                <a:solidFill>
                  <a:srgbClr val="FFFFFF"/>
                </a:solidFill>
                <a:latin typeface="Times New Roman"/>
                <a:ea typeface="Times New Roman"/>
                <a:cs typeface="Times New Roman"/>
                <a:sym typeface="Times New Roman"/>
              </a:rPr>
              <a:t>Mentorship Program</a:t>
            </a:r>
          </a:p>
          <a:p>
            <a:pPr marL="457200" lvl="0" indent="-317500" rtl="0">
              <a:spcBef>
                <a:spcPts val="800"/>
              </a:spcBef>
              <a:spcAft>
                <a:spcPts val="0"/>
              </a:spcAft>
              <a:buClr>
                <a:srgbClr val="FFFFFF"/>
              </a:buClr>
              <a:buSzPct val="77777"/>
              <a:buFont typeface="Times New Roman"/>
              <a:buChar char="●"/>
            </a:pPr>
            <a:r>
              <a:rPr lang="en">
                <a:solidFill>
                  <a:srgbClr val="FFFFFF"/>
                </a:solidFill>
                <a:latin typeface="Times New Roman"/>
                <a:ea typeface="Times New Roman"/>
                <a:cs typeface="Times New Roman"/>
                <a:sym typeface="Times New Roman"/>
              </a:rPr>
              <a:t>Monthly Programming</a:t>
            </a:r>
          </a:p>
          <a:p>
            <a:pPr marL="914400" lvl="1" indent="-317500" rtl="0">
              <a:spcBef>
                <a:spcPts val="800"/>
              </a:spcBef>
              <a:spcAft>
                <a:spcPts val="0"/>
              </a:spcAft>
              <a:buClr>
                <a:srgbClr val="FFFFFF"/>
              </a:buClr>
              <a:buSzPct val="100000"/>
              <a:buFont typeface="Times New Roman"/>
              <a:buChar char="○"/>
            </a:pPr>
            <a:r>
              <a:rPr lang="en">
                <a:solidFill>
                  <a:srgbClr val="FFFFFF"/>
                </a:solidFill>
                <a:latin typeface="Times New Roman"/>
                <a:ea typeface="Times New Roman"/>
                <a:cs typeface="Times New Roman"/>
                <a:sym typeface="Times New Roman"/>
              </a:rPr>
              <a:t>Panel</a:t>
            </a:r>
          </a:p>
          <a:p>
            <a:pPr marL="914400" lvl="1" indent="-317500" rtl="0">
              <a:spcBef>
                <a:spcPts val="800"/>
              </a:spcBef>
              <a:spcAft>
                <a:spcPts val="0"/>
              </a:spcAft>
              <a:buClr>
                <a:srgbClr val="FFFFFF"/>
              </a:buClr>
              <a:buSzPct val="100000"/>
              <a:buFont typeface="Times New Roman"/>
              <a:buChar char="○"/>
            </a:pPr>
            <a:r>
              <a:rPr lang="en">
                <a:solidFill>
                  <a:srgbClr val="FFFFFF"/>
                </a:solidFill>
                <a:latin typeface="Times New Roman"/>
                <a:ea typeface="Times New Roman"/>
                <a:cs typeface="Times New Roman"/>
                <a:sym typeface="Times New Roman"/>
              </a:rPr>
              <a:t>Socials</a:t>
            </a:r>
          </a:p>
          <a:p>
            <a:pPr marL="914400" lvl="1" indent="-228600" rtl="0">
              <a:spcBef>
                <a:spcPts val="800"/>
              </a:spcBef>
              <a:spcAft>
                <a:spcPts val="0"/>
              </a:spcAft>
              <a:buClr>
                <a:srgbClr val="FFFFFF"/>
              </a:buClr>
              <a:buFont typeface="Times New Roman"/>
              <a:buChar char="○"/>
            </a:pPr>
            <a:r>
              <a:rPr lang="en">
                <a:solidFill>
                  <a:srgbClr val="FFFFFF"/>
                </a:solidFill>
                <a:latin typeface="Times New Roman"/>
                <a:ea typeface="Times New Roman"/>
                <a:cs typeface="Times New Roman"/>
                <a:sym typeface="Times New Roman"/>
              </a:rPr>
              <a:t>Career Center Collaboration </a:t>
            </a:r>
          </a:p>
          <a:p>
            <a:pPr marL="914400" lvl="1" indent="-317500" rtl="0">
              <a:spcBef>
                <a:spcPts val="800"/>
              </a:spcBef>
              <a:spcAft>
                <a:spcPts val="0"/>
              </a:spcAft>
              <a:buClr>
                <a:srgbClr val="FFFFFF"/>
              </a:buClr>
              <a:buSzPct val="100000"/>
              <a:buFont typeface="Times New Roman"/>
              <a:buChar char="○"/>
            </a:pPr>
            <a:r>
              <a:rPr lang="en">
                <a:solidFill>
                  <a:srgbClr val="FFFFFF"/>
                </a:solidFill>
                <a:latin typeface="Times New Roman"/>
                <a:ea typeface="Times New Roman"/>
                <a:cs typeface="Times New Roman"/>
                <a:sym typeface="Times New Roman"/>
              </a:rPr>
              <a:t>Life in their Shoes</a:t>
            </a:r>
          </a:p>
          <a:p>
            <a:pPr marL="457200" lvl="0" indent="-317500" rtl="0">
              <a:spcBef>
                <a:spcPts val="800"/>
              </a:spcBef>
              <a:spcAft>
                <a:spcPts val="0"/>
              </a:spcAft>
              <a:buClr>
                <a:srgbClr val="FFFFFF"/>
              </a:buClr>
              <a:buSzPct val="77777"/>
              <a:buFont typeface="Times New Roman"/>
              <a:buChar char="●"/>
            </a:pPr>
            <a:r>
              <a:rPr lang="en">
                <a:solidFill>
                  <a:srgbClr val="FFFFFF"/>
                </a:solidFill>
                <a:latin typeface="Times New Roman"/>
                <a:ea typeface="Times New Roman"/>
                <a:cs typeface="Times New Roman"/>
                <a:sym typeface="Times New Roman"/>
              </a:rPr>
              <a:t>Community Outreach</a:t>
            </a:r>
          </a:p>
          <a:p>
            <a:pPr marL="914400" lvl="1" indent="-317500" rtl="0">
              <a:spcBef>
                <a:spcPts val="800"/>
              </a:spcBef>
              <a:spcAft>
                <a:spcPts val="0"/>
              </a:spcAft>
              <a:buClr>
                <a:srgbClr val="FFFFFF"/>
              </a:buClr>
              <a:buSzPct val="100000"/>
              <a:buFont typeface="Times New Roman"/>
              <a:buChar char="○"/>
            </a:pPr>
            <a:r>
              <a:rPr lang="en">
                <a:solidFill>
                  <a:srgbClr val="FFFFFF"/>
                </a:solidFill>
                <a:latin typeface="Times New Roman"/>
                <a:ea typeface="Times New Roman"/>
                <a:cs typeface="Times New Roman"/>
                <a:sym typeface="Times New Roman"/>
              </a:rPr>
              <a:t>High School Outreach</a:t>
            </a:r>
          </a:p>
          <a:p>
            <a:pPr marL="914400" lvl="1" indent="-317500" rtl="0">
              <a:spcBef>
                <a:spcPts val="800"/>
              </a:spcBef>
              <a:spcAft>
                <a:spcPts val="0"/>
              </a:spcAft>
              <a:buClr>
                <a:srgbClr val="FFFFFF"/>
              </a:buClr>
              <a:buSzPct val="100000"/>
              <a:buFont typeface="Times New Roman"/>
              <a:buChar char="○"/>
            </a:pPr>
            <a:r>
              <a:rPr lang="en">
                <a:solidFill>
                  <a:srgbClr val="FFFFFF"/>
                </a:solidFill>
                <a:latin typeface="Times New Roman"/>
                <a:ea typeface="Times New Roman"/>
                <a:cs typeface="Times New Roman"/>
                <a:sym typeface="Times New Roman"/>
              </a:rPr>
              <a:t>Fundraising </a:t>
            </a:r>
          </a:p>
          <a:p>
            <a:pPr lvl="0">
              <a:spcBef>
                <a:spcPts val="0"/>
              </a:spcBef>
              <a:buNone/>
            </a:pPr>
            <a:endParaRPr>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Mentorship Component</a:t>
            </a:r>
          </a:p>
        </p:txBody>
      </p:sp>
      <p:sp>
        <p:nvSpPr>
          <p:cNvPr id="96" name="Shape 96"/>
          <p:cNvSpPr txBox="1">
            <a:spLocks noGrp="1"/>
          </p:cNvSpPr>
          <p:nvPr>
            <p:ph type="body" idx="1"/>
          </p:nvPr>
        </p:nvSpPr>
        <p:spPr>
          <a:xfrm>
            <a:off x="311700" y="1152475"/>
            <a:ext cx="8520600" cy="3809100"/>
          </a:xfrm>
          <a:prstGeom prst="rect">
            <a:avLst/>
          </a:prstGeom>
        </p:spPr>
        <p:txBody>
          <a:bodyPr lIns="91425" tIns="91425" rIns="91425" bIns="91425" anchor="t" anchorCtr="0">
            <a:noAutofit/>
          </a:bodyPr>
          <a:lstStyle/>
          <a:p>
            <a:pPr marL="457200" marR="0" lvl="0" indent="-304800" algn="l" rtl="0">
              <a:lnSpc>
                <a:spcPct val="115000"/>
              </a:lnSpc>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Mission: The DMP </a:t>
            </a:r>
            <a:r>
              <a:rPr lang="en" sz="1200" b="1">
                <a:solidFill>
                  <a:srgbClr val="FFFFFF"/>
                </a:solidFill>
                <a:latin typeface="Times New Roman"/>
                <a:ea typeface="Times New Roman"/>
                <a:cs typeface="Times New Roman"/>
                <a:sym typeface="Times New Roman"/>
              </a:rPr>
              <a:t> </a:t>
            </a:r>
            <a:r>
              <a:rPr lang="en" sz="1200">
                <a:solidFill>
                  <a:srgbClr val="FFFFFF"/>
                </a:solidFill>
                <a:latin typeface="Times New Roman"/>
                <a:ea typeface="Times New Roman"/>
                <a:cs typeface="Times New Roman"/>
                <a:sym typeface="Times New Roman"/>
              </a:rPr>
              <a:t>mentorship program’s mission is to promote the success of students with a disability. This program helps students expand their potential as individuals, discuss current issues, learn, and connect with a mentor. We will provide students with an opportunity to become involved in safe, inclusive, and welcoming environments. Student mentors will gain valuable experience and skills that will help them as they continue their educational and work experience. </a:t>
            </a:r>
          </a:p>
          <a:p>
            <a:pPr marL="457200" lvl="0"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Mentor &amp; Mentees</a:t>
            </a:r>
          </a:p>
          <a:p>
            <a:pPr marL="914400" lvl="1"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Mentors must be student with a disability of junior or senior status and in good academic standing</a:t>
            </a:r>
          </a:p>
          <a:p>
            <a:pPr marL="1371600" lvl="2"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Mentors are expected to go through a training provided by disability services.</a:t>
            </a:r>
          </a:p>
          <a:p>
            <a:pPr marL="914400" lvl="1"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Mentees are open to any student with a disability currently enrolled in school looking for guidance or assistance navigating college.</a:t>
            </a:r>
          </a:p>
          <a:p>
            <a:pPr marL="457200" lvl="0"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Relationship between Mentor and Mentees</a:t>
            </a:r>
          </a:p>
          <a:p>
            <a:pPr marL="914400" lvl="1"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When filling out the application Mentors and Mentees will have to ability to request the amount of times they want to meet a semester.</a:t>
            </a:r>
          </a:p>
          <a:p>
            <a:pPr marL="914400" lvl="1"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These relationships are to be professional.</a:t>
            </a:r>
          </a:p>
          <a:p>
            <a:pPr marL="914400" lvl="1" indent="-304800" rtl="0">
              <a:spcBef>
                <a:spcPts val="700"/>
              </a:spcBef>
              <a:spcAft>
                <a:spcPts val="0"/>
              </a:spcAft>
              <a:buClr>
                <a:srgbClr val="FFFFFF"/>
              </a:buClr>
              <a:buSzPct val="100000"/>
              <a:buFont typeface="Times New Roman"/>
            </a:pPr>
            <a:r>
              <a:rPr lang="en" sz="1200">
                <a:solidFill>
                  <a:srgbClr val="FFFFFF"/>
                </a:solidFill>
                <a:latin typeface="Times New Roman"/>
                <a:ea typeface="Times New Roman"/>
                <a:cs typeface="Times New Roman"/>
                <a:sym typeface="Times New Roman"/>
              </a:rPr>
              <a:t>Mentors are to work with faculty members to promote academics with mentee.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360945"/>
            <a:ext cx="8520600" cy="572700"/>
          </a:xfrm>
          <a:prstGeom prst="rect">
            <a:avLst/>
          </a:prstGeom>
        </p:spPr>
        <p:txBody>
          <a:bodyPr lIns="91425" tIns="91425" rIns="91425" bIns="91425" anchor="t" anchorCtr="0">
            <a:noAutofit/>
          </a:bodyPr>
          <a:lstStyle/>
          <a:p>
            <a:pPr lvl="0">
              <a:spcBef>
                <a:spcPts val="0"/>
              </a:spcBef>
              <a:buNone/>
            </a:pPr>
            <a:r>
              <a:rPr lang="en" dirty="0">
                <a:latin typeface="Times New Roman"/>
                <a:ea typeface="Times New Roman"/>
                <a:cs typeface="Times New Roman"/>
                <a:sym typeface="Times New Roman"/>
              </a:rPr>
              <a:t>Mentorship Component Continued</a:t>
            </a:r>
          </a:p>
        </p:txBody>
      </p:sp>
      <p:sp>
        <p:nvSpPr>
          <p:cNvPr id="102" name="Shape 102"/>
          <p:cNvSpPr txBox="1">
            <a:spLocks noGrp="1"/>
          </p:cNvSpPr>
          <p:nvPr>
            <p:ph type="body" idx="1"/>
          </p:nvPr>
        </p:nvSpPr>
        <p:spPr>
          <a:xfrm>
            <a:off x="311700" y="1036861"/>
            <a:ext cx="8520600" cy="3684600"/>
          </a:xfrm>
          <a:prstGeom prst="rect">
            <a:avLst/>
          </a:prstGeom>
        </p:spPr>
        <p:txBody>
          <a:bodyPr lIns="91425" tIns="91425" rIns="91425" bIns="91425" anchor="t" anchorCtr="0">
            <a:noAutofit/>
          </a:bodyPr>
          <a:lstStyle/>
          <a:p>
            <a:pPr marL="457200" lvl="0" indent="-22860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Application Process and Selection </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The application will be an online form.</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Mentors and Mentees will both fill out the form with their interest in which role.</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The form is open to all applicants.</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The application can be filled out by others, but in the end the mentor/mentee must opt into this role.</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All questions in the application are optional to fill out (besides the name and email).</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Questions will consist of (but not limited):</a:t>
            </a:r>
          </a:p>
          <a:p>
            <a:pPr marL="1371600" lvl="2"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Demographics: Name, Email, Year in School, Gender </a:t>
            </a:r>
          </a:p>
          <a:p>
            <a:pPr marL="1371600" lvl="2"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What they are looking to get out of this program?</a:t>
            </a:r>
          </a:p>
          <a:p>
            <a:pPr marL="1371600" lvl="2"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How often they would like to meet?</a:t>
            </a:r>
          </a:p>
          <a:p>
            <a:pPr marL="1371600" lvl="2"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For Mentor: How many mentees would you like to work with?</a:t>
            </a:r>
          </a:p>
          <a:p>
            <a:pPr marL="1371600" lvl="2"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For Mentor: What are some areas you would not feel comfortable mentoring in?</a:t>
            </a:r>
          </a:p>
          <a:p>
            <a:pPr marL="914400" lvl="1" indent="-228600" rtl="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Selection will be based on compatibility between mentor and mentee. </a:t>
            </a:r>
          </a:p>
          <a:p>
            <a:pPr marL="914400" lvl="1" indent="-228600">
              <a:spcBef>
                <a:spcPts val="0"/>
              </a:spcBef>
              <a:buClr>
                <a:srgbClr val="FFFFFF"/>
              </a:buClr>
              <a:buFont typeface="Times New Roman"/>
            </a:pPr>
            <a:r>
              <a:rPr lang="en" dirty="0">
                <a:solidFill>
                  <a:srgbClr val="FFFFFF"/>
                </a:solidFill>
                <a:latin typeface="Times New Roman"/>
                <a:ea typeface="Times New Roman"/>
                <a:cs typeface="Times New Roman"/>
                <a:sym typeface="Times New Roman"/>
              </a:rPr>
              <a:t>Selection will also be based on comfortability between mentor and mentee.</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1447</Words>
  <Application>Microsoft Office PowerPoint</Application>
  <PresentationFormat>On-screen Show (16:9)</PresentationFormat>
  <Paragraphs>99</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simple-dark-2</vt:lpstr>
      <vt:lpstr>School: Indiana State University</vt:lpstr>
      <vt:lpstr>The DMP Program (Disability Mentorship Program)</vt:lpstr>
      <vt:lpstr>Program Abstract</vt:lpstr>
      <vt:lpstr>Target Audience</vt:lpstr>
      <vt:lpstr>Campus Partnerships and Roles</vt:lpstr>
      <vt:lpstr>Campus Partnerships and Roles</vt:lpstr>
      <vt:lpstr>Program Components</vt:lpstr>
      <vt:lpstr>Mentorship Component</vt:lpstr>
      <vt:lpstr>Mentorship Component Continued</vt:lpstr>
      <vt:lpstr>Monthly Programming</vt:lpstr>
      <vt:lpstr>Monthly Programming Continued</vt:lpstr>
      <vt:lpstr>Monthly Programming Continued</vt:lpstr>
      <vt:lpstr>Research</vt:lpstr>
      <vt:lpstr>Community Outreach</vt:lpstr>
      <vt:lpstr>Budget and Finance</vt:lpstr>
      <vt:lpstr>Assessment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Indiana State University</dc:title>
  <dc:creator>Zachary Lewis</dc:creator>
  <cp:lastModifiedBy>Zachary Lewis</cp:lastModifiedBy>
  <cp:revision>1</cp:revision>
  <dcterms:modified xsi:type="dcterms:W3CDTF">2017-02-22T18:27:27Z</dcterms:modified>
</cp:coreProperties>
</file>