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7" r:id="rId4"/>
    <p:sldId id="258" r:id="rId5"/>
    <p:sldId id="270" r:id="rId6"/>
    <p:sldId id="273" r:id="rId7"/>
    <p:sldId id="259" r:id="rId8"/>
    <p:sldId id="260" r:id="rId9"/>
    <p:sldId id="261" r:id="rId10"/>
    <p:sldId id="262" r:id="rId11"/>
    <p:sldId id="265" r:id="rId12"/>
    <p:sldId id="269" r:id="rId13"/>
    <p:sldId id="268" r:id="rId14"/>
    <p:sldId id="263" r:id="rId15"/>
    <p:sldId id="264" r:id="rId16"/>
    <p:sldId id="272"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80" d="100"/>
          <a:sy n="80" d="100"/>
        </p:scale>
        <p:origin x="78"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2/21/2017</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2/21/2017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2/21/2017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2/21/2017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2/21/2017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2/21/2017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2/21/2017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2/21/2017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2/21/2017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2/21/2017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2/21/2017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2/21/2017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2/21/2017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2/21/2017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2/21/2017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2/21/2017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2/21/2017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2/21/2017</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hhs.gov/hipaa/" TargetMode="External"/><Relationship Id="rId2" Type="http://schemas.openxmlformats.org/officeDocument/2006/relationships/hyperlink" Target="https://ed.gov/policy/gen/guid/fpco/ferpa/index.html" TargetMode="External"/><Relationship Id="rId1" Type="http://schemas.openxmlformats.org/officeDocument/2006/relationships/slideLayout" Target="../slideLayouts/slideLayout2.xml"/><Relationship Id="rId5" Type="http://schemas.openxmlformats.org/officeDocument/2006/relationships/hyperlink" Target="https://www.dol.gov/general/topic/disability/ada" TargetMode="External"/><Relationship Id="rId4" Type="http://schemas.openxmlformats.org/officeDocument/2006/relationships/hyperlink" Target="https://www.dol.gov/oasam/regs/statutes/sec504.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217417"/>
            <a:ext cx="8825658" cy="2677648"/>
          </a:xfrm>
        </p:spPr>
        <p:txBody>
          <a:bodyPr/>
          <a:lstStyle/>
          <a:p>
            <a:pPr algn="ctr"/>
            <a:r>
              <a:rPr lang="en-US" dirty="0" smtClean="0"/>
              <a:t>Campus Immersion Plan </a:t>
            </a:r>
            <a:br>
              <a:rPr lang="en-US" dirty="0" smtClean="0"/>
            </a:br>
            <a:r>
              <a:rPr lang="en-US" dirty="0" smtClean="0"/>
              <a:t>Indiana State University</a:t>
            </a:r>
            <a:endParaRPr lang="en-US" dirty="0"/>
          </a:p>
        </p:txBody>
      </p:sp>
      <p:sp>
        <p:nvSpPr>
          <p:cNvPr id="3" name="Subtitle 2"/>
          <p:cNvSpPr>
            <a:spLocks noGrp="1"/>
          </p:cNvSpPr>
          <p:nvPr>
            <p:ph type="subTitle" idx="1"/>
          </p:nvPr>
        </p:nvSpPr>
        <p:spPr/>
        <p:txBody>
          <a:bodyPr>
            <a:normAutofit fontScale="77500" lnSpcReduction="20000"/>
          </a:bodyPr>
          <a:lstStyle/>
          <a:p>
            <a:pPr algn="ctr"/>
            <a:r>
              <a:rPr lang="en-US" dirty="0" smtClean="0"/>
              <a:t>Joshua Gamse</a:t>
            </a:r>
          </a:p>
          <a:p>
            <a:pPr algn="ctr"/>
            <a:r>
              <a:rPr lang="en-US" dirty="0" smtClean="0"/>
              <a:t>Joshua Elmore</a:t>
            </a:r>
          </a:p>
          <a:p>
            <a:pPr algn="ctr"/>
            <a:r>
              <a:rPr lang="en-US" dirty="0" smtClean="0"/>
              <a:t>Joe </a:t>
            </a:r>
            <a:r>
              <a:rPr lang="en-US" dirty="0" err="1" smtClean="0"/>
              <a:t>ybarra</a:t>
            </a:r>
            <a:endParaRPr lang="en-US" dirty="0"/>
          </a:p>
        </p:txBody>
      </p:sp>
    </p:spTree>
    <p:extLst>
      <p:ext uri="{BB962C8B-B14F-4D97-AF65-F5344CB8AC3E}">
        <p14:creationId xmlns:p14="http://schemas.microsoft.com/office/powerpoint/2010/main" val="1575484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Campus Immersion </a:t>
            </a:r>
            <a:r>
              <a:rPr lang="en-US" dirty="0" smtClean="0"/>
              <a:t>Plan in </a:t>
            </a:r>
            <a:r>
              <a:rPr lang="en-US" dirty="0" smtClean="0"/>
              <a:t>the Residence Halls</a:t>
            </a:r>
            <a:endParaRPr lang="en-US" dirty="0"/>
          </a:p>
        </p:txBody>
      </p:sp>
      <p:sp>
        <p:nvSpPr>
          <p:cNvPr id="3" name="Content Placeholder 2"/>
          <p:cNvSpPr>
            <a:spLocks noGrp="1"/>
          </p:cNvSpPr>
          <p:nvPr>
            <p:ph idx="1"/>
          </p:nvPr>
        </p:nvSpPr>
        <p:spPr>
          <a:xfrm>
            <a:off x="1154955" y="2603499"/>
            <a:ext cx="8761412" cy="3620837"/>
          </a:xfrm>
        </p:spPr>
        <p:txBody>
          <a:bodyPr/>
          <a:lstStyle/>
          <a:p>
            <a:pPr>
              <a:buFontTx/>
              <a:buChar char="-"/>
            </a:pPr>
            <a:r>
              <a:rPr lang="en-US" dirty="0" smtClean="0"/>
              <a:t>Based on interest, </a:t>
            </a:r>
            <a:r>
              <a:rPr lang="en-US" dirty="0" smtClean="0"/>
              <a:t>a living-learning community in the Residence Halls shall be formed</a:t>
            </a:r>
          </a:p>
          <a:p>
            <a:pPr>
              <a:buFontTx/>
              <a:buChar char="-"/>
            </a:pPr>
            <a:r>
              <a:rPr lang="en-US" dirty="0" smtClean="0"/>
              <a:t>Programming initiatives by student staff members will be based on the specific needs of the community. Student staff members will be encouraged to seek help from supervisors and the Office of Campus Life for appropriate programming </a:t>
            </a:r>
            <a:r>
              <a:rPr lang="en-US" dirty="0" smtClean="0"/>
              <a:t>initiatives</a:t>
            </a:r>
            <a:endParaRPr lang="en-US" dirty="0" smtClean="0"/>
          </a:p>
          <a:p>
            <a:pPr>
              <a:buFontTx/>
              <a:buChar char="-"/>
            </a:pPr>
            <a:r>
              <a:rPr lang="en-US" dirty="0" smtClean="0"/>
              <a:t>Walk-over opportunities to Campus Life events will be made available to students on a weekly basis in an effort to be involved on </a:t>
            </a:r>
            <a:r>
              <a:rPr lang="en-US" dirty="0" smtClean="0"/>
              <a:t>campus</a:t>
            </a:r>
            <a:endParaRPr lang="en-US" dirty="0" smtClean="0"/>
          </a:p>
          <a:p>
            <a:pPr>
              <a:buFontTx/>
              <a:buChar char="-"/>
            </a:pPr>
            <a:r>
              <a:rPr lang="en-US" dirty="0" smtClean="0"/>
              <a:t>The student staff member on the floor will have posted outreach hours which will enable students to seek help from student staff members whenever needed.</a:t>
            </a:r>
          </a:p>
          <a:p>
            <a:pPr>
              <a:buFontTx/>
              <a:buChar char="-"/>
            </a:pPr>
            <a:endParaRPr lang="en-US" dirty="0" smtClean="0"/>
          </a:p>
        </p:txBody>
      </p:sp>
    </p:spTree>
    <p:extLst>
      <p:ext uri="{BB962C8B-B14F-4D97-AF65-F5344CB8AC3E}">
        <p14:creationId xmlns:p14="http://schemas.microsoft.com/office/powerpoint/2010/main" val="2049350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Campus Immersion </a:t>
            </a:r>
            <a:r>
              <a:rPr lang="en-US" dirty="0" smtClean="0"/>
              <a:t>Plan in </a:t>
            </a:r>
            <a:r>
              <a:rPr lang="en-US" dirty="0" smtClean="0"/>
              <a:t>Campus Life</a:t>
            </a:r>
            <a:endParaRPr lang="en-US" dirty="0"/>
          </a:p>
        </p:txBody>
      </p:sp>
      <p:sp>
        <p:nvSpPr>
          <p:cNvPr id="3" name="Content Placeholder 2"/>
          <p:cNvSpPr>
            <a:spLocks noGrp="1"/>
          </p:cNvSpPr>
          <p:nvPr>
            <p:ph idx="1"/>
          </p:nvPr>
        </p:nvSpPr>
        <p:spPr/>
        <p:txBody>
          <a:bodyPr/>
          <a:lstStyle/>
          <a:p>
            <a:pPr>
              <a:buFontTx/>
              <a:buChar char="-"/>
            </a:pPr>
            <a:r>
              <a:rPr lang="en-US" dirty="0" smtClean="0"/>
              <a:t>The Office of Campus Life will coordinate with the Office of Residential Life in the creation of programming initiatives aimed for students </a:t>
            </a:r>
            <a:r>
              <a:rPr lang="en-US" dirty="0" smtClean="0"/>
              <a:t>on the autism spectrum</a:t>
            </a:r>
          </a:p>
          <a:p>
            <a:pPr>
              <a:buFontTx/>
              <a:buChar char="-"/>
            </a:pPr>
            <a:r>
              <a:rPr lang="en-US" dirty="0" smtClean="0"/>
              <a:t>Appropriate </a:t>
            </a:r>
            <a:r>
              <a:rPr lang="en-US" dirty="0" smtClean="0"/>
              <a:t>professional development opportunities for </a:t>
            </a:r>
            <a:r>
              <a:rPr lang="en-US" dirty="0" smtClean="0"/>
              <a:t>students on the autism spectrum will </a:t>
            </a:r>
            <a:r>
              <a:rPr lang="en-US" dirty="0" smtClean="0"/>
              <a:t>be made throughout the academic school </a:t>
            </a:r>
            <a:r>
              <a:rPr lang="en-US" dirty="0" smtClean="0"/>
              <a:t>year</a:t>
            </a:r>
            <a:endParaRPr lang="en-US" dirty="0" smtClean="0"/>
          </a:p>
          <a:p>
            <a:pPr>
              <a:buFontTx/>
              <a:buChar char="-"/>
            </a:pPr>
            <a:r>
              <a:rPr lang="en-US" dirty="0" smtClean="0"/>
              <a:t>A list of organizations aimed at </a:t>
            </a:r>
            <a:r>
              <a:rPr lang="en-US" dirty="0" smtClean="0"/>
              <a:t>students on the autism spectrum will </a:t>
            </a:r>
            <a:r>
              <a:rPr lang="en-US" dirty="0" smtClean="0"/>
              <a:t>be kept up to date and made </a:t>
            </a:r>
            <a:r>
              <a:rPr lang="en-US" dirty="0" smtClean="0"/>
              <a:t>available</a:t>
            </a:r>
            <a:endParaRPr lang="en-US" dirty="0" smtClean="0"/>
          </a:p>
          <a:p>
            <a:pPr>
              <a:buFontTx/>
              <a:buChar char="-"/>
            </a:pPr>
            <a:r>
              <a:rPr lang="en-US" dirty="0" smtClean="0"/>
              <a:t>Accommodations at programming initiatives will be made in advance and implemented when </a:t>
            </a:r>
            <a:r>
              <a:rPr lang="en-US" dirty="0" smtClean="0"/>
              <a:t>necessary</a:t>
            </a:r>
            <a:endParaRPr lang="en-US" dirty="0" smtClean="0"/>
          </a:p>
          <a:p>
            <a:pPr>
              <a:buFontTx/>
              <a:buChar char="-"/>
            </a:pPr>
            <a:endParaRPr lang="en-US" dirty="0" smtClean="0"/>
          </a:p>
          <a:p>
            <a:pPr>
              <a:buFontTx/>
              <a:buChar char="-"/>
            </a:pPr>
            <a:endParaRPr lang="en-US" dirty="0"/>
          </a:p>
        </p:txBody>
      </p:sp>
    </p:spTree>
    <p:extLst>
      <p:ext uri="{BB962C8B-B14F-4D97-AF65-F5344CB8AC3E}">
        <p14:creationId xmlns:p14="http://schemas.microsoft.com/office/powerpoint/2010/main" val="904682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Campus Immersion </a:t>
            </a:r>
            <a:r>
              <a:rPr lang="en-US" dirty="0" smtClean="0"/>
              <a:t>Plan in </a:t>
            </a:r>
            <a:r>
              <a:rPr lang="en-US" dirty="0" smtClean="0"/>
              <a:t>Dining and Health</a:t>
            </a:r>
            <a:endParaRPr lang="en-US" dirty="0"/>
          </a:p>
        </p:txBody>
      </p:sp>
      <p:sp>
        <p:nvSpPr>
          <p:cNvPr id="3" name="Content Placeholder 2"/>
          <p:cNvSpPr>
            <a:spLocks noGrp="1"/>
          </p:cNvSpPr>
          <p:nvPr>
            <p:ph idx="1"/>
          </p:nvPr>
        </p:nvSpPr>
        <p:spPr/>
        <p:txBody>
          <a:bodyPr/>
          <a:lstStyle/>
          <a:p>
            <a:pPr>
              <a:buFontTx/>
              <a:buChar char="-"/>
            </a:pPr>
            <a:r>
              <a:rPr lang="en-US" dirty="0" smtClean="0"/>
              <a:t>Dietary plans will be established for a small fee in conjunction with the Office of Recreational Sports</a:t>
            </a:r>
          </a:p>
          <a:p>
            <a:pPr>
              <a:buFontTx/>
              <a:buChar char="-"/>
            </a:pPr>
            <a:r>
              <a:rPr lang="en-US" dirty="0" smtClean="0"/>
              <a:t>Dining Services will be made aware of special dietary needs </a:t>
            </a:r>
          </a:p>
          <a:p>
            <a:pPr>
              <a:buFontTx/>
              <a:buChar char="-"/>
            </a:pPr>
            <a:r>
              <a:rPr lang="en-US" dirty="0" smtClean="0"/>
              <a:t>Weekly menus will be made available ahead of </a:t>
            </a:r>
            <a:r>
              <a:rPr lang="en-US" dirty="0" smtClean="0"/>
              <a:t>time for students and concerned parents</a:t>
            </a:r>
            <a:endParaRPr lang="en-US" dirty="0" smtClean="0"/>
          </a:p>
          <a:p>
            <a:pPr>
              <a:buFontTx/>
              <a:buChar char="-"/>
            </a:pPr>
            <a:endParaRPr lang="en-US" dirty="0"/>
          </a:p>
        </p:txBody>
      </p:sp>
    </p:spTree>
    <p:extLst>
      <p:ext uri="{BB962C8B-B14F-4D97-AF65-F5344CB8AC3E}">
        <p14:creationId xmlns:p14="http://schemas.microsoft.com/office/powerpoint/2010/main" val="2841855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Campus Immersion </a:t>
            </a:r>
            <a:r>
              <a:rPr lang="en-US" dirty="0" smtClean="0"/>
              <a:t>Plan in </a:t>
            </a:r>
            <a:r>
              <a:rPr lang="en-US" dirty="0"/>
              <a:t>the Greater Community</a:t>
            </a:r>
          </a:p>
        </p:txBody>
      </p:sp>
      <p:sp>
        <p:nvSpPr>
          <p:cNvPr id="3" name="Content Placeholder 2"/>
          <p:cNvSpPr>
            <a:spLocks noGrp="1"/>
          </p:cNvSpPr>
          <p:nvPr>
            <p:ph idx="1"/>
          </p:nvPr>
        </p:nvSpPr>
        <p:spPr/>
        <p:txBody>
          <a:bodyPr/>
          <a:lstStyle/>
          <a:p>
            <a:pPr>
              <a:buFontTx/>
              <a:buChar char="-"/>
            </a:pPr>
            <a:r>
              <a:rPr lang="en-US" dirty="0" smtClean="0"/>
              <a:t>Through a partnership with </a:t>
            </a:r>
            <a:r>
              <a:rPr lang="en-US" dirty="0" smtClean="0"/>
              <a:t>Campus Life and Residential Life, a s</a:t>
            </a:r>
            <a:r>
              <a:rPr lang="en-US" dirty="0" smtClean="0"/>
              <a:t>huttle </a:t>
            </a:r>
            <a:r>
              <a:rPr lang="en-US" dirty="0" smtClean="0"/>
              <a:t>p</a:t>
            </a:r>
            <a:r>
              <a:rPr lang="en-US" dirty="0" smtClean="0"/>
              <a:t>rogram will be established on the weekends where trained and certified student drivers will be able to offer trips to grocery stores and other important destinations periodically </a:t>
            </a:r>
            <a:endParaRPr lang="en-US" dirty="0" smtClean="0"/>
          </a:p>
          <a:p>
            <a:pPr>
              <a:buFontTx/>
              <a:buChar char="-"/>
            </a:pPr>
            <a:r>
              <a:rPr lang="en-US" dirty="0" smtClean="0"/>
              <a:t>The Center of Community </a:t>
            </a:r>
            <a:r>
              <a:rPr lang="en-US" dirty="0"/>
              <a:t>E</a:t>
            </a:r>
            <a:r>
              <a:rPr lang="en-US" dirty="0" smtClean="0"/>
              <a:t>ngagement will make appropriate community service projects available to student on the autism spectrum</a:t>
            </a:r>
            <a:endParaRPr lang="en-US" dirty="0" smtClean="0"/>
          </a:p>
          <a:p>
            <a:pPr>
              <a:buFontTx/>
              <a:buChar char="-"/>
            </a:pPr>
            <a:r>
              <a:rPr lang="en-US" dirty="0" smtClean="0"/>
              <a:t>The Career Center will provide services to the autism spectrum living learning community in order to help the students obtain internships and jobs</a:t>
            </a:r>
            <a:endParaRPr lang="en-US" dirty="0"/>
          </a:p>
        </p:txBody>
      </p:sp>
    </p:spTree>
    <p:extLst>
      <p:ext uri="{BB962C8B-B14F-4D97-AF65-F5344CB8AC3E}">
        <p14:creationId xmlns:p14="http://schemas.microsoft.com/office/powerpoint/2010/main" val="4256056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Weekly </a:t>
            </a:r>
            <a:r>
              <a:rPr lang="en-US" dirty="0" smtClean="0"/>
              <a:t>Check-Ins</a:t>
            </a:r>
            <a:endParaRPr lang="en-US" dirty="0"/>
          </a:p>
        </p:txBody>
      </p:sp>
      <p:sp>
        <p:nvSpPr>
          <p:cNvPr id="3" name="Content Placeholder 2"/>
          <p:cNvSpPr>
            <a:spLocks noGrp="1"/>
          </p:cNvSpPr>
          <p:nvPr>
            <p:ph idx="1"/>
          </p:nvPr>
        </p:nvSpPr>
        <p:spPr/>
        <p:txBody>
          <a:bodyPr/>
          <a:lstStyle/>
          <a:p>
            <a:pPr>
              <a:buFontTx/>
              <a:buChar char="-"/>
            </a:pPr>
            <a:r>
              <a:rPr lang="en-US" dirty="0" smtClean="0"/>
              <a:t>Students on the </a:t>
            </a:r>
            <a:r>
              <a:rPr lang="en-US" dirty="0"/>
              <a:t>Campus Immersion </a:t>
            </a:r>
            <a:r>
              <a:rPr lang="en-US" dirty="0" smtClean="0"/>
              <a:t>Plan will make 10 appointments </a:t>
            </a:r>
            <a:r>
              <a:rPr lang="en-US" dirty="0" smtClean="0"/>
              <a:t>with professionals in Mental Health </a:t>
            </a:r>
            <a:r>
              <a:rPr lang="en-US" dirty="0" smtClean="0"/>
              <a:t>Services throughout the semester</a:t>
            </a:r>
            <a:endParaRPr lang="en-US" dirty="0" smtClean="0"/>
          </a:p>
          <a:p>
            <a:pPr>
              <a:buFontTx/>
              <a:buChar char="-"/>
            </a:pPr>
            <a:r>
              <a:rPr lang="en-US" dirty="0" smtClean="0"/>
              <a:t>During the </a:t>
            </a:r>
            <a:r>
              <a:rPr lang="en-US" dirty="0" smtClean="0"/>
              <a:t>10 meetings</a:t>
            </a:r>
            <a:r>
              <a:rPr lang="en-US" dirty="0" smtClean="0"/>
              <a:t>, students will talk with professional to discuss how the student is acclimating to the classroom climate, to the residential community, and campus involvement</a:t>
            </a:r>
          </a:p>
          <a:p>
            <a:pPr>
              <a:buFontTx/>
              <a:buChar char="-"/>
            </a:pPr>
            <a:r>
              <a:rPr lang="en-US" dirty="0" smtClean="0"/>
              <a:t>Students will be able to use this time to report deficiencies with accommodations</a:t>
            </a:r>
          </a:p>
        </p:txBody>
      </p:sp>
    </p:spTree>
    <p:extLst>
      <p:ext uri="{BB962C8B-B14F-4D97-AF65-F5344CB8AC3E}">
        <p14:creationId xmlns:p14="http://schemas.microsoft.com/office/powerpoint/2010/main" val="2718003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lstStyle/>
          <a:p>
            <a:pPr>
              <a:buFontTx/>
              <a:buChar char="-"/>
            </a:pPr>
            <a:r>
              <a:rPr lang="en-US" dirty="0" smtClean="0"/>
              <a:t>Progress reports will be made based on reports sent in by professors as well as Mental Health Services and Disability Services</a:t>
            </a:r>
          </a:p>
          <a:p>
            <a:pPr>
              <a:buFontTx/>
              <a:buChar char="-"/>
            </a:pPr>
            <a:r>
              <a:rPr lang="en-US" dirty="0" smtClean="0"/>
              <a:t>The Director of Disability Services shall determine whether students have met short-term and annual goals</a:t>
            </a:r>
          </a:p>
          <a:p>
            <a:pPr>
              <a:buFontTx/>
              <a:buChar char="-"/>
            </a:pPr>
            <a:r>
              <a:rPr lang="en-US" dirty="0" smtClean="0"/>
              <a:t>Accommodations can be reviewed and altered if necessary</a:t>
            </a:r>
          </a:p>
          <a:p>
            <a:pPr>
              <a:buFontTx/>
              <a:buChar char="-"/>
            </a:pPr>
            <a:r>
              <a:rPr lang="en-US" dirty="0" smtClean="0"/>
              <a:t>An end-of-the year meeting shall be made between the student and Disability Services</a:t>
            </a:r>
          </a:p>
          <a:p>
            <a:pPr>
              <a:buFontTx/>
              <a:buChar char="-"/>
            </a:pPr>
            <a:r>
              <a:rPr lang="en-US" dirty="0" smtClean="0"/>
              <a:t>A review of the reports shall be made</a:t>
            </a:r>
          </a:p>
          <a:p>
            <a:pPr>
              <a:buFontTx/>
              <a:buChar char="-"/>
            </a:pPr>
            <a:r>
              <a:rPr lang="en-US" dirty="0" smtClean="0"/>
              <a:t>New </a:t>
            </a:r>
            <a:r>
              <a:rPr lang="en-US" dirty="0" smtClean="0"/>
              <a:t>short-term goals and annual goals shall be made</a:t>
            </a:r>
          </a:p>
          <a:p>
            <a:pPr>
              <a:buFontTx/>
              <a:buChar char="-"/>
            </a:pPr>
            <a:endParaRPr lang="en-US" dirty="0" smtClean="0"/>
          </a:p>
          <a:p>
            <a:pPr>
              <a:buFontTx/>
              <a:buChar char="-"/>
            </a:pPr>
            <a:endParaRPr lang="en-US" dirty="0"/>
          </a:p>
        </p:txBody>
      </p:sp>
    </p:spTree>
    <p:extLst>
      <p:ext uri="{BB962C8B-B14F-4D97-AF65-F5344CB8AC3E}">
        <p14:creationId xmlns:p14="http://schemas.microsoft.com/office/powerpoint/2010/main" val="39355496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  Pricing</a:t>
            </a:r>
            <a:endParaRPr lang="en-US" dirty="0"/>
          </a:p>
        </p:txBody>
      </p:sp>
      <p:sp>
        <p:nvSpPr>
          <p:cNvPr id="3" name="Content Placeholder 2"/>
          <p:cNvSpPr>
            <a:spLocks noGrp="1"/>
          </p:cNvSpPr>
          <p:nvPr>
            <p:ph idx="1"/>
          </p:nvPr>
        </p:nvSpPr>
        <p:spPr/>
        <p:txBody>
          <a:bodyPr/>
          <a:lstStyle/>
          <a:p>
            <a:pPr>
              <a:buFontTx/>
              <a:buChar char="-"/>
            </a:pPr>
            <a:r>
              <a:rPr lang="en-US" dirty="0" smtClean="0"/>
              <a:t>In an effort to gain further community involvement, we will seek grant funding for this program</a:t>
            </a:r>
          </a:p>
          <a:p>
            <a:pPr>
              <a:buFontTx/>
              <a:buChar char="-"/>
            </a:pPr>
            <a:r>
              <a:rPr lang="en-US" dirty="0" smtClean="0"/>
              <a:t>In addition, we will establish s</a:t>
            </a:r>
            <a:r>
              <a:rPr lang="en-US" dirty="0" smtClean="0"/>
              <a:t>cholarship </a:t>
            </a:r>
            <a:r>
              <a:rPr lang="en-US" dirty="0" smtClean="0"/>
              <a:t>o</a:t>
            </a:r>
            <a:r>
              <a:rPr lang="en-US" dirty="0" smtClean="0"/>
              <a:t>pportunities through the Office of Financial Aid so that students on the autism spectrum can get financial assistance in paying for these services</a:t>
            </a:r>
            <a:endParaRPr lang="en-US" dirty="0" smtClean="0"/>
          </a:p>
          <a:p>
            <a:pPr>
              <a:buFontTx/>
              <a:buChar char="-"/>
            </a:pPr>
            <a:r>
              <a:rPr lang="en-US" dirty="0" smtClean="0"/>
              <a:t>Sustainable options</a:t>
            </a:r>
          </a:p>
          <a:p>
            <a:pPr lvl="1">
              <a:buFontTx/>
              <a:buChar char="-"/>
            </a:pPr>
            <a:r>
              <a:rPr lang="en-US" dirty="0" smtClean="0"/>
              <a:t>Residential Life – comparable costs to other living / learning communities</a:t>
            </a:r>
          </a:p>
          <a:p>
            <a:pPr lvl="1">
              <a:buFontTx/>
              <a:buChar char="-"/>
            </a:pPr>
            <a:r>
              <a:rPr lang="en-US" dirty="0" smtClean="0"/>
              <a:t>Expanded staff for counseling and disability services will provide better resources for all students who utilize the resources</a:t>
            </a:r>
          </a:p>
          <a:p>
            <a:pPr>
              <a:buFontTx/>
              <a:buChar char="-"/>
            </a:pPr>
            <a:endParaRPr lang="en-US" dirty="0" smtClean="0"/>
          </a:p>
          <a:p>
            <a:pPr>
              <a:buFontTx/>
              <a:buChar char="-"/>
            </a:pPr>
            <a:endParaRPr lang="en-US" dirty="0"/>
          </a:p>
        </p:txBody>
      </p:sp>
    </p:spTree>
    <p:extLst>
      <p:ext uri="{BB962C8B-B14F-4D97-AF65-F5344CB8AC3E}">
        <p14:creationId xmlns:p14="http://schemas.microsoft.com/office/powerpoint/2010/main" val="3666849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pPr>
              <a:buFontTx/>
              <a:buChar char="-"/>
            </a:pPr>
            <a:r>
              <a:rPr lang="en-US" dirty="0">
                <a:hlinkClick r:id="rId2"/>
              </a:rPr>
              <a:t>https://</a:t>
            </a:r>
            <a:r>
              <a:rPr lang="en-US" dirty="0" smtClean="0">
                <a:hlinkClick r:id="rId2"/>
              </a:rPr>
              <a:t>ed.gov/policy/gen/guid/fpco/ferpa/index.html</a:t>
            </a:r>
            <a:endParaRPr lang="en-US" dirty="0" smtClean="0"/>
          </a:p>
          <a:p>
            <a:pPr>
              <a:buFontTx/>
              <a:buChar char="-"/>
            </a:pPr>
            <a:r>
              <a:rPr lang="en-US" dirty="0">
                <a:hlinkClick r:id="rId3"/>
              </a:rPr>
              <a:t>https://www.hhs.gov/hipaa</a:t>
            </a:r>
            <a:r>
              <a:rPr lang="en-US" dirty="0" smtClean="0">
                <a:hlinkClick r:id="rId3"/>
              </a:rPr>
              <a:t>/</a:t>
            </a:r>
            <a:endParaRPr lang="en-US" dirty="0" smtClean="0"/>
          </a:p>
          <a:p>
            <a:pPr>
              <a:buFontTx/>
              <a:buChar char="-"/>
            </a:pPr>
            <a:r>
              <a:rPr lang="en-US" dirty="0">
                <a:hlinkClick r:id="rId4"/>
              </a:rPr>
              <a:t>https://</a:t>
            </a:r>
            <a:r>
              <a:rPr lang="en-US" dirty="0" smtClean="0">
                <a:hlinkClick r:id="rId4"/>
              </a:rPr>
              <a:t>www.dol.gov/oasam/regs/statutes/sec504.htm</a:t>
            </a:r>
            <a:endParaRPr lang="en-US" dirty="0" smtClean="0"/>
          </a:p>
          <a:p>
            <a:pPr>
              <a:buFontTx/>
              <a:buChar char="-"/>
            </a:pPr>
            <a:r>
              <a:rPr lang="en-US" dirty="0">
                <a:hlinkClick r:id="rId5"/>
              </a:rPr>
              <a:t>https://</a:t>
            </a:r>
            <a:r>
              <a:rPr lang="en-US" dirty="0" smtClean="0">
                <a:hlinkClick r:id="rId5"/>
              </a:rPr>
              <a:t>www.dol.gov/general/topic/disability/ada</a:t>
            </a:r>
            <a:endParaRPr lang="en-US" dirty="0" smtClean="0"/>
          </a:p>
          <a:p>
            <a:pPr>
              <a:buFontTx/>
              <a:buChar char="-"/>
            </a:pPr>
            <a:endParaRPr lang="en-US" dirty="0" smtClean="0"/>
          </a:p>
          <a:p>
            <a:pPr>
              <a:buFontTx/>
              <a:buChar char="-"/>
            </a:pPr>
            <a:endParaRPr lang="en-US" dirty="0"/>
          </a:p>
        </p:txBody>
      </p:sp>
    </p:spTree>
    <p:extLst>
      <p:ext uri="{BB962C8B-B14F-4D97-AF65-F5344CB8AC3E}">
        <p14:creationId xmlns:p14="http://schemas.microsoft.com/office/powerpoint/2010/main" val="3908295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pPr>
              <a:buFontTx/>
              <a:buChar char="-"/>
            </a:pPr>
            <a:r>
              <a:rPr lang="en-US" dirty="0" smtClean="0"/>
              <a:t>The purpose of the Campus Immersion Plan is to help students on the autism spectrum become acclimated to campus in and out of the classroom</a:t>
            </a:r>
          </a:p>
          <a:p>
            <a:pPr>
              <a:buFontTx/>
              <a:buChar char="-"/>
            </a:pPr>
            <a:r>
              <a:rPr lang="en-US" dirty="0" smtClean="0"/>
              <a:t>Resources </a:t>
            </a:r>
            <a:r>
              <a:rPr lang="en-US" dirty="0" smtClean="0"/>
              <a:t>will be made to students who seek them and periodic meetings will be made to not only help measure progress, but to see how the student is </a:t>
            </a:r>
            <a:r>
              <a:rPr lang="en-US" dirty="0" smtClean="0"/>
              <a:t>being </a:t>
            </a:r>
            <a:r>
              <a:rPr lang="en-US" dirty="0" smtClean="0"/>
              <a:t>immersed </a:t>
            </a:r>
            <a:r>
              <a:rPr lang="en-US" dirty="0" smtClean="0"/>
              <a:t>on campus</a:t>
            </a:r>
          </a:p>
        </p:txBody>
      </p:sp>
    </p:spTree>
    <p:extLst>
      <p:ext uri="{BB962C8B-B14F-4D97-AF65-F5344CB8AC3E}">
        <p14:creationId xmlns:p14="http://schemas.microsoft.com/office/powerpoint/2010/main" val="1969027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pPr>
              <a:buFontTx/>
              <a:buChar char="-"/>
            </a:pPr>
            <a:r>
              <a:rPr lang="en-US" dirty="0" smtClean="0"/>
              <a:t>The Campus Immersion </a:t>
            </a:r>
            <a:r>
              <a:rPr lang="en-US" dirty="0" smtClean="0"/>
              <a:t>Plan is </a:t>
            </a:r>
            <a:r>
              <a:rPr lang="en-US" dirty="0" smtClean="0"/>
              <a:t>based off of Individualized Education Plans commonly found in K-12 </a:t>
            </a:r>
            <a:r>
              <a:rPr lang="en-US" dirty="0" smtClean="0"/>
              <a:t>schools</a:t>
            </a:r>
            <a:endParaRPr lang="en-US" dirty="0" smtClean="0"/>
          </a:p>
          <a:p>
            <a:pPr>
              <a:buFontTx/>
              <a:buChar char="-"/>
            </a:pPr>
            <a:r>
              <a:rPr lang="en-US" dirty="0" smtClean="0"/>
              <a:t>Currently, there are no programs similar to Individualized Educational Plans at institutions of higher education</a:t>
            </a:r>
          </a:p>
          <a:p>
            <a:pPr>
              <a:buFontTx/>
              <a:buChar char="-"/>
            </a:pPr>
            <a:r>
              <a:rPr lang="en-US" dirty="0" smtClean="0"/>
              <a:t>Unfortunately, requesting and receiving accommodations in higher education is significantly different than in K-12, which parents and students will already have </a:t>
            </a:r>
            <a:r>
              <a:rPr lang="en-US" dirty="0" smtClean="0"/>
              <a:t>familiarity with</a:t>
            </a:r>
            <a:endParaRPr lang="en-US" dirty="0" smtClean="0"/>
          </a:p>
          <a:p>
            <a:pPr>
              <a:buFontTx/>
              <a:buChar char="-"/>
            </a:pPr>
            <a:r>
              <a:rPr lang="en-US" dirty="0" smtClean="0"/>
              <a:t>The </a:t>
            </a:r>
            <a:r>
              <a:rPr lang="en-US" dirty="0" smtClean="0"/>
              <a:t>Campus Immersion Plan would assist students </a:t>
            </a:r>
            <a:r>
              <a:rPr lang="en-US" dirty="0" smtClean="0"/>
              <a:t>on the autism spectrum to </a:t>
            </a:r>
            <a:r>
              <a:rPr lang="en-US" dirty="0" smtClean="0"/>
              <a:t>acclimate to all aspects of Campus Life with </a:t>
            </a:r>
            <a:r>
              <a:rPr lang="en-US" dirty="0" smtClean="0"/>
              <a:t>ease</a:t>
            </a:r>
          </a:p>
          <a:p>
            <a:pPr lvl="1">
              <a:buFontTx/>
              <a:buChar char="-"/>
            </a:pPr>
            <a:r>
              <a:rPr lang="en-US" dirty="0" smtClean="0"/>
              <a:t>This program has the potential to be adapted to other learning disabilities</a:t>
            </a:r>
            <a:endParaRPr lang="en-US" dirty="0"/>
          </a:p>
        </p:txBody>
      </p:sp>
    </p:spTree>
    <p:extLst>
      <p:ext uri="{BB962C8B-B14F-4D97-AF65-F5344CB8AC3E}">
        <p14:creationId xmlns:p14="http://schemas.microsoft.com/office/powerpoint/2010/main" val="665583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in Place</a:t>
            </a:r>
            <a:endParaRPr lang="en-US" dirty="0"/>
          </a:p>
        </p:txBody>
      </p:sp>
      <p:sp>
        <p:nvSpPr>
          <p:cNvPr id="3" name="Content Placeholder 2"/>
          <p:cNvSpPr>
            <a:spLocks noGrp="1"/>
          </p:cNvSpPr>
          <p:nvPr>
            <p:ph idx="1"/>
          </p:nvPr>
        </p:nvSpPr>
        <p:spPr>
          <a:xfrm>
            <a:off x="1154954" y="2427036"/>
            <a:ext cx="8761412" cy="3416300"/>
          </a:xfrm>
        </p:spPr>
        <p:txBody>
          <a:bodyPr>
            <a:normAutofit fontScale="92500" lnSpcReduction="10000"/>
          </a:bodyPr>
          <a:lstStyle/>
          <a:p>
            <a:pPr>
              <a:buFontTx/>
              <a:buChar char="-"/>
            </a:pPr>
            <a:r>
              <a:rPr lang="en-US" dirty="0" smtClean="0"/>
              <a:t>Section 504 of the </a:t>
            </a:r>
            <a:r>
              <a:rPr lang="en-US" dirty="0" err="1" smtClean="0"/>
              <a:t>Rehabilitiation</a:t>
            </a:r>
            <a:r>
              <a:rPr lang="en-US" dirty="0" smtClean="0"/>
              <a:t> Act of 1973</a:t>
            </a:r>
          </a:p>
          <a:p>
            <a:pPr lvl="1">
              <a:buFontTx/>
              <a:buChar char="-"/>
            </a:pPr>
            <a:r>
              <a:rPr lang="en-US" dirty="0" smtClean="0"/>
              <a:t>No otherwise qualified person due to disability may be denied the participation in, be denied the benefits of, or be subjected to discrimination under any program or activity receiving federal financial assistance</a:t>
            </a:r>
          </a:p>
          <a:p>
            <a:pPr>
              <a:buFontTx/>
              <a:buChar char="-"/>
            </a:pPr>
            <a:r>
              <a:rPr lang="en-US" dirty="0" smtClean="0"/>
              <a:t>Americans with Disabilities Act of 1990 </a:t>
            </a:r>
          </a:p>
          <a:p>
            <a:pPr lvl="1">
              <a:buFontTx/>
              <a:buChar char="-"/>
            </a:pPr>
            <a:r>
              <a:rPr lang="en-US" dirty="0" smtClean="0"/>
              <a:t>Title II: Public entities are prohibited from denying qualified persons with disabilities the right to participate in or benefit from the services, programs, or activities that they provide, and from subjecting such individuals to discrimination if the exclusion or discrimination is due to the person having a disability</a:t>
            </a:r>
          </a:p>
          <a:p>
            <a:pPr lvl="1">
              <a:buFontTx/>
              <a:buChar char="-"/>
            </a:pPr>
            <a:r>
              <a:rPr lang="en-US" dirty="0" smtClean="0"/>
              <a:t>Title III: Further prohibits entities that operate places of public accommodation from discriminating against persons with disabilities by denying them full and equal enjoyment of the goods, services, facilities, privileges, advantages, or accommodations they provide</a:t>
            </a:r>
          </a:p>
          <a:p>
            <a:pPr>
              <a:buFontTx/>
              <a:buChar char="-"/>
            </a:pPr>
            <a:endParaRPr lang="en-US" dirty="0" smtClean="0"/>
          </a:p>
          <a:p>
            <a:pPr>
              <a:buFontTx/>
              <a:buChar char="-"/>
            </a:pPr>
            <a:endParaRPr lang="en-US" dirty="0" smtClean="0"/>
          </a:p>
          <a:p>
            <a:endParaRPr lang="en-US" dirty="0"/>
          </a:p>
        </p:txBody>
      </p:sp>
    </p:spTree>
    <p:extLst>
      <p:ext uri="{BB962C8B-B14F-4D97-AF65-F5344CB8AC3E}">
        <p14:creationId xmlns:p14="http://schemas.microsoft.com/office/powerpoint/2010/main" val="2156736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in Place Continued</a:t>
            </a:r>
            <a:endParaRPr lang="en-US" dirty="0"/>
          </a:p>
        </p:txBody>
      </p:sp>
      <p:sp>
        <p:nvSpPr>
          <p:cNvPr id="3" name="Content Placeholder 2"/>
          <p:cNvSpPr>
            <a:spLocks noGrp="1"/>
          </p:cNvSpPr>
          <p:nvPr>
            <p:ph idx="1"/>
          </p:nvPr>
        </p:nvSpPr>
        <p:spPr>
          <a:xfrm>
            <a:off x="1154954" y="2427036"/>
            <a:ext cx="8761412" cy="3416300"/>
          </a:xfrm>
        </p:spPr>
        <p:txBody>
          <a:bodyPr>
            <a:normAutofit lnSpcReduction="10000"/>
          </a:bodyPr>
          <a:lstStyle/>
          <a:p>
            <a:pPr>
              <a:buFontTx/>
              <a:buChar char="-"/>
            </a:pPr>
            <a:r>
              <a:rPr lang="en-US" dirty="0" smtClean="0"/>
              <a:t>Family Educational Rights and Privacy Act (FERPA)</a:t>
            </a:r>
          </a:p>
          <a:p>
            <a:pPr lvl="1">
              <a:buFontTx/>
              <a:buChar char="-"/>
            </a:pPr>
            <a:r>
              <a:rPr lang="en-US" dirty="0" smtClean="0"/>
              <a:t>FERPA is a federal law that protects the privacy of student education records. The law applies to all schools that receive funds under an applicable program of the US Department of Education. Generally, schools must have written permission from the parent or eligible student in order to release any information from a student’s education record</a:t>
            </a:r>
            <a:endParaRPr lang="en-US" dirty="0" smtClean="0"/>
          </a:p>
          <a:p>
            <a:pPr>
              <a:buFontTx/>
              <a:buChar char="-"/>
            </a:pPr>
            <a:r>
              <a:rPr lang="en-US" dirty="0" smtClean="0"/>
              <a:t>Health Insurance Portability and Accountability Act (HIPAA)</a:t>
            </a:r>
          </a:p>
          <a:p>
            <a:pPr lvl="1">
              <a:buFontTx/>
              <a:buChar char="-"/>
            </a:pPr>
            <a:r>
              <a:rPr lang="en-US" dirty="0" smtClean="0"/>
              <a:t>The HIPAA Privacy Rule establishes national standards to protect individuals’ medical records and other personal health information. The rule requires appropriate safeguards to protect the privacy of personal health information and sets limits and conditions on the uses and disclosures that may be made of such information without patient authorization</a:t>
            </a:r>
            <a:endParaRPr lang="en-US" dirty="0" smtClean="0"/>
          </a:p>
          <a:p>
            <a:pPr>
              <a:buFontTx/>
              <a:buChar char="-"/>
            </a:pPr>
            <a:endParaRPr lang="en-US" dirty="0" smtClean="0"/>
          </a:p>
          <a:p>
            <a:endParaRPr lang="en-US" dirty="0"/>
          </a:p>
        </p:txBody>
      </p:sp>
    </p:spTree>
    <p:extLst>
      <p:ext uri="{BB962C8B-B14F-4D97-AF65-F5344CB8AC3E}">
        <p14:creationId xmlns:p14="http://schemas.microsoft.com/office/powerpoint/2010/main" val="3996981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t>
            </a:r>
            <a:r>
              <a:rPr lang="en-US" dirty="0" smtClean="0"/>
              <a:t>Apply </a:t>
            </a:r>
            <a:r>
              <a:rPr lang="en-US" dirty="0" smtClean="0"/>
              <a:t>for the </a:t>
            </a:r>
            <a:r>
              <a:rPr lang="en-US" dirty="0"/>
              <a:t>Campus Immersion </a:t>
            </a:r>
            <a:r>
              <a:rPr lang="en-US" dirty="0" smtClean="0"/>
              <a:t>Plan</a:t>
            </a:r>
            <a:endParaRPr lang="en-US" dirty="0"/>
          </a:p>
        </p:txBody>
      </p:sp>
      <p:sp>
        <p:nvSpPr>
          <p:cNvPr id="3" name="Content Placeholder 2"/>
          <p:cNvSpPr>
            <a:spLocks noGrp="1"/>
          </p:cNvSpPr>
          <p:nvPr>
            <p:ph idx="1"/>
          </p:nvPr>
        </p:nvSpPr>
        <p:spPr>
          <a:xfrm>
            <a:off x="1154955" y="2603500"/>
            <a:ext cx="8761412" cy="3896154"/>
          </a:xfrm>
        </p:spPr>
        <p:txBody>
          <a:bodyPr>
            <a:normAutofit/>
          </a:bodyPr>
          <a:lstStyle/>
          <a:p>
            <a:pPr>
              <a:buFontTx/>
              <a:buChar char="-"/>
            </a:pPr>
            <a:r>
              <a:rPr lang="en-US" dirty="0"/>
              <a:t>In order to enroll in the program, students will need to self-disclose, as well as sign various waivers so that the university can be in compliance with HIPAA and FERPA </a:t>
            </a:r>
            <a:r>
              <a:rPr lang="en-US" dirty="0" smtClean="0"/>
              <a:t>laws</a:t>
            </a:r>
            <a:endParaRPr lang="en-US" dirty="0" smtClean="0"/>
          </a:p>
          <a:p>
            <a:pPr>
              <a:buFontTx/>
              <a:buChar char="-"/>
            </a:pPr>
            <a:r>
              <a:rPr lang="en-US" dirty="0" smtClean="0"/>
              <a:t>The </a:t>
            </a:r>
            <a:r>
              <a:rPr lang="en-US" dirty="0" smtClean="0"/>
              <a:t>student will need to make an appointment with the Office of Disability Services</a:t>
            </a:r>
          </a:p>
          <a:p>
            <a:pPr>
              <a:buFontTx/>
              <a:buChar char="-"/>
            </a:pPr>
            <a:r>
              <a:rPr lang="en-US" dirty="0" smtClean="0"/>
              <a:t>The student will need to provide the Office of Disability Services with information regarding their impairment. If the student has a copy of their Individualized Education Plan from High School, they should bring it to the meeting to help in the formation of their </a:t>
            </a:r>
            <a:r>
              <a:rPr lang="en-US" dirty="0"/>
              <a:t>Campus Immersion </a:t>
            </a:r>
            <a:r>
              <a:rPr lang="en-US" dirty="0" smtClean="0"/>
              <a:t>Plan</a:t>
            </a:r>
            <a:endParaRPr lang="en-US" dirty="0" smtClean="0"/>
          </a:p>
        </p:txBody>
      </p:sp>
    </p:spTree>
    <p:extLst>
      <p:ext uri="{BB962C8B-B14F-4D97-AF65-F5344CB8AC3E}">
        <p14:creationId xmlns:p14="http://schemas.microsoft.com/office/powerpoint/2010/main" val="1805926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t>
            </a:r>
            <a:r>
              <a:rPr lang="en-US" dirty="0" smtClean="0"/>
              <a:t>Apply </a:t>
            </a:r>
            <a:r>
              <a:rPr lang="en-US" dirty="0" smtClean="0"/>
              <a:t>for the </a:t>
            </a:r>
            <a:r>
              <a:rPr lang="en-US" dirty="0"/>
              <a:t>Campus Immersion </a:t>
            </a:r>
            <a:r>
              <a:rPr lang="en-US" dirty="0" smtClean="0"/>
              <a:t>Plan Continued</a:t>
            </a:r>
            <a:endParaRPr lang="en-US" dirty="0"/>
          </a:p>
        </p:txBody>
      </p:sp>
      <p:sp>
        <p:nvSpPr>
          <p:cNvPr id="3" name="Content Placeholder 2"/>
          <p:cNvSpPr>
            <a:spLocks noGrp="1"/>
          </p:cNvSpPr>
          <p:nvPr>
            <p:ph idx="1"/>
          </p:nvPr>
        </p:nvSpPr>
        <p:spPr>
          <a:xfrm>
            <a:off x="1154955" y="2603500"/>
            <a:ext cx="8761412" cy="3896154"/>
          </a:xfrm>
        </p:spPr>
        <p:txBody>
          <a:bodyPr>
            <a:normAutofit/>
          </a:bodyPr>
          <a:lstStyle/>
          <a:p>
            <a:pPr>
              <a:buFontTx/>
              <a:buChar char="-"/>
            </a:pPr>
            <a:r>
              <a:rPr lang="en-US" dirty="0"/>
              <a:t>The student will need to provide the Office of Disability Services with their desired major of study. </a:t>
            </a:r>
          </a:p>
          <a:p>
            <a:pPr>
              <a:buFontTx/>
              <a:buChar char="-"/>
            </a:pPr>
            <a:r>
              <a:rPr lang="en-US" dirty="0"/>
              <a:t>With the help of the Office of Disability Services, the student will need to set up 10 periodic advisement appointments with Mental Health Services for check-in conversations with professionals in the office as needed, with walk-in hours available (partnership between Disability Services and Counseling Center)</a:t>
            </a:r>
          </a:p>
          <a:p>
            <a:pPr>
              <a:buFontTx/>
              <a:buChar char="-"/>
            </a:pPr>
            <a:r>
              <a:rPr lang="en-US" dirty="0"/>
              <a:t>Enrolled students will be covered with a $60 yearly fee, same cost as utilizing the counseling center for 10 appointments</a:t>
            </a:r>
            <a:endParaRPr lang="en-US" dirty="0"/>
          </a:p>
        </p:txBody>
      </p:sp>
    </p:spTree>
    <p:extLst>
      <p:ext uri="{BB962C8B-B14F-4D97-AF65-F5344CB8AC3E}">
        <p14:creationId xmlns:p14="http://schemas.microsoft.com/office/powerpoint/2010/main" val="168310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a:t>
            </a:r>
            <a:r>
              <a:rPr lang="en-US" dirty="0" smtClean="0"/>
              <a:t>From </a:t>
            </a:r>
            <a:r>
              <a:rPr lang="en-US" dirty="0" smtClean="0"/>
              <a:t>the Initial Meeting</a:t>
            </a:r>
            <a:endParaRPr lang="en-US" dirty="0"/>
          </a:p>
        </p:txBody>
      </p:sp>
      <p:sp>
        <p:nvSpPr>
          <p:cNvPr id="3" name="Content Placeholder 2"/>
          <p:cNvSpPr>
            <a:spLocks noGrp="1"/>
          </p:cNvSpPr>
          <p:nvPr>
            <p:ph idx="1"/>
          </p:nvPr>
        </p:nvSpPr>
        <p:spPr>
          <a:xfrm>
            <a:off x="1154955" y="2603499"/>
            <a:ext cx="8761412" cy="3624305"/>
          </a:xfrm>
        </p:spPr>
        <p:txBody>
          <a:bodyPr>
            <a:normAutofit lnSpcReduction="10000"/>
          </a:bodyPr>
          <a:lstStyle/>
          <a:p>
            <a:pPr>
              <a:buFontTx/>
              <a:buChar char="-"/>
            </a:pPr>
            <a:r>
              <a:rPr lang="en-US" dirty="0" smtClean="0"/>
              <a:t>During the initial meeting, the student and the staff member of Disability Services will determine the current skills and abilities of the student based on assessment criteria to be determined and the Individualize Education Plan provided by the </a:t>
            </a:r>
            <a:r>
              <a:rPr lang="en-US" dirty="0" smtClean="0"/>
              <a:t>student – if applicable</a:t>
            </a:r>
            <a:endParaRPr lang="en-US" dirty="0" smtClean="0"/>
          </a:p>
          <a:p>
            <a:pPr>
              <a:buFontTx/>
              <a:buChar char="-"/>
            </a:pPr>
            <a:r>
              <a:rPr lang="en-US" dirty="0" smtClean="0"/>
              <a:t>The student and the staff member of Disability Services will determine what kind of accommodations are needed for the student in and out of the classroom</a:t>
            </a:r>
          </a:p>
          <a:p>
            <a:pPr>
              <a:buFontTx/>
              <a:buChar char="-"/>
            </a:pPr>
            <a:r>
              <a:rPr lang="en-US" dirty="0" smtClean="0"/>
              <a:t>Accommodations for the student will be relayed to the Department Chair, the Director of Residential Life (if the student lives on campus), The Director of Student Activities, and the Office of Mental Health Services while adhering to the standards as set forth by the Health Insurance Portability and Accountability Act of 1996</a:t>
            </a:r>
            <a:endParaRPr lang="en-US" dirty="0"/>
          </a:p>
        </p:txBody>
      </p:sp>
    </p:spTree>
    <p:extLst>
      <p:ext uri="{BB962C8B-B14F-4D97-AF65-F5344CB8AC3E}">
        <p14:creationId xmlns:p14="http://schemas.microsoft.com/office/powerpoint/2010/main" val="3024981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Campus Immersion </a:t>
            </a:r>
            <a:r>
              <a:rPr lang="en-US" dirty="0" smtClean="0"/>
              <a:t>Plan in </a:t>
            </a:r>
            <a:r>
              <a:rPr lang="en-US" dirty="0" smtClean="0"/>
              <a:t>the Classroom</a:t>
            </a:r>
            <a:endParaRPr lang="en-US" dirty="0"/>
          </a:p>
        </p:txBody>
      </p:sp>
      <p:sp>
        <p:nvSpPr>
          <p:cNvPr id="3" name="Content Placeholder 2"/>
          <p:cNvSpPr>
            <a:spLocks noGrp="1"/>
          </p:cNvSpPr>
          <p:nvPr>
            <p:ph idx="1"/>
          </p:nvPr>
        </p:nvSpPr>
        <p:spPr/>
        <p:txBody>
          <a:bodyPr/>
          <a:lstStyle/>
          <a:p>
            <a:pPr>
              <a:buFontTx/>
              <a:buChar char="-"/>
            </a:pPr>
            <a:r>
              <a:rPr lang="en-US" dirty="0" smtClean="0"/>
              <a:t>Accommodations for the student shall be made known to professors. These accommodations may include (but are not limited to): </a:t>
            </a:r>
            <a:r>
              <a:rPr lang="en-US" dirty="0" smtClean="0"/>
              <a:t>extended </a:t>
            </a:r>
            <a:r>
              <a:rPr lang="en-US" dirty="0" smtClean="0"/>
              <a:t>deadlines, </a:t>
            </a:r>
            <a:r>
              <a:rPr lang="en-US" dirty="0" smtClean="0"/>
              <a:t>note-takers</a:t>
            </a:r>
            <a:r>
              <a:rPr lang="en-US" dirty="0" smtClean="0"/>
              <a:t>, </a:t>
            </a:r>
            <a:r>
              <a:rPr lang="en-US" dirty="0" smtClean="0"/>
              <a:t>separate </a:t>
            </a:r>
            <a:r>
              <a:rPr lang="en-US" dirty="0" smtClean="0"/>
              <a:t>quiet testing spaces, no time limits on tests, and even the use of aides in the classroom</a:t>
            </a:r>
          </a:p>
          <a:p>
            <a:pPr>
              <a:buFontTx/>
              <a:buChar char="-"/>
            </a:pPr>
            <a:r>
              <a:rPr lang="en-US" dirty="0" smtClean="0"/>
              <a:t>Professors will need to provide progress reports to the Office of Disability Services detailing the performance of the student, effectiveness of accommodations, etc. </a:t>
            </a:r>
          </a:p>
          <a:p>
            <a:pPr>
              <a:buFontTx/>
              <a:buChar char="-"/>
            </a:pPr>
            <a:r>
              <a:rPr lang="en-US" dirty="0" smtClean="0"/>
              <a:t>Based on professor progress reports, the Office of Disability Services may schedule follow-up meetings with the student to make short-term and annual goals</a:t>
            </a:r>
          </a:p>
          <a:p>
            <a:pPr lvl="1">
              <a:buFontTx/>
              <a:buChar char="-"/>
            </a:pPr>
            <a:endParaRPr lang="en-US" dirty="0"/>
          </a:p>
        </p:txBody>
      </p:sp>
    </p:spTree>
    <p:extLst>
      <p:ext uri="{BB962C8B-B14F-4D97-AF65-F5344CB8AC3E}">
        <p14:creationId xmlns:p14="http://schemas.microsoft.com/office/powerpoint/2010/main" val="16262847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192</TotalTime>
  <Words>1435</Words>
  <Application>Microsoft Office PowerPoint</Application>
  <PresentationFormat>Widescreen</PresentationFormat>
  <Paragraphs>81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Ion Boardroom</vt:lpstr>
      <vt:lpstr>Campus Immersion Plan  Indiana State University</vt:lpstr>
      <vt:lpstr>Purpose</vt:lpstr>
      <vt:lpstr>Background</vt:lpstr>
      <vt:lpstr>Laws in Place</vt:lpstr>
      <vt:lpstr>Laws in Place Continued</vt:lpstr>
      <vt:lpstr>How to Apply for the Campus Immersion Plan</vt:lpstr>
      <vt:lpstr>How to Apply for the Campus Immersion Plan Continued</vt:lpstr>
      <vt:lpstr>Outcomes From the Initial Meeting</vt:lpstr>
      <vt:lpstr>The Campus Immersion Plan in the Classroom</vt:lpstr>
      <vt:lpstr>The Campus Immersion Plan in the Residence Halls</vt:lpstr>
      <vt:lpstr>The Campus Immersion Plan in Campus Life</vt:lpstr>
      <vt:lpstr>The Campus Immersion Plan in Dining and Health</vt:lpstr>
      <vt:lpstr>Campus Immersion Plan in the Greater Community</vt:lpstr>
      <vt:lpstr>Weekly Check-Ins</vt:lpstr>
      <vt:lpstr>Assessment</vt:lpstr>
      <vt:lpstr>Funding /  Pricing</vt:lpstr>
      <vt:lpstr>References </vt:lpstr>
    </vt:vector>
  </TitlesOfParts>
  <Company>Indiana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Indiana State University</dc:title>
  <dc:creator>Joshua Gamse</dc:creator>
  <cp:lastModifiedBy>Joshua Gamse</cp:lastModifiedBy>
  <cp:revision>34</cp:revision>
  <dcterms:created xsi:type="dcterms:W3CDTF">2017-02-21T00:03:59Z</dcterms:created>
  <dcterms:modified xsi:type="dcterms:W3CDTF">2017-02-22T01:14:06Z</dcterms:modified>
</cp:coreProperties>
</file>