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19"/>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Perpetua" pitchFamily="18" charset="0"/>
        <a:ea typeface="+mn-ea"/>
        <a:cs typeface="Arial" charset="0"/>
      </a:defRPr>
    </a:lvl1pPr>
    <a:lvl2pPr marL="457200" algn="l" rtl="0" fontAlgn="base">
      <a:spcBef>
        <a:spcPct val="0"/>
      </a:spcBef>
      <a:spcAft>
        <a:spcPct val="0"/>
      </a:spcAft>
      <a:defRPr kern="1200">
        <a:solidFill>
          <a:schemeClr val="tx1"/>
        </a:solidFill>
        <a:latin typeface="Perpetua" pitchFamily="18" charset="0"/>
        <a:ea typeface="+mn-ea"/>
        <a:cs typeface="Arial" charset="0"/>
      </a:defRPr>
    </a:lvl2pPr>
    <a:lvl3pPr marL="914400" algn="l" rtl="0" fontAlgn="base">
      <a:spcBef>
        <a:spcPct val="0"/>
      </a:spcBef>
      <a:spcAft>
        <a:spcPct val="0"/>
      </a:spcAft>
      <a:defRPr kern="1200">
        <a:solidFill>
          <a:schemeClr val="tx1"/>
        </a:solidFill>
        <a:latin typeface="Perpetua" pitchFamily="18" charset="0"/>
        <a:ea typeface="+mn-ea"/>
        <a:cs typeface="Arial" charset="0"/>
      </a:defRPr>
    </a:lvl3pPr>
    <a:lvl4pPr marL="1371600" algn="l" rtl="0" fontAlgn="base">
      <a:spcBef>
        <a:spcPct val="0"/>
      </a:spcBef>
      <a:spcAft>
        <a:spcPct val="0"/>
      </a:spcAft>
      <a:defRPr kern="1200">
        <a:solidFill>
          <a:schemeClr val="tx1"/>
        </a:solidFill>
        <a:latin typeface="Perpetua" pitchFamily="18" charset="0"/>
        <a:ea typeface="+mn-ea"/>
        <a:cs typeface="Arial" charset="0"/>
      </a:defRPr>
    </a:lvl4pPr>
    <a:lvl5pPr marL="1828800" algn="l" rtl="0" fontAlgn="base">
      <a:spcBef>
        <a:spcPct val="0"/>
      </a:spcBef>
      <a:spcAft>
        <a:spcPct val="0"/>
      </a:spcAft>
      <a:defRPr kern="1200">
        <a:solidFill>
          <a:schemeClr val="tx1"/>
        </a:solidFill>
        <a:latin typeface="Perpetua" pitchFamily="18" charset="0"/>
        <a:ea typeface="+mn-ea"/>
        <a:cs typeface="Arial" charset="0"/>
      </a:defRPr>
    </a:lvl5pPr>
    <a:lvl6pPr marL="2286000" algn="l" defTabSz="914400" rtl="0" eaLnBrk="1" latinLnBrk="0" hangingPunct="1">
      <a:defRPr kern="1200">
        <a:solidFill>
          <a:schemeClr val="tx1"/>
        </a:solidFill>
        <a:latin typeface="Perpetua" pitchFamily="18" charset="0"/>
        <a:ea typeface="+mn-ea"/>
        <a:cs typeface="Arial" charset="0"/>
      </a:defRPr>
    </a:lvl6pPr>
    <a:lvl7pPr marL="2743200" algn="l" defTabSz="914400" rtl="0" eaLnBrk="1" latinLnBrk="0" hangingPunct="1">
      <a:defRPr kern="1200">
        <a:solidFill>
          <a:schemeClr val="tx1"/>
        </a:solidFill>
        <a:latin typeface="Perpetua" pitchFamily="18" charset="0"/>
        <a:ea typeface="+mn-ea"/>
        <a:cs typeface="Arial" charset="0"/>
      </a:defRPr>
    </a:lvl7pPr>
    <a:lvl8pPr marL="3200400" algn="l" defTabSz="914400" rtl="0" eaLnBrk="1" latinLnBrk="0" hangingPunct="1">
      <a:defRPr kern="1200">
        <a:solidFill>
          <a:schemeClr val="tx1"/>
        </a:solidFill>
        <a:latin typeface="Perpetua" pitchFamily="18" charset="0"/>
        <a:ea typeface="+mn-ea"/>
        <a:cs typeface="Arial" charset="0"/>
      </a:defRPr>
    </a:lvl8pPr>
    <a:lvl9pPr marL="3657600" algn="l" defTabSz="914400" rtl="0" eaLnBrk="1" latinLnBrk="0" hangingPunct="1">
      <a:defRPr kern="1200">
        <a:solidFill>
          <a:schemeClr val="tx1"/>
        </a:solidFill>
        <a:latin typeface="Perpetua"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12" d="100"/>
          <a:sy n="112" d="100"/>
        </p:scale>
        <p:origin x="-90" y="-97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37C41F93-6A35-4AD4-9A06-86ABC8C8DB85}" type="datetimeFigureOut">
              <a:rPr lang="en-US"/>
              <a:pPr>
                <a:defRPr/>
              </a:pPr>
              <a:t>2/25/2017</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76C473C9-33AA-499F-918D-9F48F4589AE3}" type="slidenum">
              <a:rPr lang="en-US"/>
              <a:pPr>
                <a:defRPr/>
              </a:pPr>
              <a:t>‹#›</a:t>
            </a:fld>
            <a:endParaRPr lang="en-US"/>
          </a:p>
        </p:txBody>
      </p:sp>
    </p:spTree>
    <p:extLst>
      <p:ext uri="{BB962C8B-B14F-4D97-AF65-F5344CB8AC3E}">
        <p14:creationId xmlns:p14="http://schemas.microsoft.com/office/powerpoint/2010/main" val="415722488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US" altLang="en-US" smtClean="0"/>
          </a:p>
        </p:txBody>
      </p:sp>
      <p:sp>
        <p:nvSpPr>
          <p:cNvPr id="24580" name="Slide Number Placeholder 3"/>
          <p:cNvSpPr>
            <a:spLocks noGrp="1"/>
          </p:cNvSpPr>
          <p:nvPr>
            <p:ph type="sldNum" sz="quarter" idx="5"/>
          </p:nvPr>
        </p:nvSpPr>
        <p:spPr bwMode="auto">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Perpetua" pitchFamily="18" charset="0"/>
              </a:defRPr>
            </a:lvl1pPr>
            <a:lvl2pPr marL="742950" indent="-285750">
              <a:defRPr>
                <a:solidFill>
                  <a:schemeClr val="tx1"/>
                </a:solidFill>
                <a:latin typeface="Perpetua" pitchFamily="18" charset="0"/>
              </a:defRPr>
            </a:lvl2pPr>
            <a:lvl3pPr marL="1143000" indent="-228600">
              <a:defRPr>
                <a:solidFill>
                  <a:schemeClr val="tx1"/>
                </a:solidFill>
                <a:latin typeface="Perpetua" pitchFamily="18" charset="0"/>
              </a:defRPr>
            </a:lvl3pPr>
            <a:lvl4pPr marL="1600200" indent="-228600">
              <a:defRPr>
                <a:solidFill>
                  <a:schemeClr val="tx1"/>
                </a:solidFill>
                <a:latin typeface="Perpetua" pitchFamily="18" charset="0"/>
              </a:defRPr>
            </a:lvl4pPr>
            <a:lvl5pPr marL="2057400" indent="-228600">
              <a:defRPr>
                <a:solidFill>
                  <a:schemeClr val="tx1"/>
                </a:solidFill>
                <a:latin typeface="Perpetua" pitchFamily="18" charset="0"/>
              </a:defRPr>
            </a:lvl5pPr>
            <a:lvl6pPr marL="2514600" indent="-228600" fontAlgn="base">
              <a:spcBef>
                <a:spcPct val="0"/>
              </a:spcBef>
              <a:spcAft>
                <a:spcPct val="0"/>
              </a:spcAft>
              <a:defRPr>
                <a:solidFill>
                  <a:schemeClr val="tx1"/>
                </a:solidFill>
                <a:latin typeface="Perpetua" pitchFamily="18" charset="0"/>
              </a:defRPr>
            </a:lvl6pPr>
            <a:lvl7pPr marL="2971800" indent="-228600" fontAlgn="base">
              <a:spcBef>
                <a:spcPct val="0"/>
              </a:spcBef>
              <a:spcAft>
                <a:spcPct val="0"/>
              </a:spcAft>
              <a:defRPr>
                <a:solidFill>
                  <a:schemeClr val="tx1"/>
                </a:solidFill>
                <a:latin typeface="Perpetua" pitchFamily="18" charset="0"/>
              </a:defRPr>
            </a:lvl7pPr>
            <a:lvl8pPr marL="3429000" indent="-228600" fontAlgn="base">
              <a:spcBef>
                <a:spcPct val="0"/>
              </a:spcBef>
              <a:spcAft>
                <a:spcPct val="0"/>
              </a:spcAft>
              <a:defRPr>
                <a:solidFill>
                  <a:schemeClr val="tx1"/>
                </a:solidFill>
                <a:latin typeface="Perpetua" pitchFamily="18" charset="0"/>
              </a:defRPr>
            </a:lvl8pPr>
            <a:lvl9pPr marL="3886200" indent="-228600" fontAlgn="base">
              <a:spcBef>
                <a:spcPct val="0"/>
              </a:spcBef>
              <a:spcAft>
                <a:spcPct val="0"/>
              </a:spcAft>
              <a:defRPr>
                <a:solidFill>
                  <a:schemeClr val="tx1"/>
                </a:solidFill>
                <a:latin typeface="Perpetua" pitchFamily="18" charset="0"/>
              </a:defRPr>
            </a:lvl9pPr>
          </a:lstStyle>
          <a:p>
            <a:pPr fontAlgn="base">
              <a:spcBef>
                <a:spcPct val="0"/>
              </a:spcBef>
              <a:spcAft>
                <a:spcPct val="0"/>
              </a:spcAft>
              <a:defRPr/>
            </a:pPr>
            <a:fld id="{04EC30E2-D3C1-45C9-B3ED-DAC4366CD4FB}" type="slidenum">
              <a:rPr lang="en-US" altLang="en-US" smtClean="0">
                <a:latin typeface="Calibri" pitchFamily="34" charset="0"/>
              </a:rPr>
              <a:pPr fontAlgn="base">
                <a:spcBef>
                  <a:spcPct val="0"/>
                </a:spcBef>
                <a:spcAft>
                  <a:spcPct val="0"/>
                </a:spcAft>
                <a:defRPr/>
              </a:pPr>
              <a:t>15</a:t>
            </a:fld>
            <a:endParaRPr lang="en-US" altLang="en-US" smtClean="0">
              <a:latin typeface="Calibri"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088" y="69850"/>
            <a:ext cx="9013825" cy="6691313"/>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3500" y="1449388"/>
            <a:ext cx="9020175" cy="15271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3500" y="1397000"/>
            <a:ext cx="9020175" cy="12065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 name="Rectangle 9"/>
          <p:cNvSpPr/>
          <p:nvPr/>
        </p:nvSpPr>
        <p:spPr>
          <a:xfrm>
            <a:off x="63500" y="2976563"/>
            <a:ext cx="9020175" cy="1111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lang="en-US" smtClean="0"/>
              <a:t>Click to edit Master title style</a:t>
            </a:r>
            <a:endParaRPr lang="en-US"/>
          </a:p>
        </p:txBody>
      </p:sp>
      <p:sp>
        <p:nvSpPr>
          <p:cNvPr id="11" name="Date Placeholder 27"/>
          <p:cNvSpPr>
            <a:spLocks noGrp="1"/>
          </p:cNvSpPr>
          <p:nvPr>
            <p:ph type="dt" sz="half" idx="10"/>
          </p:nvPr>
        </p:nvSpPr>
        <p:spPr/>
        <p:txBody>
          <a:bodyPr/>
          <a:lstStyle>
            <a:lvl1pPr>
              <a:defRPr/>
            </a:lvl1pPr>
          </a:lstStyle>
          <a:p>
            <a:pPr>
              <a:defRPr/>
            </a:pPr>
            <a:fld id="{A7036D51-D40E-41F2-973C-88DE4EE8EED2}" type="datetimeFigureOut">
              <a:rPr lang="en-US"/>
              <a:pPr>
                <a:defRPr/>
              </a:pPr>
              <a:t>2/25/2017</a:t>
            </a:fld>
            <a:endParaRPr lang="en-US"/>
          </a:p>
        </p:txBody>
      </p:sp>
      <p:sp>
        <p:nvSpPr>
          <p:cNvPr id="12" name="Footer Placeholder 16"/>
          <p:cNvSpPr>
            <a:spLocks noGrp="1"/>
          </p:cNvSpPr>
          <p:nvPr>
            <p:ph type="ftr" sz="quarter" idx="11"/>
          </p:nvPr>
        </p:nvSpPr>
        <p:spPr/>
        <p:txBody>
          <a:bodyPr/>
          <a:lstStyle>
            <a:lvl1pPr>
              <a:defRPr/>
            </a:lvl1pPr>
          </a:lstStyle>
          <a:p>
            <a:pPr>
              <a:defRPr/>
            </a:pPr>
            <a:endParaRPr lang="en-US"/>
          </a:p>
        </p:txBody>
      </p:sp>
      <p:sp>
        <p:nvSpPr>
          <p:cNvPr id="13" name="Slide Number Placeholder 28"/>
          <p:cNvSpPr>
            <a:spLocks noGrp="1"/>
          </p:cNvSpPr>
          <p:nvPr>
            <p:ph type="sldNum" sz="quarter" idx="12"/>
          </p:nvPr>
        </p:nvSpPr>
        <p:spPr/>
        <p:txBody>
          <a:bodyPr/>
          <a:lstStyle>
            <a:lvl1pPr>
              <a:defRPr sz="1400">
                <a:solidFill>
                  <a:srgbClr val="FFFFFF"/>
                </a:solidFill>
              </a:defRPr>
            </a:lvl1pPr>
          </a:lstStyle>
          <a:p>
            <a:pPr>
              <a:defRPr/>
            </a:pPr>
            <a:fld id="{B98F1D87-2839-45BE-ADEB-CA037333AA69}" type="slidenum">
              <a:rPr lang="en-US"/>
              <a:pPr>
                <a:defRPr/>
              </a:pPr>
              <a:t>‹#›</a:t>
            </a:fld>
            <a:endParaRPr lang="en-US"/>
          </a:p>
        </p:txBody>
      </p:sp>
    </p:spTree>
    <p:extLst>
      <p:ext uri="{BB962C8B-B14F-4D97-AF65-F5344CB8AC3E}">
        <p14:creationId xmlns:p14="http://schemas.microsoft.com/office/powerpoint/2010/main" val="654893049"/>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A426291-1B33-494C-9ED9-70E9FF587054}" type="datetimeFigureOut">
              <a:rPr lang="en-US"/>
              <a:pPr>
                <a:defRPr/>
              </a:pPr>
              <a:t>2/25/2017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291EAF78-2AB6-4E51-9135-BA70BA7AC00E}" type="slidenum">
              <a:rPr lang="en-US"/>
              <a:pPr>
                <a:defRPr/>
              </a:pPr>
              <a:t>‹#›</a:t>
            </a:fld>
            <a:endParaRPr lang="en-US"/>
          </a:p>
        </p:txBody>
      </p:sp>
    </p:spTree>
    <p:extLst>
      <p:ext uri="{BB962C8B-B14F-4D97-AF65-F5344CB8AC3E}">
        <p14:creationId xmlns:p14="http://schemas.microsoft.com/office/powerpoint/2010/main" val="4029981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29458872-1ADB-4FFB-88D7-F5817F5FF717}" type="datetimeFigureOut">
              <a:rPr lang="en-US"/>
              <a:pPr>
                <a:defRPr/>
              </a:pPr>
              <a:t>2/25/2017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084683EB-ABEF-475A-992C-6A8F01889295}" type="slidenum">
              <a:rPr lang="en-US"/>
              <a:pPr>
                <a:defRPr/>
              </a:pPr>
              <a:t>‹#›</a:t>
            </a:fld>
            <a:endParaRPr lang="en-US"/>
          </a:p>
        </p:txBody>
      </p:sp>
    </p:spTree>
    <p:extLst>
      <p:ext uri="{BB962C8B-B14F-4D97-AF65-F5344CB8AC3E}">
        <p14:creationId xmlns:p14="http://schemas.microsoft.com/office/powerpoint/2010/main" val="17963743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8" name="Content Placeholder 7"/>
          <p:cNvSpPr>
            <a:spLocks noGrp="1"/>
          </p:cNvSpPr>
          <p:nvPr>
            <p:ph sz="quarter" idx="1"/>
          </p:nvPr>
        </p:nvSpPr>
        <p:spPr>
          <a:xfrm>
            <a:off x="914400" y="1447800"/>
            <a:ext cx="777240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13"/>
          <p:cNvSpPr>
            <a:spLocks noGrp="1"/>
          </p:cNvSpPr>
          <p:nvPr>
            <p:ph type="dt" sz="half" idx="10"/>
          </p:nvPr>
        </p:nvSpPr>
        <p:spPr/>
        <p:txBody>
          <a:bodyPr/>
          <a:lstStyle>
            <a:lvl1pPr>
              <a:defRPr/>
            </a:lvl1pPr>
          </a:lstStyle>
          <a:p>
            <a:pPr>
              <a:defRPr/>
            </a:pPr>
            <a:fld id="{650518EB-1077-4795-ADC9-2B9C024BF847}" type="datetimeFigureOut">
              <a:rPr lang="en-US"/>
              <a:pPr>
                <a:defRPr/>
              </a:pPr>
              <a:t>2/25/2017</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22"/>
          <p:cNvSpPr>
            <a:spLocks noGrp="1"/>
          </p:cNvSpPr>
          <p:nvPr>
            <p:ph type="sldNum" sz="quarter" idx="12"/>
          </p:nvPr>
        </p:nvSpPr>
        <p:spPr/>
        <p:txBody>
          <a:bodyPr/>
          <a:lstStyle>
            <a:lvl1pPr>
              <a:defRPr/>
            </a:lvl1pPr>
          </a:lstStyle>
          <a:p>
            <a:pPr>
              <a:defRPr/>
            </a:pPr>
            <a:fld id="{FE08C733-C6F7-4E81-89D0-EDD05747C388}" type="slidenum">
              <a:rPr lang="en-US"/>
              <a:pPr>
                <a:defRPr/>
              </a:pPr>
              <a:t>‹#›</a:t>
            </a:fld>
            <a:endParaRPr lang="en-US"/>
          </a:p>
        </p:txBody>
      </p:sp>
    </p:spTree>
    <p:extLst>
      <p:ext uri="{BB962C8B-B14F-4D97-AF65-F5344CB8AC3E}">
        <p14:creationId xmlns:p14="http://schemas.microsoft.com/office/powerpoint/2010/main" val="2001991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5" name="Rounded Rectangle 4"/>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flipV="1">
            <a:off x="69850" y="2376488"/>
            <a:ext cx="901382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9850" y="2341563"/>
            <a:ext cx="901382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68263" y="2468563"/>
            <a:ext cx="9015412" cy="4603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722313" y="952500"/>
            <a:ext cx="7772400" cy="1362075"/>
          </a:xfrm>
        </p:spPr>
        <p:txBody>
          <a:bodyPr/>
          <a:lstStyle>
            <a:lvl1pPr algn="l">
              <a:buNone/>
              <a:defRPr sz="4000" b="0" cap="none"/>
            </a:lvl1pPr>
          </a:lstStyle>
          <a:p>
            <a:r>
              <a:rPr lang="en-US" smtClean="0"/>
              <a:t>Click to edit Master title style</a:t>
            </a:r>
            <a:endParaRPr lang="en-US"/>
          </a:p>
        </p:txBody>
      </p:sp>
      <p:sp>
        <p:nvSpPr>
          <p:cNvPr id="3" name="Text Placeholder 2"/>
          <p:cNvSpPr>
            <a:spLocks noGrp="1"/>
          </p:cNvSpPr>
          <p:nvPr>
            <p:ph type="body" idx="1"/>
          </p:nvPr>
        </p:nvSpPr>
        <p:spPr>
          <a:xfrm>
            <a:off x="722313" y="2547938"/>
            <a:ext cx="7772400" cy="1338262"/>
          </a:xfrm>
        </p:spPr>
        <p:txBody>
          <a:bodyPr/>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9" name="Date Placeholder 3"/>
          <p:cNvSpPr>
            <a:spLocks noGrp="1"/>
          </p:cNvSpPr>
          <p:nvPr>
            <p:ph type="dt" sz="half" idx="10"/>
          </p:nvPr>
        </p:nvSpPr>
        <p:spPr/>
        <p:txBody>
          <a:bodyPr/>
          <a:lstStyle>
            <a:lvl1pPr>
              <a:defRPr/>
            </a:lvl1pPr>
          </a:lstStyle>
          <a:p>
            <a:pPr>
              <a:defRPr/>
            </a:pPr>
            <a:fld id="{9B028B00-6E70-4604-8E85-C20A6C1EBAE5}" type="datetimeFigureOut">
              <a:rPr lang="en-US"/>
              <a:pPr>
                <a:defRPr/>
              </a:pPr>
              <a:t>2/25/2017</a:t>
            </a:fld>
            <a:endParaRPr lang="en-US"/>
          </a:p>
        </p:txBody>
      </p:sp>
      <p:sp>
        <p:nvSpPr>
          <p:cNvPr id="10" name="Footer Placeholder 4"/>
          <p:cNvSpPr>
            <a:spLocks noGrp="1"/>
          </p:cNvSpPr>
          <p:nvPr>
            <p:ph type="ftr" sz="quarter" idx="11"/>
          </p:nvPr>
        </p:nvSpPr>
        <p:spPr>
          <a:xfrm>
            <a:off x="800100" y="6172200"/>
            <a:ext cx="4000500" cy="457200"/>
          </a:xfrm>
        </p:spPr>
        <p:txBody>
          <a:bodyPr/>
          <a:lstStyle>
            <a:lvl1pPr>
              <a:defRPr/>
            </a:lvl1pPr>
          </a:lstStyle>
          <a:p>
            <a:pPr>
              <a:defRPr/>
            </a:pPr>
            <a:endParaRPr lang="en-US"/>
          </a:p>
        </p:txBody>
      </p:sp>
      <p:sp>
        <p:nvSpPr>
          <p:cNvPr id="11" name="Slide Number Placeholder 5"/>
          <p:cNvSpPr>
            <a:spLocks noGrp="1"/>
          </p:cNvSpPr>
          <p:nvPr>
            <p:ph type="sldNum" sz="quarter" idx="12"/>
          </p:nvPr>
        </p:nvSpPr>
        <p:spPr>
          <a:xfrm>
            <a:off x="146050" y="6208713"/>
            <a:ext cx="457200" cy="457200"/>
          </a:xfrm>
        </p:spPr>
        <p:txBody>
          <a:bodyPr/>
          <a:lstStyle>
            <a:lvl1pPr>
              <a:defRPr/>
            </a:lvl1pPr>
          </a:lstStyle>
          <a:p>
            <a:pPr>
              <a:defRPr/>
            </a:pPr>
            <a:fld id="{69B7DA3D-00C5-4E54-BFEA-3F72E8017333}" type="slidenum">
              <a:rPr lang="en-US"/>
              <a:pPr>
                <a:defRPr/>
              </a:pPr>
              <a:t>‹#›</a:t>
            </a:fld>
            <a:endParaRPr lang="en-US"/>
          </a:p>
        </p:txBody>
      </p:sp>
    </p:spTree>
    <p:extLst>
      <p:ext uri="{BB962C8B-B14F-4D97-AF65-F5344CB8AC3E}">
        <p14:creationId xmlns:p14="http://schemas.microsoft.com/office/powerpoint/2010/main" val="2731884997"/>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9" name="Content Placeholder 8"/>
          <p:cNvSpPr>
            <a:spLocks noGrp="1"/>
          </p:cNvSpPr>
          <p:nvPr>
            <p:ph sz="quarter" idx="1"/>
          </p:nvPr>
        </p:nvSpPr>
        <p:spPr>
          <a:xfrm>
            <a:off x="91440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2"/>
          </p:nvPr>
        </p:nvSpPr>
        <p:spPr>
          <a:xfrm>
            <a:off x="4933950" y="1447800"/>
            <a:ext cx="3749040" cy="4572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13"/>
          <p:cNvSpPr>
            <a:spLocks noGrp="1"/>
          </p:cNvSpPr>
          <p:nvPr>
            <p:ph type="dt" sz="half" idx="10"/>
          </p:nvPr>
        </p:nvSpPr>
        <p:spPr/>
        <p:txBody>
          <a:bodyPr/>
          <a:lstStyle>
            <a:lvl1pPr>
              <a:defRPr/>
            </a:lvl1pPr>
          </a:lstStyle>
          <a:p>
            <a:pPr>
              <a:defRPr/>
            </a:pPr>
            <a:fld id="{641DB16C-5F8D-4C34-B602-9D32CC8A7510}" type="datetimeFigureOut">
              <a:rPr lang="en-US"/>
              <a:pPr>
                <a:defRPr/>
              </a:pPr>
              <a:t>2/25/2017</a:t>
            </a:fld>
            <a:endParaRPr lang="en-US"/>
          </a:p>
        </p:txBody>
      </p:sp>
      <p:sp>
        <p:nvSpPr>
          <p:cNvPr id="6" name="Footer Placeholder 2"/>
          <p:cNvSpPr>
            <a:spLocks noGrp="1"/>
          </p:cNvSpPr>
          <p:nvPr>
            <p:ph type="ftr" sz="quarter" idx="11"/>
          </p:nvPr>
        </p:nvSpPr>
        <p:spPr/>
        <p:txBody>
          <a:bodyPr/>
          <a:lstStyle>
            <a:lvl1pPr>
              <a:defRPr/>
            </a:lvl1pPr>
          </a:lstStyle>
          <a:p>
            <a:pPr>
              <a:defRPr/>
            </a:pPr>
            <a:endParaRPr lang="en-US"/>
          </a:p>
        </p:txBody>
      </p:sp>
      <p:sp>
        <p:nvSpPr>
          <p:cNvPr id="7" name="Slide Number Placeholder 22"/>
          <p:cNvSpPr>
            <a:spLocks noGrp="1"/>
          </p:cNvSpPr>
          <p:nvPr>
            <p:ph type="sldNum" sz="quarter" idx="12"/>
          </p:nvPr>
        </p:nvSpPr>
        <p:spPr/>
        <p:txBody>
          <a:bodyPr/>
          <a:lstStyle>
            <a:lvl1pPr>
              <a:defRPr/>
            </a:lvl1pPr>
          </a:lstStyle>
          <a:p>
            <a:pPr>
              <a:defRPr/>
            </a:pPr>
            <a:fld id="{D834470E-5E05-4931-9485-322F7FDABD1E}" type="slidenum">
              <a:rPr lang="en-US"/>
              <a:pPr>
                <a:defRPr/>
              </a:pPr>
              <a:t>‹#›</a:t>
            </a:fld>
            <a:endParaRPr lang="en-US"/>
          </a:p>
        </p:txBody>
      </p:sp>
    </p:spTree>
    <p:extLst>
      <p:ext uri="{BB962C8B-B14F-4D97-AF65-F5344CB8AC3E}">
        <p14:creationId xmlns:p14="http://schemas.microsoft.com/office/powerpoint/2010/main" val="12678101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anchor="b">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11" name="Content Placeholder 10"/>
          <p:cNvSpPr>
            <a:spLocks noGrp="1"/>
          </p:cNvSpPr>
          <p:nvPr>
            <p:ph sz="half" idx="2"/>
          </p:nvPr>
        </p:nvSpPr>
        <p:spPr>
          <a:xfrm>
            <a:off x="9144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12"/>
          <p:cNvSpPr>
            <a:spLocks noGrp="1"/>
          </p:cNvSpPr>
          <p:nvPr>
            <p:ph sz="half" idx="4"/>
          </p:nvPr>
        </p:nvSpPr>
        <p:spPr>
          <a:xfrm>
            <a:off x="4953000" y="2247900"/>
            <a:ext cx="3733800" cy="3886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13"/>
          <p:cNvSpPr>
            <a:spLocks noGrp="1"/>
          </p:cNvSpPr>
          <p:nvPr>
            <p:ph type="dt" sz="half" idx="10"/>
          </p:nvPr>
        </p:nvSpPr>
        <p:spPr/>
        <p:txBody>
          <a:bodyPr/>
          <a:lstStyle>
            <a:lvl1pPr>
              <a:defRPr/>
            </a:lvl1pPr>
          </a:lstStyle>
          <a:p>
            <a:pPr>
              <a:defRPr/>
            </a:pPr>
            <a:fld id="{F0CC1DF7-8CFD-40FB-92ED-F1CCF0C14D6B}" type="datetimeFigureOut">
              <a:rPr lang="en-US"/>
              <a:pPr>
                <a:defRPr/>
              </a:pPr>
              <a:t>2/25/2017</a:t>
            </a:fld>
            <a:endParaRPr lang="en-US"/>
          </a:p>
        </p:txBody>
      </p:sp>
      <p:sp>
        <p:nvSpPr>
          <p:cNvPr id="8" name="Footer Placeholder 2"/>
          <p:cNvSpPr>
            <a:spLocks noGrp="1"/>
          </p:cNvSpPr>
          <p:nvPr>
            <p:ph type="ftr" sz="quarter" idx="11"/>
          </p:nvPr>
        </p:nvSpPr>
        <p:spPr/>
        <p:txBody>
          <a:bodyPr/>
          <a:lstStyle>
            <a:lvl1pPr>
              <a:defRPr/>
            </a:lvl1pPr>
          </a:lstStyle>
          <a:p>
            <a:pPr>
              <a:defRPr/>
            </a:pPr>
            <a:endParaRPr lang="en-US"/>
          </a:p>
        </p:txBody>
      </p:sp>
      <p:sp>
        <p:nvSpPr>
          <p:cNvPr id="9" name="Slide Number Placeholder 22"/>
          <p:cNvSpPr>
            <a:spLocks noGrp="1"/>
          </p:cNvSpPr>
          <p:nvPr>
            <p:ph type="sldNum" sz="quarter" idx="12"/>
          </p:nvPr>
        </p:nvSpPr>
        <p:spPr/>
        <p:txBody>
          <a:bodyPr/>
          <a:lstStyle>
            <a:lvl1pPr>
              <a:defRPr/>
            </a:lvl1pPr>
          </a:lstStyle>
          <a:p>
            <a:pPr>
              <a:defRPr/>
            </a:pPr>
            <a:fld id="{F00CC3E5-69DC-4E86-9E95-9E68C694B0FD}" type="slidenum">
              <a:rPr lang="en-US"/>
              <a:pPr>
                <a:defRPr/>
              </a:pPr>
              <a:t>‹#›</a:t>
            </a:fld>
            <a:endParaRPr lang="en-US"/>
          </a:p>
        </p:txBody>
      </p:sp>
    </p:spTree>
    <p:extLst>
      <p:ext uri="{BB962C8B-B14F-4D97-AF65-F5344CB8AC3E}">
        <p14:creationId xmlns:p14="http://schemas.microsoft.com/office/powerpoint/2010/main" val="19790283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13"/>
          <p:cNvSpPr>
            <a:spLocks noGrp="1"/>
          </p:cNvSpPr>
          <p:nvPr>
            <p:ph type="dt" sz="half" idx="10"/>
          </p:nvPr>
        </p:nvSpPr>
        <p:spPr/>
        <p:txBody>
          <a:bodyPr/>
          <a:lstStyle>
            <a:lvl1pPr>
              <a:defRPr/>
            </a:lvl1pPr>
          </a:lstStyle>
          <a:p>
            <a:pPr>
              <a:defRPr/>
            </a:pPr>
            <a:fld id="{8FF78E18-F44B-4FC8-9AB5-90657AC187F8}" type="datetimeFigureOut">
              <a:rPr lang="en-US"/>
              <a:pPr>
                <a:defRPr/>
              </a:pPr>
              <a:t>2/25/2017</a:t>
            </a:fld>
            <a:endParaRPr lang="en-US"/>
          </a:p>
        </p:txBody>
      </p:sp>
      <p:sp>
        <p:nvSpPr>
          <p:cNvPr id="4" name="Footer Placeholder 2"/>
          <p:cNvSpPr>
            <a:spLocks noGrp="1"/>
          </p:cNvSpPr>
          <p:nvPr>
            <p:ph type="ftr" sz="quarter" idx="11"/>
          </p:nvPr>
        </p:nvSpPr>
        <p:spPr/>
        <p:txBody>
          <a:bodyPr/>
          <a:lstStyle>
            <a:lvl1pPr>
              <a:defRPr/>
            </a:lvl1pPr>
          </a:lstStyle>
          <a:p>
            <a:pPr>
              <a:defRPr/>
            </a:pPr>
            <a:endParaRPr lang="en-US"/>
          </a:p>
        </p:txBody>
      </p:sp>
      <p:sp>
        <p:nvSpPr>
          <p:cNvPr id="5" name="Slide Number Placeholder 22"/>
          <p:cNvSpPr>
            <a:spLocks noGrp="1"/>
          </p:cNvSpPr>
          <p:nvPr>
            <p:ph type="sldNum" sz="quarter" idx="12"/>
          </p:nvPr>
        </p:nvSpPr>
        <p:spPr/>
        <p:txBody>
          <a:bodyPr/>
          <a:lstStyle>
            <a:lvl1pPr>
              <a:defRPr/>
            </a:lvl1pPr>
          </a:lstStyle>
          <a:p>
            <a:pPr>
              <a:defRPr/>
            </a:pPr>
            <a:fld id="{EAA2BABA-5B81-4E14-A999-A15536F6F877}" type="slidenum">
              <a:rPr lang="en-US"/>
              <a:pPr>
                <a:defRPr/>
              </a:pPr>
              <a:t>‹#›</a:t>
            </a:fld>
            <a:endParaRPr lang="en-US"/>
          </a:p>
        </p:txBody>
      </p:sp>
    </p:spTree>
    <p:extLst>
      <p:ext uri="{BB962C8B-B14F-4D97-AF65-F5344CB8AC3E}">
        <p14:creationId xmlns:p14="http://schemas.microsoft.com/office/powerpoint/2010/main" val="3212678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3"/>
          <p:cNvSpPr>
            <a:spLocks noGrp="1"/>
          </p:cNvSpPr>
          <p:nvPr>
            <p:ph type="dt" sz="half" idx="10"/>
          </p:nvPr>
        </p:nvSpPr>
        <p:spPr/>
        <p:txBody>
          <a:bodyPr/>
          <a:lstStyle>
            <a:lvl1pPr>
              <a:defRPr/>
            </a:lvl1pPr>
          </a:lstStyle>
          <a:p>
            <a:pPr>
              <a:defRPr/>
            </a:pPr>
            <a:fld id="{887184C9-6B22-4FFF-8869-B2A3B8E9B9F5}" type="datetimeFigureOut">
              <a:rPr lang="en-US"/>
              <a:pPr>
                <a:defRPr/>
              </a:pPr>
              <a:t>2/25/2017</a:t>
            </a:fld>
            <a:endParaRPr lang="en-US"/>
          </a:p>
        </p:txBody>
      </p:sp>
      <p:sp>
        <p:nvSpPr>
          <p:cNvPr id="3" name="Footer Placeholder 2"/>
          <p:cNvSpPr>
            <a:spLocks noGrp="1"/>
          </p:cNvSpPr>
          <p:nvPr>
            <p:ph type="ftr" sz="quarter" idx="11"/>
          </p:nvPr>
        </p:nvSpPr>
        <p:spPr/>
        <p:txBody>
          <a:bodyPr/>
          <a:lstStyle>
            <a:lvl1pPr>
              <a:defRPr/>
            </a:lvl1pPr>
          </a:lstStyle>
          <a:p>
            <a:pPr>
              <a:defRPr/>
            </a:pPr>
            <a:endParaRPr lang="en-US"/>
          </a:p>
        </p:txBody>
      </p:sp>
      <p:sp>
        <p:nvSpPr>
          <p:cNvPr id="4" name="Slide Number Placeholder 22"/>
          <p:cNvSpPr>
            <a:spLocks noGrp="1"/>
          </p:cNvSpPr>
          <p:nvPr>
            <p:ph type="sldNum" sz="quarter" idx="12"/>
          </p:nvPr>
        </p:nvSpPr>
        <p:spPr/>
        <p:txBody>
          <a:bodyPr/>
          <a:lstStyle>
            <a:lvl1pPr>
              <a:defRPr/>
            </a:lvl1pPr>
          </a:lstStyle>
          <a:p>
            <a:pPr>
              <a:defRPr/>
            </a:pPr>
            <a:fld id="{FE9250E3-5F44-491A-BC32-F94E0D04070B}" type="slidenum">
              <a:rPr lang="en-US"/>
              <a:pPr>
                <a:defRPr/>
              </a:pPr>
              <a:t>‹#›</a:t>
            </a:fld>
            <a:endParaRPr lang="en-US"/>
          </a:p>
        </p:txBody>
      </p:sp>
    </p:spTree>
    <p:extLst>
      <p:ext uri="{BB962C8B-B14F-4D97-AF65-F5344CB8AC3E}">
        <p14:creationId xmlns:p14="http://schemas.microsoft.com/office/powerpoint/2010/main" val="39105454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6" name="Rounded Rectangle 5"/>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273050"/>
            <a:ext cx="7772400" cy="1143000"/>
          </a:xfrm>
        </p:spPr>
        <p:txBody>
          <a:bodyPr/>
          <a:lstStyle>
            <a:lvl1pPr algn="l">
              <a:buNone/>
              <a:defRPr sz="4000" b="0"/>
            </a:lvl1pPr>
          </a:lstStyle>
          <a:p>
            <a:r>
              <a:rPr lang="en-US" smtClean="0"/>
              <a:t>Click to edit Master title style</a:t>
            </a:r>
            <a:endParaRPr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11" name="Content Placeholder 10"/>
          <p:cNvSpPr>
            <a:spLocks noGrp="1"/>
          </p:cNvSpPr>
          <p:nvPr>
            <p:ph sz="quarter" idx="1"/>
          </p:nvPr>
        </p:nvSpPr>
        <p:spPr>
          <a:xfrm>
            <a:off x="2971800" y="1600200"/>
            <a:ext cx="5715000"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4"/>
          <p:cNvSpPr>
            <a:spLocks noGrp="1"/>
          </p:cNvSpPr>
          <p:nvPr>
            <p:ph type="dt" sz="half" idx="10"/>
          </p:nvPr>
        </p:nvSpPr>
        <p:spPr/>
        <p:txBody>
          <a:bodyPr/>
          <a:lstStyle>
            <a:lvl1pPr>
              <a:defRPr/>
            </a:lvl1pPr>
          </a:lstStyle>
          <a:p>
            <a:pPr>
              <a:defRPr/>
            </a:pPr>
            <a:fld id="{11296E73-FA77-4AF2-AA12-FE147F4A6B34}" type="datetimeFigureOut">
              <a:rPr lang="en-US"/>
              <a:pPr>
                <a:defRPr/>
              </a:pPr>
              <a:t>2/25/2017</a:t>
            </a:fld>
            <a:endParaRPr lang="en-US"/>
          </a:p>
        </p:txBody>
      </p:sp>
      <p:sp>
        <p:nvSpPr>
          <p:cNvPr id="8" name="Footer Placeholder 5"/>
          <p:cNvSpPr>
            <a:spLocks noGrp="1"/>
          </p:cNvSpPr>
          <p:nvPr>
            <p:ph type="ftr" sz="quarter" idx="11"/>
          </p:nvPr>
        </p:nvSpPr>
        <p:spPr/>
        <p:txBody>
          <a:bodyPr/>
          <a:lstStyle>
            <a:lvl1pPr>
              <a:defRPr/>
            </a:lvl1pPr>
          </a:lstStyle>
          <a:p>
            <a:pPr>
              <a:defRPr/>
            </a:pPr>
            <a:endParaRPr lang="en-US"/>
          </a:p>
        </p:txBody>
      </p:sp>
      <p:sp>
        <p:nvSpPr>
          <p:cNvPr id="9" name="Slide Number Placeholder 6"/>
          <p:cNvSpPr>
            <a:spLocks noGrp="1"/>
          </p:cNvSpPr>
          <p:nvPr>
            <p:ph type="sldNum" sz="quarter" idx="12"/>
          </p:nvPr>
        </p:nvSpPr>
        <p:spPr/>
        <p:txBody>
          <a:bodyPr/>
          <a:lstStyle>
            <a:lvl1pPr>
              <a:defRPr/>
            </a:lvl1pPr>
          </a:lstStyle>
          <a:p>
            <a:pPr>
              <a:defRPr/>
            </a:pPr>
            <a:fld id="{6BCDDBD4-9E8D-47AF-B570-52C7EA803E2D}" type="slidenum">
              <a:rPr lang="en-US"/>
              <a:pPr>
                <a:defRPr/>
              </a:pPr>
              <a:t>‹#›</a:t>
            </a:fld>
            <a:endParaRPr lang="en-US"/>
          </a:p>
        </p:txBody>
      </p:sp>
    </p:spTree>
    <p:extLst>
      <p:ext uri="{BB962C8B-B14F-4D97-AF65-F5344CB8AC3E}">
        <p14:creationId xmlns:p14="http://schemas.microsoft.com/office/powerpoint/2010/main" val="36108833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5" name="Rectangle 4"/>
          <p:cNvSpPr/>
          <p:nvPr/>
        </p:nvSpPr>
        <p:spPr>
          <a:xfrm flipV="1">
            <a:off x="68263" y="4683125"/>
            <a:ext cx="9007475" cy="92075"/>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Rectangle 5"/>
          <p:cNvSpPr/>
          <p:nvPr/>
        </p:nvSpPr>
        <p:spPr>
          <a:xfrm>
            <a:off x="68263" y="4649788"/>
            <a:ext cx="9007475" cy="46037"/>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7" name="Rectangle 6"/>
          <p:cNvSpPr/>
          <p:nvPr/>
        </p:nvSpPr>
        <p:spPr>
          <a:xfrm>
            <a:off x="68263" y="4773613"/>
            <a:ext cx="9007475" cy="47625"/>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lang="en-US" smtClean="0"/>
              <a:t>Click to edit Master title style</a:t>
            </a:r>
            <a:endParaRPr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normAutofit/>
          </a:bodyPr>
          <a:lstStyle>
            <a:lvl1pPr marL="0" indent="0">
              <a:buNone/>
              <a:defRPr sz="3200"/>
            </a:lvl1pPr>
          </a:lstStyle>
          <a:p>
            <a:pPr lvl="0"/>
            <a:r>
              <a:rPr lang="en-US" noProof="0" smtClean="0"/>
              <a:t>Click icon to add picture</a:t>
            </a:r>
            <a:endParaRPr lang="en-US" noProof="0" dirty="0"/>
          </a:p>
        </p:txBody>
      </p:sp>
      <p:sp>
        <p:nvSpPr>
          <p:cNvPr id="8" name="Date Placeholder 4"/>
          <p:cNvSpPr>
            <a:spLocks noGrp="1"/>
          </p:cNvSpPr>
          <p:nvPr>
            <p:ph type="dt" sz="half" idx="10"/>
          </p:nvPr>
        </p:nvSpPr>
        <p:spPr/>
        <p:txBody>
          <a:bodyPr/>
          <a:lstStyle>
            <a:lvl1pPr>
              <a:defRPr/>
            </a:lvl1pPr>
          </a:lstStyle>
          <a:p>
            <a:pPr>
              <a:defRPr/>
            </a:pPr>
            <a:fld id="{EC94DFE2-BF47-4CD8-AEDA-3B2CA61559F8}" type="datetimeFigureOut">
              <a:rPr lang="en-US"/>
              <a:pPr>
                <a:defRPr/>
              </a:pPr>
              <a:t>2/25/2017</a:t>
            </a:fld>
            <a:endParaRPr lang="en-US"/>
          </a:p>
        </p:txBody>
      </p:sp>
      <p:sp>
        <p:nvSpPr>
          <p:cNvPr id="9" name="Footer Placeholder 5"/>
          <p:cNvSpPr>
            <a:spLocks noGrp="1"/>
          </p:cNvSpPr>
          <p:nvPr>
            <p:ph type="ftr" sz="quarter" idx="11"/>
          </p:nvPr>
        </p:nvSpPr>
        <p:spPr>
          <a:xfrm>
            <a:off x="914400" y="6172200"/>
            <a:ext cx="3886200" cy="457200"/>
          </a:xfrm>
        </p:spPr>
        <p:txBody>
          <a:bodyPr/>
          <a:lstStyle>
            <a:lvl1pPr>
              <a:defRPr/>
            </a:lvl1pPr>
          </a:lstStyle>
          <a:p>
            <a:pPr>
              <a:defRPr/>
            </a:pPr>
            <a:endParaRPr lang="en-US"/>
          </a:p>
        </p:txBody>
      </p:sp>
      <p:sp>
        <p:nvSpPr>
          <p:cNvPr id="10" name="Slide Number Placeholder 6"/>
          <p:cNvSpPr>
            <a:spLocks noGrp="1"/>
          </p:cNvSpPr>
          <p:nvPr>
            <p:ph type="sldNum" sz="quarter" idx="12"/>
          </p:nvPr>
        </p:nvSpPr>
        <p:spPr>
          <a:xfrm>
            <a:off x="146050" y="6208713"/>
            <a:ext cx="457200" cy="457200"/>
          </a:xfrm>
        </p:spPr>
        <p:txBody>
          <a:bodyPr/>
          <a:lstStyle>
            <a:lvl1pPr>
              <a:defRPr/>
            </a:lvl1pPr>
          </a:lstStyle>
          <a:p>
            <a:pPr>
              <a:defRPr/>
            </a:pPr>
            <a:fld id="{A76D0685-FB6D-402A-9DA3-371A5C4B3015}" type="slidenum">
              <a:rPr lang="en-US"/>
              <a:pPr>
                <a:defRPr/>
              </a:pPr>
              <a:t>‹#›</a:t>
            </a:fld>
            <a:endParaRPr lang="en-US"/>
          </a:p>
        </p:txBody>
      </p:sp>
    </p:spTree>
    <p:extLst>
      <p:ext uri="{BB962C8B-B14F-4D97-AF65-F5344CB8AC3E}">
        <p14:creationId xmlns:p14="http://schemas.microsoft.com/office/powerpoint/2010/main" val="24825020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useBgFill="1">
        <p:nvSpPr>
          <p:cNvPr id="8" name="Rounded Rectangle 7"/>
          <p:cNvSpPr/>
          <p:nvPr/>
        </p:nvSpPr>
        <p:spPr>
          <a:xfrm>
            <a:off x="63500" y="69850"/>
            <a:ext cx="9013825" cy="6692900"/>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fontAlgn="auto">
              <a:spcBef>
                <a:spcPts val="0"/>
              </a:spcBef>
              <a:spcAft>
                <a:spcPts val="0"/>
              </a:spcAft>
              <a:defRPr/>
            </a:pPr>
            <a:endParaRPr lang="en-US"/>
          </a:p>
        </p:txBody>
      </p:sp>
      <p:sp>
        <p:nvSpPr>
          <p:cNvPr id="1028" name="Title Placeholder 21"/>
          <p:cNvSpPr>
            <a:spLocks noGrp="1"/>
          </p:cNvSpPr>
          <p:nvPr>
            <p:ph type="title"/>
          </p:nvPr>
        </p:nvSpPr>
        <p:spPr bwMode="auto">
          <a:xfrm>
            <a:off x="914400" y="274638"/>
            <a:ext cx="77724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91440" numCol="1" anchor="b" anchorCtr="0" compatLnSpc="1">
            <a:prstTxWarp prst="textNoShape">
              <a:avLst/>
            </a:prstTxWarp>
          </a:bodyPr>
          <a:lstStyle/>
          <a:p>
            <a:pPr lvl="0"/>
            <a:r>
              <a:rPr lang="en-US" altLang="en-US" smtClean="0"/>
              <a:t>Click to edit Master title style</a:t>
            </a:r>
          </a:p>
        </p:txBody>
      </p:sp>
      <p:sp>
        <p:nvSpPr>
          <p:cNvPr id="1029" name="Text Placeholder 12"/>
          <p:cNvSpPr>
            <a:spLocks noGrp="1"/>
          </p:cNvSpPr>
          <p:nvPr>
            <p:ph type="body" idx="1"/>
          </p:nvPr>
        </p:nvSpPr>
        <p:spPr bwMode="auto">
          <a:xfrm>
            <a:off x="914400" y="1447800"/>
            <a:ext cx="77724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fontAlgn="auto" latinLnBrk="0" hangingPunct="1">
              <a:spcBef>
                <a:spcPts val="0"/>
              </a:spcBef>
              <a:spcAft>
                <a:spcPts val="0"/>
              </a:spcAft>
              <a:defRPr kumimoji="0" sz="1400">
                <a:solidFill>
                  <a:schemeClr val="tx2"/>
                </a:solidFill>
                <a:latin typeface="+mn-lt"/>
                <a:cs typeface="+mn-cs"/>
              </a:defRPr>
            </a:lvl1pPr>
          </a:lstStyle>
          <a:p>
            <a:pPr>
              <a:defRPr/>
            </a:pPr>
            <a:fld id="{7283CD8A-AA72-41EF-AAFA-3DF76D42868D}" type="datetimeFigureOut">
              <a:rPr lang="en-US"/>
              <a:pPr>
                <a:defRPr/>
              </a:pPr>
              <a:t>2/25/2017</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fontAlgn="auto" latinLnBrk="0" hangingPunct="1">
              <a:spcBef>
                <a:spcPts val="0"/>
              </a:spcBef>
              <a:spcAft>
                <a:spcPts val="0"/>
              </a:spcAft>
              <a:defRPr kumimoji="0" sz="1400">
                <a:solidFill>
                  <a:schemeClr val="tx2"/>
                </a:solidFill>
                <a:latin typeface="+mn-lt"/>
                <a:cs typeface="+mn-cs"/>
              </a:defRPr>
            </a:lvl1pPr>
          </a:lstStyle>
          <a:p>
            <a:pPr>
              <a:defRPr/>
            </a:pPr>
            <a:endParaRPr lang="en-US"/>
          </a:p>
        </p:txBody>
      </p:sp>
      <p:sp>
        <p:nvSpPr>
          <p:cNvPr id="23" name="Slide Number Placeholder 22"/>
          <p:cNvSpPr>
            <a:spLocks noGrp="1"/>
          </p:cNvSpPr>
          <p:nvPr>
            <p:ph type="sldNum" sz="quarter" idx="4"/>
          </p:nvPr>
        </p:nvSpPr>
        <p:spPr>
          <a:xfrm>
            <a:off x="146050" y="6210300"/>
            <a:ext cx="457200" cy="457200"/>
          </a:xfrm>
          <a:prstGeom prst="ellipse">
            <a:avLst/>
          </a:prstGeom>
          <a:solidFill>
            <a:schemeClr val="accent1"/>
          </a:solidFill>
        </p:spPr>
        <p:txBody>
          <a:bodyPr wrap="none" lIns="0" tIns="0" rIns="0" bIns="0" anchor="ctr" anchorCtr="1">
            <a:noAutofit/>
          </a:bodyPr>
          <a:lstStyle>
            <a:lvl1pPr algn="ctr" eaLnBrk="1" fontAlgn="auto" latinLnBrk="0" hangingPunct="1">
              <a:spcBef>
                <a:spcPts val="0"/>
              </a:spcBef>
              <a:spcAft>
                <a:spcPts val="0"/>
              </a:spcAft>
              <a:defRPr kumimoji="0" sz="1400">
                <a:solidFill>
                  <a:srgbClr val="FFFFFF"/>
                </a:solidFill>
                <a:latin typeface="+mj-lt"/>
                <a:ea typeface="+mj-ea"/>
                <a:cs typeface="+mj-cs"/>
              </a:defRPr>
            </a:lvl1pPr>
          </a:lstStyle>
          <a:p>
            <a:pPr>
              <a:defRPr/>
            </a:pPr>
            <a:fld id="{909357C5-AC31-424E-ACD7-3A80D784E2D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734" r:id="rId1"/>
    <p:sldLayoutId id="2147483727" r:id="rId2"/>
    <p:sldLayoutId id="2147483735" r:id="rId3"/>
    <p:sldLayoutId id="2147483728" r:id="rId4"/>
    <p:sldLayoutId id="2147483729" r:id="rId5"/>
    <p:sldLayoutId id="2147483730" r:id="rId6"/>
    <p:sldLayoutId id="2147483731" r:id="rId7"/>
    <p:sldLayoutId id="2147483736" r:id="rId8"/>
    <p:sldLayoutId id="2147483737" r:id="rId9"/>
    <p:sldLayoutId id="2147483732" r:id="rId10"/>
    <p:sldLayoutId id="2147483733" r:id="rId11"/>
  </p:sldLayoutIdLst>
  <p:txStyles>
    <p:titleStyle>
      <a:lvl1pPr algn="l" rtl="0" eaLnBrk="0" fontAlgn="base" hangingPunct="0">
        <a:spcBef>
          <a:spcPct val="0"/>
        </a:spcBef>
        <a:spcAft>
          <a:spcPct val="0"/>
        </a:spcAft>
        <a:defRPr sz="4000" kern="1200">
          <a:solidFill>
            <a:schemeClr val="tx2"/>
          </a:solidFill>
          <a:latin typeface="+mj-lt"/>
          <a:ea typeface="+mj-ea"/>
          <a:cs typeface="+mj-cs"/>
        </a:defRPr>
      </a:lvl1pPr>
      <a:lvl2pPr algn="l" rtl="0" eaLnBrk="0" fontAlgn="base" hangingPunct="0">
        <a:spcBef>
          <a:spcPct val="0"/>
        </a:spcBef>
        <a:spcAft>
          <a:spcPct val="0"/>
        </a:spcAft>
        <a:defRPr sz="4000">
          <a:solidFill>
            <a:schemeClr val="tx2"/>
          </a:solidFill>
          <a:latin typeface="Franklin Gothic Book" pitchFamily="34" charset="0"/>
        </a:defRPr>
      </a:lvl2pPr>
      <a:lvl3pPr algn="l" rtl="0" eaLnBrk="0" fontAlgn="base" hangingPunct="0">
        <a:spcBef>
          <a:spcPct val="0"/>
        </a:spcBef>
        <a:spcAft>
          <a:spcPct val="0"/>
        </a:spcAft>
        <a:defRPr sz="4000">
          <a:solidFill>
            <a:schemeClr val="tx2"/>
          </a:solidFill>
          <a:latin typeface="Franklin Gothic Book" pitchFamily="34" charset="0"/>
        </a:defRPr>
      </a:lvl3pPr>
      <a:lvl4pPr algn="l" rtl="0" eaLnBrk="0" fontAlgn="base" hangingPunct="0">
        <a:spcBef>
          <a:spcPct val="0"/>
        </a:spcBef>
        <a:spcAft>
          <a:spcPct val="0"/>
        </a:spcAft>
        <a:defRPr sz="4000">
          <a:solidFill>
            <a:schemeClr val="tx2"/>
          </a:solidFill>
          <a:latin typeface="Franklin Gothic Book" pitchFamily="34" charset="0"/>
        </a:defRPr>
      </a:lvl4pPr>
      <a:lvl5pPr algn="l" rtl="0" eaLnBrk="0" fontAlgn="base" hangingPunct="0">
        <a:spcBef>
          <a:spcPct val="0"/>
        </a:spcBef>
        <a:spcAft>
          <a:spcPct val="0"/>
        </a:spcAft>
        <a:defRPr sz="4000">
          <a:solidFill>
            <a:schemeClr val="tx2"/>
          </a:solidFill>
          <a:latin typeface="Franklin Gothic Book" pitchFamily="34" charset="0"/>
        </a:defRPr>
      </a:lvl5pPr>
      <a:lvl6pPr marL="457200" algn="l" rtl="0" fontAlgn="base">
        <a:spcBef>
          <a:spcPct val="0"/>
        </a:spcBef>
        <a:spcAft>
          <a:spcPct val="0"/>
        </a:spcAft>
        <a:defRPr sz="4000">
          <a:solidFill>
            <a:schemeClr val="tx2"/>
          </a:solidFill>
          <a:latin typeface="Franklin Gothic Book" pitchFamily="34" charset="0"/>
        </a:defRPr>
      </a:lvl6pPr>
      <a:lvl7pPr marL="914400" algn="l" rtl="0" fontAlgn="base">
        <a:spcBef>
          <a:spcPct val="0"/>
        </a:spcBef>
        <a:spcAft>
          <a:spcPct val="0"/>
        </a:spcAft>
        <a:defRPr sz="4000">
          <a:solidFill>
            <a:schemeClr val="tx2"/>
          </a:solidFill>
          <a:latin typeface="Franklin Gothic Book" pitchFamily="34" charset="0"/>
        </a:defRPr>
      </a:lvl7pPr>
      <a:lvl8pPr marL="1371600" algn="l" rtl="0" fontAlgn="base">
        <a:spcBef>
          <a:spcPct val="0"/>
        </a:spcBef>
        <a:spcAft>
          <a:spcPct val="0"/>
        </a:spcAft>
        <a:defRPr sz="4000">
          <a:solidFill>
            <a:schemeClr val="tx2"/>
          </a:solidFill>
          <a:latin typeface="Franklin Gothic Book" pitchFamily="34" charset="0"/>
        </a:defRPr>
      </a:lvl8pPr>
      <a:lvl9pPr marL="1828800" algn="l" rtl="0" fontAlgn="base">
        <a:spcBef>
          <a:spcPct val="0"/>
        </a:spcBef>
        <a:spcAft>
          <a:spcPct val="0"/>
        </a:spcAft>
        <a:defRPr sz="4000">
          <a:solidFill>
            <a:schemeClr val="tx2"/>
          </a:solidFill>
          <a:latin typeface="Franklin Gothic Book" pitchFamily="34" charset="0"/>
        </a:defRPr>
      </a:lvl9pPr>
    </p:titleStyle>
    <p:bodyStyle>
      <a:lvl1pPr marL="273050" indent="-273050" algn="l" rtl="0" eaLnBrk="0" fontAlgn="base" hangingPunct="0">
        <a:spcBef>
          <a:spcPts val="575"/>
        </a:spcBef>
        <a:spcAft>
          <a:spcPct val="0"/>
        </a:spcAft>
        <a:buClr>
          <a:schemeClr val="accent1"/>
        </a:buClr>
        <a:buSzPct val="85000"/>
        <a:buFont typeface="Wingdings 2" pitchFamily="18" charset="2"/>
        <a:buChar char=""/>
        <a:defRPr sz="2600" kern="1200">
          <a:solidFill>
            <a:schemeClr val="tx1"/>
          </a:solidFill>
          <a:latin typeface="+mn-lt"/>
          <a:ea typeface="+mn-ea"/>
          <a:cs typeface="+mn-cs"/>
        </a:defRPr>
      </a:lvl1pPr>
      <a:lvl2pPr marL="547688" indent="-228600" algn="l" rtl="0" eaLnBrk="0" fontAlgn="base" hangingPunct="0">
        <a:spcBef>
          <a:spcPts val="375"/>
        </a:spcBef>
        <a:spcAft>
          <a:spcPct val="0"/>
        </a:spcAft>
        <a:buClr>
          <a:schemeClr val="accent2"/>
        </a:buClr>
        <a:buSzPct val="85000"/>
        <a:buFont typeface="Wingdings 2" pitchFamily="18" charset="2"/>
        <a:buChar char=""/>
        <a:defRPr sz="2400" kern="1200">
          <a:solidFill>
            <a:schemeClr val="tx1"/>
          </a:solidFill>
          <a:latin typeface="+mn-lt"/>
          <a:ea typeface="+mn-ea"/>
          <a:cs typeface="+mn-cs"/>
        </a:defRPr>
      </a:lvl2pPr>
      <a:lvl3pPr marL="822325" indent="-228600" algn="l" rtl="0" eaLnBrk="0" fontAlgn="base" hangingPunct="0">
        <a:spcBef>
          <a:spcPts val="375"/>
        </a:spcBef>
        <a:spcAft>
          <a:spcPct val="0"/>
        </a:spcAft>
        <a:buClr>
          <a:srgbClr val="AABBDF"/>
        </a:buClr>
        <a:buSzPct val="85000"/>
        <a:buFont typeface="Wingdings 2" pitchFamily="18" charset="2"/>
        <a:buChar char=""/>
        <a:defRPr sz="2000" kern="1200">
          <a:solidFill>
            <a:schemeClr val="tx1"/>
          </a:solidFill>
          <a:latin typeface="+mn-lt"/>
          <a:ea typeface="+mn-ea"/>
          <a:cs typeface="+mn-cs"/>
        </a:defRPr>
      </a:lvl3pPr>
      <a:lvl4pPr marL="1096963" indent="-228600" algn="l" rtl="0" eaLnBrk="0" fontAlgn="base" hangingPunct="0">
        <a:spcBef>
          <a:spcPts val="375"/>
        </a:spcBef>
        <a:spcAft>
          <a:spcPct val="0"/>
        </a:spcAft>
        <a:buClr>
          <a:srgbClr val="0BD0D9"/>
        </a:buClr>
        <a:buSzPct val="80000"/>
        <a:buFont typeface="Wingdings 2" pitchFamily="18" charset="2"/>
        <a:buChar char=""/>
        <a:defRPr sz="2000" kern="1200">
          <a:solidFill>
            <a:schemeClr val="tx1"/>
          </a:solidFill>
          <a:latin typeface="+mn-lt"/>
          <a:ea typeface="+mn-ea"/>
          <a:cs typeface="+mn-cs"/>
        </a:defRPr>
      </a:lvl4pPr>
      <a:lvl5pPr marL="1371600" indent="-228600" algn="l" rtl="0" eaLnBrk="0" fontAlgn="base" hangingPunct="0">
        <a:spcBef>
          <a:spcPts val="375"/>
        </a:spcBef>
        <a:spcAft>
          <a:spcPct val="0"/>
        </a:spcAft>
        <a:buClr>
          <a:srgbClr val="0BD0D9"/>
        </a:buClr>
        <a:buChar char="o"/>
        <a:defRPr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92500" lnSpcReduction="20000"/>
          </a:bodyPr>
          <a:lstStyle/>
          <a:p>
            <a:pPr eaLnBrk="1" fontAlgn="auto" hangingPunct="1">
              <a:spcBef>
                <a:spcPts val="580"/>
              </a:spcBef>
              <a:spcAft>
                <a:spcPts val="0"/>
              </a:spcAft>
              <a:buFont typeface="Wingdings 2"/>
              <a:buNone/>
              <a:defRPr/>
            </a:pPr>
            <a:r>
              <a:rPr lang="en-US" dirty="0" smtClean="0"/>
              <a:t>Indiana State University</a:t>
            </a:r>
          </a:p>
          <a:p>
            <a:pPr eaLnBrk="1" fontAlgn="auto" hangingPunct="1">
              <a:spcBef>
                <a:spcPts val="580"/>
              </a:spcBef>
              <a:spcAft>
                <a:spcPts val="0"/>
              </a:spcAft>
              <a:buFont typeface="Wingdings 2"/>
              <a:buNone/>
              <a:defRPr/>
            </a:pPr>
            <a:r>
              <a:rPr lang="en-US" dirty="0" smtClean="0"/>
              <a:t>Team Leader: Mitchell Furtner</a:t>
            </a:r>
          </a:p>
          <a:p>
            <a:pPr eaLnBrk="1" fontAlgn="auto" hangingPunct="1">
              <a:spcBef>
                <a:spcPts val="580"/>
              </a:spcBef>
              <a:spcAft>
                <a:spcPts val="0"/>
              </a:spcAft>
              <a:buFont typeface="Wingdings 2"/>
              <a:buNone/>
              <a:defRPr/>
            </a:pPr>
            <a:r>
              <a:rPr lang="en-US" dirty="0" smtClean="0"/>
              <a:t>Team Member: Katharine May</a:t>
            </a:r>
          </a:p>
          <a:p>
            <a:pPr eaLnBrk="1" fontAlgn="auto" hangingPunct="1">
              <a:spcBef>
                <a:spcPts val="580"/>
              </a:spcBef>
              <a:spcAft>
                <a:spcPts val="0"/>
              </a:spcAft>
              <a:buFont typeface="Wingdings 2"/>
              <a:buNone/>
              <a:defRPr/>
            </a:pPr>
            <a:r>
              <a:rPr lang="en-US" dirty="0" smtClean="0"/>
              <a:t>Team Member: Taylor </a:t>
            </a:r>
            <a:r>
              <a:rPr lang="en-US" dirty="0" err="1" smtClean="0"/>
              <a:t>Letofsky</a:t>
            </a:r>
            <a:endParaRPr lang="en-US" dirty="0"/>
          </a:p>
        </p:txBody>
      </p:sp>
      <p:sp>
        <p:nvSpPr>
          <p:cNvPr id="6147" name="Title 1"/>
          <p:cNvSpPr>
            <a:spLocks noGrp="1"/>
          </p:cNvSpPr>
          <p:nvPr>
            <p:ph type="ctrTitle"/>
          </p:nvPr>
        </p:nvSpPr>
        <p:spPr>
          <a:xfrm>
            <a:off x="457200" y="1506538"/>
            <a:ext cx="8229600" cy="1470025"/>
          </a:xfrm>
        </p:spPr>
        <p:txBody>
          <a:bodyPr/>
          <a:lstStyle/>
          <a:p>
            <a:pPr eaLnBrk="1" hangingPunct="1"/>
            <a:r>
              <a:rPr altLang="en-US" smtClean="0"/>
              <a:t>Supporting Students on the Autism Spectrum</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Support Mechanisms: Peer Mentoring Program</a:t>
            </a:r>
            <a:endParaRPr lang="en-US" dirty="0"/>
          </a:p>
        </p:txBody>
      </p:sp>
      <p:sp>
        <p:nvSpPr>
          <p:cNvPr id="15363" name="Content Placeholder 2"/>
          <p:cNvSpPr>
            <a:spLocks noGrp="1"/>
          </p:cNvSpPr>
          <p:nvPr>
            <p:ph sz="quarter" idx="1"/>
          </p:nvPr>
        </p:nvSpPr>
        <p:spPr/>
        <p:txBody>
          <a:bodyPr/>
          <a:lstStyle/>
          <a:p>
            <a:pPr eaLnBrk="1" hangingPunct="1"/>
            <a:r>
              <a:rPr lang="en-US" altLang="en-US" smtClean="0"/>
              <a:t>The peer mentoring program will be offered on a semester by semester basis as well as for the full academic year.</a:t>
            </a:r>
          </a:p>
          <a:p>
            <a:pPr eaLnBrk="1" hangingPunct="1"/>
            <a:r>
              <a:rPr lang="en-US" altLang="en-US" smtClean="0"/>
              <a:t>Students will meet with their peer mentor in the library (or a different agreed upon area) and have mentoring sessions that lase between thirty minutes to an hour.</a:t>
            </a:r>
          </a:p>
          <a:p>
            <a:pPr eaLnBrk="1" hangingPunct="1"/>
            <a:r>
              <a:rPr lang="en-US" altLang="en-US" smtClean="0"/>
              <a:t>Peer mentors will help students with academic and social adjustments.</a:t>
            </a:r>
          </a:p>
          <a:p>
            <a:pPr eaLnBrk="1" hangingPunct="1"/>
            <a:r>
              <a:rPr lang="en-US" altLang="en-US" smtClean="0"/>
              <a:t>This mechanism is particularly useful to those students on the autism spectrum who crave structure and routine (Nevill &amp; White, 2011).</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pPr eaLnBrk="1" hangingPunct="1"/>
            <a:r>
              <a:rPr lang="en-US" altLang="en-US" smtClean="0"/>
              <a:t>Faculty &amp; Staff Training Day</a:t>
            </a:r>
          </a:p>
        </p:txBody>
      </p:sp>
      <p:sp>
        <p:nvSpPr>
          <p:cNvPr id="16387" name="Content Placeholder 2"/>
          <p:cNvSpPr>
            <a:spLocks noGrp="1"/>
          </p:cNvSpPr>
          <p:nvPr>
            <p:ph sz="quarter" idx="1"/>
          </p:nvPr>
        </p:nvSpPr>
        <p:spPr/>
        <p:txBody>
          <a:bodyPr/>
          <a:lstStyle/>
          <a:p>
            <a:pPr eaLnBrk="1" hangingPunct="1"/>
            <a:r>
              <a:rPr lang="en-US" altLang="en-US" smtClean="0"/>
              <a:t>Increased number of students on the autism spectrum leads to a need to increase education and training for faculty and staff (Bellini, Henry, &amp; Pratt, 2011).</a:t>
            </a:r>
          </a:p>
          <a:p>
            <a:pPr eaLnBrk="1" hangingPunct="1"/>
            <a:r>
              <a:rPr lang="en-US" altLang="en-US" smtClean="0"/>
              <a:t>In a 2011 study the researchers found an individualized approach incorporating university employees across academic, social, and living environments one of the best ways to support students on the autism spectrum (Van Hees, Moyson, &amp; Roeyers).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Faculty &amp; Staff Training Day: Sample Schedule</a:t>
            </a:r>
            <a:endParaRPr lang="en-US" dirty="0"/>
          </a:p>
        </p:txBody>
      </p:sp>
      <p:graphicFrame>
        <p:nvGraphicFramePr>
          <p:cNvPr id="4" name="Content Placeholder 3"/>
          <p:cNvGraphicFramePr>
            <a:graphicFrameLocks noGrp="1"/>
          </p:cNvGraphicFramePr>
          <p:nvPr>
            <p:ph sz="quarter" idx="1"/>
          </p:nvPr>
        </p:nvGraphicFramePr>
        <p:xfrm>
          <a:off x="914400" y="1447800"/>
          <a:ext cx="7772400" cy="2865437"/>
        </p:xfrm>
        <a:graphic>
          <a:graphicData uri="http://schemas.openxmlformats.org/drawingml/2006/table">
            <a:tbl>
              <a:tblPr firstRow="1" bandRow="1">
                <a:tableStyleId>{5C22544A-7EE6-4342-B048-85BDC9FD1C3A}</a:tableStyleId>
              </a:tblPr>
              <a:tblGrid>
                <a:gridCol w="3886200"/>
                <a:gridCol w="3886200"/>
              </a:tblGrid>
              <a:tr h="370881">
                <a:tc>
                  <a:txBody>
                    <a:bodyPr/>
                    <a:lstStyle/>
                    <a:p>
                      <a:r>
                        <a:rPr lang="en-US" sz="1800" dirty="0" smtClean="0"/>
                        <a:t>Time</a:t>
                      </a:r>
                      <a:endParaRPr lang="en-US" sz="1800" dirty="0"/>
                    </a:p>
                  </a:txBody>
                  <a:tcPr marL="86361" marR="86361" marT="45725" marB="45725"/>
                </a:tc>
                <a:tc>
                  <a:txBody>
                    <a:bodyPr/>
                    <a:lstStyle/>
                    <a:p>
                      <a:r>
                        <a:rPr lang="en-US" sz="1800" dirty="0" smtClean="0"/>
                        <a:t>Session</a:t>
                      </a:r>
                      <a:endParaRPr lang="en-US" sz="1800" dirty="0"/>
                    </a:p>
                  </a:txBody>
                  <a:tcPr marL="86361" marR="86361" marT="45725" marB="45725"/>
                </a:tc>
              </a:tr>
              <a:tr h="370881">
                <a:tc>
                  <a:txBody>
                    <a:bodyPr/>
                    <a:lstStyle/>
                    <a:p>
                      <a:r>
                        <a:rPr lang="en-US" sz="1800" dirty="0" smtClean="0"/>
                        <a:t>9:00 – 10:00</a:t>
                      </a:r>
                      <a:endParaRPr lang="en-US" sz="1800" dirty="0"/>
                    </a:p>
                  </a:txBody>
                  <a:tcPr marL="86361" marR="86361" marT="45725" marB="45725"/>
                </a:tc>
                <a:tc>
                  <a:txBody>
                    <a:bodyPr/>
                    <a:lstStyle/>
                    <a:p>
                      <a:r>
                        <a:rPr lang="en-US" sz="1800" dirty="0" smtClean="0"/>
                        <a:t>Breakfast with Student Leaders</a:t>
                      </a:r>
                      <a:endParaRPr lang="en-US" sz="1800" dirty="0"/>
                    </a:p>
                  </a:txBody>
                  <a:tcPr marL="86361" marR="86361" marT="45725" marB="45725"/>
                </a:tc>
              </a:tr>
              <a:tr h="370881">
                <a:tc>
                  <a:txBody>
                    <a:bodyPr/>
                    <a:lstStyle/>
                    <a:p>
                      <a:r>
                        <a:rPr lang="en-US" sz="1800" dirty="0" smtClean="0"/>
                        <a:t>10:00 – 12:00</a:t>
                      </a:r>
                      <a:endParaRPr lang="en-US" sz="1800" dirty="0"/>
                    </a:p>
                  </a:txBody>
                  <a:tcPr marL="86361" marR="86361" marT="45725" marB="45725"/>
                </a:tc>
                <a:tc>
                  <a:txBody>
                    <a:bodyPr/>
                    <a:lstStyle/>
                    <a:p>
                      <a:r>
                        <a:rPr lang="en-US" sz="1800" dirty="0" smtClean="0"/>
                        <a:t>Faculty Training Session (Option 1)</a:t>
                      </a:r>
                      <a:endParaRPr lang="en-US" sz="1800" dirty="0"/>
                    </a:p>
                  </a:txBody>
                  <a:tcPr marL="86361" marR="86361" marT="45725" marB="45725"/>
                </a:tc>
              </a:tr>
              <a:tr h="640151">
                <a:tc>
                  <a:txBody>
                    <a:bodyPr/>
                    <a:lstStyle/>
                    <a:p>
                      <a:r>
                        <a:rPr lang="en-US" sz="1800" dirty="0" smtClean="0"/>
                        <a:t>12:00 – 1:00</a:t>
                      </a:r>
                      <a:endParaRPr lang="en-US" sz="1800" dirty="0"/>
                    </a:p>
                  </a:txBody>
                  <a:tcPr marL="86361" marR="86361" marT="45725" marB="45725"/>
                </a:tc>
                <a:tc>
                  <a:txBody>
                    <a:bodyPr/>
                    <a:lstStyle/>
                    <a:p>
                      <a:r>
                        <a:rPr lang="en-US" sz="1800" dirty="0" smtClean="0"/>
                        <a:t>Lunch with Residential Life Professional Staff</a:t>
                      </a:r>
                      <a:endParaRPr lang="en-US" sz="1800" dirty="0"/>
                    </a:p>
                  </a:txBody>
                  <a:tcPr marL="86361" marR="86361" marT="45725" marB="45725"/>
                </a:tc>
              </a:tr>
              <a:tr h="370881">
                <a:tc>
                  <a:txBody>
                    <a:bodyPr/>
                    <a:lstStyle/>
                    <a:p>
                      <a:r>
                        <a:rPr lang="en-US" sz="1800" dirty="0" smtClean="0"/>
                        <a:t>1:00 – 3:00</a:t>
                      </a:r>
                      <a:endParaRPr lang="en-US" sz="1800" dirty="0"/>
                    </a:p>
                  </a:txBody>
                  <a:tcPr marL="86361" marR="86361" marT="45725" marB="45725"/>
                </a:tc>
                <a:tc>
                  <a:txBody>
                    <a:bodyPr/>
                    <a:lstStyle/>
                    <a:p>
                      <a:r>
                        <a:rPr lang="en-US" sz="1800" dirty="0" smtClean="0"/>
                        <a:t>Staff Training Session</a:t>
                      </a:r>
                      <a:endParaRPr lang="en-US" sz="1800" dirty="0"/>
                    </a:p>
                  </a:txBody>
                  <a:tcPr marL="86361" marR="86361" marT="45725" marB="45725"/>
                </a:tc>
              </a:tr>
              <a:tr h="370881">
                <a:tc>
                  <a:txBody>
                    <a:bodyPr/>
                    <a:lstStyle/>
                    <a:p>
                      <a:r>
                        <a:rPr lang="en-US" sz="1800" dirty="0" smtClean="0"/>
                        <a:t>3:00</a:t>
                      </a:r>
                      <a:r>
                        <a:rPr lang="en-US" sz="1800" baseline="0" dirty="0" smtClean="0"/>
                        <a:t> – 5:00</a:t>
                      </a:r>
                      <a:endParaRPr lang="en-US" sz="1800" dirty="0"/>
                    </a:p>
                  </a:txBody>
                  <a:tcPr marL="86361" marR="86361" marT="45725" marB="45725"/>
                </a:tc>
                <a:tc>
                  <a:txBody>
                    <a:bodyPr/>
                    <a:lstStyle/>
                    <a:p>
                      <a:r>
                        <a:rPr lang="en-US" sz="1800" dirty="0" smtClean="0"/>
                        <a:t>Faculty Training Session (Option 2)</a:t>
                      </a:r>
                      <a:endParaRPr lang="en-US" sz="1800" dirty="0"/>
                    </a:p>
                  </a:txBody>
                  <a:tcPr marL="86361" marR="86361" marT="45725" marB="45725"/>
                </a:tc>
              </a:tr>
              <a:tr h="370881">
                <a:tc>
                  <a:txBody>
                    <a:bodyPr/>
                    <a:lstStyle/>
                    <a:p>
                      <a:r>
                        <a:rPr lang="en-US" sz="1800" dirty="0" smtClean="0"/>
                        <a:t>5:00 – 6:00</a:t>
                      </a:r>
                      <a:endParaRPr lang="en-US" sz="1800" dirty="0"/>
                    </a:p>
                  </a:txBody>
                  <a:tcPr marL="86361" marR="86361" marT="45725" marB="45725"/>
                </a:tc>
                <a:tc>
                  <a:txBody>
                    <a:bodyPr/>
                    <a:lstStyle/>
                    <a:p>
                      <a:r>
                        <a:rPr lang="en-US" sz="1800" dirty="0" smtClean="0"/>
                        <a:t>Dinner with Committee</a:t>
                      </a:r>
                      <a:endParaRPr lang="en-US" sz="1800" dirty="0"/>
                    </a:p>
                  </a:txBody>
                  <a:tcPr marL="86361" marR="86361" marT="45725" marB="45725"/>
                </a:tc>
              </a:tr>
            </a:tbl>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US" altLang="en-US" smtClean="0"/>
              <a:t>Student Education Day</a:t>
            </a:r>
          </a:p>
        </p:txBody>
      </p:sp>
      <p:sp>
        <p:nvSpPr>
          <p:cNvPr id="18435" name="Content Placeholder 2"/>
          <p:cNvSpPr>
            <a:spLocks noGrp="1"/>
          </p:cNvSpPr>
          <p:nvPr>
            <p:ph sz="quarter" idx="1"/>
          </p:nvPr>
        </p:nvSpPr>
        <p:spPr/>
        <p:txBody>
          <a:bodyPr/>
          <a:lstStyle/>
          <a:p>
            <a:pPr eaLnBrk="1" hangingPunct="1"/>
            <a:r>
              <a:rPr lang="en-US" altLang="en-US" smtClean="0"/>
              <a:t>Training peers on campus is crucial to creating a warmer campus climate for students with autism (Gillespie-Lynch et al., 2015).</a:t>
            </a:r>
          </a:p>
          <a:p>
            <a:pPr eaLnBrk="1" hangingPunct="1"/>
            <a:r>
              <a:rPr lang="en-US" altLang="en-US" smtClean="0"/>
              <a:t>The day will include specific training for student leaders who have been identified as interacting with large amounts of students in a role model manner.</a:t>
            </a:r>
          </a:p>
          <a:p>
            <a:pPr eaLnBrk="1" hangingPunct="1"/>
            <a:r>
              <a:rPr lang="en-US" altLang="en-US" smtClean="0"/>
              <a:t>The final portion of the day includes a speaker on the topic targeting all students on campus.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Student Education Day: Sample Schedule</a:t>
            </a:r>
            <a:endParaRPr lang="en-US" dirty="0"/>
          </a:p>
        </p:txBody>
      </p:sp>
      <p:graphicFrame>
        <p:nvGraphicFramePr>
          <p:cNvPr id="4" name="Content Placeholder 3"/>
          <p:cNvGraphicFramePr>
            <a:graphicFrameLocks noGrp="1"/>
          </p:cNvGraphicFramePr>
          <p:nvPr>
            <p:ph sz="quarter" idx="1"/>
          </p:nvPr>
        </p:nvGraphicFramePr>
        <p:xfrm>
          <a:off x="914400" y="1447800"/>
          <a:ext cx="7772400" cy="4079878"/>
        </p:xfrm>
        <a:graphic>
          <a:graphicData uri="http://schemas.openxmlformats.org/drawingml/2006/table">
            <a:tbl>
              <a:tblPr firstRow="1" bandRow="1">
                <a:tableStyleId>{5C22544A-7EE6-4342-B048-85BDC9FD1C3A}</a:tableStyleId>
              </a:tblPr>
              <a:tblGrid>
                <a:gridCol w="3886200"/>
                <a:gridCol w="3886200"/>
              </a:tblGrid>
              <a:tr h="370898">
                <a:tc>
                  <a:txBody>
                    <a:bodyPr/>
                    <a:lstStyle/>
                    <a:p>
                      <a:r>
                        <a:rPr lang="en-US" sz="1800" dirty="0" smtClean="0"/>
                        <a:t>Time</a:t>
                      </a:r>
                      <a:endParaRPr lang="en-US" sz="1800" dirty="0"/>
                    </a:p>
                  </a:txBody>
                  <a:tcPr marL="86361" marR="86361" marT="45727" marB="45727"/>
                </a:tc>
                <a:tc>
                  <a:txBody>
                    <a:bodyPr/>
                    <a:lstStyle/>
                    <a:p>
                      <a:r>
                        <a:rPr lang="en-US" sz="1800" dirty="0" smtClean="0"/>
                        <a:t>Session</a:t>
                      </a:r>
                      <a:endParaRPr lang="en-US" sz="1800" dirty="0"/>
                    </a:p>
                  </a:txBody>
                  <a:tcPr marL="86361" marR="86361" marT="45727" marB="45727"/>
                </a:tc>
              </a:tr>
              <a:tr h="370898">
                <a:tc>
                  <a:txBody>
                    <a:bodyPr/>
                    <a:lstStyle/>
                    <a:p>
                      <a:r>
                        <a:rPr lang="en-US" sz="1800" dirty="0" smtClean="0"/>
                        <a:t>9:00 – 10:00</a:t>
                      </a:r>
                      <a:endParaRPr lang="en-US" sz="1800" dirty="0"/>
                    </a:p>
                  </a:txBody>
                  <a:tcPr marL="86361" marR="86361" marT="45727" marB="45727"/>
                </a:tc>
                <a:tc>
                  <a:txBody>
                    <a:bodyPr/>
                    <a:lstStyle/>
                    <a:p>
                      <a:r>
                        <a:rPr lang="en-US" sz="1800" dirty="0" smtClean="0"/>
                        <a:t>Breakfast with Unit Leaders</a:t>
                      </a:r>
                      <a:endParaRPr lang="en-US" sz="1800" dirty="0"/>
                    </a:p>
                  </a:txBody>
                  <a:tcPr marL="86361" marR="86361" marT="45727" marB="45727"/>
                </a:tc>
              </a:tr>
              <a:tr h="370898">
                <a:tc>
                  <a:txBody>
                    <a:bodyPr/>
                    <a:lstStyle/>
                    <a:p>
                      <a:r>
                        <a:rPr lang="en-US" sz="1800" dirty="0" smtClean="0"/>
                        <a:t>10:00</a:t>
                      </a:r>
                      <a:r>
                        <a:rPr lang="en-US" sz="1800" baseline="0" dirty="0" smtClean="0"/>
                        <a:t> – 11:00</a:t>
                      </a:r>
                      <a:endParaRPr lang="en-US" sz="1800" dirty="0"/>
                    </a:p>
                  </a:txBody>
                  <a:tcPr marL="86361" marR="86361" marT="45727" marB="45727"/>
                </a:tc>
                <a:tc>
                  <a:txBody>
                    <a:bodyPr/>
                    <a:lstStyle/>
                    <a:p>
                      <a:r>
                        <a:rPr lang="en-US" sz="1800" dirty="0" smtClean="0"/>
                        <a:t>Greek Leadership Session</a:t>
                      </a:r>
                      <a:endParaRPr lang="en-US" sz="1800" dirty="0"/>
                    </a:p>
                  </a:txBody>
                  <a:tcPr marL="86361" marR="86361" marT="45727" marB="45727"/>
                </a:tc>
              </a:tr>
              <a:tr h="370898">
                <a:tc>
                  <a:txBody>
                    <a:bodyPr/>
                    <a:lstStyle/>
                    <a:p>
                      <a:r>
                        <a:rPr lang="en-US" sz="1800" dirty="0" smtClean="0"/>
                        <a:t>11:00 – 12:00</a:t>
                      </a:r>
                      <a:endParaRPr lang="en-US" sz="1800" dirty="0"/>
                    </a:p>
                  </a:txBody>
                  <a:tcPr marL="86361" marR="86361" marT="45727" marB="45727"/>
                </a:tc>
                <a:tc>
                  <a:txBody>
                    <a:bodyPr/>
                    <a:lstStyle/>
                    <a:p>
                      <a:r>
                        <a:rPr lang="en-US" sz="1800" dirty="0" smtClean="0"/>
                        <a:t>Student</a:t>
                      </a:r>
                      <a:r>
                        <a:rPr lang="en-US" sz="1800" baseline="0" dirty="0" smtClean="0"/>
                        <a:t> Government Session</a:t>
                      </a:r>
                      <a:endParaRPr lang="en-US" sz="1800" dirty="0"/>
                    </a:p>
                  </a:txBody>
                  <a:tcPr marL="86361" marR="86361" marT="45727" marB="45727"/>
                </a:tc>
              </a:tr>
              <a:tr h="370898">
                <a:tc>
                  <a:txBody>
                    <a:bodyPr/>
                    <a:lstStyle/>
                    <a:p>
                      <a:r>
                        <a:rPr lang="en-US" sz="1800" dirty="0" smtClean="0"/>
                        <a:t>12:00 – 1:00</a:t>
                      </a:r>
                      <a:endParaRPr lang="en-US" sz="1800" dirty="0"/>
                    </a:p>
                  </a:txBody>
                  <a:tcPr marL="86361" marR="86361" marT="45727" marB="45727"/>
                </a:tc>
                <a:tc>
                  <a:txBody>
                    <a:bodyPr/>
                    <a:lstStyle/>
                    <a:p>
                      <a:r>
                        <a:rPr lang="en-US" sz="1800" dirty="0" smtClean="0"/>
                        <a:t>Lunch with Selected Students</a:t>
                      </a:r>
                      <a:endParaRPr lang="en-US" sz="1800" dirty="0"/>
                    </a:p>
                  </a:txBody>
                  <a:tcPr marL="86361" marR="86361" marT="45727" marB="45727"/>
                </a:tc>
              </a:tr>
              <a:tr h="370898">
                <a:tc>
                  <a:txBody>
                    <a:bodyPr/>
                    <a:lstStyle/>
                    <a:p>
                      <a:r>
                        <a:rPr lang="en-US" sz="1800" dirty="0" smtClean="0"/>
                        <a:t>1:00 – 2:00</a:t>
                      </a:r>
                      <a:endParaRPr lang="en-US" sz="1800" dirty="0"/>
                    </a:p>
                  </a:txBody>
                  <a:tcPr marL="86361" marR="86361" marT="45727" marB="45727"/>
                </a:tc>
                <a:tc>
                  <a:txBody>
                    <a:bodyPr/>
                    <a:lstStyle/>
                    <a:p>
                      <a:r>
                        <a:rPr lang="en-US" sz="1800" dirty="0" smtClean="0"/>
                        <a:t>Faculty/Staff</a:t>
                      </a:r>
                      <a:r>
                        <a:rPr lang="en-US" sz="1800" baseline="0" dirty="0" smtClean="0"/>
                        <a:t> Session (2 sessions, pick 1)</a:t>
                      </a:r>
                      <a:endParaRPr lang="en-US" sz="1800" dirty="0"/>
                    </a:p>
                  </a:txBody>
                  <a:tcPr marL="86361" marR="86361" marT="45727" marB="45727"/>
                </a:tc>
              </a:tr>
              <a:tr h="370898">
                <a:tc>
                  <a:txBody>
                    <a:bodyPr/>
                    <a:lstStyle/>
                    <a:p>
                      <a:r>
                        <a:rPr lang="en-US" sz="1800" dirty="0" smtClean="0"/>
                        <a:t>2:00 – 3:00</a:t>
                      </a:r>
                      <a:endParaRPr lang="en-US" sz="1800" dirty="0"/>
                    </a:p>
                  </a:txBody>
                  <a:tcPr marL="86361" marR="86361" marT="45727" marB="45727"/>
                </a:tc>
                <a:tc>
                  <a:txBody>
                    <a:bodyPr/>
                    <a:lstStyle/>
                    <a:p>
                      <a:r>
                        <a:rPr lang="en-US" sz="1800" dirty="0" smtClean="0"/>
                        <a:t>Faculty/Staff</a:t>
                      </a:r>
                      <a:r>
                        <a:rPr lang="en-US" sz="1800" baseline="0" dirty="0" smtClean="0"/>
                        <a:t> Session (2 sessions, pick 1)</a:t>
                      </a:r>
                      <a:endParaRPr lang="en-US" sz="1800" dirty="0"/>
                    </a:p>
                  </a:txBody>
                  <a:tcPr marL="86361" marR="86361" marT="45727" marB="45727"/>
                </a:tc>
              </a:tr>
              <a:tr h="370898">
                <a:tc>
                  <a:txBody>
                    <a:bodyPr/>
                    <a:lstStyle/>
                    <a:p>
                      <a:r>
                        <a:rPr lang="en-US" sz="1800" dirty="0" smtClean="0"/>
                        <a:t>3:00 – 4:00</a:t>
                      </a:r>
                      <a:endParaRPr lang="en-US" sz="1800" dirty="0"/>
                    </a:p>
                  </a:txBody>
                  <a:tcPr marL="86361" marR="86361" marT="45727" marB="45727"/>
                </a:tc>
                <a:tc>
                  <a:txBody>
                    <a:bodyPr/>
                    <a:lstStyle/>
                    <a:p>
                      <a:r>
                        <a:rPr lang="en-US" sz="1800" dirty="0" smtClean="0"/>
                        <a:t>Student Employee Session</a:t>
                      </a:r>
                      <a:endParaRPr lang="en-US" sz="1800" dirty="0"/>
                    </a:p>
                  </a:txBody>
                  <a:tcPr marL="86361" marR="86361" marT="45727" marB="45727"/>
                </a:tc>
              </a:tr>
              <a:tr h="370898">
                <a:tc>
                  <a:txBody>
                    <a:bodyPr/>
                    <a:lstStyle/>
                    <a:p>
                      <a:r>
                        <a:rPr lang="en-US" sz="1800" dirty="0" smtClean="0"/>
                        <a:t>4:00 – 5:00</a:t>
                      </a:r>
                      <a:endParaRPr lang="en-US" sz="1800" dirty="0"/>
                    </a:p>
                  </a:txBody>
                  <a:tcPr marL="86361" marR="86361" marT="45727" marB="45727"/>
                </a:tc>
                <a:tc>
                  <a:txBody>
                    <a:bodyPr/>
                    <a:lstStyle/>
                    <a:p>
                      <a:r>
                        <a:rPr lang="en-US" sz="1800" dirty="0" smtClean="0"/>
                        <a:t>RA Session</a:t>
                      </a:r>
                      <a:endParaRPr lang="en-US" sz="1800" dirty="0"/>
                    </a:p>
                  </a:txBody>
                  <a:tcPr marL="86361" marR="86361" marT="45727" marB="45727"/>
                </a:tc>
              </a:tr>
              <a:tr h="370898">
                <a:tc>
                  <a:txBody>
                    <a:bodyPr/>
                    <a:lstStyle/>
                    <a:p>
                      <a:r>
                        <a:rPr lang="en-US" sz="1800" dirty="0" smtClean="0"/>
                        <a:t>5:00 – 6:00</a:t>
                      </a:r>
                      <a:endParaRPr lang="en-US" sz="1800" dirty="0"/>
                    </a:p>
                  </a:txBody>
                  <a:tcPr marL="86361" marR="86361" marT="45727" marB="45727"/>
                </a:tc>
                <a:tc>
                  <a:txBody>
                    <a:bodyPr/>
                    <a:lstStyle/>
                    <a:p>
                      <a:r>
                        <a:rPr lang="en-US" sz="1800" dirty="0" smtClean="0"/>
                        <a:t>Dinner with Committee</a:t>
                      </a:r>
                      <a:endParaRPr lang="en-US" sz="1800" dirty="0"/>
                    </a:p>
                  </a:txBody>
                  <a:tcPr marL="86361" marR="86361" marT="45727" marB="45727"/>
                </a:tc>
              </a:tr>
              <a:tr h="370898">
                <a:tc>
                  <a:txBody>
                    <a:bodyPr/>
                    <a:lstStyle/>
                    <a:p>
                      <a:r>
                        <a:rPr lang="en-US" sz="1800" dirty="0" smtClean="0"/>
                        <a:t>7:00</a:t>
                      </a:r>
                      <a:r>
                        <a:rPr lang="en-US" sz="1800" baseline="0" dirty="0" smtClean="0"/>
                        <a:t> – 8:00</a:t>
                      </a:r>
                      <a:endParaRPr lang="en-US" sz="1800" dirty="0"/>
                    </a:p>
                  </a:txBody>
                  <a:tcPr marL="86361" marR="86361" marT="45727" marB="45727"/>
                </a:tc>
                <a:tc>
                  <a:txBody>
                    <a:bodyPr/>
                    <a:lstStyle/>
                    <a:p>
                      <a:r>
                        <a:rPr lang="en-US" sz="1800" dirty="0" smtClean="0"/>
                        <a:t>Student Body Speaker</a:t>
                      </a:r>
                      <a:endParaRPr lang="en-US" sz="1800" dirty="0"/>
                    </a:p>
                  </a:txBody>
                  <a:tcPr marL="86361" marR="86361" marT="45727" marB="45727"/>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3"/>
          <p:cNvSpPr>
            <a:spLocks noGrp="1"/>
          </p:cNvSpPr>
          <p:nvPr>
            <p:ph type="title"/>
          </p:nvPr>
        </p:nvSpPr>
        <p:spPr/>
        <p:txBody>
          <a:bodyPr/>
          <a:lstStyle/>
          <a:p>
            <a:pPr eaLnBrk="1" hangingPunct="1"/>
            <a:r>
              <a:rPr lang="en-US" altLang="en-US" smtClean="0"/>
              <a:t>Proposed Budget</a:t>
            </a:r>
          </a:p>
        </p:txBody>
      </p:sp>
      <p:sp>
        <p:nvSpPr>
          <p:cNvPr id="5" name="Text Placeholder 4"/>
          <p:cNvSpPr>
            <a:spLocks noGrp="1"/>
          </p:cNvSpPr>
          <p:nvPr>
            <p:ph type="body" idx="1"/>
          </p:nvPr>
        </p:nvSpPr>
        <p:spPr/>
        <p:txBody>
          <a:bodyPr/>
          <a:lstStyle/>
          <a:p>
            <a:pPr eaLnBrk="1" fontAlgn="auto" hangingPunct="1">
              <a:spcBef>
                <a:spcPts val="580"/>
              </a:spcBef>
              <a:spcAft>
                <a:spcPts val="0"/>
              </a:spcAft>
              <a:buFont typeface="Wingdings 2"/>
              <a:buNone/>
              <a:defRPr/>
            </a:pPr>
            <a:r>
              <a:rPr lang="en-US" dirty="0" smtClean="0"/>
              <a:t>Current Fiscal Period</a:t>
            </a:r>
            <a:endParaRPr lang="en-US" dirty="0"/>
          </a:p>
        </p:txBody>
      </p:sp>
      <p:sp>
        <p:nvSpPr>
          <p:cNvPr id="7" name="Text Placeholder 6"/>
          <p:cNvSpPr>
            <a:spLocks noGrp="1"/>
          </p:cNvSpPr>
          <p:nvPr>
            <p:ph type="body" sz="half" idx="3"/>
          </p:nvPr>
        </p:nvSpPr>
        <p:spPr/>
        <p:txBody>
          <a:bodyPr/>
          <a:lstStyle/>
          <a:p>
            <a:pPr eaLnBrk="1" fontAlgn="auto" hangingPunct="1">
              <a:spcBef>
                <a:spcPts val="580"/>
              </a:spcBef>
              <a:spcAft>
                <a:spcPts val="0"/>
              </a:spcAft>
              <a:buFont typeface="Wingdings 2"/>
              <a:buNone/>
              <a:defRPr/>
            </a:pPr>
            <a:r>
              <a:rPr lang="en-US" dirty="0" smtClean="0"/>
              <a:t>Future Fiscal Periods</a:t>
            </a:r>
            <a:endParaRPr lang="en-US" dirty="0"/>
          </a:p>
        </p:txBody>
      </p:sp>
      <p:sp>
        <p:nvSpPr>
          <p:cNvPr id="6" name="Content Placeholder 5"/>
          <p:cNvSpPr>
            <a:spLocks noGrp="1"/>
          </p:cNvSpPr>
          <p:nvPr>
            <p:ph sz="half" idx="2"/>
          </p:nvPr>
        </p:nvSpPr>
        <p:spPr>
          <a:xfrm>
            <a:off x="914400" y="2247900"/>
            <a:ext cx="3733800" cy="4076700"/>
          </a:xfrm>
        </p:spPr>
        <p:txBody>
          <a:bodyPr>
            <a:normAutofit fontScale="47500" lnSpcReduction="20000"/>
          </a:bodyPr>
          <a:lstStyle/>
          <a:p>
            <a:pPr marL="274320" indent="-274320" eaLnBrk="1" fontAlgn="auto" hangingPunct="1">
              <a:spcBef>
                <a:spcPts val="580"/>
              </a:spcBef>
              <a:spcAft>
                <a:spcPts val="0"/>
              </a:spcAft>
              <a:buFont typeface="Wingdings 2"/>
              <a:buChar char=""/>
              <a:defRPr/>
            </a:pPr>
            <a:r>
              <a:rPr lang="en-US" dirty="0" smtClean="0"/>
              <a:t>Committee</a:t>
            </a:r>
          </a:p>
          <a:p>
            <a:pPr marL="548640" lvl="1" eaLnBrk="1" fontAlgn="auto" hangingPunct="1">
              <a:spcBef>
                <a:spcPts val="370"/>
              </a:spcBef>
              <a:spcAft>
                <a:spcPts val="0"/>
              </a:spcAft>
              <a:buFont typeface="Wingdings 2"/>
              <a:buChar char=""/>
              <a:defRPr/>
            </a:pPr>
            <a:r>
              <a:rPr lang="en-US" dirty="0" smtClean="0"/>
              <a:t>Time away from departmental responsibilities</a:t>
            </a:r>
          </a:p>
          <a:p>
            <a:pPr marL="274320" indent="-274320" eaLnBrk="1" fontAlgn="auto" hangingPunct="1">
              <a:spcBef>
                <a:spcPts val="580"/>
              </a:spcBef>
              <a:spcAft>
                <a:spcPts val="0"/>
              </a:spcAft>
              <a:buFont typeface="Wingdings 2"/>
              <a:buChar char=""/>
              <a:defRPr/>
            </a:pPr>
            <a:r>
              <a:rPr lang="en-US" dirty="0" smtClean="0"/>
              <a:t>Outreach Tracking Spreadsheet</a:t>
            </a:r>
          </a:p>
          <a:p>
            <a:pPr marL="548640" lvl="1" eaLnBrk="1" fontAlgn="auto" hangingPunct="1">
              <a:spcBef>
                <a:spcPts val="370"/>
              </a:spcBef>
              <a:spcAft>
                <a:spcPts val="0"/>
              </a:spcAft>
              <a:buFont typeface="Wingdings 2"/>
              <a:buChar char=""/>
              <a:defRPr/>
            </a:pPr>
            <a:r>
              <a:rPr lang="en-US" dirty="0" smtClean="0"/>
              <a:t>IT Department support and time</a:t>
            </a:r>
          </a:p>
          <a:p>
            <a:pPr marL="548640" lvl="1" eaLnBrk="1" fontAlgn="auto" hangingPunct="1">
              <a:spcBef>
                <a:spcPts val="370"/>
              </a:spcBef>
              <a:spcAft>
                <a:spcPts val="0"/>
              </a:spcAft>
              <a:buFont typeface="Wingdings 2"/>
              <a:buChar char=""/>
              <a:defRPr/>
            </a:pPr>
            <a:r>
              <a:rPr lang="en-US" dirty="0" smtClean="0"/>
              <a:t>Storage space on campus network</a:t>
            </a:r>
          </a:p>
          <a:p>
            <a:pPr marL="274320" indent="-274320" eaLnBrk="1" fontAlgn="auto" hangingPunct="1">
              <a:spcBef>
                <a:spcPts val="580"/>
              </a:spcBef>
              <a:spcAft>
                <a:spcPts val="0"/>
              </a:spcAft>
              <a:buFont typeface="Wingdings 2"/>
              <a:buChar char=""/>
              <a:defRPr/>
            </a:pPr>
            <a:r>
              <a:rPr lang="en-US" dirty="0" smtClean="0"/>
              <a:t>Support Mechanisms</a:t>
            </a:r>
          </a:p>
          <a:p>
            <a:pPr marL="548640" lvl="1" eaLnBrk="1" fontAlgn="auto" hangingPunct="1">
              <a:spcBef>
                <a:spcPts val="370"/>
              </a:spcBef>
              <a:spcAft>
                <a:spcPts val="0"/>
              </a:spcAft>
              <a:buFont typeface="Wingdings 2"/>
              <a:buChar char=""/>
              <a:defRPr/>
            </a:pPr>
            <a:r>
              <a:rPr lang="en-US" dirty="0" smtClean="0"/>
              <a:t>Mentor Volunteers</a:t>
            </a:r>
          </a:p>
          <a:p>
            <a:pPr marL="274320" indent="-274320" eaLnBrk="1" fontAlgn="auto" hangingPunct="1">
              <a:spcBef>
                <a:spcPts val="580"/>
              </a:spcBef>
              <a:spcAft>
                <a:spcPts val="0"/>
              </a:spcAft>
              <a:buFont typeface="Wingdings 2"/>
              <a:buChar char=""/>
              <a:defRPr/>
            </a:pPr>
            <a:r>
              <a:rPr lang="en-US" dirty="0" smtClean="0"/>
              <a:t>Faculty &amp; Staff Training Day</a:t>
            </a:r>
          </a:p>
          <a:p>
            <a:pPr marL="548640" lvl="1" eaLnBrk="1" fontAlgn="auto" hangingPunct="1">
              <a:spcBef>
                <a:spcPts val="370"/>
              </a:spcBef>
              <a:spcAft>
                <a:spcPts val="0"/>
              </a:spcAft>
              <a:buFont typeface="Wingdings 2"/>
              <a:buChar char=""/>
              <a:defRPr/>
            </a:pPr>
            <a:r>
              <a:rPr lang="en-US" dirty="0" smtClean="0"/>
              <a:t>Speaker Fees - $7,000</a:t>
            </a:r>
          </a:p>
          <a:p>
            <a:pPr marL="548640" lvl="1" eaLnBrk="1" fontAlgn="auto" hangingPunct="1">
              <a:spcBef>
                <a:spcPts val="370"/>
              </a:spcBef>
              <a:spcAft>
                <a:spcPts val="0"/>
              </a:spcAft>
              <a:buFont typeface="Wingdings 2"/>
              <a:buChar char=""/>
              <a:defRPr/>
            </a:pPr>
            <a:r>
              <a:rPr lang="en-US" dirty="0" smtClean="0"/>
              <a:t>Travel - $500</a:t>
            </a:r>
          </a:p>
          <a:p>
            <a:pPr marL="548640" lvl="1" eaLnBrk="1" fontAlgn="auto" hangingPunct="1">
              <a:spcBef>
                <a:spcPts val="370"/>
              </a:spcBef>
              <a:spcAft>
                <a:spcPts val="0"/>
              </a:spcAft>
              <a:buFont typeface="Wingdings 2"/>
              <a:buChar char=""/>
              <a:defRPr/>
            </a:pPr>
            <a:r>
              <a:rPr lang="en-US" dirty="0" smtClean="0"/>
              <a:t>Lodging - $300</a:t>
            </a:r>
          </a:p>
          <a:p>
            <a:pPr marL="548640" lvl="1" eaLnBrk="1" fontAlgn="auto" hangingPunct="1">
              <a:spcBef>
                <a:spcPts val="370"/>
              </a:spcBef>
              <a:spcAft>
                <a:spcPts val="0"/>
              </a:spcAft>
              <a:buFont typeface="Wingdings 2"/>
              <a:buChar char=""/>
              <a:defRPr/>
            </a:pPr>
            <a:r>
              <a:rPr lang="en-US" dirty="0" smtClean="0"/>
              <a:t>Meals - $300</a:t>
            </a:r>
          </a:p>
          <a:p>
            <a:pPr marL="274320" indent="-274320" eaLnBrk="1" fontAlgn="auto" hangingPunct="1">
              <a:spcBef>
                <a:spcPts val="580"/>
              </a:spcBef>
              <a:spcAft>
                <a:spcPts val="0"/>
              </a:spcAft>
              <a:buFont typeface="Wingdings 2"/>
              <a:buChar char=""/>
              <a:defRPr/>
            </a:pPr>
            <a:r>
              <a:rPr lang="en-US" dirty="0" smtClean="0"/>
              <a:t>Student Education Day</a:t>
            </a:r>
          </a:p>
          <a:p>
            <a:pPr marL="548640" lvl="1" eaLnBrk="1" fontAlgn="auto" hangingPunct="1">
              <a:spcBef>
                <a:spcPts val="370"/>
              </a:spcBef>
              <a:spcAft>
                <a:spcPts val="0"/>
              </a:spcAft>
              <a:buFont typeface="Wingdings 2"/>
              <a:buChar char=""/>
              <a:defRPr/>
            </a:pPr>
            <a:r>
              <a:rPr lang="en-US" dirty="0" smtClean="0"/>
              <a:t>Speaker Fees - $5,000</a:t>
            </a:r>
          </a:p>
          <a:p>
            <a:pPr marL="548640" lvl="1" eaLnBrk="1" fontAlgn="auto" hangingPunct="1">
              <a:spcBef>
                <a:spcPts val="370"/>
              </a:spcBef>
              <a:spcAft>
                <a:spcPts val="0"/>
              </a:spcAft>
              <a:buFont typeface="Wingdings 2"/>
              <a:buChar char=""/>
              <a:defRPr/>
            </a:pPr>
            <a:r>
              <a:rPr lang="en-US" dirty="0" smtClean="0"/>
              <a:t>Travel - $500</a:t>
            </a:r>
          </a:p>
          <a:p>
            <a:pPr marL="548640" lvl="1" eaLnBrk="1" fontAlgn="auto" hangingPunct="1">
              <a:spcBef>
                <a:spcPts val="370"/>
              </a:spcBef>
              <a:spcAft>
                <a:spcPts val="0"/>
              </a:spcAft>
              <a:buFont typeface="Wingdings 2"/>
              <a:buChar char=""/>
              <a:defRPr/>
            </a:pPr>
            <a:r>
              <a:rPr lang="en-US" dirty="0" smtClean="0"/>
              <a:t>Lodging - $300</a:t>
            </a:r>
          </a:p>
          <a:p>
            <a:pPr marL="548640" lvl="1" eaLnBrk="1" fontAlgn="auto" hangingPunct="1">
              <a:spcBef>
                <a:spcPts val="370"/>
              </a:spcBef>
              <a:spcAft>
                <a:spcPts val="0"/>
              </a:spcAft>
              <a:buFont typeface="Wingdings 2"/>
              <a:buChar char=""/>
              <a:defRPr/>
            </a:pPr>
            <a:r>
              <a:rPr lang="en-US" dirty="0" smtClean="0"/>
              <a:t>Meals - $300</a:t>
            </a:r>
          </a:p>
          <a:p>
            <a:pPr marL="548640" lvl="1" eaLnBrk="1" fontAlgn="auto" hangingPunct="1">
              <a:spcBef>
                <a:spcPts val="370"/>
              </a:spcBef>
              <a:spcAft>
                <a:spcPts val="0"/>
              </a:spcAft>
              <a:buFont typeface="Wingdings 2"/>
              <a:buChar char=""/>
              <a:defRPr/>
            </a:pPr>
            <a:r>
              <a:rPr lang="en-US" dirty="0" smtClean="0"/>
              <a:t>Printing - $300</a:t>
            </a:r>
          </a:p>
          <a:p>
            <a:pPr marL="0" indent="0" eaLnBrk="1" fontAlgn="auto" hangingPunct="1">
              <a:spcBef>
                <a:spcPts val="580"/>
              </a:spcBef>
              <a:spcAft>
                <a:spcPts val="0"/>
              </a:spcAft>
              <a:buFont typeface="Wingdings 2"/>
              <a:buNone/>
              <a:defRPr/>
            </a:pPr>
            <a:endParaRPr lang="en-US" dirty="0" smtClean="0"/>
          </a:p>
          <a:p>
            <a:pPr marL="0" indent="0" eaLnBrk="1" fontAlgn="auto" hangingPunct="1">
              <a:spcBef>
                <a:spcPts val="580"/>
              </a:spcBef>
              <a:spcAft>
                <a:spcPts val="0"/>
              </a:spcAft>
              <a:buFont typeface="Wingdings 2"/>
              <a:buNone/>
              <a:defRPr/>
            </a:pPr>
            <a:r>
              <a:rPr lang="en-US" dirty="0" smtClean="0"/>
              <a:t>Total Initial Request: </a:t>
            </a:r>
            <a:r>
              <a:rPr lang="en-US" b="1" dirty="0" smtClean="0"/>
              <a:t>$14,500</a:t>
            </a:r>
            <a:endParaRPr lang="en-US" dirty="0" smtClean="0"/>
          </a:p>
        </p:txBody>
      </p:sp>
      <p:sp>
        <p:nvSpPr>
          <p:cNvPr id="8" name="Content Placeholder 7"/>
          <p:cNvSpPr>
            <a:spLocks noGrp="1"/>
          </p:cNvSpPr>
          <p:nvPr>
            <p:ph sz="half" idx="4"/>
          </p:nvPr>
        </p:nvSpPr>
        <p:spPr>
          <a:xfrm>
            <a:off x="4953000" y="2247900"/>
            <a:ext cx="3733800" cy="4000500"/>
          </a:xfrm>
        </p:spPr>
        <p:txBody>
          <a:bodyPr>
            <a:noAutofit/>
          </a:bodyPr>
          <a:lstStyle/>
          <a:p>
            <a:pPr marL="274320" indent="-274320" eaLnBrk="1" fontAlgn="auto" hangingPunct="1">
              <a:spcBef>
                <a:spcPts val="580"/>
              </a:spcBef>
              <a:spcAft>
                <a:spcPts val="0"/>
              </a:spcAft>
              <a:buFont typeface="Wingdings 2"/>
              <a:buChar char=""/>
              <a:defRPr/>
            </a:pPr>
            <a:r>
              <a:rPr lang="en-US" sz="1200" dirty="0" smtClean="0"/>
              <a:t>Committee</a:t>
            </a:r>
          </a:p>
          <a:p>
            <a:pPr marL="548640" lvl="1" eaLnBrk="1" fontAlgn="auto" hangingPunct="1">
              <a:spcBef>
                <a:spcPts val="370"/>
              </a:spcBef>
              <a:spcAft>
                <a:spcPts val="0"/>
              </a:spcAft>
              <a:buFont typeface="Wingdings 2"/>
              <a:buChar char=""/>
              <a:defRPr/>
            </a:pPr>
            <a:r>
              <a:rPr lang="en-US" sz="1200" dirty="0" smtClean="0"/>
              <a:t>Time away from departmental responsibilities</a:t>
            </a:r>
          </a:p>
          <a:p>
            <a:pPr marL="274320" indent="-274320" eaLnBrk="1" fontAlgn="auto" hangingPunct="1">
              <a:spcBef>
                <a:spcPts val="580"/>
              </a:spcBef>
              <a:spcAft>
                <a:spcPts val="0"/>
              </a:spcAft>
              <a:buFont typeface="Wingdings 2"/>
              <a:buChar char=""/>
              <a:defRPr/>
            </a:pPr>
            <a:r>
              <a:rPr lang="en-US" sz="1200" dirty="0" smtClean="0"/>
              <a:t>Outreach Tracking Spreadsheet</a:t>
            </a:r>
          </a:p>
          <a:p>
            <a:pPr marL="548640" lvl="1" eaLnBrk="1" fontAlgn="auto" hangingPunct="1">
              <a:spcBef>
                <a:spcPts val="370"/>
              </a:spcBef>
              <a:spcAft>
                <a:spcPts val="0"/>
              </a:spcAft>
              <a:buFont typeface="Wingdings 2"/>
              <a:buChar char=""/>
              <a:defRPr/>
            </a:pPr>
            <a:r>
              <a:rPr lang="en-US" sz="1200" dirty="0" smtClean="0"/>
              <a:t>Continued IT Departments support and time</a:t>
            </a:r>
          </a:p>
          <a:p>
            <a:pPr marL="548640" lvl="1" eaLnBrk="1" fontAlgn="auto" hangingPunct="1">
              <a:spcBef>
                <a:spcPts val="370"/>
              </a:spcBef>
              <a:spcAft>
                <a:spcPts val="0"/>
              </a:spcAft>
              <a:buFont typeface="Wingdings 2"/>
              <a:buChar char=""/>
              <a:defRPr/>
            </a:pPr>
            <a:r>
              <a:rPr lang="en-US" sz="1200" dirty="0" smtClean="0"/>
              <a:t>Potential need for more storage space on campus network</a:t>
            </a:r>
          </a:p>
          <a:p>
            <a:pPr marL="274320" indent="-274320" eaLnBrk="1" fontAlgn="auto" hangingPunct="1">
              <a:spcBef>
                <a:spcPts val="580"/>
              </a:spcBef>
              <a:spcAft>
                <a:spcPts val="0"/>
              </a:spcAft>
              <a:buFont typeface="Wingdings 2"/>
              <a:buChar char=""/>
              <a:defRPr/>
            </a:pPr>
            <a:r>
              <a:rPr lang="en-US" sz="1200" dirty="0" smtClean="0"/>
              <a:t>Support Mechanisms</a:t>
            </a:r>
          </a:p>
          <a:p>
            <a:pPr marL="548640" lvl="1" eaLnBrk="1" fontAlgn="auto" hangingPunct="1">
              <a:spcBef>
                <a:spcPts val="370"/>
              </a:spcBef>
              <a:spcAft>
                <a:spcPts val="0"/>
              </a:spcAft>
              <a:buFont typeface="Wingdings 2"/>
              <a:buChar char=""/>
              <a:defRPr/>
            </a:pPr>
            <a:r>
              <a:rPr lang="en-US" sz="1200" dirty="0" smtClean="0"/>
              <a:t>Mentor Volunteers</a:t>
            </a:r>
          </a:p>
          <a:p>
            <a:pPr marL="274320" indent="-274320" eaLnBrk="1" fontAlgn="auto" hangingPunct="1">
              <a:spcBef>
                <a:spcPts val="580"/>
              </a:spcBef>
              <a:spcAft>
                <a:spcPts val="0"/>
              </a:spcAft>
              <a:buFont typeface="Wingdings 2"/>
              <a:buChar char=""/>
              <a:defRPr/>
            </a:pPr>
            <a:r>
              <a:rPr lang="en-US" sz="1200" dirty="0" smtClean="0"/>
              <a:t>Faculty &amp; Staff Training</a:t>
            </a:r>
          </a:p>
          <a:p>
            <a:pPr marL="548640" lvl="1" eaLnBrk="1" fontAlgn="auto" hangingPunct="1">
              <a:spcBef>
                <a:spcPts val="370"/>
              </a:spcBef>
              <a:spcAft>
                <a:spcPts val="0"/>
              </a:spcAft>
              <a:buFont typeface="Wingdings 2"/>
              <a:buChar char=""/>
              <a:defRPr/>
            </a:pPr>
            <a:r>
              <a:rPr lang="en-US" sz="1200" dirty="0" smtClean="0"/>
              <a:t>Allocated professional development funds - $5,000</a:t>
            </a:r>
          </a:p>
          <a:p>
            <a:pPr marL="0" indent="0" eaLnBrk="1" fontAlgn="auto" hangingPunct="1">
              <a:spcBef>
                <a:spcPts val="580"/>
              </a:spcBef>
              <a:spcAft>
                <a:spcPts val="0"/>
              </a:spcAft>
              <a:buFont typeface="Wingdings 2"/>
              <a:buNone/>
              <a:defRPr/>
            </a:pPr>
            <a:endParaRPr lang="en-US" sz="1200" dirty="0" smtClean="0"/>
          </a:p>
          <a:p>
            <a:pPr marL="0" indent="0" eaLnBrk="1" fontAlgn="auto" hangingPunct="1">
              <a:spcBef>
                <a:spcPts val="580"/>
              </a:spcBef>
              <a:spcAft>
                <a:spcPts val="0"/>
              </a:spcAft>
              <a:buFont typeface="Wingdings 2"/>
              <a:buNone/>
              <a:defRPr/>
            </a:pPr>
            <a:endParaRPr lang="en-US" sz="1200" dirty="0"/>
          </a:p>
          <a:p>
            <a:pPr marL="0" indent="0" eaLnBrk="1" fontAlgn="auto" hangingPunct="1">
              <a:spcBef>
                <a:spcPts val="580"/>
              </a:spcBef>
              <a:spcAft>
                <a:spcPts val="0"/>
              </a:spcAft>
              <a:buFont typeface="Wingdings 2"/>
              <a:buNone/>
              <a:defRPr/>
            </a:pPr>
            <a:endParaRPr lang="en-US" sz="1200" dirty="0"/>
          </a:p>
          <a:p>
            <a:pPr marL="0" indent="0" eaLnBrk="1" fontAlgn="auto" hangingPunct="1">
              <a:spcBef>
                <a:spcPts val="580"/>
              </a:spcBef>
              <a:spcAft>
                <a:spcPts val="0"/>
              </a:spcAft>
              <a:buFont typeface="Wingdings 2"/>
              <a:buNone/>
              <a:defRPr/>
            </a:pPr>
            <a:endParaRPr lang="en-US" sz="1200" dirty="0" smtClean="0"/>
          </a:p>
          <a:p>
            <a:pPr marL="0" indent="0" eaLnBrk="1" fontAlgn="auto" hangingPunct="1">
              <a:spcBef>
                <a:spcPts val="580"/>
              </a:spcBef>
              <a:spcAft>
                <a:spcPts val="0"/>
              </a:spcAft>
              <a:buFont typeface="Wingdings 2"/>
              <a:buNone/>
              <a:defRPr/>
            </a:pPr>
            <a:endParaRPr lang="en-US" sz="1200" dirty="0" smtClean="0"/>
          </a:p>
          <a:p>
            <a:pPr marL="0" indent="0" eaLnBrk="1" fontAlgn="auto" hangingPunct="1">
              <a:spcBef>
                <a:spcPts val="580"/>
              </a:spcBef>
              <a:spcAft>
                <a:spcPts val="0"/>
              </a:spcAft>
              <a:buFont typeface="Wingdings 2"/>
              <a:buNone/>
              <a:defRPr/>
            </a:pPr>
            <a:r>
              <a:rPr lang="en-US" sz="1200" dirty="0" smtClean="0"/>
              <a:t>Total Future Annual Operating Expenses: </a:t>
            </a:r>
            <a:r>
              <a:rPr lang="en-US" sz="1200" b="1" dirty="0" smtClean="0"/>
              <a:t>$5,000</a:t>
            </a:r>
            <a:endParaRPr lang="en-US" sz="12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6"/>
          <p:cNvSpPr>
            <a:spLocks noGrp="1"/>
          </p:cNvSpPr>
          <p:nvPr>
            <p:ph type="title"/>
          </p:nvPr>
        </p:nvSpPr>
        <p:spPr/>
        <p:txBody>
          <a:bodyPr/>
          <a:lstStyle/>
          <a:p>
            <a:pPr eaLnBrk="1" hangingPunct="1"/>
            <a:r>
              <a:rPr lang="en-US" altLang="en-US" smtClean="0"/>
              <a:t>Proposed Future Improvements</a:t>
            </a:r>
          </a:p>
        </p:txBody>
      </p:sp>
      <p:sp>
        <p:nvSpPr>
          <p:cNvPr id="8" name="Content Placeholder 7"/>
          <p:cNvSpPr>
            <a:spLocks noGrp="1"/>
          </p:cNvSpPr>
          <p:nvPr>
            <p:ph sz="quarter" idx="1"/>
          </p:nvPr>
        </p:nvSpPr>
        <p:spPr/>
        <p:txBody>
          <a:bodyPr>
            <a:normAutofit lnSpcReduction="10000"/>
          </a:bodyPr>
          <a:lstStyle/>
          <a:p>
            <a:pPr marL="274320" indent="-274320" eaLnBrk="1" fontAlgn="auto" hangingPunct="1">
              <a:spcBef>
                <a:spcPts val="580"/>
              </a:spcBef>
              <a:spcAft>
                <a:spcPts val="0"/>
              </a:spcAft>
              <a:buFont typeface="Wingdings 2"/>
              <a:buChar char=""/>
              <a:defRPr/>
            </a:pPr>
            <a:r>
              <a:rPr lang="en-US" dirty="0" smtClean="0"/>
              <a:t>The committee would like to run the outreach tracking spreadsheet with the intention of growing the tracking to involve more than students on the autism spectrum.</a:t>
            </a:r>
          </a:p>
          <a:p>
            <a:pPr marL="274320" indent="-274320" eaLnBrk="1" fontAlgn="auto" hangingPunct="1">
              <a:spcBef>
                <a:spcPts val="580"/>
              </a:spcBef>
              <a:spcAft>
                <a:spcPts val="0"/>
              </a:spcAft>
              <a:buFont typeface="Wingdings 2"/>
              <a:buChar char=""/>
              <a:defRPr/>
            </a:pPr>
            <a:r>
              <a:rPr lang="en-US" dirty="0" smtClean="0"/>
              <a:t>With the growth of this idea, the committee recommends looking into software packages such as </a:t>
            </a:r>
            <a:r>
              <a:rPr lang="en-US" dirty="0" err="1" smtClean="0"/>
              <a:t>Skyfactor</a:t>
            </a:r>
            <a:r>
              <a:rPr lang="en-US" dirty="0" smtClean="0"/>
              <a:t> </a:t>
            </a:r>
            <a:r>
              <a:rPr lang="en-US" dirty="0" err="1" smtClean="0"/>
              <a:t>MapWorks</a:t>
            </a:r>
            <a:r>
              <a:rPr lang="en-US" dirty="0" smtClean="0"/>
              <a:t>, which can be used as a communication and tracking tool connecting all units.</a:t>
            </a:r>
          </a:p>
          <a:p>
            <a:pPr marL="274320" indent="-274320" eaLnBrk="1" fontAlgn="auto" hangingPunct="1">
              <a:spcBef>
                <a:spcPts val="580"/>
              </a:spcBef>
              <a:spcAft>
                <a:spcPts val="0"/>
              </a:spcAft>
              <a:buFont typeface="Wingdings 2"/>
              <a:buChar char=""/>
              <a:defRPr/>
            </a:pPr>
            <a:r>
              <a:rPr lang="en-US" dirty="0" smtClean="0"/>
              <a:t>Implementation of this software package is estimated at $20,000 per year and the need for a new employee to manage the software or a current employee to gain new responsibilities.</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eaLnBrk="1" hangingPunct="1"/>
            <a:r>
              <a:rPr lang="en-US" altLang="en-US" smtClean="0"/>
              <a:t>References</a:t>
            </a:r>
          </a:p>
        </p:txBody>
      </p:sp>
      <p:sp>
        <p:nvSpPr>
          <p:cNvPr id="3" name="Content Placeholder 2"/>
          <p:cNvSpPr>
            <a:spLocks noGrp="1"/>
          </p:cNvSpPr>
          <p:nvPr>
            <p:ph sz="quarter" idx="1"/>
          </p:nvPr>
        </p:nvSpPr>
        <p:spPr/>
        <p:txBody>
          <a:bodyPr>
            <a:normAutofit fontScale="62500" lnSpcReduction="20000"/>
          </a:bodyPr>
          <a:lstStyle/>
          <a:p>
            <a:pPr marL="457200" indent="-457200" eaLnBrk="1" fontAlgn="auto" hangingPunct="1">
              <a:spcBef>
                <a:spcPts val="580"/>
              </a:spcBef>
              <a:spcAft>
                <a:spcPts val="0"/>
              </a:spcAft>
              <a:buFont typeface="Wingdings 2"/>
              <a:buNone/>
              <a:defRPr/>
            </a:pPr>
            <a:r>
              <a:rPr lang="en" dirty="0" smtClean="0"/>
              <a:t>CDC Press Releases. (2016, January 1). Retrieved February 19, 2017, from http://www.cdc.gov/media/releases/2014/p0327-autism-spectrum-disorder.html</a:t>
            </a:r>
          </a:p>
          <a:p>
            <a:pPr marL="457200" indent="-457200" eaLnBrk="1" fontAlgn="auto" hangingPunct="1">
              <a:spcBef>
                <a:spcPts val="580"/>
              </a:spcBef>
              <a:spcAft>
                <a:spcPts val="0"/>
              </a:spcAft>
              <a:buFont typeface="Wingdings 2"/>
              <a:buNone/>
              <a:defRPr/>
            </a:pPr>
            <a:r>
              <a:rPr lang="en" dirty="0" smtClean="0"/>
              <a:t>Bellini, S. s., Henry, D., &amp; Pratt, C. (2011). From Intuition to Data: Using Logic Models to Measure Professional Development Outcomes for Educators Working With Students on the Autism Spectrum. Teacher Education &amp; Special Education, 34(1), 37-51.</a:t>
            </a:r>
          </a:p>
          <a:p>
            <a:pPr marL="457200" indent="-457200" eaLnBrk="1" fontAlgn="auto" hangingPunct="1">
              <a:spcBef>
                <a:spcPts val="580"/>
              </a:spcBef>
              <a:spcAft>
                <a:spcPts val="0"/>
              </a:spcAft>
              <a:buFont typeface="Wingdings 2"/>
              <a:buNone/>
              <a:defRPr/>
            </a:pPr>
            <a:r>
              <a:rPr lang="en" dirty="0" smtClean="0"/>
              <a:t>Gillespie-Lynch, K., Brooks, P., Someki, F., Obeid, R., Shane-Simpson, C., Kapp, S., … Smith, D. (2015). Changing College Students’ Conceptions of Autism: An Online Training to Increase Knowledge and Decrease Stigma. </a:t>
            </a:r>
            <a:r>
              <a:rPr lang="en" i="1" dirty="0" smtClean="0"/>
              <a:t>Journal of Autism &amp; Developmental Disorders</a:t>
            </a:r>
            <a:r>
              <a:rPr lang="en" dirty="0" smtClean="0"/>
              <a:t>, </a:t>
            </a:r>
            <a:r>
              <a:rPr lang="en" i="1" dirty="0" smtClean="0"/>
              <a:t>45</a:t>
            </a:r>
            <a:r>
              <a:rPr lang="en" dirty="0" smtClean="0"/>
              <a:t>(8), 2553–2566. https://doi.org/10.1007/s10803-015-2422-9</a:t>
            </a:r>
          </a:p>
          <a:p>
            <a:pPr marL="457200" indent="-457200" eaLnBrk="1" fontAlgn="auto" hangingPunct="1">
              <a:spcBef>
                <a:spcPts val="580"/>
              </a:spcBef>
              <a:spcAft>
                <a:spcPts val="0"/>
              </a:spcAft>
              <a:buFont typeface="Wingdings 2"/>
              <a:buNone/>
              <a:defRPr/>
            </a:pPr>
            <a:r>
              <a:rPr lang="en" dirty="0" smtClean="0"/>
              <a:t>Hewitt, L. E. (2015). Assessment considerations for college students with autism spectrum disorder. Topics in Language Disorders, 35(4), 313-328.</a:t>
            </a:r>
          </a:p>
          <a:p>
            <a:pPr marL="457200" indent="-457200" eaLnBrk="1" fontAlgn="auto" hangingPunct="1">
              <a:spcBef>
                <a:spcPts val="580"/>
              </a:spcBef>
              <a:spcAft>
                <a:spcPts val="0"/>
              </a:spcAft>
              <a:buFont typeface="Wingdings 2"/>
              <a:buNone/>
              <a:defRPr/>
            </a:pPr>
            <a:r>
              <a:rPr lang="en-US" dirty="0" err="1" smtClean="0"/>
              <a:t>Nevill</a:t>
            </a:r>
            <a:r>
              <a:rPr lang="en-US" dirty="0" smtClean="0"/>
              <a:t>, R. E., &amp; White, S. W. (2011). College students’ openness toward autism spectrum disorders: Improving peer acceptance. </a:t>
            </a:r>
            <a:r>
              <a:rPr lang="en-US" i="1" dirty="0" smtClean="0"/>
              <a:t>Journal of autism and developmental disorders</a:t>
            </a:r>
            <a:r>
              <a:rPr lang="en-US" dirty="0" smtClean="0"/>
              <a:t>, </a:t>
            </a:r>
            <a:r>
              <a:rPr lang="en-US" i="1" dirty="0" smtClean="0"/>
              <a:t>41</a:t>
            </a:r>
            <a:r>
              <a:rPr lang="en-US" dirty="0" smtClean="0"/>
              <a:t>(12), 1619-1628.</a:t>
            </a:r>
            <a:endParaRPr lang="en" dirty="0" smtClean="0"/>
          </a:p>
          <a:p>
            <a:pPr marL="457200" indent="-457200" eaLnBrk="1" fontAlgn="auto" hangingPunct="1">
              <a:spcBef>
                <a:spcPts val="580"/>
              </a:spcBef>
              <a:spcAft>
                <a:spcPts val="0"/>
              </a:spcAft>
              <a:buFont typeface="Wingdings 2"/>
              <a:buNone/>
              <a:defRPr/>
            </a:pPr>
            <a:r>
              <a:rPr lang="en" dirty="0" smtClean="0"/>
              <a:t>VanBergeijk, E., Klin, A., &amp; Volkmar, F. (2008). Supporting More Able Students on the Autism Spectrum: College and Beyond. </a:t>
            </a:r>
            <a:r>
              <a:rPr lang="en" i="1" dirty="0" smtClean="0"/>
              <a:t>Journal of Autism and Developmental Disorders</a:t>
            </a:r>
            <a:r>
              <a:rPr lang="en" dirty="0" smtClean="0"/>
              <a:t>, </a:t>
            </a:r>
            <a:r>
              <a:rPr lang="en" i="1" dirty="0" smtClean="0"/>
              <a:t>38</a:t>
            </a:r>
            <a:r>
              <a:rPr lang="en" dirty="0" smtClean="0"/>
              <a:t>(7), 1359. https://doi.org/10.1007/s10803-007-0524-8</a:t>
            </a:r>
          </a:p>
          <a:p>
            <a:pPr marL="457200" indent="-457200" eaLnBrk="1" fontAlgn="auto" hangingPunct="1">
              <a:spcBef>
                <a:spcPts val="580"/>
              </a:spcBef>
              <a:spcAft>
                <a:spcPts val="0"/>
              </a:spcAft>
              <a:buFont typeface="Wingdings 2"/>
              <a:buNone/>
              <a:defRPr/>
            </a:pPr>
            <a:r>
              <a:rPr lang="en" dirty="0" smtClean="0"/>
              <a:t>Van Hees, V., Moyson, T., &amp; Roeyers, H. (2015). Higher education experiences of students with autism spectrum disorder: challenges, benefits and support needs. Journal Of Autism And Developmental Disorders, 45(6), 1673-1688.</a:t>
            </a:r>
            <a:endParaRPr lang="en"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pPr eaLnBrk="1" hangingPunct="1"/>
            <a:r>
              <a:rPr lang="en-US" altLang="en-US" smtClean="0"/>
              <a:t>Why This Matters</a:t>
            </a:r>
          </a:p>
        </p:txBody>
      </p:sp>
      <p:sp>
        <p:nvSpPr>
          <p:cNvPr id="4" name="Content Placeholder 3"/>
          <p:cNvSpPr>
            <a:spLocks noGrp="1"/>
          </p:cNvSpPr>
          <p:nvPr>
            <p:ph sz="quarter" idx="1"/>
          </p:nvPr>
        </p:nvSpPr>
        <p:spPr>
          <a:xfrm>
            <a:off x="914400" y="1447800"/>
            <a:ext cx="3749675" cy="4572000"/>
          </a:xfrm>
        </p:spPr>
        <p:txBody>
          <a:bodyPr>
            <a:normAutofit fontScale="70000" lnSpcReduction="20000"/>
          </a:bodyPr>
          <a:lstStyle/>
          <a:p>
            <a:pPr marL="274320" indent="-274320" eaLnBrk="1" fontAlgn="auto" hangingPunct="1">
              <a:spcBef>
                <a:spcPts val="580"/>
              </a:spcBef>
              <a:spcAft>
                <a:spcPts val="0"/>
              </a:spcAft>
              <a:buFont typeface="Wingdings 2"/>
              <a:buChar char=""/>
              <a:defRPr/>
            </a:pPr>
            <a:r>
              <a:rPr lang="en-US" dirty="0" smtClean="0"/>
              <a:t>1 in 68 children have an autism spectrum disorder (“CDC Press Releases,” 2016).</a:t>
            </a:r>
          </a:p>
          <a:p>
            <a:pPr marL="274320" indent="-274320" eaLnBrk="1" fontAlgn="auto" hangingPunct="1">
              <a:spcBef>
                <a:spcPts val="580"/>
              </a:spcBef>
              <a:spcAft>
                <a:spcPts val="0"/>
              </a:spcAft>
              <a:buFont typeface="Wingdings 2"/>
              <a:buChar char=""/>
              <a:defRPr/>
            </a:pPr>
            <a:r>
              <a:rPr lang="en-US" dirty="0" smtClean="0"/>
              <a:t>Most students struggle with fitting autism into their identity structure, and thus outward disclosure of their autism can be an even greater challenge causing many students to not seek support services (Cox et al., 2017).</a:t>
            </a:r>
          </a:p>
          <a:p>
            <a:pPr marL="274320" indent="-274320" eaLnBrk="1" fontAlgn="auto" hangingPunct="1">
              <a:spcBef>
                <a:spcPts val="580"/>
              </a:spcBef>
              <a:spcAft>
                <a:spcPts val="0"/>
              </a:spcAft>
              <a:buFont typeface="Wingdings 2"/>
              <a:buChar char=""/>
              <a:defRPr/>
            </a:pPr>
            <a:r>
              <a:rPr lang="en-US" dirty="0" smtClean="0"/>
              <a:t>While many universities have found approaches to support students with learning disabilities in the classroom, students on the autism spectrum may require more than academic support, such as social, organization, and communicative support (</a:t>
            </a:r>
            <a:r>
              <a:rPr lang="en-US" dirty="0" err="1" smtClean="0"/>
              <a:t>VanBergeijk</a:t>
            </a:r>
            <a:r>
              <a:rPr lang="en-US" dirty="0" smtClean="0"/>
              <a:t>, Kiln, &amp; </a:t>
            </a:r>
            <a:r>
              <a:rPr lang="en-US" dirty="0" err="1" smtClean="0"/>
              <a:t>Vokmar</a:t>
            </a:r>
            <a:r>
              <a:rPr lang="en-US" dirty="0" smtClean="0"/>
              <a:t>, 2008).</a:t>
            </a:r>
            <a:endParaRPr lang="en-US" dirty="0"/>
          </a:p>
        </p:txBody>
      </p:sp>
      <p:pic>
        <p:nvPicPr>
          <p:cNvPr id="7172" name="Picture 6" descr="https://lh4.googleusercontent.com/9qoFoeinseZJH4RfNik02vpfQkTtpwwtoOrQPMzYSjCU1g1kq9MLdCYMlJAJGmETjLi0FF4JQURMBeICeuLDT-SfZy9nTh-5QrgZR2UGYlHJ_-v7xIg16oLWLOmVx4g8cCKmy8ztseU"/>
          <p:cNvPicPr>
            <a:picLocks noGrp="1" noChangeAspect="1" noChangeArrowheads="1"/>
          </p:cNvPicPr>
          <p:nvPr>
            <p:ph sz="quarter" idx="2"/>
          </p:nvPr>
        </p:nvPicPr>
        <p:blipFill>
          <a:blip r:embed="rId2">
            <a:extLst>
              <a:ext uri="{28A0092B-C50C-407E-A947-70E740481C1C}">
                <a14:useLocalDpi xmlns:a14="http://schemas.microsoft.com/office/drawing/2010/main" val="0"/>
              </a:ext>
            </a:extLst>
          </a:blip>
          <a:srcRect/>
          <a:stretch>
            <a:fillRect/>
          </a:stretch>
        </p:blipFill>
        <p:spPr>
          <a:xfrm>
            <a:off x="4933950" y="1660525"/>
            <a:ext cx="3749675" cy="3749675"/>
          </a:xfr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pPr eaLnBrk="1" hangingPunct="1"/>
            <a:r>
              <a:rPr lang="en-US" altLang="en-US" smtClean="0"/>
              <a:t>Staff Involved on Campus</a:t>
            </a:r>
          </a:p>
        </p:txBody>
      </p:sp>
      <p:sp>
        <p:nvSpPr>
          <p:cNvPr id="5" name="Text Placeholder 4"/>
          <p:cNvSpPr>
            <a:spLocks noGrp="1"/>
          </p:cNvSpPr>
          <p:nvPr>
            <p:ph type="body" idx="1"/>
          </p:nvPr>
        </p:nvSpPr>
        <p:spPr/>
        <p:txBody>
          <a:bodyPr/>
          <a:lstStyle/>
          <a:p>
            <a:pPr eaLnBrk="1" fontAlgn="auto" hangingPunct="1">
              <a:spcBef>
                <a:spcPts val="580"/>
              </a:spcBef>
              <a:spcAft>
                <a:spcPts val="0"/>
              </a:spcAft>
              <a:buFont typeface="Wingdings 2"/>
              <a:buNone/>
              <a:defRPr/>
            </a:pPr>
            <a:r>
              <a:rPr lang="en-US" dirty="0" smtClean="0"/>
              <a:t>The Committee</a:t>
            </a:r>
            <a:endParaRPr lang="en-US" dirty="0"/>
          </a:p>
        </p:txBody>
      </p:sp>
      <p:sp>
        <p:nvSpPr>
          <p:cNvPr id="6" name="Text Placeholder 5"/>
          <p:cNvSpPr>
            <a:spLocks noGrp="1"/>
          </p:cNvSpPr>
          <p:nvPr>
            <p:ph type="body" sz="half" idx="3"/>
          </p:nvPr>
        </p:nvSpPr>
        <p:spPr/>
        <p:txBody>
          <a:bodyPr/>
          <a:lstStyle/>
          <a:p>
            <a:pPr eaLnBrk="1" fontAlgn="auto" hangingPunct="1">
              <a:spcBef>
                <a:spcPts val="580"/>
              </a:spcBef>
              <a:spcAft>
                <a:spcPts val="0"/>
              </a:spcAft>
              <a:buFont typeface="Wingdings 2"/>
              <a:buNone/>
              <a:defRPr/>
            </a:pPr>
            <a:r>
              <a:rPr lang="en-US" dirty="0" smtClean="0"/>
              <a:t>Campus Partners</a:t>
            </a:r>
            <a:endParaRPr lang="en-US" dirty="0"/>
          </a:p>
        </p:txBody>
      </p:sp>
      <p:sp>
        <p:nvSpPr>
          <p:cNvPr id="3" name="Content Placeholder 2"/>
          <p:cNvSpPr>
            <a:spLocks noGrp="1"/>
          </p:cNvSpPr>
          <p:nvPr>
            <p:ph sz="half" idx="2"/>
          </p:nvPr>
        </p:nvSpPr>
        <p:spPr/>
        <p:txBody>
          <a:bodyPr>
            <a:normAutofit lnSpcReduction="10000"/>
          </a:bodyPr>
          <a:lstStyle/>
          <a:p>
            <a:pPr marL="274320" indent="-274320" eaLnBrk="1" fontAlgn="auto" hangingPunct="1">
              <a:spcBef>
                <a:spcPts val="580"/>
              </a:spcBef>
              <a:spcAft>
                <a:spcPts val="0"/>
              </a:spcAft>
              <a:buFont typeface="Wingdings 2"/>
              <a:buChar char=""/>
              <a:defRPr/>
            </a:pPr>
            <a:r>
              <a:rPr lang="en-US" dirty="0" smtClean="0"/>
              <a:t>Director of Disability Services</a:t>
            </a:r>
          </a:p>
          <a:p>
            <a:pPr marL="274320" indent="-274320" eaLnBrk="1" fontAlgn="auto" hangingPunct="1">
              <a:spcBef>
                <a:spcPts val="580"/>
              </a:spcBef>
              <a:spcAft>
                <a:spcPts val="0"/>
              </a:spcAft>
              <a:buFont typeface="Wingdings 2"/>
              <a:buChar char=""/>
              <a:defRPr/>
            </a:pPr>
            <a:r>
              <a:rPr lang="en-US" dirty="0" smtClean="0"/>
              <a:t>Individual from Residence Life</a:t>
            </a:r>
          </a:p>
          <a:p>
            <a:pPr marL="274320" indent="-274320" eaLnBrk="1" fontAlgn="auto" hangingPunct="1">
              <a:spcBef>
                <a:spcPts val="580"/>
              </a:spcBef>
              <a:spcAft>
                <a:spcPts val="0"/>
              </a:spcAft>
              <a:buFont typeface="Wingdings 2"/>
              <a:buChar char=""/>
              <a:defRPr/>
            </a:pPr>
            <a:r>
              <a:rPr lang="en-US" dirty="0" smtClean="0"/>
              <a:t>Faculty Member</a:t>
            </a:r>
          </a:p>
          <a:p>
            <a:pPr marL="274320" indent="-274320" eaLnBrk="1" fontAlgn="auto" hangingPunct="1">
              <a:spcBef>
                <a:spcPts val="580"/>
              </a:spcBef>
              <a:spcAft>
                <a:spcPts val="0"/>
              </a:spcAft>
              <a:buFont typeface="Wingdings 2"/>
              <a:buChar char=""/>
              <a:defRPr/>
            </a:pPr>
            <a:r>
              <a:rPr lang="en-US" dirty="0" smtClean="0"/>
              <a:t>Individual from Campus Activities</a:t>
            </a:r>
          </a:p>
          <a:p>
            <a:pPr marL="274320" indent="-274320" eaLnBrk="1" fontAlgn="auto" hangingPunct="1">
              <a:spcBef>
                <a:spcPts val="580"/>
              </a:spcBef>
              <a:spcAft>
                <a:spcPts val="0"/>
              </a:spcAft>
              <a:buFont typeface="Wingdings 2"/>
              <a:buChar char=""/>
              <a:defRPr/>
            </a:pPr>
            <a:r>
              <a:rPr lang="en-US" dirty="0" smtClean="0"/>
              <a:t>Individual from Mental Health Services</a:t>
            </a:r>
            <a:endParaRPr lang="en-US" dirty="0"/>
          </a:p>
        </p:txBody>
      </p:sp>
      <p:sp>
        <p:nvSpPr>
          <p:cNvPr id="8198" name="Content Placeholder 6"/>
          <p:cNvSpPr>
            <a:spLocks noGrp="1"/>
          </p:cNvSpPr>
          <p:nvPr>
            <p:ph sz="half" idx="4"/>
          </p:nvPr>
        </p:nvSpPr>
        <p:spPr/>
        <p:txBody>
          <a:bodyPr/>
          <a:lstStyle/>
          <a:p>
            <a:pPr eaLnBrk="1" hangingPunct="1"/>
            <a:r>
              <a:rPr lang="en-US" altLang="en-US" smtClean="0"/>
              <a:t>IT Department</a:t>
            </a:r>
          </a:p>
          <a:p>
            <a:pPr eaLnBrk="1" hangingPunct="1"/>
            <a:r>
              <a:rPr lang="en-US" altLang="en-US" smtClean="0"/>
              <a:t>Dining Services</a:t>
            </a:r>
          </a:p>
          <a:p>
            <a:pPr eaLnBrk="1" hangingPunct="1"/>
            <a:r>
              <a:rPr lang="en-US" altLang="en-US" smtClean="0"/>
              <a:t>Disability Services</a:t>
            </a:r>
          </a:p>
          <a:p>
            <a:pPr eaLnBrk="1" hangingPunct="1"/>
            <a:r>
              <a:rPr lang="en-US" altLang="en-US" smtClean="0"/>
              <a:t>Residence Life</a:t>
            </a:r>
          </a:p>
          <a:p>
            <a:pPr eaLnBrk="1" hangingPunct="1"/>
            <a:r>
              <a:rPr lang="en-US" altLang="en-US" smtClean="0"/>
              <a:t>Student Activities</a:t>
            </a:r>
          </a:p>
          <a:p>
            <a:pPr eaLnBrk="1" hangingPunct="1"/>
            <a:r>
              <a:rPr lang="en-US" altLang="en-US" smtClean="0"/>
              <a:t>Mental Health Services</a:t>
            </a:r>
          </a:p>
          <a:p>
            <a:pPr eaLnBrk="1" hangingPunct="1"/>
            <a:r>
              <a:rPr lang="en-US" altLang="en-US" smtClean="0"/>
              <a:t>Academic Departments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6"/>
          <p:cNvSpPr>
            <a:spLocks noGrp="1"/>
          </p:cNvSpPr>
          <p:nvPr>
            <p:ph type="title"/>
          </p:nvPr>
        </p:nvSpPr>
        <p:spPr/>
        <p:txBody>
          <a:bodyPr/>
          <a:lstStyle/>
          <a:p>
            <a:pPr eaLnBrk="1" hangingPunct="1"/>
            <a:r>
              <a:rPr lang="en-US" altLang="en-US" smtClean="0"/>
              <a:t>Program Learning Objectives</a:t>
            </a:r>
          </a:p>
        </p:txBody>
      </p:sp>
      <p:sp>
        <p:nvSpPr>
          <p:cNvPr id="8" name="Content Placeholder 7"/>
          <p:cNvSpPr>
            <a:spLocks noGrp="1"/>
          </p:cNvSpPr>
          <p:nvPr>
            <p:ph sz="quarter" idx="1"/>
          </p:nvPr>
        </p:nvSpPr>
        <p:spPr/>
        <p:txBody>
          <a:bodyPr>
            <a:normAutofit fontScale="92500"/>
          </a:bodyPr>
          <a:lstStyle/>
          <a:p>
            <a:pPr marL="274320" indent="-274320" eaLnBrk="1" fontAlgn="auto" hangingPunct="1">
              <a:spcBef>
                <a:spcPts val="580"/>
              </a:spcBef>
              <a:spcAft>
                <a:spcPts val="0"/>
              </a:spcAft>
              <a:buFont typeface="Wingdings 2"/>
              <a:buChar char=""/>
              <a:defRPr/>
            </a:pPr>
            <a:r>
              <a:rPr lang="en-US" dirty="0" smtClean="0"/>
              <a:t>Faculty and staff will be able to develop and implement individualized academic, social, organizational, and communicative support needed by students who are on the autism spectrum.</a:t>
            </a:r>
          </a:p>
          <a:p>
            <a:pPr marL="274320" indent="-274320" eaLnBrk="1" fontAlgn="auto" hangingPunct="1">
              <a:spcBef>
                <a:spcPts val="580"/>
              </a:spcBef>
              <a:spcAft>
                <a:spcPts val="0"/>
              </a:spcAft>
              <a:buFont typeface="Wingdings 2"/>
              <a:buChar char=""/>
              <a:defRPr/>
            </a:pPr>
            <a:r>
              <a:rPr lang="en-US" dirty="0" smtClean="0"/>
              <a:t>Faculty and staff will be able to contribute to the creation of an inclusive campus environment.</a:t>
            </a:r>
          </a:p>
          <a:p>
            <a:pPr marL="274320" indent="-274320" eaLnBrk="1" fontAlgn="auto" hangingPunct="1">
              <a:spcBef>
                <a:spcPts val="580"/>
              </a:spcBef>
              <a:spcAft>
                <a:spcPts val="0"/>
              </a:spcAft>
              <a:buFont typeface="Wingdings 2"/>
              <a:buChar char=""/>
              <a:defRPr/>
            </a:pPr>
            <a:r>
              <a:rPr lang="en-US" dirty="0" smtClean="0"/>
              <a:t>Students will be able to understand issues face by students with autism.</a:t>
            </a:r>
          </a:p>
          <a:p>
            <a:pPr marL="274320" indent="-274320" eaLnBrk="1" fontAlgn="auto" hangingPunct="1">
              <a:spcBef>
                <a:spcPts val="580"/>
              </a:spcBef>
              <a:spcAft>
                <a:spcPts val="0"/>
              </a:spcAft>
              <a:buFont typeface="Wingdings 2"/>
              <a:buChar char=""/>
              <a:defRPr/>
            </a:pPr>
            <a:r>
              <a:rPr lang="en-US" dirty="0" smtClean="0"/>
              <a:t>Students will be able to support their peers are on the autism spectrum.</a:t>
            </a:r>
          </a:p>
          <a:p>
            <a:pPr marL="274320" indent="-274320" eaLnBrk="1" fontAlgn="auto" hangingPunct="1">
              <a:spcBef>
                <a:spcPts val="580"/>
              </a:spcBef>
              <a:spcAft>
                <a:spcPts val="0"/>
              </a:spcAft>
              <a:buFont typeface="Wingdings 2"/>
              <a:buChar char=""/>
              <a:defRPr/>
            </a:pPr>
            <a:r>
              <a:rPr lang="en-US" dirty="0" smtClean="0"/>
              <a:t>Students will be able to contribute to the creation of an inclusive campus environment.</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pPr eaLnBrk="1" hangingPunct="1"/>
            <a:r>
              <a:rPr lang="en-US" altLang="en-US" smtClean="0"/>
              <a:t>Program Outline</a:t>
            </a:r>
          </a:p>
        </p:txBody>
      </p:sp>
      <p:sp>
        <p:nvSpPr>
          <p:cNvPr id="10243" name="Content Placeholder 2"/>
          <p:cNvSpPr>
            <a:spLocks noGrp="1"/>
          </p:cNvSpPr>
          <p:nvPr>
            <p:ph sz="quarter" idx="1"/>
          </p:nvPr>
        </p:nvSpPr>
        <p:spPr/>
        <p:txBody>
          <a:bodyPr/>
          <a:lstStyle/>
          <a:p>
            <a:pPr eaLnBrk="1" hangingPunct="1"/>
            <a:r>
              <a:rPr lang="en-US" altLang="en-US" smtClean="0"/>
              <a:t>The committee will oversee an outreach tracking spreadsheet that outlines students and their interactions with staff.</a:t>
            </a:r>
          </a:p>
          <a:p>
            <a:pPr lvl="1" eaLnBrk="1" hangingPunct="1"/>
            <a:r>
              <a:rPr lang="en-US" altLang="en-US" smtClean="0"/>
              <a:t>The spreadsheet will ensure each student is getting personal, social, and academic support.</a:t>
            </a:r>
          </a:p>
          <a:p>
            <a:pPr lvl="1" eaLnBrk="1" hangingPunct="1"/>
            <a:r>
              <a:rPr lang="en-US" altLang="en-US" smtClean="0"/>
              <a:t>Support Mechanisms will be developed by different entities on campus to meet the student needs.</a:t>
            </a:r>
          </a:p>
          <a:p>
            <a:pPr eaLnBrk="1" hangingPunct="1"/>
            <a:r>
              <a:rPr lang="en-US" altLang="en-US" smtClean="0"/>
              <a:t>There will be two training days for campus.</a:t>
            </a:r>
          </a:p>
          <a:p>
            <a:pPr lvl="1" eaLnBrk="1" hangingPunct="1"/>
            <a:r>
              <a:rPr lang="en-US" altLang="en-US" smtClean="0"/>
              <a:t>One day focused on faculty and staff.</a:t>
            </a:r>
          </a:p>
          <a:p>
            <a:pPr lvl="1" eaLnBrk="1" hangingPunct="1"/>
            <a:r>
              <a:rPr lang="en-US" altLang="en-US" smtClean="0"/>
              <a:t>One day focused on students.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pPr eaLnBrk="1" hangingPunct="1"/>
            <a:r>
              <a:rPr lang="en-US" altLang="en-US" smtClean="0"/>
              <a:t>Outreach Tracking Spreadsheet</a:t>
            </a:r>
          </a:p>
        </p:txBody>
      </p:sp>
      <p:sp>
        <p:nvSpPr>
          <p:cNvPr id="11267" name="Content Placeholder 2"/>
          <p:cNvSpPr>
            <a:spLocks noGrp="1"/>
          </p:cNvSpPr>
          <p:nvPr>
            <p:ph sz="quarter" idx="1"/>
          </p:nvPr>
        </p:nvSpPr>
        <p:spPr/>
        <p:txBody>
          <a:bodyPr/>
          <a:lstStyle/>
          <a:p>
            <a:pPr eaLnBrk="1" hangingPunct="1"/>
            <a:r>
              <a:rPr lang="en-US" altLang="en-US" smtClean="0"/>
              <a:t>Faculty and staff will be able to access the spreadsheet created and reviewed by the committee to check in on students and log interactions.</a:t>
            </a:r>
          </a:p>
          <a:p>
            <a:pPr eaLnBrk="1" hangingPunct="1"/>
            <a:r>
              <a:rPr lang="en-US" altLang="en-US" smtClean="0"/>
              <a:t>Allows for seamless recording and sharing of information between units.</a:t>
            </a:r>
          </a:p>
          <a:p>
            <a:pPr eaLnBrk="1" hangingPunct="1"/>
            <a:r>
              <a:rPr lang="en-US" altLang="en-US" smtClean="0"/>
              <a:t>Monthly committee meetings to discuss concerns about any students and develop individualized support plans, a need stated by Hewitt (2015), based on the spreadsheet.</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Outreach Tracking Spreadsheet: Example</a:t>
            </a:r>
            <a:endParaRPr lang="en-US" dirty="0"/>
          </a:p>
        </p:txBody>
      </p:sp>
      <p:graphicFrame>
        <p:nvGraphicFramePr>
          <p:cNvPr id="5" name="Content Placeholder 4"/>
          <p:cNvGraphicFramePr>
            <a:graphicFrameLocks noGrp="1"/>
          </p:cNvGraphicFramePr>
          <p:nvPr>
            <p:ph sz="quarter" idx="1"/>
          </p:nvPr>
        </p:nvGraphicFramePr>
        <p:xfrm>
          <a:off x="304800" y="1447800"/>
          <a:ext cx="8610600" cy="4114800"/>
        </p:xfrm>
        <a:graphic>
          <a:graphicData uri="http://schemas.openxmlformats.org/drawingml/2006/table">
            <a:tbl>
              <a:tblPr firstRow="1" bandRow="1">
                <a:tableStyleId>{5C22544A-7EE6-4342-B048-85BDC9FD1C3A}</a:tableStyleId>
              </a:tblPr>
              <a:tblGrid>
                <a:gridCol w="1076325"/>
                <a:gridCol w="1076325"/>
                <a:gridCol w="1076325"/>
                <a:gridCol w="1076325"/>
                <a:gridCol w="1076325"/>
                <a:gridCol w="1076325"/>
                <a:gridCol w="1076325"/>
                <a:gridCol w="1076325"/>
              </a:tblGrid>
              <a:tr h="370840">
                <a:tc>
                  <a:txBody>
                    <a:bodyPr/>
                    <a:lstStyle/>
                    <a:p>
                      <a:r>
                        <a:rPr lang="en-US" sz="1200" dirty="0" smtClean="0"/>
                        <a:t>Student Name</a:t>
                      </a:r>
                      <a:endParaRPr lang="en-US" sz="1200" dirty="0"/>
                    </a:p>
                  </a:txBody>
                  <a:tcPr marL="86361" marR="86361"/>
                </a:tc>
                <a:tc>
                  <a:txBody>
                    <a:bodyPr/>
                    <a:lstStyle/>
                    <a:p>
                      <a:r>
                        <a:rPr lang="en-US" sz="1200" dirty="0" smtClean="0"/>
                        <a:t>Support Needed</a:t>
                      </a:r>
                      <a:endParaRPr lang="en-US" sz="1200" dirty="0"/>
                    </a:p>
                  </a:txBody>
                  <a:tcPr marL="86361" marR="86361"/>
                </a:tc>
                <a:tc>
                  <a:txBody>
                    <a:bodyPr/>
                    <a:lstStyle/>
                    <a:p>
                      <a:r>
                        <a:rPr lang="en-US" sz="1200" dirty="0" smtClean="0"/>
                        <a:t>Date of Interaction</a:t>
                      </a:r>
                      <a:endParaRPr lang="en-US" sz="1200" dirty="0"/>
                    </a:p>
                  </a:txBody>
                  <a:tcPr marL="86361" marR="86361"/>
                </a:tc>
                <a:tc>
                  <a:txBody>
                    <a:bodyPr/>
                    <a:lstStyle/>
                    <a:p>
                      <a:r>
                        <a:rPr lang="en-US" sz="1200" dirty="0" smtClean="0"/>
                        <a:t>Staff Name &amp;</a:t>
                      </a:r>
                      <a:r>
                        <a:rPr lang="en-US" sz="1200" baseline="0" dirty="0" smtClean="0"/>
                        <a:t> Office</a:t>
                      </a:r>
                      <a:endParaRPr lang="en-US" sz="1200" dirty="0"/>
                    </a:p>
                  </a:txBody>
                  <a:tcPr marL="86361" marR="86361"/>
                </a:tc>
                <a:tc>
                  <a:txBody>
                    <a:bodyPr/>
                    <a:lstStyle/>
                    <a:p>
                      <a:r>
                        <a:rPr lang="en-US" sz="1200" dirty="0" smtClean="0"/>
                        <a:t>Description</a:t>
                      </a:r>
                      <a:endParaRPr lang="en-US" sz="1200" dirty="0"/>
                    </a:p>
                  </a:txBody>
                  <a:tcPr marL="86361" marR="86361"/>
                </a:tc>
                <a:tc>
                  <a:txBody>
                    <a:bodyPr/>
                    <a:lstStyle/>
                    <a:p>
                      <a:r>
                        <a:rPr lang="en-US" sz="1200" dirty="0" smtClean="0"/>
                        <a:t>Date of Interaction</a:t>
                      </a:r>
                      <a:endParaRPr lang="en-US" sz="1200" dirty="0"/>
                    </a:p>
                  </a:txBody>
                  <a:tcPr marL="86361" marR="86361"/>
                </a:tc>
                <a:tc>
                  <a:txBody>
                    <a:bodyPr/>
                    <a:lstStyle/>
                    <a:p>
                      <a:r>
                        <a:rPr lang="en-US" sz="1200" dirty="0" smtClean="0"/>
                        <a:t>Staff Name &amp; Office</a:t>
                      </a:r>
                      <a:endParaRPr lang="en-US" sz="1200" dirty="0"/>
                    </a:p>
                  </a:txBody>
                  <a:tcPr marL="86361" marR="86361"/>
                </a:tc>
                <a:tc>
                  <a:txBody>
                    <a:bodyPr/>
                    <a:lstStyle/>
                    <a:p>
                      <a:r>
                        <a:rPr lang="en-US" sz="1200" dirty="0" smtClean="0"/>
                        <a:t>Description</a:t>
                      </a:r>
                      <a:endParaRPr lang="en-US" sz="1200" dirty="0"/>
                    </a:p>
                  </a:txBody>
                  <a:tcPr marL="86361" marR="86361"/>
                </a:tc>
              </a:tr>
              <a:tr h="370840">
                <a:tc>
                  <a:txBody>
                    <a:bodyPr/>
                    <a:lstStyle/>
                    <a:p>
                      <a:r>
                        <a:rPr lang="en-US" sz="1200" dirty="0" smtClean="0"/>
                        <a:t>Sam Doe</a:t>
                      </a:r>
                      <a:endParaRPr lang="en-US" sz="1200" dirty="0"/>
                    </a:p>
                  </a:txBody>
                  <a:tcPr marL="86361" marR="86361"/>
                </a:tc>
                <a:tc>
                  <a:txBody>
                    <a:bodyPr/>
                    <a:lstStyle/>
                    <a:p>
                      <a:r>
                        <a:rPr lang="en-US" sz="1200" dirty="0" smtClean="0"/>
                        <a:t>Academic, Social</a:t>
                      </a:r>
                      <a:endParaRPr lang="en-US" sz="1200" dirty="0"/>
                    </a:p>
                  </a:txBody>
                  <a:tcPr marL="86361" marR="86361"/>
                </a:tc>
                <a:tc>
                  <a:txBody>
                    <a:bodyPr/>
                    <a:lstStyle/>
                    <a:p>
                      <a:r>
                        <a:rPr lang="en-US" sz="1200" dirty="0" smtClean="0"/>
                        <a:t>9-07-17</a:t>
                      </a:r>
                      <a:endParaRPr lang="en-US" sz="1200" dirty="0"/>
                    </a:p>
                  </a:txBody>
                  <a:tcPr marL="86361" marR="86361"/>
                </a:tc>
                <a:tc>
                  <a:txBody>
                    <a:bodyPr/>
                    <a:lstStyle/>
                    <a:p>
                      <a:r>
                        <a:rPr lang="en-US" sz="1200" dirty="0" smtClean="0"/>
                        <a:t>Faculty – Dr. Smith</a:t>
                      </a:r>
                      <a:endParaRPr lang="en-US" sz="1200" dirty="0"/>
                    </a:p>
                  </a:txBody>
                  <a:tcPr marL="86361" marR="86361"/>
                </a:tc>
                <a:tc>
                  <a:txBody>
                    <a:bodyPr/>
                    <a:lstStyle/>
                    <a:p>
                      <a:r>
                        <a:rPr lang="en-US" sz="1200" dirty="0" smtClean="0"/>
                        <a:t>Student came to my office hours to disclose the</a:t>
                      </a:r>
                      <a:r>
                        <a:rPr lang="en-US" sz="1200" baseline="0" dirty="0" smtClean="0"/>
                        <a:t> student’s autism and excitement for the subject</a:t>
                      </a:r>
                      <a:endParaRPr lang="en-US" sz="1200" dirty="0"/>
                    </a:p>
                  </a:txBody>
                  <a:tcPr marL="86361" marR="86361"/>
                </a:tc>
                <a:tc>
                  <a:txBody>
                    <a:bodyPr/>
                    <a:lstStyle/>
                    <a:p>
                      <a:r>
                        <a:rPr lang="en-US" sz="1200" dirty="0" smtClean="0"/>
                        <a:t>9-15-17</a:t>
                      </a:r>
                      <a:endParaRPr lang="en-US" sz="1200" dirty="0"/>
                    </a:p>
                  </a:txBody>
                  <a:tcPr marL="86361" marR="86361"/>
                </a:tc>
                <a:tc>
                  <a:txBody>
                    <a:bodyPr/>
                    <a:lstStyle/>
                    <a:p>
                      <a:r>
                        <a:rPr lang="en-US" sz="1200" dirty="0" smtClean="0"/>
                        <a:t>Disability Services</a:t>
                      </a:r>
                      <a:r>
                        <a:rPr lang="en-US" sz="1200" baseline="0" dirty="0" smtClean="0"/>
                        <a:t> – Taylor Smith</a:t>
                      </a:r>
                      <a:endParaRPr lang="en-US" sz="1200" dirty="0"/>
                    </a:p>
                  </a:txBody>
                  <a:tcPr marL="86361" marR="86361"/>
                </a:tc>
                <a:tc>
                  <a:txBody>
                    <a:bodyPr/>
                    <a:lstStyle/>
                    <a:p>
                      <a:r>
                        <a:rPr lang="en-US" sz="1200" dirty="0" smtClean="0"/>
                        <a:t>Student came into the office to ask about academic support and possibly extra time on tests. We talked about what can be offered.</a:t>
                      </a:r>
                      <a:endParaRPr lang="en-US" sz="1200" dirty="0"/>
                    </a:p>
                  </a:txBody>
                  <a:tcPr marL="86361" marR="86361"/>
                </a:tc>
              </a:tr>
              <a:tr h="370840">
                <a:tc>
                  <a:txBody>
                    <a:bodyPr/>
                    <a:lstStyle/>
                    <a:p>
                      <a:r>
                        <a:rPr lang="en-US" sz="1200" dirty="0" smtClean="0"/>
                        <a:t>Jordan Doe</a:t>
                      </a:r>
                      <a:endParaRPr lang="en-US" sz="1200" dirty="0"/>
                    </a:p>
                  </a:txBody>
                  <a:tcPr marL="86361" marR="86361"/>
                </a:tc>
                <a:tc>
                  <a:txBody>
                    <a:bodyPr/>
                    <a:lstStyle/>
                    <a:p>
                      <a:r>
                        <a:rPr lang="en-US" sz="1200" dirty="0" smtClean="0"/>
                        <a:t>Social, Hygiene</a:t>
                      </a:r>
                      <a:endParaRPr lang="en-US" sz="1200" dirty="0"/>
                    </a:p>
                  </a:txBody>
                  <a:tcPr marL="86361" marR="86361"/>
                </a:tc>
                <a:tc>
                  <a:txBody>
                    <a:bodyPr/>
                    <a:lstStyle/>
                    <a:p>
                      <a:r>
                        <a:rPr lang="en-US" sz="1200" dirty="0" smtClean="0"/>
                        <a:t>9-12-17</a:t>
                      </a:r>
                      <a:endParaRPr lang="en-US" sz="1200" dirty="0"/>
                    </a:p>
                  </a:txBody>
                  <a:tcPr marL="86361" marR="86361"/>
                </a:tc>
                <a:tc>
                  <a:txBody>
                    <a:bodyPr/>
                    <a:lstStyle/>
                    <a:p>
                      <a:r>
                        <a:rPr lang="en-US" sz="1200" dirty="0" smtClean="0"/>
                        <a:t>Residential Life – Hall Director Charlie Smith</a:t>
                      </a:r>
                      <a:endParaRPr lang="en-US" sz="1200" dirty="0"/>
                    </a:p>
                  </a:txBody>
                  <a:tcPr marL="86361" marR="86361"/>
                </a:tc>
                <a:tc>
                  <a:txBody>
                    <a:bodyPr/>
                    <a:lstStyle/>
                    <a:p>
                      <a:r>
                        <a:rPr lang="en-US" sz="1200" dirty="0" smtClean="0"/>
                        <a:t>Student moved into residence hall and met the</a:t>
                      </a:r>
                      <a:r>
                        <a:rPr lang="en-US" sz="1200" baseline="0" dirty="0" smtClean="0"/>
                        <a:t> new roommate. Relationship seems to be going well.</a:t>
                      </a:r>
                      <a:endParaRPr lang="en-US" sz="1200" dirty="0"/>
                    </a:p>
                  </a:txBody>
                  <a:tcPr marL="86361" marR="86361"/>
                </a:tc>
                <a:tc>
                  <a:txBody>
                    <a:bodyPr/>
                    <a:lstStyle/>
                    <a:p>
                      <a:r>
                        <a:rPr lang="en-US" sz="1200" dirty="0" smtClean="0"/>
                        <a:t>9-20-17</a:t>
                      </a:r>
                      <a:endParaRPr lang="en-US" sz="1200" dirty="0"/>
                    </a:p>
                  </a:txBody>
                  <a:tcPr marL="86361" marR="86361"/>
                </a:tc>
                <a:tc>
                  <a:txBody>
                    <a:bodyPr/>
                    <a:lstStyle/>
                    <a:p>
                      <a:r>
                        <a:rPr lang="en-US" sz="1200" dirty="0" smtClean="0"/>
                        <a:t>Residential Life – Hall Director Charlie Smith</a:t>
                      </a:r>
                      <a:endParaRPr lang="en-US" sz="1200" dirty="0"/>
                    </a:p>
                  </a:txBody>
                  <a:tcPr marL="86361" marR="86361"/>
                </a:tc>
                <a:tc>
                  <a:txBody>
                    <a:bodyPr/>
                    <a:lstStyle/>
                    <a:p>
                      <a:r>
                        <a:rPr lang="en-US" sz="1200" dirty="0" smtClean="0"/>
                        <a:t>Student had a minor roommate conflict over not showering, RA stepped</a:t>
                      </a:r>
                      <a:r>
                        <a:rPr lang="en-US" sz="1200" baseline="0" dirty="0" smtClean="0"/>
                        <a:t> in and had a positive conversation.</a:t>
                      </a:r>
                      <a:endParaRPr lang="en-US" sz="1200" dirty="0"/>
                    </a:p>
                  </a:txBody>
                  <a:tcPr marL="86361" marR="86361"/>
                </a:tc>
              </a:tr>
            </a:tbl>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p:txBody>
          <a:bodyPr/>
          <a:lstStyle/>
          <a:p>
            <a:pPr eaLnBrk="1" hangingPunct="1"/>
            <a:r>
              <a:rPr lang="en-US" altLang="en-US" smtClean="0"/>
              <a:t>Support Mechanisms</a:t>
            </a:r>
          </a:p>
        </p:txBody>
      </p:sp>
      <p:sp>
        <p:nvSpPr>
          <p:cNvPr id="13315" name="Content Placeholder 2"/>
          <p:cNvSpPr>
            <a:spLocks noGrp="1"/>
          </p:cNvSpPr>
          <p:nvPr>
            <p:ph sz="quarter" idx="1"/>
          </p:nvPr>
        </p:nvSpPr>
        <p:spPr/>
        <p:txBody>
          <a:bodyPr/>
          <a:lstStyle/>
          <a:p>
            <a:pPr eaLnBrk="1" hangingPunct="1"/>
            <a:r>
              <a:rPr lang="en-US" altLang="en-US" smtClean="0"/>
              <a:t>Students need different types of support mechanisms depending on where the student falls on the autism spectrum and what issues they are dealing with (Hewitt, 2015).</a:t>
            </a:r>
          </a:p>
          <a:p>
            <a:pPr eaLnBrk="1" hangingPunct="1"/>
            <a:r>
              <a:rPr lang="en-US" altLang="en-US" smtClean="0"/>
              <a:t>Each student will have different struggles, but the spreadsheet will help identify which campus partner might be the most helpful to the student.</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eaLnBrk="1" fontAlgn="auto" hangingPunct="1">
              <a:spcAft>
                <a:spcPts val="0"/>
              </a:spcAft>
              <a:defRPr/>
            </a:pPr>
            <a:r>
              <a:rPr lang="en-US" dirty="0" smtClean="0"/>
              <a:t>Support Mechanisms: Questionnaire</a:t>
            </a:r>
            <a:endParaRPr lang="en-US" dirty="0"/>
          </a:p>
        </p:txBody>
      </p:sp>
      <p:sp>
        <p:nvSpPr>
          <p:cNvPr id="3" name="Content Placeholder 2"/>
          <p:cNvSpPr>
            <a:spLocks noGrp="1"/>
          </p:cNvSpPr>
          <p:nvPr>
            <p:ph sz="quarter" idx="1"/>
          </p:nvPr>
        </p:nvSpPr>
        <p:spPr/>
        <p:txBody>
          <a:bodyPr>
            <a:normAutofit fontScale="92500" lnSpcReduction="10000"/>
          </a:bodyPr>
          <a:lstStyle/>
          <a:p>
            <a:pPr marL="274320" indent="-274320" eaLnBrk="1" fontAlgn="auto" hangingPunct="1">
              <a:spcBef>
                <a:spcPts val="580"/>
              </a:spcBef>
              <a:spcAft>
                <a:spcPts val="0"/>
              </a:spcAft>
              <a:buFont typeface="Wingdings 2"/>
              <a:buChar char=""/>
              <a:defRPr/>
            </a:pPr>
            <a:r>
              <a:rPr lang="en-US" dirty="0" smtClean="0"/>
              <a:t>An individualized and personalized approach should be utilized when working with students on the autism spectrum (Van </a:t>
            </a:r>
            <a:r>
              <a:rPr lang="en-US" dirty="0" err="1" smtClean="0"/>
              <a:t>Hees</a:t>
            </a:r>
            <a:r>
              <a:rPr lang="en-US" dirty="0" smtClean="0"/>
              <a:t>, </a:t>
            </a:r>
            <a:r>
              <a:rPr lang="en-US" dirty="0" err="1" smtClean="0"/>
              <a:t>Moyson</a:t>
            </a:r>
            <a:r>
              <a:rPr lang="en-US" dirty="0" smtClean="0"/>
              <a:t>, &amp; </a:t>
            </a:r>
            <a:r>
              <a:rPr lang="en-US" dirty="0" err="1" smtClean="0"/>
              <a:t>Roeyers</a:t>
            </a:r>
            <a:r>
              <a:rPr lang="en-US" dirty="0" smtClean="0"/>
              <a:t>, 2015).</a:t>
            </a:r>
          </a:p>
          <a:p>
            <a:pPr marL="274320" indent="-274320" eaLnBrk="1" fontAlgn="auto" hangingPunct="1">
              <a:spcBef>
                <a:spcPts val="580"/>
              </a:spcBef>
              <a:spcAft>
                <a:spcPts val="0"/>
              </a:spcAft>
              <a:buFont typeface="Wingdings 2"/>
              <a:buChar char=""/>
              <a:defRPr/>
            </a:pPr>
            <a:r>
              <a:rPr lang="en-US" dirty="0" smtClean="0"/>
              <a:t>The committee, Disability Services, and Mental Health Services will work together to develop a questionnaire aimed at targeting the support a student on the autism spectrum needs.</a:t>
            </a:r>
          </a:p>
          <a:p>
            <a:pPr marL="274320" indent="-274320" eaLnBrk="1" fontAlgn="auto" hangingPunct="1">
              <a:spcBef>
                <a:spcPts val="580"/>
              </a:spcBef>
              <a:spcAft>
                <a:spcPts val="0"/>
              </a:spcAft>
              <a:buFont typeface="Wingdings 2"/>
              <a:buChar char=""/>
              <a:defRPr/>
            </a:pPr>
            <a:r>
              <a:rPr lang="en-US" dirty="0" smtClean="0"/>
              <a:t>This questionnaire will be utilized with students whom faculty, staff, or the committee cannot identify specific areas of support that would benefit the student.</a:t>
            </a:r>
          </a:p>
          <a:p>
            <a:pPr marL="274320" indent="-274320" eaLnBrk="1" fontAlgn="auto" hangingPunct="1">
              <a:spcBef>
                <a:spcPts val="580"/>
              </a:spcBef>
              <a:spcAft>
                <a:spcPts val="0"/>
              </a:spcAft>
              <a:buFont typeface="Wingdings 2"/>
              <a:buChar char=""/>
              <a:defRPr/>
            </a:pPr>
            <a:r>
              <a:rPr lang="en-US" dirty="0" smtClean="0"/>
              <a:t>Using the answers from the questionnaire campus partners can be approached to provide the support mechanism that the student needs.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Equity">
      <a:majorFont>
        <a:latin typeface="Franklin Gothic Book"/>
        <a:ea typeface=""/>
        <a:cs typeface=""/>
        <a:font script="Grek" typeface="Calibri"/>
        <a:font script="Cyrl" typeface="Calibri"/>
        <a:font script="Jpan" typeface="HGｺﾞｼｯｸM"/>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erpetua"/>
        <a:ea typeface=""/>
        <a:cs typeface=""/>
        <a:font script="Grek" typeface="Cambria"/>
        <a:font script="Cyrl" typeface="Cambria"/>
        <a:font script="Jpan" typeface="HG創英ﾌﾟﾚｾﾞﾝｽEB"/>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44</TotalTime>
  <Words>1609</Words>
  <Application>Microsoft Office PowerPoint</Application>
  <PresentationFormat>On-screen Show (4:3)</PresentationFormat>
  <Paragraphs>175</Paragraphs>
  <Slides>17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vt:i4>
      </vt:variant>
    </vt:vector>
  </HeadingPairs>
  <TitlesOfParts>
    <vt:vector size="23" baseType="lpstr">
      <vt:lpstr>Perpetua</vt:lpstr>
      <vt:lpstr>Arial</vt:lpstr>
      <vt:lpstr>Franklin Gothic Book</vt:lpstr>
      <vt:lpstr>Wingdings 2</vt:lpstr>
      <vt:lpstr>Calibri</vt:lpstr>
      <vt:lpstr>Equity</vt:lpstr>
      <vt:lpstr>Supporting Students on the Autism Spectrum</vt:lpstr>
      <vt:lpstr>Why This Matters</vt:lpstr>
      <vt:lpstr>Staff Involved on Campus</vt:lpstr>
      <vt:lpstr>Program Learning Objectives</vt:lpstr>
      <vt:lpstr>Program Outline</vt:lpstr>
      <vt:lpstr>Outreach Tracking Spreadsheet</vt:lpstr>
      <vt:lpstr>Outreach Tracking Spreadsheet: Example</vt:lpstr>
      <vt:lpstr>Support Mechanisms</vt:lpstr>
      <vt:lpstr>Support Mechanisms: Questionnaire</vt:lpstr>
      <vt:lpstr>Support Mechanisms: Peer Mentoring Program</vt:lpstr>
      <vt:lpstr>Faculty &amp; Staff Training Day</vt:lpstr>
      <vt:lpstr>Faculty &amp; Staff Training Day: Sample Schedule</vt:lpstr>
      <vt:lpstr>Student Education Day</vt:lpstr>
      <vt:lpstr>Student Education Day: Sample Schedule</vt:lpstr>
      <vt:lpstr>Proposed Budget</vt:lpstr>
      <vt:lpstr>Proposed Future Improvements</vt:lpstr>
      <vt:lpstr>References</vt:lpstr>
    </vt:vector>
  </TitlesOfParts>
  <Company>Florida Southern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Supporting Students on the Autism Spectrum</dc:title>
  <dc:creator>Furtner, Mitchell W</dc:creator>
  <cp:lastModifiedBy>Darrell</cp:lastModifiedBy>
  <cp:revision>8</cp:revision>
  <dcterms:created xsi:type="dcterms:W3CDTF">2017-02-22T18:18:07Z</dcterms:created>
  <dcterms:modified xsi:type="dcterms:W3CDTF">2017-02-25T19:45:22Z</dcterms:modified>
</cp:coreProperties>
</file>