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59" r:id="rId5"/>
    <p:sldId id="269" r:id="rId6"/>
    <p:sldId id="260" r:id="rId7"/>
    <p:sldId id="261" r:id="rId8"/>
    <p:sldId id="262" r:id="rId9"/>
    <p:sldId id="265" r:id="rId10"/>
    <p:sldId id="266" r:id="rId11"/>
    <p:sldId id="263" r:id="rId12"/>
    <p:sldId id="276" r:id="rId13"/>
    <p:sldId id="268" r:id="rId14"/>
    <p:sldId id="271" r:id="rId15"/>
    <p:sldId id="273" r:id="rId16"/>
    <p:sldId id="274" r:id="rId17"/>
    <p:sldId id="270" r:id="rId18"/>
    <p:sldId id="277" r:id="rId19"/>
    <p:sldId id="272" r:id="rId20"/>
    <p:sldId id="264"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0" d="100"/>
          <a:sy n="80" d="100"/>
        </p:scale>
        <p:origin x="-78" y="-18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48E6C-FAEE-41F2-AE8D-3C26638E98CB}" type="datetimeFigureOut">
              <a:rPr lang="en-US"/>
              <a:t>2/25/2017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6DD08-1232-42B4-8A17-A498AD8C260C}" type="slidenum">
              <a:rPr lang="en-US"/>
              <a:t>‹#›</a:t>
            </a:fld>
            <a:endParaRPr lang="en-US"/>
          </a:p>
        </p:txBody>
      </p:sp>
    </p:spTree>
    <p:extLst>
      <p:ext uri="{BB962C8B-B14F-4D97-AF65-F5344CB8AC3E}">
        <p14:creationId xmlns:p14="http://schemas.microsoft.com/office/powerpoint/2010/main" val="334704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1</a:t>
            </a:fld>
            <a:endParaRPr lang="en-US"/>
          </a:p>
        </p:txBody>
      </p:sp>
    </p:spTree>
    <p:extLst>
      <p:ext uri="{BB962C8B-B14F-4D97-AF65-F5344CB8AC3E}">
        <p14:creationId xmlns:p14="http://schemas.microsoft.com/office/powerpoint/2010/main" val="4063868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10</a:t>
            </a:fld>
            <a:endParaRPr lang="en-US"/>
          </a:p>
        </p:txBody>
      </p:sp>
    </p:spTree>
    <p:extLst>
      <p:ext uri="{BB962C8B-B14F-4D97-AF65-F5344CB8AC3E}">
        <p14:creationId xmlns:p14="http://schemas.microsoft.com/office/powerpoint/2010/main" val="157741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11</a:t>
            </a:fld>
            <a:endParaRPr lang="en-US"/>
          </a:p>
        </p:txBody>
      </p:sp>
    </p:spTree>
    <p:extLst>
      <p:ext uri="{BB962C8B-B14F-4D97-AF65-F5344CB8AC3E}">
        <p14:creationId xmlns:p14="http://schemas.microsoft.com/office/powerpoint/2010/main" val="2988664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12</a:t>
            </a:fld>
            <a:endParaRPr lang="en-US"/>
          </a:p>
        </p:txBody>
      </p:sp>
    </p:spTree>
    <p:extLst>
      <p:ext uri="{BB962C8B-B14F-4D97-AF65-F5344CB8AC3E}">
        <p14:creationId xmlns:p14="http://schemas.microsoft.com/office/powerpoint/2010/main" val="132718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13</a:t>
            </a:fld>
            <a:endParaRPr lang="en-US"/>
          </a:p>
        </p:txBody>
      </p:sp>
    </p:spTree>
    <p:extLst>
      <p:ext uri="{BB962C8B-B14F-4D97-AF65-F5344CB8AC3E}">
        <p14:creationId xmlns:p14="http://schemas.microsoft.com/office/powerpoint/2010/main" val="961739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14</a:t>
            </a:fld>
            <a:endParaRPr lang="en-US"/>
          </a:p>
        </p:txBody>
      </p:sp>
    </p:spTree>
    <p:extLst>
      <p:ext uri="{BB962C8B-B14F-4D97-AF65-F5344CB8AC3E}">
        <p14:creationId xmlns:p14="http://schemas.microsoft.com/office/powerpoint/2010/main" val="1107075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15</a:t>
            </a:fld>
            <a:endParaRPr lang="en-US"/>
          </a:p>
        </p:txBody>
      </p:sp>
    </p:spTree>
    <p:extLst>
      <p:ext uri="{BB962C8B-B14F-4D97-AF65-F5344CB8AC3E}">
        <p14:creationId xmlns:p14="http://schemas.microsoft.com/office/powerpoint/2010/main" val="3142014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16</a:t>
            </a:fld>
            <a:endParaRPr lang="en-US"/>
          </a:p>
        </p:txBody>
      </p:sp>
    </p:spTree>
    <p:extLst>
      <p:ext uri="{BB962C8B-B14F-4D97-AF65-F5344CB8AC3E}">
        <p14:creationId xmlns:p14="http://schemas.microsoft.com/office/powerpoint/2010/main" val="3981828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17</a:t>
            </a:fld>
            <a:endParaRPr lang="en-US"/>
          </a:p>
        </p:txBody>
      </p:sp>
    </p:spTree>
    <p:extLst>
      <p:ext uri="{BB962C8B-B14F-4D97-AF65-F5344CB8AC3E}">
        <p14:creationId xmlns:p14="http://schemas.microsoft.com/office/powerpoint/2010/main" val="1583981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18</a:t>
            </a:fld>
            <a:endParaRPr lang="en-US"/>
          </a:p>
        </p:txBody>
      </p:sp>
    </p:spTree>
    <p:extLst>
      <p:ext uri="{BB962C8B-B14F-4D97-AF65-F5344CB8AC3E}">
        <p14:creationId xmlns:p14="http://schemas.microsoft.com/office/powerpoint/2010/main" val="2871581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19</a:t>
            </a:fld>
            <a:endParaRPr lang="en-US"/>
          </a:p>
        </p:txBody>
      </p:sp>
    </p:spTree>
    <p:extLst>
      <p:ext uri="{BB962C8B-B14F-4D97-AF65-F5344CB8AC3E}">
        <p14:creationId xmlns:p14="http://schemas.microsoft.com/office/powerpoint/2010/main" val="422789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2</a:t>
            </a:fld>
            <a:endParaRPr lang="en-US"/>
          </a:p>
        </p:txBody>
      </p:sp>
    </p:spTree>
    <p:extLst>
      <p:ext uri="{BB962C8B-B14F-4D97-AF65-F5344CB8AC3E}">
        <p14:creationId xmlns:p14="http://schemas.microsoft.com/office/powerpoint/2010/main" val="4063185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20</a:t>
            </a:fld>
            <a:endParaRPr lang="en-US"/>
          </a:p>
        </p:txBody>
      </p:sp>
    </p:spTree>
    <p:extLst>
      <p:ext uri="{BB962C8B-B14F-4D97-AF65-F5344CB8AC3E}">
        <p14:creationId xmlns:p14="http://schemas.microsoft.com/office/powerpoint/2010/main" val="1068006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21</a:t>
            </a:fld>
            <a:endParaRPr lang="en-US"/>
          </a:p>
        </p:txBody>
      </p:sp>
    </p:spTree>
    <p:extLst>
      <p:ext uri="{BB962C8B-B14F-4D97-AF65-F5344CB8AC3E}">
        <p14:creationId xmlns:p14="http://schemas.microsoft.com/office/powerpoint/2010/main" val="402807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3</a:t>
            </a:fld>
            <a:endParaRPr lang="en-US"/>
          </a:p>
        </p:txBody>
      </p:sp>
    </p:spTree>
    <p:extLst>
      <p:ext uri="{BB962C8B-B14F-4D97-AF65-F5344CB8AC3E}">
        <p14:creationId xmlns:p14="http://schemas.microsoft.com/office/powerpoint/2010/main" val="393059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4</a:t>
            </a:fld>
            <a:endParaRPr lang="en-US"/>
          </a:p>
        </p:txBody>
      </p:sp>
    </p:spTree>
    <p:extLst>
      <p:ext uri="{BB962C8B-B14F-4D97-AF65-F5344CB8AC3E}">
        <p14:creationId xmlns:p14="http://schemas.microsoft.com/office/powerpoint/2010/main" val="312444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5</a:t>
            </a:fld>
            <a:endParaRPr lang="en-US"/>
          </a:p>
        </p:txBody>
      </p:sp>
    </p:spTree>
    <p:extLst>
      <p:ext uri="{BB962C8B-B14F-4D97-AF65-F5344CB8AC3E}">
        <p14:creationId xmlns:p14="http://schemas.microsoft.com/office/powerpoint/2010/main" val="2137451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6</a:t>
            </a:fld>
            <a:endParaRPr lang="en-US"/>
          </a:p>
        </p:txBody>
      </p:sp>
    </p:spTree>
    <p:extLst>
      <p:ext uri="{BB962C8B-B14F-4D97-AF65-F5344CB8AC3E}">
        <p14:creationId xmlns:p14="http://schemas.microsoft.com/office/powerpoint/2010/main" val="165318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7</a:t>
            </a:fld>
            <a:endParaRPr lang="en-US"/>
          </a:p>
        </p:txBody>
      </p:sp>
    </p:spTree>
    <p:extLst>
      <p:ext uri="{BB962C8B-B14F-4D97-AF65-F5344CB8AC3E}">
        <p14:creationId xmlns:p14="http://schemas.microsoft.com/office/powerpoint/2010/main" val="380026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8</a:t>
            </a:fld>
            <a:endParaRPr lang="en-US"/>
          </a:p>
        </p:txBody>
      </p:sp>
    </p:spTree>
    <p:extLst>
      <p:ext uri="{BB962C8B-B14F-4D97-AF65-F5344CB8AC3E}">
        <p14:creationId xmlns:p14="http://schemas.microsoft.com/office/powerpoint/2010/main" val="3037351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6DD08-1232-42B4-8A17-A498AD8C260C}" type="slidenum">
              <a:rPr lang="en-US"/>
              <a:t>9</a:t>
            </a:fld>
            <a:endParaRPr lang="en-US"/>
          </a:p>
        </p:txBody>
      </p:sp>
    </p:spTree>
    <p:extLst>
      <p:ext uri="{BB962C8B-B14F-4D97-AF65-F5344CB8AC3E}">
        <p14:creationId xmlns:p14="http://schemas.microsoft.com/office/powerpoint/2010/main" val="271812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dirty="0"/>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6210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9076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422854"/>
            <a:ext cx="2743196" cy="365125"/>
          </a:xfrm>
        </p:spPr>
        <p:txBody>
          <a:bodyPr/>
          <a:lstStyle/>
          <a:p>
            <a:fld id="{846CE7D5-CF57-46EF-B807-FDD0502418D4}" type="datetimeFigureOut">
              <a:rPr lang="en-US" smtClean="0"/>
              <a:t>2/25/2017</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449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7790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46CE7D5-CF57-46EF-B807-FDD0502418D4}" type="datetimeFigureOut">
              <a:rPr lang="en-US" smtClean="0"/>
              <a:t>2/25/2017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828371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490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5321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6572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774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36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196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46CE7D5-CF57-46EF-B807-FDD0502418D4}" type="datetimeFigureOut">
              <a:rPr lang="en-US" smtClean="0"/>
              <a:t>2/25/2017</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37934574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huffingtonpost.com/2014/03/11/research-autism-spectrum_n_4939200.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eiu.edu/housing/pdfs/ard/16-17%20ARD%20JOB%20DESCRIPTION.pdf" TargetMode="External"/><Relationship Id="rId5" Type="http://schemas.openxmlformats.org/officeDocument/2006/relationships/hyperlink" Target="http://www.eiu.edu/step/" TargetMode="External"/><Relationship Id="rId4" Type="http://schemas.openxmlformats.org/officeDocument/2006/relationships/hyperlink" Target="https://www.autismspeaks.org/news/news-item/cdc-update-autism-shows-gap-between-early-concerns-and-evalu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tx1"/>
                </a:solidFill>
              </a:rPr>
              <a:t/>
            </a:r>
            <a:br>
              <a:rPr lang="en-US" dirty="0">
                <a:solidFill>
                  <a:schemeClr val="tx1"/>
                </a:solidFill>
              </a:rPr>
            </a:br>
            <a:r>
              <a:rPr lang="en-US" dirty="0"/>
              <a:t>Eastern Illinois university</a:t>
            </a:r>
            <a:r>
              <a:rPr lang="en-US" dirty="0">
                <a:solidFill>
                  <a:schemeClr val="tx1"/>
                </a:solidFill>
              </a:rPr>
              <a:t/>
            </a:r>
            <a:br>
              <a:rPr lang="en-US" dirty="0">
                <a:solidFill>
                  <a:schemeClr val="tx1"/>
                </a:solidFill>
              </a:rPr>
            </a:br>
            <a:r>
              <a:rPr lang="en-US" sz="2800" dirty="0">
                <a:solidFill>
                  <a:srgbClr val="099BDD"/>
                </a:solidFill>
                <a:latin typeface="Corbel"/>
              </a:rPr>
              <a:t>Team Leader – </a:t>
            </a:r>
            <a:r>
              <a:rPr lang="en-US" sz="2800" dirty="0" err="1">
                <a:solidFill>
                  <a:srgbClr val="099BDD"/>
                </a:solidFill>
                <a:latin typeface="Corbel"/>
              </a:rPr>
              <a:t>alexis</a:t>
            </a:r>
            <a:r>
              <a:rPr lang="en-US" sz="2800" dirty="0">
                <a:solidFill>
                  <a:srgbClr val="099BDD"/>
                </a:solidFill>
                <a:latin typeface="Corbel"/>
              </a:rPr>
              <a:t> hill</a:t>
            </a:r>
            <a:r>
              <a:rPr lang="en-US" dirty="0">
                <a:solidFill>
                  <a:schemeClr val="tx1"/>
                </a:solidFill>
              </a:rPr>
              <a:t/>
            </a:r>
            <a:br>
              <a:rPr lang="en-US" dirty="0">
                <a:solidFill>
                  <a:schemeClr val="tx1"/>
                </a:solidFill>
              </a:rPr>
            </a:br>
            <a:endParaRPr lang="en-US" dirty="0">
              <a:solidFill>
                <a:schemeClr val="tx1"/>
              </a:solidFill>
              <a:latin typeface="Corbel"/>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dirty="0">
                <a:solidFill>
                  <a:srgbClr val="FFFFFF"/>
                </a:solidFill>
                <a:latin typeface="Corbel"/>
              </a:rPr>
              <a:t>Jordan </a:t>
            </a:r>
            <a:r>
              <a:rPr lang="en-US" dirty="0" err="1">
                <a:solidFill>
                  <a:srgbClr val="FFFFFF"/>
                </a:solidFill>
                <a:latin typeface="Corbel"/>
              </a:rPr>
              <a:t>Dadez</a:t>
            </a:r>
            <a:r>
              <a:rPr lang="en-US" dirty="0">
                <a:solidFill>
                  <a:srgbClr val="FFFFFF"/>
                </a:solidFill>
                <a:latin typeface="Corbel"/>
              </a:rPr>
              <a:t>, Paul </a:t>
            </a:r>
            <a:r>
              <a:rPr lang="en-US" dirty="0" err="1">
                <a:solidFill>
                  <a:srgbClr val="FFFFFF"/>
                </a:solidFill>
                <a:latin typeface="Corbel"/>
              </a:rPr>
              <a:t>Higgerson</a:t>
            </a:r>
            <a:r>
              <a:rPr lang="en-US" dirty="0">
                <a:solidFill>
                  <a:srgbClr val="FFFFFF"/>
                </a:solidFill>
                <a:latin typeface="Corbel"/>
              </a:rPr>
              <a:t>, Porfirio Gallegos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Academic integration – </a:t>
            </a:r>
            <a:r>
              <a:rPr lang="en-US" dirty="0">
                <a:solidFill>
                  <a:schemeClr val="tx1"/>
                </a:solidFill>
              </a:rPr>
              <a:t/>
            </a:r>
            <a:br>
              <a:rPr lang="en-US" dirty="0">
                <a:solidFill>
                  <a:schemeClr val="tx1"/>
                </a:solidFill>
              </a:rPr>
            </a:br>
            <a:r>
              <a:rPr lang="en-US" dirty="0">
                <a:solidFill>
                  <a:srgbClr val="099BDD"/>
                </a:solidFill>
                <a:latin typeface="Corbel"/>
              </a:rPr>
              <a:t>            </a:t>
            </a:r>
            <a:r>
              <a:rPr lang="en-US" dirty="0"/>
              <a:t>life skills course curriculum (cont.)</a:t>
            </a:r>
            <a:endParaRPr lang="en-US" dirty="0">
              <a:solidFill>
                <a:srgbClr val="099BDD"/>
              </a:solidFill>
              <a:latin typeface="Corbel"/>
            </a:endParaRP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0" indent="0">
              <a:buNone/>
            </a:pPr>
            <a:r>
              <a:rPr lang="en-US" dirty="0"/>
              <a:t>Personal: </a:t>
            </a:r>
          </a:p>
          <a:p>
            <a:r>
              <a:rPr lang="en-US" dirty="0"/>
              <a:t>Week 8 – Developing Personal Relationships</a:t>
            </a:r>
          </a:p>
          <a:p>
            <a:r>
              <a:rPr lang="en-US" dirty="0"/>
              <a:t>Week 9 – Positive &amp; Negative Habits</a:t>
            </a:r>
            <a:endParaRPr lang="en-US" dirty="0">
              <a:solidFill>
                <a:srgbClr val="FFFFFF"/>
              </a:solidFill>
              <a:latin typeface="Corbel"/>
            </a:endParaRPr>
          </a:p>
          <a:p>
            <a:r>
              <a:rPr lang="en-US" dirty="0"/>
              <a:t>Week 10 – Budgeting Strategies</a:t>
            </a:r>
          </a:p>
          <a:p>
            <a:r>
              <a:rPr lang="en-US" dirty="0"/>
              <a:t>Week 11 - Field trip to a grocery store (to show them how to shop and budget effectively)</a:t>
            </a:r>
          </a:p>
          <a:p>
            <a:pPr marL="0" indent="0">
              <a:buNone/>
            </a:pPr>
            <a:r>
              <a:rPr lang="en-US" dirty="0"/>
              <a:t>Emotional:</a:t>
            </a:r>
          </a:p>
          <a:p>
            <a:r>
              <a:rPr lang="en-US" dirty="0"/>
              <a:t>Week 12 – Self-Esteem</a:t>
            </a:r>
          </a:p>
          <a:p>
            <a:r>
              <a:rPr lang="en-US" dirty="0"/>
              <a:t>Week 13 – Showing Appreciation</a:t>
            </a:r>
          </a:p>
          <a:p>
            <a:r>
              <a:rPr lang="en-US" dirty="0"/>
              <a:t>Week 14 – Watch "The Story of Luke"</a:t>
            </a:r>
          </a:p>
          <a:p>
            <a:r>
              <a:rPr lang="en-US" dirty="0"/>
              <a:t>Week 15 – Reflection </a:t>
            </a:r>
          </a:p>
        </p:txBody>
      </p:sp>
    </p:spTree>
    <p:extLst>
      <p:ext uri="{BB962C8B-B14F-4D97-AF65-F5344CB8AC3E}">
        <p14:creationId xmlns:p14="http://schemas.microsoft.com/office/powerpoint/2010/main" val="263405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a:t>
            </a:r>
          </a:p>
        </p:txBody>
      </p:sp>
      <p:pic>
        <p:nvPicPr>
          <p:cNvPr id="4" name="Content Placeholder 3" descr="budget.png"/>
          <p:cNvPicPr>
            <a:picLocks noGrp="1" noChangeAspect="1"/>
          </p:cNvPicPr>
          <p:nvPr>
            <p:ph idx="1"/>
          </p:nvPr>
        </p:nvPicPr>
        <p:blipFill>
          <a:blip r:embed="rId3"/>
          <a:stretch>
            <a:fillRect/>
          </a:stretch>
        </p:blipFill>
        <p:spPr>
          <a:xfrm>
            <a:off x="3588529" y="1657350"/>
            <a:ext cx="5022925" cy="4886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23290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099BDD"/>
                </a:solidFill>
              </a:rPr>
              <a:t>Committee responsibilities</a:t>
            </a:r>
            <a:endParaRPr lang="en-US" dirty="0">
              <a:solidFill>
                <a:srgbClr val="099BDD"/>
              </a:solidFill>
              <a:latin typeface="Corbel"/>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2557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Director of disability services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This Director is one the Co-Chairs for the R.I.S.E. Program make up. They are directly in charge of making sure of the integration of all departments for the R.I.S.E. program</a:t>
            </a:r>
          </a:p>
          <a:p>
            <a:r>
              <a:rPr lang="en-US" dirty="0">
                <a:solidFill>
                  <a:srgbClr val="FFFFFF"/>
                </a:solidFill>
                <a:latin typeface="Corbel"/>
              </a:rPr>
              <a:t>Their role working with the Admissions process is the determination of the students ability to be "College Ready". Meaning their ability to function with the RISE program and work with the resources available to them</a:t>
            </a:r>
          </a:p>
          <a:p>
            <a:r>
              <a:rPr lang="en-US" dirty="0">
                <a:solidFill>
                  <a:srgbClr val="FFFFFF"/>
                </a:solidFill>
                <a:latin typeface="Corbel"/>
              </a:rPr>
              <a:t>Their role working with the Housing Department in having a direct 1:1 with Associate Resident Director to gauge the community within the R.I.S.E. Learning Floor.</a:t>
            </a:r>
          </a:p>
        </p:txBody>
      </p:sp>
    </p:spTree>
    <p:extLst>
      <p:ext uri="{BB962C8B-B14F-4D97-AF65-F5344CB8AC3E}">
        <p14:creationId xmlns:p14="http://schemas.microsoft.com/office/powerpoint/2010/main" val="3559792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Director of Admissions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The Director of Admissions is directly in charge of the early admissions day specifically catered to students who are enrolled in the R.I.S.E. program</a:t>
            </a:r>
            <a:endParaRPr lang="en-US" dirty="0">
              <a:solidFill>
                <a:srgbClr val="FFFFFF"/>
              </a:solidFill>
              <a:latin typeface="Corbel"/>
            </a:endParaRPr>
          </a:p>
          <a:p>
            <a:r>
              <a:rPr lang="en-US" dirty="0">
                <a:solidFill>
                  <a:srgbClr val="FFFFFF"/>
                </a:solidFill>
                <a:latin typeface="Corbel"/>
              </a:rPr>
              <a:t>They are also directly in charge of overseeing the admissions councilors that are in charge of handling the R.I.S.E. student application. </a:t>
            </a:r>
          </a:p>
          <a:p>
            <a:r>
              <a:rPr lang="en-US" dirty="0">
                <a:solidFill>
                  <a:srgbClr val="FFFFFF"/>
                </a:solidFill>
                <a:latin typeface="Corbel"/>
              </a:rPr>
              <a:t>They work in coordination with the Director of Disability Services to determine a students application. This includes the determine if a students "College Ready". Working hand in hand with the applicant. </a:t>
            </a:r>
            <a:r>
              <a:rPr lang="en-US" dirty="0">
                <a:latin typeface="Corbel"/>
              </a:rPr>
              <a:t>Collection of the  applicants admissions paperwork. Making sure the perspective student has met the criteria for the university admissions standards. </a:t>
            </a:r>
          </a:p>
        </p:txBody>
      </p:sp>
    </p:spTree>
    <p:extLst>
      <p:ext uri="{BB962C8B-B14F-4D97-AF65-F5344CB8AC3E}">
        <p14:creationId xmlns:p14="http://schemas.microsoft.com/office/powerpoint/2010/main" val="3423039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Live-in associate resident director</a:t>
            </a:r>
            <a:endParaRPr lang="en-US" dirty="0">
              <a:solidFill>
                <a:srgbClr val="099BDD"/>
              </a:solidFill>
              <a:latin typeface="Corbel"/>
            </a:endParaRPr>
          </a:p>
        </p:txBody>
      </p:sp>
      <p:sp>
        <p:nvSpPr>
          <p:cNvPr id="3" name="Content Placeholder 2"/>
          <p:cNvSpPr>
            <a:spLocks noGrp="1"/>
          </p:cNvSpPr>
          <p:nvPr>
            <p:ph idx="1"/>
          </p:nvPr>
        </p:nvSpPr>
        <p:spPr>
          <a:xfrm>
            <a:off x="1203325" y="2011363"/>
            <a:ext cx="9783763" cy="4536939"/>
          </a:xfrm>
        </p:spPr>
        <p:txBody>
          <a:bodyPr vert="horz" lIns="91440" tIns="45720" rIns="91440" bIns="45720" rtlCol="0" anchor="t">
            <a:normAutofit lnSpcReduction="10000"/>
          </a:bodyPr>
          <a:lstStyle/>
          <a:p>
            <a:r>
              <a:rPr lang="en-US" dirty="0">
                <a:solidFill>
                  <a:srgbClr val="FFFFFF"/>
                </a:solidFill>
                <a:latin typeface="Corbel"/>
              </a:rPr>
              <a:t>The Associate Resident Director would directly supervise the specially trained Resident Assistant, and meet with them weekly.</a:t>
            </a:r>
          </a:p>
          <a:p>
            <a:r>
              <a:rPr lang="en-US" dirty="0">
                <a:solidFill>
                  <a:srgbClr val="FFFFFF"/>
                </a:solidFill>
                <a:latin typeface="Corbel"/>
              </a:rPr>
              <a:t>The Associate Resident Director would serve the appropriate number of weeks on the on call schedule.</a:t>
            </a:r>
          </a:p>
          <a:p>
            <a:r>
              <a:rPr lang="en-US" dirty="0">
                <a:solidFill>
                  <a:srgbClr val="FFFFFF"/>
                </a:solidFill>
                <a:latin typeface="Corbel"/>
              </a:rPr>
              <a:t>The Associate Resident Director will c0-advise the mentorship program with the Dean of Education.</a:t>
            </a:r>
          </a:p>
          <a:p>
            <a:r>
              <a:rPr lang="en-US" dirty="0">
                <a:solidFill>
                  <a:srgbClr val="FFFFFF"/>
                </a:solidFill>
                <a:latin typeface="Corbel"/>
              </a:rPr>
              <a:t>The Associate Resident Director will assist with early move in of residents.</a:t>
            </a:r>
          </a:p>
          <a:p>
            <a:r>
              <a:rPr lang="en-US" dirty="0">
                <a:solidFill>
                  <a:srgbClr val="FFFFFF"/>
                </a:solidFill>
                <a:latin typeface="Corbel"/>
              </a:rPr>
              <a:t>The Associate Resident Director will plan at least one building-wide program a semester for the residents.</a:t>
            </a:r>
          </a:p>
          <a:p>
            <a:r>
              <a:rPr lang="en-US" dirty="0">
                <a:solidFill>
                  <a:srgbClr val="FFFFFF"/>
                </a:solidFill>
                <a:latin typeface="Corbel"/>
              </a:rPr>
              <a:t>The Associate Resident Director will work to create a safe and fun environment through university policies for the residents as well as carry out administrative duties for their building.</a:t>
            </a:r>
          </a:p>
          <a:p>
            <a:endParaRPr lang="en-US" dirty="0">
              <a:solidFill>
                <a:srgbClr val="FFFFFF"/>
              </a:solidFill>
              <a:latin typeface="Corbel"/>
            </a:endParaRPr>
          </a:p>
          <a:p>
            <a:endParaRPr lang="en-US" dirty="0">
              <a:solidFill>
                <a:srgbClr val="FFFFFF"/>
              </a:solidFill>
              <a:latin typeface="Corbel"/>
            </a:endParaRPr>
          </a:p>
        </p:txBody>
      </p:sp>
    </p:spTree>
    <p:extLst>
      <p:ext uri="{BB962C8B-B14F-4D97-AF65-F5344CB8AC3E}">
        <p14:creationId xmlns:p14="http://schemas.microsoft.com/office/powerpoint/2010/main" val="1697186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Dean of education department</a:t>
            </a:r>
            <a:endParaRPr lang="en-US" dirty="0">
              <a:solidFill>
                <a:srgbClr val="099BDD"/>
              </a:solidFill>
              <a:latin typeface="Corbel"/>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Co-advise mentorship program with Live-in Associate Resident Director. </a:t>
            </a:r>
          </a:p>
          <a:p>
            <a:r>
              <a:rPr lang="en-US" dirty="0"/>
              <a:t>Oversees and chairs faculty instructors teaching Life Skills Foundations course. </a:t>
            </a:r>
          </a:p>
          <a:p>
            <a:r>
              <a:rPr lang="en-US" dirty="0"/>
              <a:t>Promotes awareness of the R.I.S.E Program, its mission, and the role of R.I.S.E on campus.</a:t>
            </a:r>
          </a:p>
          <a:p>
            <a:r>
              <a:rPr lang="en-US" dirty="0"/>
              <a:t>Coordinates efforts between departments to ensure that R.I.S.E. core mission and objectives are being met.</a:t>
            </a:r>
          </a:p>
          <a:p>
            <a:r>
              <a:rPr lang="en-US" dirty="0"/>
              <a:t>Chairs advisory committee that assesses and evaluates all aspects of R.I.S.E.</a:t>
            </a:r>
          </a:p>
          <a:p>
            <a:endParaRPr lang="en-US" dirty="0"/>
          </a:p>
          <a:p>
            <a:endParaRPr lang="en-US" dirty="0"/>
          </a:p>
          <a:p>
            <a:endParaRPr lang="en-US" dirty="0"/>
          </a:p>
        </p:txBody>
      </p:sp>
    </p:spTree>
    <p:extLst>
      <p:ext uri="{BB962C8B-B14F-4D97-AF65-F5344CB8AC3E}">
        <p14:creationId xmlns:p14="http://schemas.microsoft.com/office/powerpoint/2010/main" val="1059810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99BDD"/>
                </a:solidFill>
                <a:latin typeface="Corbel"/>
              </a:rPr>
              <a:t>Director of mental health services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The Director of Mental Health Services is responsible for overseeing the mental health programs </a:t>
            </a:r>
            <a:r>
              <a:rPr lang="en-US"/>
              <a:t>and works</a:t>
            </a:r>
            <a:r>
              <a:rPr lang="en-US" dirty="0"/>
              <a:t> hand-in-hand with the R.I.S.E. Program. </a:t>
            </a:r>
          </a:p>
          <a:p>
            <a:r>
              <a:rPr lang="en-US" dirty="0"/>
              <a:t>This department will  house the certifying officials responsible for ensuring that all applications are prepared for the social rigors and </a:t>
            </a:r>
            <a:r>
              <a:rPr lang="en-US"/>
              <a:t>will be</a:t>
            </a:r>
            <a:r>
              <a:rPr lang="en-US" dirty="0"/>
              <a:t> a good fit for the R.I.S.E. Program.  They will work jointly with the Office of Admissions and Disabilities.  </a:t>
            </a:r>
          </a:p>
          <a:p>
            <a:r>
              <a:rPr lang="en-US" dirty="0"/>
              <a:t>Advisory support and assistance in students transition to college will be functions of this department (</a:t>
            </a:r>
            <a:r>
              <a:rPr lang="en-US" dirty="0" err="1"/>
              <a:t>Toor</a:t>
            </a:r>
            <a:r>
              <a:rPr lang="en-US" dirty="0"/>
              <a:t>, Hanley, &amp; Hebron, 2016).  </a:t>
            </a:r>
          </a:p>
          <a:p>
            <a:r>
              <a:rPr lang="en-US" dirty="0"/>
              <a:t>Point of contact for students in times of confusion to assist them with questions and to help them feel safe (</a:t>
            </a:r>
            <a:r>
              <a:rPr lang="en-US" dirty="0" err="1"/>
              <a:t>Hees</a:t>
            </a:r>
            <a:r>
              <a:rPr lang="en-US" dirty="0"/>
              <a:t>, </a:t>
            </a:r>
            <a:r>
              <a:rPr lang="en-US" dirty="0" err="1"/>
              <a:t>Moyson</a:t>
            </a:r>
            <a:r>
              <a:rPr lang="en-US" dirty="0"/>
              <a:t>, &amp; </a:t>
            </a:r>
            <a:r>
              <a:rPr lang="en-US" dirty="0" err="1"/>
              <a:t>Roeyers</a:t>
            </a:r>
            <a:r>
              <a:rPr lang="en-US" dirty="0"/>
              <a:t>, 2015).</a:t>
            </a:r>
          </a:p>
          <a:p>
            <a:endParaRPr lang="en-US" dirty="0"/>
          </a:p>
        </p:txBody>
      </p:sp>
    </p:spTree>
    <p:extLst>
      <p:ext uri="{BB962C8B-B14F-4D97-AF65-F5344CB8AC3E}">
        <p14:creationId xmlns:p14="http://schemas.microsoft.com/office/powerpoint/2010/main" val="179470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coordinator - office of student activities</a:t>
            </a:r>
            <a:endParaRPr lang="en-US" dirty="0">
              <a:solidFill>
                <a:srgbClr val="099BDD"/>
              </a:solidFill>
              <a:latin typeface="Corbel"/>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The program coordinator will serve as the liaison between the co-chairs of the R.I.S.E. program.</a:t>
            </a:r>
          </a:p>
          <a:p>
            <a:r>
              <a:rPr lang="en-US" dirty="0"/>
              <a:t>The program coordinator will serve as the liaison between the Office of Student Activities.</a:t>
            </a:r>
          </a:p>
          <a:p>
            <a:r>
              <a:rPr lang="en-US" dirty="0"/>
              <a:t>The program coordinator will work with the Assistant Director of Leadership Programs to plan and facilitate the off campus field trips for the Life Skills Foundations course.</a:t>
            </a:r>
          </a:p>
          <a:p>
            <a:r>
              <a:rPr lang="en-US" dirty="0"/>
              <a:t>The program coordinator will coordinate with organizations on campus to provide safe social outlets and spaces for R.I.S.E. participants.</a:t>
            </a:r>
          </a:p>
        </p:txBody>
      </p:sp>
    </p:spTree>
    <p:extLst>
      <p:ext uri="{BB962C8B-B14F-4D97-AF65-F5344CB8AC3E}">
        <p14:creationId xmlns:p14="http://schemas.microsoft.com/office/powerpoint/2010/main" val="174855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Assistant director of leadership programs – office of residence life</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Directly in charge of the coordination of the field trips within in the "Life Skills Foundations course"</a:t>
            </a:r>
          </a:p>
          <a:p>
            <a:r>
              <a:rPr lang="en-US" dirty="0"/>
              <a:t>Directly in charge of the campus wide program for the campus to better integrate the students involved within the R.I.S.E. with the student population. During the course of the campus wide program they are also in charge of the application of new possible Mentors into the program</a:t>
            </a:r>
          </a:p>
          <a:p>
            <a:r>
              <a:rPr lang="en-US" dirty="0"/>
              <a:t>Directly in charge of the Early notification system for the students enrolled in the R.I.S.E program. This program allows professors as well as campus officials the opportunity to directly let the students ARD and Resident Assistant receive notification when they are falling behind academically or when a possible incident happened on campus. </a:t>
            </a:r>
          </a:p>
          <a:p>
            <a:r>
              <a:rPr lang="en-US" dirty="0"/>
              <a:t>Also directly overseas the Mentor ship program application and hiring process.</a:t>
            </a:r>
          </a:p>
          <a:p>
            <a:endParaRPr lang="en-US" dirty="0"/>
          </a:p>
        </p:txBody>
      </p:sp>
    </p:spTree>
    <p:extLst>
      <p:ext uri="{BB962C8B-B14F-4D97-AF65-F5344CB8AC3E}">
        <p14:creationId xmlns:p14="http://schemas.microsoft.com/office/powerpoint/2010/main" val="279557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&amp; importance</a:t>
            </a:r>
          </a:p>
        </p:txBody>
      </p:sp>
      <p:sp>
        <p:nvSpPr>
          <p:cNvPr id="3" name="Content Placeholder 2"/>
          <p:cNvSpPr>
            <a:spLocks noGrp="1"/>
          </p:cNvSpPr>
          <p:nvPr>
            <p:ph idx="1"/>
          </p:nvPr>
        </p:nvSpPr>
        <p:spPr>
          <a:xfrm>
            <a:off x="285750" y="2133600"/>
            <a:ext cx="5685949" cy="4206875"/>
          </a:xfrm>
        </p:spPr>
        <p:txBody>
          <a:bodyPr vert="horz" lIns="91440" tIns="45720" rIns="91440" bIns="45720" rtlCol="0" anchor="t">
            <a:normAutofit/>
          </a:bodyPr>
          <a:lstStyle/>
          <a:p>
            <a:r>
              <a:rPr lang="en-US" dirty="0">
                <a:solidFill>
                  <a:srgbClr val="FFFFFF"/>
                </a:solidFill>
                <a:latin typeface="Corbel"/>
              </a:rPr>
              <a:t>In the Fall of 2015 with data collected from all 50 states in the United States there are currently 5.9 million enrolled in public education who live with a disability. (Samuels, 16)</a:t>
            </a:r>
          </a:p>
          <a:p>
            <a:r>
              <a:rPr lang="en-US" dirty="0">
                <a:solidFill>
                  <a:srgbClr val="FFFFFF"/>
                </a:solidFill>
                <a:latin typeface="Corbel"/>
              </a:rPr>
              <a:t>Autism identification and diagnoses has increased to 144% within the last 10 years, approximately 560,000 students </a:t>
            </a:r>
            <a:r>
              <a:rPr lang="en-US" dirty="0">
                <a:latin typeface="Corbel"/>
              </a:rPr>
              <a:t>(Samuels, 16)</a:t>
            </a:r>
            <a:r>
              <a:rPr lang="en-US" dirty="0">
                <a:solidFill>
                  <a:srgbClr val="000000"/>
                </a:solidFill>
                <a:latin typeface="Corbel"/>
              </a:rPr>
              <a:t> </a:t>
            </a:r>
          </a:p>
          <a:p>
            <a:r>
              <a:rPr lang="en-US" dirty="0">
                <a:latin typeface="Corbel"/>
              </a:rPr>
              <a:t>Currently not enough programs exist in public universities to handle the large increase in students with disabilities such as Autism that are seeking higher education (Samuels, 16)</a:t>
            </a:r>
            <a:r>
              <a:rPr lang="en-US" dirty="0">
                <a:solidFill>
                  <a:srgbClr val="000000"/>
                </a:solidFill>
                <a:latin typeface="Corbel"/>
              </a:rPr>
              <a:t> </a:t>
            </a:r>
          </a:p>
          <a:p>
            <a:endParaRPr lang="en-US" dirty="0">
              <a:solidFill>
                <a:srgbClr val="FFFFFF"/>
              </a:solidFill>
              <a:latin typeface="Corbel"/>
            </a:endParaRPr>
          </a:p>
        </p:txBody>
      </p:sp>
      <p:pic>
        <p:nvPicPr>
          <p:cNvPr id="4" name="Picture 3" descr="Screen Shot 2017-02-17 at 2.40.56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0" y="2838091"/>
            <a:ext cx="5299472" cy="2803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979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Phase 1 (March-May)</a:t>
            </a:r>
            <a:endParaRPr lang="en-US" dirty="0">
              <a:solidFill>
                <a:srgbClr val="FFFFFF"/>
              </a:solidFill>
              <a:latin typeface="Corbel"/>
            </a:endParaRPr>
          </a:p>
          <a:p>
            <a:pPr lvl="1"/>
            <a:r>
              <a:rPr lang="en-US" dirty="0">
                <a:solidFill>
                  <a:srgbClr val="FFFFFF"/>
                </a:solidFill>
                <a:latin typeface="Corbel"/>
              </a:rPr>
              <a:t>Finalization of program</a:t>
            </a:r>
          </a:p>
          <a:p>
            <a:pPr lvl="1"/>
            <a:r>
              <a:rPr lang="en-US" dirty="0">
                <a:solidFill>
                  <a:srgbClr val="FFFFFF"/>
                </a:solidFill>
                <a:latin typeface="Corbel"/>
              </a:rPr>
              <a:t>Recruitment of Resident Assistant position</a:t>
            </a:r>
          </a:p>
          <a:p>
            <a:pPr lvl="1"/>
            <a:r>
              <a:rPr lang="en-US" dirty="0">
                <a:solidFill>
                  <a:srgbClr val="FFFFFF"/>
                </a:solidFill>
                <a:latin typeface="Corbel"/>
              </a:rPr>
              <a:t>Recruitment of live-in graduate assistant</a:t>
            </a:r>
          </a:p>
          <a:p>
            <a:r>
              <a:rPr lang="en-US" dirty="0">
                <a:solidFill>
                  <a:srgbClr val="FFFFFF"/>
                </a:solidFill>
                <a:latin typeface="Corbel"/>
              </a:rPr>
              <a:t>Phase 2 (May-June)</a:t>
            </a:r>
          </a:p>
          <a:p>
            <a:pPr lvl="1"/>
            <a:r>
              <a:rPr lang="en-US" dirty="0">
                <a:solidFill>
                  <a:srgbClr val="FFFFFF"/>
                </a:solidFill>
                <a:latin typeface="Corbel"/>
              </a:rPr>
              <a:t>Advertise the program to incoming first-year students</a:t>
            </a:r>
          </a:p>
          <a:p>
            <a:pPr lvl="1"/>
            <a:r>
              <a:rPr lang="en-US" dirty="0">
                <a:solidFill>
                  <a:srgbClr val="FFFFFF"/>
                </a:solidFill>
                <a:latin typeface="Corbel"/>
              </a:rPr>
              <a:t>Recruit peer mentors </a:t>
            </a:r>
          </a:p>
          <a:p>
            <a:pPr lvl="1"/>
            <a:r>
              <a:rPr lang="en-US" dirty="0">
                <a:solidFill>
                  <a:srgbClr val="FFFFFF"/>
                </a:solidFill>
                <a:latin typeface="Corbel"/>
              </a:rPr>
              <a:t>Finalize "Life Skills" curriculum and syllabus</a:t>
            </a:r>
          </a:p>
          <a:p>
            <a:r>
              <a:rPr lang="en-US" dirty="0"/>
              <a:t>Phase 3 (July-August)</a:t>
            </a:r>
          </a:p>
          <a:p>
            <a:pPr lvl="1"/>
            <a:r>
              <a:rPr lang="en-US" dirty="0">
                <a:solidFill>
                  <a:srgbClr val="FFFFFF"/>
                </a:solidFill>
                <a:latin typeface="Corbel"/>
              </a:rPr>
              <a:t>Host early move-in dates and orientation programs for incoming R.I.S.E students</a:t>
            </a:r>
          </a:p>
          <a:p>
            <a:pPr lvl="1"/>
            <a:r>
              <a:rPr lang="en-US" dirty="0">
                <a:solidFill>
                  <a:srgbClr val="FFFFFF"/>
                </a:solidFill>
                <a:latin typeface="Corbel"/>
              </a:rPr>
              <a:t>Host Q&amp;A with faculty</a:t>
            </a:r>
          </a:p>
        </p:txBody>
      </p:sp>
    </p:spTree>
    <p:extLst>
      <p:ext uri="{BB962C8B-B14F-4D97-AF65-F5344CB8AC3E}">
        <p14:creationId xmlns:p14="http://schemas.microsoft.com/office/powerpoint/2010/main" val="245735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68275" y="1981200"/>
            <a:ext cx="11775216" cy="4206875"/>
          </a:xfrm>
        </p:spPr>
        <p:txBody>
          <a:bodyPr vert="horz" lIns="91440" tIns="45720" rIns="91440" bIns="45720" rtlCol="0" anchor="t">
            <a:normAutofit/>
          </a:bodyPr>
          <a:lstStyle/>
          <a:p>
            <a:pPr marL="457200" lvl="2" indent="0">
              <a:buNone/>
            </a:pPr>
            <a:r>
              <a:rPr lang="en-US" sz="1400" dirty="0" err="1">
                <a:solidFill>
                  <a:srgbClr val="FFFFFF"/>
                </a:solidFill>
                <a:latin typeface="corbel"/>
              </a:rPr>
              <a:t>Almendrala</a:t>
            </a:r>
            <a:r>
              <a:rPr lang="en-US" sz="1400" dirty="0">
                <a:solidFill>
                  <a:srgbClr val="FFFFFF"/>
                </a:solidFill>
                <a:latin typeface="corbel"/>
              </a:rPr>
              <a:t>, A. (2014, March). More children with Autism are going to college than ever before (and 5 other key findings). The Huffington Post. Retrieved </a:t>
            </a:r>
          </a:p>
          <a:p>
            <a:pPr marL="457200" lvl="2" indent="0">
              <a:buNone/>
            </a:pPr>
            <a:r>
              <a:rPr lang="en-US" sz="1400" dirty="0">
                <a:solidFill>
                  <a:srgbClr val="FFFFFF"/>
                </a:solidFill>
                <a:latin typeface="corbel"/>
              </a:rPr>
              <a:t>             from: </a:t>
            </a:r>
            <a:r>
              <a:rPr lang="en-US" sz="1400" dirty="0">
                <a:latin typeface="corbel"/>
                <a:hlinkClick r:id="rId3"/>
              </a:rPr>
              <a:t>http://www.huffingtonpost.com/2014/03/11/research-autism-spectrum_n_4939200.html</a:t>
            </a:r>
            <a:endParaRPr lang="en-US" sz="1400" dirty="0">
              <a:latin typeface="corbel"/>
            </a:endParaRPr>
          </a:p>
          <a:p>
            <a:pPr marL="457200" lvl="2" indent="0">
              <a:buNone/>
            </a:pPr>
            <a:r>
              <a:rPr lang="en-US" sz="1400" dirty="0">
                <a:latin typeface="corbel"/>
              </a:rPr>
              <a:t>Autism</a:t>
            </a:r>
            <a:r>
              <a:rPr lang="en-US" sz="1400" dirty="0">
                <a:solidFill>
                  <a:srgbClr val="FFFFFF"/>
                </a:solidFill>
                <a:latin typeface="corbel"/>
              </a:rPr>
              <a:t> Speaks, March 31 2016. CDC update on autism shows gap between early concerns and evaluation. Retrieved </a:t>
            </a:r>
          </a:p>
          <a:p>
            <a:pPr marL="457200" lvl="2" indent="0">
              <a:buNone/>
            </a:pPr>
            <a:r>
              <a:rPr lang="en-US" sz="1400" dirty="0">
                <a:solidFill>
                  <a:srgbClr val="FFFFFF"/>
                </a:solidFill>
                <a:latin typeface="corbel"/>
              </a:rPr>
              <a:t>            from: </a:t>
            </a:r>
            <a:r>
              <a:rPr lang="en-US" sz="1400" dirty="0">
                <a:latin typeface="corbel"/>
                <a:hlinkClick r:id="rId4"/>
              </a:rPr>
              <a:t>https://www.autismspeaks.org/news/news-item/cdc-update-autism-shows-gap-between-early-concerns-and-evaluation</a:t>
            </a:r>
            <a:r>
              <a:rPr lang="en-US" sz="1400" dirty="0">
                <a:latin typeface="corbel"/>
              </a:rPr>
              <a:t>.</a:t>
            </a:r>
          </a:p>
          <a:p>
            <a:pPr marL="457200" lvl="2" indent="0">
              <a:buNone/>
            </a:pPr>
            <a:r>
              <a:rPr lang="en-US" sz="1400" dirty="0">
                <a:solidFill>
                  <a:srgbClr val="FFFFFF"/>
                </a:solidFill>
                <a:latin typeface="corbel"/>
              </a:rPr>
              <a:t>Eastern Illinois University, N.D. </a:t>
            </a:r>
            <a:r>
              <a:rPr lang="en-US" sz="1400" u="sng" dirty="0">
                <a:solidFill>
                  <a:srgbClr val="FFFFFF"/>
                </a:solidFill>
                <a:latin typeface="corbel"/>
              </a:rPr>
              <a:t>S</a:t>
            </a:r>
            <a:r>
              <a:rPr lang="en-US" sz="1400" dirty="0">
                <a:solidFill>
                  <a:srgbClr val="FFFFFF"/>
                </a:solidFill>
                <a:latin typeface="corbel"/>
              </a:rPr>
              <a:t>tudents with Autism transitional education program (STEP). Retrieved from: </a:t>
            </a:r>
            <a:r>
              <a:rPr lang="en-US" sz="1400" dirty="0">
                <a:latin typeface="corbel"/>
                <a:hlinkClick r:id="rId5"/>
              </a:rPr>
              <a:t>http://www.eiu.edu/step/</a:t>
            </a:r>
            <a:r>
              <a:rPr lang="en-US" sz="1400" dirty="0">
                <a:latin typeface="corbel"/>
              </a:rPr>
              <a:t>.</a:t>
            </a:r>
          </a:p>
          <a:p>
            <a:pPr marL="457200" lvl="2" indent="0">
              <a:buNone/>
            </a:pPr>
            <a:r>
              <a:rPr lang="en-US" sz="1400" dirty="0">
                <a:latin typeface="corbel"/>
              </a:rPr>
              <a:t>Eastern Illinois University, N.D. 16-17 ARD job description. Retrieved from: </a:t>
            </a:r>
            <a:r>
              <a:rPr lang="en-US" sz="1400" dirty="0">
                <a:latin typeface="corbel"/>
                <a:hlinkClick r:id="rId6"/>
              </a:rPr>
              <a:t>http://www.eiu.edu/housing/pdfs/ard/16-17%20ARD%20JOB%20DESCRIPTION.pdf</a:t>
            </a:r>
            <a:r>
              <a:rPr lang="en-US" sz="1400" dirty="0">
                <a:latin typeface="corbel"/>
              </a:rPr>
              <a:t>. </a:t>
            </a:r>
          </a:p>
          <a:p>
            <a:pPr marL="457200" lvl="2" indent="0">
              <a:buNone/>
            </a:pPr>
            <a:r>
              <a:rPr lang="en-US" sz="1400" dirty="0">
                <a:solidFill>
                  <a:srgbClr val="FFFFFF"/>
                </a:solidFill>
                <a:latin typeface="corbel"/>
              </a:rPr>
              <a:t>Samuels, C. A. (2017). Spec. Ed. Enrollments Rise. </a:t>
            </a:r>
            <a:r>
              <a:rPr lang="en-US" sz="1400" i="1" dirty="0">
                <a:solidFill>
                  <a:srgbClr val="FFFFFF"/>
                </a:solidFill>
                <a:latin typeface="corbel"/>
              </a:rPr>
              <a:t>Education Week</a:t>
            </a:r>
            <a:r>
              <a:rPr lang="en-US" sz="1400" dirty="0">
                <a:solidFill>
                  <a:srgbClr val="FFFFFF"/>
                </a:solidFill>
                <a:latin typeface="corbel"/>
              </a:rPr>
              <a:t>, </a:t>
            </a:r>
            <a:r>
              <a:rPr lang="en-US" sz="1400" i="1" dirty="0">
                <a:solidFill>
                  <a:srgbClr val="FFFFFF"/>
                </a:solidFill>
                <a:latin typeface="corbel"/>
              </a:rPr>
              <a:t>36</a:t>
            </a:r>
            <a:r>
              <a:rPr lang="en-US" sz="1400" dirty="0">
                <a:solidFill>
                  <a:srgbClr val="FFFFFF"/>
                </a:solidFill>
                <a:latin typeface="corbel"/>
              </a:rPr>
              <a:t>(19), 6.</a:t>
            </a:r>
          </a:p>
          <a:p>
            <a:pPr marL="457200" lvl="2" indent="0">
              <a:buNone/>
            </a:pPr>
            <a:r>
              <a:rPr lang="en-US" sz="1400" dirty="0" err="1">
                <a:solidFill>
                  <a:srgbClr val="FFFFFF"/>
                </a:solidFill>
                <a:latin typeface="corbel"/>
              </a:rPr>
              <a:t>Toor</a:t>
            </a:r>
            <a:r>
              <a:rPr lang="en-US" sz="1400" dirty="0">
                <a:solidFill>
                  <a:srgbClr val="FFFFFF"/>
                </a:solidFill>
                <a:latin typeface="corbel"/>
              </a:rPr>
              <a:t>, N., Hanley, T., &amp; Hebron, J. (2016). The Facilitators, Obstacles and Needs of Individuals With Autism Spectrum Conditions Accessing Further and Higher Education: A </a:t>
            </a:r>
          </a:p>
          <a:p>
            <a:pPr marL="457200" lvl="2" indent="0">
              <a:buNone/>
            </a:pPr>
            <a:r>
              <a:rPr lang="en-US" sz="1400" dirty="0">
                <a:solidFill>
                  <a:srgbClr val="FFFFFF"/>
                </a:solidFill>
                <a:latin typeface="corbel"/>
              </a:rPr>
              <a:t>            Systematic Review. Journal Of Psychologists &amp; Counsellors In Schools, 26(2), 166-190. doi:10.1017/jgc.2016.21</a:t>
            </a:r>
            <a:endParaRPr lang="en-US" sz="1400" dirty="0">
              <a:latin typeface="corbel"/>
            </a:endParaRPr>
          </a:p>
          <a:p>
            <a:pPr marL="457200" lvl="2" indent="0">
              <a:buNone/>
            </a:pPr>
            <a:r>
              <a:rPr lang="en-US" sz="1400" dirty="0" err="1">
                <a:solidFill>
                  <a:srgbClr val="FFFFFF"/>
                </a:solidFill>
                <a:latin typeface="corbel"/>
              </a:rPr>
              <a:t>Hees</a:t>
            </a:r>
            <a:r>
              <a:rPr lang="en-US" sz="1400" dirty="0">
                <a:solidFill>
                  <a:srgbClr val="FFFFFF"/>
                </a:solidFill>
                <a:latin typeface="corbel"/>
              </a:rPr>
              <a:t>, V., </a:t>
            </a:r>
            <a:r>
              <a:rPr lang="en-US" sz="1400" dirty="0" err="1">
                <a:solidFill>
                  <a:srgbClr val="FFFFFF"/>
                </a:solidFill>
                <a:latin typeface="corbel"/>
              </a:rPr>
              <a:t>Moyson</a:t>
            </a:r>
            <a:r>
              <a:rPr lang="en-US" sz="1400" dirty="0">
                <a:solidFill>
                  <a:srgbClr val="FFFFFF"/>
                </a:solidFill>
                <a:latin typeface="corbel"/>
              </a:rPr>
              <a:t>, T., &amp; </a:t>
            </a:r>
            <a:r>
              <a:rPr lang="en-US" sz="1400" dirty="0" err="1">
                <a:solidFill>
                  <a:srgbClr val="FFFFFF"/>
                </a:solidFill>
                <a:latin typeface="corbel"/>
              </a:rPr>
              <a:t>Roeyers</a:t>
            </a:r>
            <a:r>
              <a:rPr lang="en-US" sz="1400" dirty="0">
                <a:solidFill>
                  <a:srgbClr val="FFFFFF"/>
                </a:solidFill>
                <a:latin typeface="corbel"/>
              </a:rPr>
              <a:t>, H. (2015). Higher Education Experiences of Students with Autism Spectrum Disorder: Challenges, Benefits and Support Needs. Journal Of </a:t>
            </a:r>
          </a:p>
          <a:p>
            <a:pPr marL="457200" lvl="2" indent="0">
              <a:buNone/>
            </a:pPr>
            <a:r>
              <a:rPr lang="en-US" sz="1400" dirty="0">
                <a:solidFill>
                  <a:srgbClr val="FFFFFF"/>
                </a:solidFill>
                <a:latin typeface="corbel"/>
              </a:rPr>
              <a:t>            Autism &amp; Developmental Disorders, 45(6), 1673-1688. doi:10.1007/s10803-014-2324-2</a:t>
            </a:r>
            <a:endParaRPr lang="en-US" sz="1400" dirty="0">
              <a:latin typeface="corbel"/>
            </a:endParaRPr>
          </a:p>
          <a:p>
            <a:pPr marL="457200" lvl="2" indent="0">
              <a:buNone/>
            </a:pPr>
            <a:endParaRPr lang="en-US" dirty="0">
              <a:solidFill>
                <a:srgbClr val="000000"/>
              </a:solidFill>
              <a:latin typeface="Times New Roman"/>
            </a:endParaRPr>
          </a:p>
        </p:txBody>
      </p:sp>
    </p:spTree>
    <p:extLst>
      <p:ext uri="{BB962C8B-B14F-4D97-AF65-F5344CB8AC3E}">
        <p14:creationId xmlns:p14="http://schemas.microsoft.com/office/powerpoint/2010/main" val="348896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702" y="2800603"/>
            <a:ext cx="3766350" cy="3775789"/>
          </a:xfrm>
          <a:prstGeom prst="rect">
            <a:avLst/>
          </a:prstGeom>
        </p:spPr>
      </p:pic>
      <p:sp>
        <p:nvSpPr>
          <p:cNvPr id="2" name="Title 1"/>
          <p:cNvSpPr>
            <a:spLocks noGrp="1"/>
          </p:cNvSpPr>
          <p:nvPr>
            <p:ph type="title"/>
          </p:nvPr>
        </p:nvSpPr>
        <p:spPr/>
        <p:txBody>
          <a:bodyPr/>
          <a:lstStyle/>
          <a:p>
            <a:r>
              <a:rPr lang="en-US" dirty="0"/>
              <a:t>Committee structure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Co-Chairs</a:t>
            </a:r>
          </a:p>
          <a:p>
            <a:pPr lvl="1"/>
            <a:r>
              <a:rPr lang="en-US" dirty="0"/>
              <a:t>Director of Disability Services</a:t>
            </a:r>
          </a:p>
          <a:p>
            <a:pPr lvl="1"/>
            <a:r>
              <a:rPr lang="en-US" dirty="0"/>
              <a:t>Assistant Director of Leadership Programs - Office of Residence Life</a:t>
            </a:r>
          </a:p>
          <a:p>
            <a:r>
              <a:rPr lang="en-US" dirty="0"/>
              <a:t>Committee Members</a:t>
            </a:r>
          </a:p>
          <a:p>
            <a:pPr lvl="1"/>
            <a:r>
              <a:rPr lang="en-US" dirty="0"/>
              <a:t>Director of Admissions</a:t>
            </a:r>
          </a:p>
          <a:p>
            <a:pPr lvl="1"/>
            <a:r>
              <a:rPr lang="en-US" dirty="0"/>
              <a:t>Live-in Associate Resident Director in the Residence Life department</a:t>
            </a:r>
          </a:p>
          <a:p>
            <a:pPr lvl="1"/>
            <a:r>
              <a:rPr lang="en-US" dirty="0"/>
              <a:t>Dean of Education Department</a:t>
            </a:r>
          </a:p>
          <a:p>
            <a:pPr lvl="1"/>
            <a:r>
              <a:rPr lang="en-US" dirty="0"/>
              <a:t>Program Coordinator from the Office of Student Activities</a:t>
            </a:r>
          </a:p>
          <a:p>
            <a:pPr lvl="1"/>
            <a:r>
              <a:rPr lang="en-US" dirty="0"/>
              <a:t>Director of Mental Health Services</a:t>
            </a:r>
          </a:p>
        </p:txBody>
      </p:sp>
    </p:spTree>
    <p:extLst>
      <p:ext uri="{BB962C8B-B14F-4D97-AF65-F5344CB8AC3E}">
        <p14:creationId xmlns:p14="http://schemas.microsoft.com/office/powerpoint/2010/main" val="2247788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overview</a:t>
            </a:r>
          </a:p>
        </p:txBody>
      </p:sp>
      <p:sp>
        <p:nvSpPr>
          <p:cNvPr id="3" name="Content Placeholder 2"/>
          <p:cNvSpPr>
            <a:spLocks noGrp="1"/>
          </p:cNvSpPr>
          <p:nvPr>
            <p:ph idx="1"/>
          </p:nvPr>
        </p:nvSpPr>
        <p:spPr>
          <a:xfrm>
            <a:off x="1203325" y="2011363"/>
            <a:ext cx="9783763" cy="4658696"/>
          </a:xfrm>
        </p:spPr>
        <p:txBody>
          <a:bodyPr vert="horz" lIns="91440" tIns="45720" rIns="91440" bIns="45720" rtlCol="0" anchor="t">
            <a:normAutofit/>
          </a:bodyPr>
          <a:lstStyle/>
          <a:p>
            <a:r>
              <a:rPr lang="en-US" dirty="0"/>
              <a:t>R.I.S.E</a:t>
            </a:r>
          </a:p>
          <a:p>
            <a:pPr lvl="1"/>
            <a:r>
              <a:rPr lang="en-US" b="1" u="sng" dirty="0"/>
              <a:t>R</a:t>
            </a:r>
            <a:r>
              <a:rPr lang="en-US" dirty="0"/>
              <a:t>eaching and </a:t>
            </a:r>
            <a:r>
              <a:rPr lang="en-US" b="1" u="sng" dirty="0"/>
              <a:t>I</a:t>
            </a:r>
            <a:r>
              <a:rPr lang="en-US" dirty="0"/>
              <a:t>ntegrating </a:t>
            </a:r>
            <a:r>
              <a:rPr lang="en-US" b="1" u="sng" dirty="0"/>
              <a:t>S</a:t>
            </a:r>
            <a:r>
              <a:rPr lang="en-US" dirty="0"/>
              <a:t>tudents with Autism into </a:t>
            </a:r>
            <a:r>
              <a:rPr lang="en-US" b="1" u="sng" dirty="0"/>
              <a:t>E</a:t>
            </a:r>
            <a:r>
              <a:rPr lang="en-US" dirty="0"/>
              <a:t>xcellence</a:t>
            </a:r>
          </a:p>
          <a:p>
            <a:r>
              <a:rPr lang="en-US" dirty="0"/>
              <a:t>Two-Tier Program</a:t>
            </a:r>
          </a:p>
          <a:p>
            <a:pPr lvl="1"/>
            <a:r>
              <a:rPr lang="en-US" dirty="0"/>
              <a:t>"Ascend"</a:t>
            </a:r>
          </a:p>
          <a:p>
            <a:pPr lvl="2"/>
            <a:r>
              <a:rPr lang="en-US" dirty="0"/>
              <a:t>Catered toward first-year students, course requirement, on-campus requirement, 1:1's with the Director of Disability Services bi-weekly, mandatory study hours, required meetings with mentor</a:t>
            </a:r>
          </a:p>
          <a:p>
            <a:pPr lvl="1"/>
            <a:r>
              <a:rPr lang="en-US" dirty="0"/>
              <a:t>"Surge"</a:t>
            </a:r>
          </a:p>
          <a:p>
            <a:pPr lvl="2"/>
            <a:r>
              <a:rPr lang="en-US" dirty="0"/>
              <a:t>Catered toward those who graduated from "Ascend" or transfer students, mentorship program, on-campus option, on-going until graduation</a:t>
            </a:r>
          </a:p>
          <a:p>
            <a:r>
              <a:rPr lang="en-US" dirty="0"/>
              <a:t>Personal, social, and academic integration through a variety of programs, resources, and opportunities </a:t>
            </a:r>
          </a:p>
          <a:p>
            <a:pPr lvl="1"/>
            <a:endParaRPr lang="en-US" dirty="0"/>
          </a:p>
        </p:txBody>
      </p:sp>
    </p:spTree>
    <p:extLst>
      <p:ext uri="{BB962C8B-B14F-4D97-AF65-F5344CB8AC3E}">
        <p14:creationId xmlns:p14="http://schemas.microsoft.com/office/powerpoint/2010/main" val="398591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mission statement</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The R.I.S.E. program is committed to helping students on the spectrum successfully integrate into society through learning helpful academic, social, and inter-personal skills. By participating in our program, students will be able to R.I.S.E. above the stigma associated with Autism Spectrum Disorder.</a:t>
            </a:r>
            <a:endParaRPr lang="en-US" dirty="0">
              <a:solidFill>
                <a:srgbClr val="FFFFFF"/>
              </a:solidFill>
              <a:latin typeface="Corbel"/>
            </a:endParaRPr>
          </a:p>
        </p:txBody>
      </p:sp>
      <p:pic>
        <p:nvPicPr>
          <p:cNvPr id="5" name="Picture 4" descr="RISE logo.JPG"/>
          <p:cNvPicPr>
            <a:picLocks noChangeAspect="1"/>
          </p:cNvPicPr>
          <p:nvPr/>
        </p:nvPicPr>
        <p:blipFill>
          <a:blip r:embed="rId3"/>
          <a:stretch>
            <a:fillRect/>
          </a:stretch>
        </p:blipFill>
        <p:spPr>
          <a:xfrm>
            <a:off x="4587864" y="3515441"/>
            <a:ext cx="2981579" cy="2782374"/>
          </a:xfrm>
          <a:prstGeom prst="rect">
            <a:avLst/>
          </a:prstGeom>
        </p:spPr>
      </p:pic>
    </p:spTree>
    <p:extLst>
      <p:ext uri="{BB962C8B-B14F-4D97-AF65-F5344CB8AC3E}">
        <p14:creationId xmlns:p14="http://schemas.microsoft.com/office/powerpoint/2010/main" val="8049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integration</a:t>
            </a:r>
            <a:endParaRPr lang="en-US" dirty="0">
              <a:solidFill>
                <a:srgbClr val="099BDD"/>
              </a:solidFill>
              <a:latin typeface="Corbel"/>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Work with residence life administrator to develop a Living Learning Community</a:t>
            </a:r>
          </a:p>
          <a:p>
            <a:pPr lvl="1"/>
            <a:r>
              <a:rPr lang="en-US" dirty="0"/>
              <a:t>Trained Resident Assistant will be on the floor</a:t>
            </a:r>
          </a:p>
          <a:p>
            <a:pPr lvl="2"/>
            <a:r>
              <a:rPr lang="en-US" dirty="0"/>
              <a:t>Good experience for someone who is majoring in Special Education or equivalent</a:t>
            </a:r>
          </a:p>
          <a:p>
            <a:pPr lvl="1"/>
            <a:r>
              <a:rPr lang="en-US" dirty="0"/>
              <a:t>Specified and unique quiet hours</a:t>
            </a:r>
            <a:endParaRPr lang="en-US" sz="1800" dirty="0"/>
          </a:p>
          <a:p>
            <a:pPr lvl="1"/>
            <a:r>
              <a:rPr lang="en-US" dirty="0"/>
              <a:t>Scheduled leisure activities </a:t>
            </a:r>
          </a:p>
          <a:p>
            <a:pPr lvl="1"/>
            <a:r>
              <a:rPr lang="en-US" dirty="0"/>
              <a:t>"Lights Out" time</a:t>
            </a:r>
          </a:p>
          <a:p>
            <a:pPr lvl="2"/>
            <a:r>
              <a:rPr lang="en-US" dirty="0"/>
              <a:t>Assists with routines</a:t>
            </a:r>
          </a:p>
          <a:p>
            <a:endParaRPr lang="en-US" dirty="0"/>
          </a:p>
          <a:p>
            <a:endParaRPr lang="en-US" dirty="0"/>
          </a:p>
        </p:txBody>
      </p:sp>
      <p:pic>
        <p:nvPicPr>
          <p:cNvPr id="4" name="Picture 3"/>
          <p:cNvPicPr>
            <a:picLocks noChangeAspect="1"/>
          </p:cNvPicPr>
          <p:nvPr/>
        </p:nvPicPr>
        <p:blipFill>
          <a:blip r:embed="rId3"/>
          <a:stretch>
            <a:fillRect/>
          </a:stretch>
        </p:blipFill>
        <p:spPr>
          <a:xfrm>
            <a:off x="6698422" y="3436262"/>
            <a:ext cx="4456735" cy="297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173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integration</a:t>
            </a:r>
            <a:endParaRPr lang="en-US" dirty="0">
              <a:solidFill>
                <a:srgbClr val="099BDD"/>
              </a:solidFill>
              <a:latin typeface="Corbel"/>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Mentor program</a:t>
            </a:r>
          </a:p>
          <a:p>
            <a:pPr lvl="1"/>
            <a:r>
              <a:rPr lang="en-US" dirty="0"/>
              <a:t>Encourage them to go to on-campus events</a:t>
            </a:r>
          </a:p>
          <a:p>
            <a:pPr lvl="1"/>
            <a:r>
              <a:rPr lang="en-US" dirty="0"/>
              <a:t>Monthly requirement to go into a larger city with mentors to experience city living</a:t>
            </a:r>
          </a:p>
          <a:p>
            <a:r>
              <a:rPr lang="en-US" dirty="0"/>
              <a:t>Living Learning Community</a:t>
            </a:r>
          </a:p>
          <a:p>
            <a:pPr lvl="1"/>
            <a:r>
              <a:rPr lang="en-US" dirty="0"/>
              <a:t>Will help encourage social interactions with individuals in the programs as well as in the building through hall-wide and campus-wide programming</a:t>
            </a:r>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3199517" y="4645342"/>
            <a:ext cx="5410200" cy="149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171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integration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Study hours</a:t>
            </a:r>
          </a:p>
          <a:p>
            <a:r>
              <a:rPr lang="en-US" dirty="0"/>
              <a:t>Early alert program</a:t>
            </a:r>
          </a:p>
          <a:p>
            <a:r>
              <a:rPr lang="en-US" dirty="0"/>
              <a:t>"Life Skills" foundations course </a:t>
            </a:r>
            <a:r>
              <a:rPr lang="en-US" dirty="0" smtClean="0"/>
              <a:t>requirement</a:t>
            </a:r>
          </a:p>
          <a:p>
            <a:pPr lvl="1"/>
            <a:r>
              <a:rPr lang="en-US" dirty="0" smtClean="0"/>
              <a:t>See next slide for course curriculum</a:t>
            </a:r>
            <a:endParaRPr lang="en-US" dirty="0"/>
          </a:p>
          <a:p>
            <a:r>
              <a:rPr lang="en-US" dirty="0"/>
              <a:t>Disability Awareness Month (October) campus program</a:t>
            </a:r>
          </a:p>
          <a:p>
            <a:r>
              <a:rPr lang="en-US" dirty="0"/>
              <a:t>Reduced course load for first year in program</a:t>
            </a:r>
          </a:p>
          <a:p>
            <a:pPr lvl="1"/>
            <a:r>
              <a:rPr lang="en-US" dirty="0"/>
              <a:t>9 hours is considered full-time for those in the program, 12 for other students</a:t>
            </a:r>
          </a:p>
          <a:p>
            <a:pPr lvl="1"/>
            <a:r>
              <a:rPr lang="en-US" dirty="0"/>
              <a:t>Adapted from (</a:t>
            </a:r>
            <a:r>
              <a:rPr lang="en-US" dirty="0" err="1"/>
              <a:t>Hees</a:t>
            </a:r>
            <a:r>
              <a:rPr lang="en-US" dirty="0"/>
              <a:t>, </a:t>
            </a:r>
            <a:r>
              <a:rPr lang="en-US" dirty="0" err="1"/>
              <a:t>Moyson</a:t>
            </a:r>
            <a:r>
              <a:rPr lang="en-US" dirty="0"/>
              <a:t>, &amp; </a:t>
            </a:r>
            <a:r>
              <a:rPr lang="en-US" dirty="0" err="1"/>
              <a:t>Roeyers</a:t>
            </a:r>
            <a:r>
              <a:rPr lang="en-US" dirty="0"/>
              <a:t>, 2015)</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08198" y="4170611"/>
            <a:ext cx="2687389" cy="2687389"/>
          </a:xfrm>
          <a:prstGeom prst="rect">
            <a:avLst/>
          </a:prstGeom>
        </p:spPr>
      </p:pic>
    </p:spTree>
    <p:extLst>
      <p:ext uri="{BB962C8B-B14F-4D97-AF65-F5344CB8AC3E}">
        <p14:creationId xmlns:p14="http://schemas.microsoft.com/office/powerpoint/2010/main" val="142912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Academic integration – </a:t>
            </a:r>
            <a:r>
              <a:rPr lang="en-US" dirty="0">
                <a:solidFill>
                  <a:schemeClr val="tx1"/>
                </a:solidFill>
              </a:rPr>
              <a:t/>
            </a:r>
            <a:br>
              <a:rPr lang="en-US" dirty="0">
                <a:solidFill>
                  <a:schemeClr val="tx1"/>
                </a:solidFill>
              </a:rPr>
            </a:br>
            <a:r>
              <a:rPr lang="en-US" dirty="0">
                <a:solidFill>
                  <a:srgbClr val="099BDD"/>
                </a:solidFill>
                <a:latin typeface="Corbel"/>
              </a:rPr>
              <a:t>                             </a:t>
            </a:r>
            <a:r>
              <a:rPr lang="en-US" dirty="0"/>
              <a:t>life skills course curriculum</a:t>
            </a:r>
            <a:endParaRPr lang="en-US" dirty="0">
              <a:solidFill>
                <a:srgbClr val="099BDD"/>
              </a:solidFill>
              <a:latin typeface="Corbel"/>
            </a:endParaRPr>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r>
              <a:rPr lang="en-US" dirty="0"/>
              <a:t>Academic:</a:t>
            </a:r>
          </a:p>
          <a:p>
            <a:r>
              <a:rPr lang="en-US" dirty="0"/>
              <a:t>Week 1 – Study Tips &amp; Tricks</a:t>
            </a:r>
          </a:p>
          <a:p>
            <a:r>
              <a:rPr lang="en-US" dirty="0"/>
              <a:t>Week 2 – Note-Taking Strategies</a:t>
            </a:r>
          </a:p>
          <a:p>
            <a:r>
              <a:rPr lang="en-US" dirty="0"/>
              <a:t>Week 3 – Time Management Skills</a:t>
            </a:r>
          </a:p>
          <a:p>
            <a:pPr marL="0" indent="0">
              <a:buNone/>
            </a:pPr>
            <a:r>
              <a:rPr lang="en-US" dirty="0"/>
              <a:t>Social:</a:t>
            </a:r>
          </a:p>
          <a:p>
            <a:r>
              <a:rPr lang="en-US" dirty="0"/>
              <a:t>Week 4 –  Introduction to the mentorship program</a:t>
            </a:r>
          </a:p>
          <a:p>
            <a:r>
              <a:rPr lang="en-US" dirty="0"/>
              <a:t>Week 5 – Field trip to a local museum (and mentors come with)</a:t>
            </a:r>
          </a:p>
          <a:p>
            <a:r>
              <a:rPr lang="en-US" dirty="0"/>
              <a:t>Week 6 – Conversational Skills</a:t>
            </a:r>
          </a:p>
          <a:p>
            <a:r>
              <a:rPr lang="en-US" dirty="0"/>
              <a:t>Week 7 – Attend an on-campus event</a:t>
            </a:r>
          </a:p>
        </p:txBody>
      </p:sp>
    </p:spTree>
    <p:extLst>
      <p:ext uri="{BB962C8B-B14F-4D97-AF65-F5344CB8AC3E}">
        <p14:creationId xmlns:p14="http://schemas.microsoft.com/office/powerpoint/2010/main" val="34734389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7</TotalTime>
  <Words>832</Words>
  <Application>Microsoft Office PowerPoint</Application>
  <PresentationFormat>Custom</PresentationFormat>
  <Paragraphs>156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Banded</vt:lpstr>
      <vt:lpstr> Eastern Illinois university Team Leader – alexis hill </vt:lpstr>
      <vt:lpstr>History &amp; importance</vt:lpstr>
      <vt:lpstr>Committee structure</vt:lpstr>
      <vt:lpstr>Program overview</vt:lpstr>
      <vt:lpstr>R.I.S.E. mission statement</vt:lpstr>
      <vt:lpstr>Personal integration</vt:lpstr>
      <vt:lpstr>Social integration</vt:lpstr>
      <vt:lpstr>Academic integration</vt:lpstr>
      <vt:lpstr>Academic integration –                               life skills course curriculum</vt:lpstr>
      <vt:lpstr>Academic integration –              life skills course curriculum (cont.)</vt:lpstr>
      <vt:lpstr>budget</vt:lpstr>
      <vt:lpstr>Committee responsibilities</vt:lpstr>
      <vt:lpstr>Director of disability services</vt:lpstr>
      <vt:lpstr>Director of Admissions</vt:lpstr>
      <vt:lpstr>Live-in associate resident director</vt:lpstr>
      <vt:lpstr>Dean of education department</vt:lpstr>
      <vt:lpstr>Director of mental health services</vt:lpstr>
      <vt:lpstr>Program coordinator - office of student activities</vt:lpstr>
      <vt:lpstr>Assistant director of leadership programs – office of residence life</vt:lpstr>
      <vt:lpstr>implementation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Darrell</dc:creator>
  <cp:lastModifiedBy>Darrell</cp:lastModifiedBy>
  <cp:revision>14</cp:revision>
  <dcterms:created xsi:type="dcterms:W3CDTF">2013-07-15T20:26:40Z</dcterms:created>
  <dcterms:modified xsi:type="dcterms:W3CDTF">2017-02-25T06:55:08Z</dcterms:modified>
</cp:coreProperties>
</file>