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igail Bead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112" d="100"/>
          <a:sy n="112" d="100"/>
        </p:scale>
        <p:origin x="-90" y="-15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2-20T15:48:16.711" idx="1">
    <p:pos x="6000" y="0"/>
    <p:text>This represents society though and not necesarrily college students so idk how valid this is. Is it an accurate representation of college students on the spectrum?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4454277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55"/>
        <p:cNvGrpSpPr/>
        <p:nvPr/>
      </p:nvGrpSpPr>
      <p:grpSpPr>
        <a:xfrm>
          <a:off x="0" y="0"/>
          <a:ext cx="0" cy="0"/>
          <a:chOff x="0" y="0"/>
          <a:chExt cx="0" cy="0"/>
        </a:xfrm>
      </p:grpSpPr>
      <p:sp>
        <p:nvSpPr>
          <p:cNvPr id="56" name="Shape 56"/>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rot="10800000" flipH="1">
            <a:off x="822625" y="659700"/>
            <a:ext cx="1063500" cy="685500"/>
          </a:xfrm>
          <a:prstGeom prst="rtTriangl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rot="10800000">
            <a:off x="896725" y="659700"/>
            <a:ext cx="989400" cy="685500"/>
          </a:xfrm>
          <a:prstGeom prst="rtTriangl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9" name="Shape 59"/>
          <p:cNvSpPr/>
          <p:nvPr/>
        </p:nvSpPr>
        <p:spPr>
          <a:xfrm>
            <a:off x="822625" y="0"/>
            <a:ext cx="1063500" cy="816000"/>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2490825" y="816000"/>
            <a:ext cx="5856000" cy="1522500"/>
          </a:xfrm>
          <a:prstGeom prst="rect">
            <a:avLst/>
          </a:prstGeom>
          <a:noFill/>
        </p:spPr>
        <p:txBody>
          <a:bodyPr lIns="91425" tIns="91425" rIns="91425" bIns="91425" anchor="b" anchorCtr="0"/>
          <a:lstStyle>
            <a:lvl1pPr lvl="0" algn="l">
              <a:lnSpc>
                <a:spcPct val="100000"/>
              </a:lnSpc>
              <a:spcBef>
                <a:spcPts val="0"/>
              </a:spcBef>
              <a:spcAft>
                <a:spcPts val="0"/>
              </a:spcAft>
              <a:buClr>
                <a:schemeClr val="dk1"/>
              </a:buClr>
              <a:buSzPct val="100000"/>
              <a:buNone/>
              <a:defRPr sz="3600" b="1">
                <a:solidFill>
                  <a:schemeClr val="dk1"/>
                </a:solidFill>
              </a:defRPr>
            </a:lvl1pPr>
            <a:lvl2pPr lvl="1" algn="l">
              <a:lnSpc>
                <a:spcPct val="100000"/>
              </a:lnSpc>
              <a:spcBef>
                <a:spcPts val="0"/>
              </a:spcBef>
              <a:spcAft>
                <a:spcPts val="0"/>
              </a:spcAft>
              <a:buClr>
                <a:schemeClr val="dk1"/>
              </a:buClr>
              <a:buSzPct val="100000"/>
              <a:buNone/>
              <a:defRPr sz="3600" b="1">
                <a:solidFill>
                  <a:schemeClr val="dk1"/>
                </a:solidFill>
              </a:defRPr>
            </a:lvl2pPr>
            <a:lvl3pPr lvl="2" algn="l">
              <a:lnSpc>
                <a:spcPct val="100000"/>
              </a:lnSpc>
              <a:spcBef>
                <a:spcPts val="0"/>
              </a:spcBef>
              <a:spcAft>
                <a:spcPts val="0"/>
              </a:spcAft>
              <a:buClr>
                <a:schemeClr val="dk1"/>
              </a:buClr>
              <a:buSzPct val="100000"/>
              <a:buNone/>
              <a:defRPr sz="3600" b="1">
                <a:solidFill>
                  <a:schemeClr val="dk1"/>
                </a:solidFill>
              </a:defRPr>
            </a:lvl3pPr>
            <a:lvl4pPr lvl="3" algn="l">
              <a:lnSpc>
                <a:spcPct val="100000"/>
              </a:lnSpc>
              <a:spcBef>
                <a:spcPts val="0"/>
              </a:spcBef>
              <a:spcAft>
                <a:spcPts val="0"/>
              </a:spcAft>
              <a:buClr>
                <a:schemeClr val="dk1"/>
              </a:buClr>
              <a:buSzPct val="100000"/>
              <a:buNone/>
              <a:defRPr sz="3600" b="1">
                <a:solidFill>
                  <a:schemeClr val="dk1"/>
                </a:solidFill>
              </a:defRPr>
            </a:lvl4pPr>
            <a:lvl5pPr lvl="4" algn="l">
              <a:lnSpc>
                <a:spcPct val="100000"/>
              </a:lnSpc>
              <a:spcBef>
                <a:spcPts val="0"/>
              </a:spcBef>
              <a:spcAft>
                <a:spcPts val="0"/>
              </a:spcAft>
              <a:buClr>
                <a:schemeClr val="dk1"/>
              </a:buClr>
              <a:buSzPct val="100000"/>
              <a:buNone/>
              <a:defRPr sz="3600" b="1">
                <a:solidFill>
                  <a:schemeClr val="dk1"/>
                </a:solidFill>
              </a:defRPr>
            </a:lvl5pPr>
            <a:lvl6pPr lvl="5" algn="l">
              <a:lnSpc>
                <a:spcPct val="100000"/>
              </a:lnSpc>
              <a:spcBef>
                <a:spcPts val="0"/>
              </a:spcBef>
              <a:spcAft>
                <a:spcPts val="0"/>
              </a:spcAft>
              <a:buClr>
                <a:schemeClr val="dk1"/>
              </a:buClr>
              <a:buSzPct val="100000"/>
              <a:buNone/>
              <a:defRPr sz="3600" b="1">
                <a:solidFill>
                  <a:schemeClr val="dk1"/>
                </a:solidFill>
              </a:defRPr>
            </a:lvl6pPr>
            <a:lvl7pPr lvl="6" algn="l">
              <a:lnSpc>
                <a:spcPct val="100000"/>
              </a:lnSpc>
              <a:spcBef>
                <a:spcPts val="0"/>
              </a:spcBef>
              <a:spcAft>
                <a:spcPts val="0"/>
              </a:spcAft>
              <a:buClr>
                <a:schemeClr val="dk1"/>
              </a:buClr>
              <a:buSzPct val="100000"/>
              <a:buNone/>
              <a:defRPr sz="3600" b="1">
                <a:solidFill>
                  <a:schemeClr val="dk1"/>
                </a:solidFill>
              </a:defRPr>
            </a:lvl7pPr>
            <a:lvl8pPr lvl="7" algn="l">
              <a:lnSpc>
                <a:spcPct val="100000"/>
              </a:lnSpc>
              <a:spcBef>
                <a:spcPts val="0"/>
              </a:spcBef>
              <a:spcAft>
                <a:spcPts val="0"/>
              </a:spcAft>
              <a:buClr>
                <a:schemeClr val="dk1"/>
              </a:buClr>
              <a:buSzPct val="100000"/>
              <a:buNone/>
              <a:defRPr sz="3600" b="1">
                <a:solidFill>
                  <a:schemeClr val="dk1"/>
                </a:solidFill>
              </a:defRPr>
            </a:lvl8pPr>
            <a:lvl9pPr lvl="8" algn="l">
              <a:lnSpc>
                <a:spcPct val="100000"/>
              </a:lnSpc>
              <a:spcBef>
                <a:spcPts val="0"/>
              </a:spcBef>
              <a:spcAft>
                <a:spcPts val="0"/>
              </a:spcAft>
              <a:buClr>
                <a:schemeClr val="dk1"/>
              </a:buClr>
              <a:buSzPct val="100000"/>
              <a:buNone/>
              <a:defRPr sz="3600" b="1">
                <a:solidFill>
                  <a:schemeClr val="dk1"/>
                </a:solidFill>
              </a:defRPr>
            </a:lvl9pPr>
          </a:lstStyle>
          <a:p>
            <a:endParaRPr/>
          </a:p>
        </p:txBody>
      </p:sp>
      <p:sp>
        <p:nvSpPr>
          <p:cNvPr id="61" name="Shape 61"/>
          <p:cNvSpPr txBox="1">
            <a:spLocks noGrp="1"/>
          </p:cNvSpPr>
          <p:nvPr>
            <p:ph type="body" idx="1"/>
          </p:nvPr>
        </p:nvSpPr>
        <p:spPr>
          <a:xfrm>
            <a:off x="2490825" y="2477400"/>
            <a:ext cx="5856000" cy="19074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62" name="Shape 62"/>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r>
              <a:rPr lang="en"/>
              <a:t>Beyond the Spectrum (BTS)</a:t>
            </a:r>
          </a:p>
        </p:txBody>
      </p:sp>
      <p:sp>
        <p:nvSpPr>
          <p:cNvPr id="68" name="Shape 68"/>
          <p:cNvSpPr txBox="1">
            <a:spLocks noGrp="1"/>
          </p:cNvSpPr>
          <p:nvPr>
            <p:ph type="subTitle" idx="1"/>
          </p:nvPr>
        </p:nvSpPr>
        <p:spPr>
          <a:xfrm>
            <a:off x="671250" y="3174874"/>
            <a:ext cx="7801500" cy="1240500"/>
          </a:xfrm>
          <a:prstGeom prst="rect">
            <a:avLst/>
          </a:prstGeom>
        </p:spPr>
        <p:txBody>
          <a:bodyPr lIns="91425" tIns="91425" rIns="91425" bIns="91425" anchor="t" anchorCtr="0">
            <a:noAutofit/>
          </a:bodyPr>
          <a:lstStyle/>
          <a:p>
            <a:pPr lvl="0">
              <a:spcBef>
                <a:spcPts val="0"/>
              </a:spcBef>
              <a:buNone/>
            </a:pPr>
            <a:r>
              <a:rPr lang="en"/>
              <a:t>Clemson University</a:t>
            </a:r>
          </a:p>
          <a:p>
            <a:pPr lvl="0">
              <a:spcBef>
                <a:spcPts val="0"/>
              </a:spcBef>
              <a:buNone/>
            </a:pPr>
            <a:r>
              <a:rPr lang="en"/>
              <a:t>Casey Terrell (Team Leader), Abigail Beadle, Bianca Lambert, Braylon Junior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Program Sequence </a:t>
            </a:r>
          </a:p>
          <a:p>
            <a:pPr lvl="0" rtl="0">
              <a:spcBef>
                <a:spcPts val="0"/>
              </a:spcBef>
              <a:buNone/>
            </a:pPr>
            <a:endParaRPr/>
          </a:p>
        </p:txBody>
      </p:sp>
      <p:sp>
        <p:nvSpPr>
          <p:cNvPr id="173" name="Shape 173" descr="Background pointer shape in timeline graphic"/>
          <p:cNvSpPr/>
          <p:nvPr/>
        </p:nvSpPr>
        <p:spPr>
          <a:xfrm>
            <a:off x="933449" y="1815900"/>
            <a:ext cx="1923900" cy="1898700"/>
          </a:xfrm>
          <a:prstGeom prst="homePlate">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spcBef>
                <a:spcPts val="0"/>
              </a:spcBef>
              <a:buNone/>
            </a:pPr>
            <a:endParaRPr/>
          </a:p>
        </p:txBody>
      </p:sp>
      <p:sp>
        <p:nvSpPr>
          <p:cNvPr id="174" name="Shape 174" descr="Background pointer shape in timeline graphic"/>
          <p:cNvSpPr/>
          <p:nvPr/>
        </p:nvSpPr>
        <p:spPr>
          <a:xfrm>
            <a:off x="5800226" y="1815900"/>
            <a:ext cx="2493900" cy="18987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rtl="0">
              <a:spcBef>
                <a:spcPts val="0"/>
              </a:spcBef>
              <a:buNone/>
            </a:pPr>
            <a:endParaRPr/>
          </a:p>
        </p:txBody>
      </p:sp>
      <p:sp>
        <p:nvSpPr>
          <p:cNvPr id="175" name="Shape 175" descr="Background pointer shape in timeline graphic"/>
          <p:cNvSpPr/>
          <p:nvPr/>
        </p:nvSpPr>
        <p:spPr>
          <a:xfrm>
            <a:off x="4043851" y="1815925"/>
            <a:ext cx="2493900" cy="18987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rtl="0">
              <a:spcBef>
                <a:spcPts val="0"/>
              </a:spcBef>
              <a:buNone/>
            </a:pPr>
            <a:endParaRPr/>
          </a:p>
        </p:txBody>
      </p:sp>
      <p:sp>
        <p:nvSpPr>
          <p:cNvPr id="176" name="Shape 176" descr="Background pointer shape in timeline graphic"/>
          <p:cNvSpPr/>
          <p:nvPr/>
        </p:nvSpPr>
        <p:spPr>
          <a:xfrm>
            <a:off x="2182750" y="1815925"/>
            <a:ext cx="2586000" cy="18987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rtl="0">
              <a:spcBef>
                <a:spcPts val="0"/>
              </a:spcBef>
              <a:buNone/>
            </a:pPr>
            <a:endParaRPr/>
          </a:p>
        </p:txBody>
      </p:sp>
      <p:sp>
        <p:nvSpPr>
          <p:cNvPr id="177" name="Shape 177"/>
          <p:cNvSpPr txBox="1">
            <a:spLocks noGrp="1"/>
          </p:cNvSpPr>
          <p:nvPr>
            <p:ph type="body" idx="4294967295"/>
          </p:nvPr>
        </p:nvSpPr>
        <p:spPr>
          <a:xfrm>
            <a:off x="4920199" y="2550950"/>
            <a:ext cx="1455600" cy="470400"/>
          </a:xfrm>
          <a:prstGeom prst="rect">
            <a:avLst/>
          </a:prstGeom>
        </p:spPr>
        <p:txBody>
          <a:bodyPr lIns="91425" tIns="91425" rIns="91425" bIns="91425" anchor="ctr" anchorCtr="0">
            <a:noAutofit/>
          </a:bodyPr>
          <a:lstStyle/>
          <a:p>
            <a:pPr lvl="0" algn="ctr" rtl="0">
              <a:lnSpc>
                <a:spcPct val="100000"/>
              </a:lnSpc>
              <a:spcBef>
                <a:spcPts val="0"/>
              </a:spcBef>
              <a:spcAft>
                <a:spcPts val="0"/>
              </a:spcAft>
              <a:buNone/>
            </a:pPr>
            <a:r>
              <a:rPr lang="en" sz="2400">
                <a:solidFill>
                  <a:schemeClr val="lt1"/>
                </a:solidFill>
              </a:rPr>
              <a:t>SERVE</a:t>
            </a:r>
          </a:p>
        </p:txBody>
      </p:sp>
      <p:sp>
        <p:nvSpPr>
          <p:cNvPr id="178" name="Shape 178"/>
          <p:cNvSpPr txBox="1">
            <a:spLocks noGrp="1"/>
          </p:cNvSpPr>
          <p:nvPr>
            <p:ph type="body" idx="4294967295"/>
          </p:nvPr>
        </p:nvSpPr>
        <p:spPr>
          <a:xfrm>
            <a:off x="3044400" y="2530050"/>
            <a:ext cx="1655100" cy="470400"/>
          </a:xfrm>
          <a:prstGeom prst="rect">
            <a:avLst/>
          </a:prstGeom>
        </p:spPr>
        <p:txBody>
          <a:bodyPr lIns="91425" tIns="91425" rIns="91425" bIns="91425" anchor="ctr" anchorCtr="0">
            <a:noAutofit/>
          </a:bodyPr>
          <a:lstStyle/>
          <a:p>
            <a:pPr lvl="0" algn="ctr" rtl="0">
              <a:lnSpc>
                <a:spcPct val="100000"/>
              </a:lnSpc>
              <a:spcBef>
                <a:spcPts val="0"/>
              </a:spcBef>
              <a:spcAft>
                <a:spcPts val="0"/>
              </a:spcAft>
              <a:buNone/>
            </a:pPr>
            <a:r>
              <a:rPr lang="en" sz="2400">
                <a:solidFill>
                  <a:schemeClr val="lt1"/>
                </a:solidFill>
              </a:rPr>
              <a:t>EXPLORE</a:t>
            </a:r>
          </a:p>
        </p:txBody>
      </p:sp>
      <p:sp>
        <p:nvSpPr>
          <p:cNvPr id="179" name="Shape 179"/>
          <p:cNvSpPr txBox="1">
            <a:spLocks noGrp="1"/>
          </p:cNvSpPr>
          <p:nvPr>
            <p:ph type="body" idx="4294967295"/>
          </p:nvPr>
        </p:nvSpPr>
        <p:spPr>
          <a:xfrm>
            <a:off x="933449" y="2544150"/>
            <a:ext cx="1779300" cy="470400"/>
          </a:xfrm>
          <a:prstGeom prst="rect">
            <a:avLst/>
          </a:prstGeom>
        </p:spPr>
        <p:txBody>
          <a:bodyPr lIns="91425" tIns="91425" rIns="91425" bIns="91425" anchor="ctr" anchorCtr="0">
            <a:noAutofit/>
          </a:bodyPr>
          <a:lstStyle/>
          <a:p>
            <a:pPr lvl="0" algn="ctr" rtl="0">
              <a:lnSpc>
                <a:spcPct val="100000"/>
              </a:lnSpc>
              <a:spcBef>
                <a:spcPts val="0"/>
              </a:spcBef>
              <a:spcAft>
                <a:spcPts val="0"/>
              </a:spcAft>
              <a:buNone/>
            </a:pPr>
            <a:r>
              <a:rPr lang="en" sz="2400">
                <a:solidFill>
                  <a:schemeClr val="lt1"/>
                </a:solidFill>
              </a:rPr>
              <a:t>ACTIVATE</a:t>
            </a:r>
          </a:p>
        </p:txBody>
      </p:sp>
      <p:sp>
        <p:nvSpPr>
          <p:cNvPr id="180" name="Shape 180"/>
          <p:cNvSpPr txBox="1">
            <a:spLocks noGrp="1"/>
          </p:cNvSpPr>
          <p:nvPr>
            <p:ph type="body" idx="4294967295"/>
          </p:nvPr>
        </p:nvSpPr>
        <p:spPr>
          <a:xfrm>
            <a:off x="6517035" y="2544137"/>
            <a:ext cx="1455600" cy="470400"/>
          </a:xfrm>
          <a:prstGeom prst="rect">
            <a:avLst/>
          </a:prstGeom>
        </p:spPr>
        <p:txBody>
          <a:bodyPr lIns="91425" tIns="91425" rIns="91425" bIns="91425" anchor="ctr" anchorCtr="0">
            <a:noAutofit/>
          </a:bodyPr>
          <a:lstStyle/>
          <a:p>
            <a:pPr lvl="0" algn="ctr" rtl="0">
              <a:lnSpc>
                <a:spcPct val="100000"/>
              </a:lnSpc>
              <a:spcBef>
                <a:spcPts val="0"/>
              </a:spcBef>
              <a:spcAft>
                <a:spcPts val="0"/>
              </a:spcAft>
              <a:buNone/>
            </a:pPr>
            <a:r>
              <a:rPr lang="en" sz="2400">
                <a:solidFill>
                  <a:schemeClr val="lt1"/>
                </a:solidFill>
              </a:rPr>
              <a:t>EXCEL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The First year Experience (Activitate)</a:t>
            </a:r>
          </a:p>
        </p:txBody>
      </p:sp>
      <p:sp>
        <p:nvSpPr>
          <p:cNvPr id="186" name="Shape 186"/>
          <p:cNvSpPr txBox="1"/>
          <p:nvPr/>
        </p:nvSpPr>
        <p:spPr>
          <a:xfrm>
            <a:off x="311700" y="1115325"/>
            <a:ext cx="2694600" cy="3761400"/>
          </a:xfrm>
          <a:prstGeom prst="rect">
            <a:avLst/>
          </a:prstGeom>
          <a:noFill/>
          <a:ln w="9525" cap="flat" cmpd="sng">
            <a:solidFill>
              <a:srgbClr val="CCCCCC"/>
            </a:solidFill>
            <a:prstDash val="solid"/>
            <a:round/>
            <a:headEnd type="none" w="med" len="med"/>
            <a:tailEnd type="none" w="med" len="med"/>
          </a:ln>
        </p:spPr>
        <p:txBody>
          <a:bodyPr lIns="91425" tIns="91425" rIns="91425" bIns="91425" anchor="t" anchorCtr="0">
            <a:noAutofit/>
          </a:bodyPr>
          <a:lstStyle/>
          <a:p>
            <a:pPr lvl="0" algn="ctr" rtl="0">
              <a:lnSpc>
                <a:spcPct val="100000"/>
              </a:lnSpc>
              <a:spcBef>
                <a:spcPts val="0"/>
              </a:spcBef>
              <a:spcAft>
                <a:spcPts val="1600"/>
              </a:spcAft>
              <a:buNone/>
            </a:pPr>
            <a:r>
              <a:rPr lang="en" sz="1800" dirty="0">
                <a:solidFill>
                  <a:schemeClr val="accent3"/>
                </a:solidFill>
                <a:latin typeface="Average"/>
                <a:ea typeface="Average"/>
                <a:cs typeface="Average"/>
                <a:sym typeface="Average"/>
              </a:rPr>
              <a:t>Academic Goals</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able to describe the outline and purpose of BTS program. </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able to identify the live in and in office staff members.</a:t>
            </a:r>
          </a:p>
          <a:p>
            <a:pPr lvl="0" rtl="0">
              <a:spcBef>
                <a:spcPts val="0"/>
              </a:spcBef>
              <a:spcAft>
                <a:spcPts val="1600"/>
              </a:spcAft>
              <a:buNone/>
            </a:pPr>
            <a:r>
              <a:rPr lang="en" sz="1300" dirty="0">
                <a:solidFill>
                  <a:schemeClr val="accent3"/>
                </a:solidFill>
                <a:latin typeface="Average"/>
                <a:ea typeface="Average"/>
                <a:cs typeface="Average"/>
                <a:sym typeface="Average"/>
              </a:rPr>
              <a:t>Students will meet with academic coaches. </a:t>
            </a:r>
          </a:p>
          <a:p>
            <a:pPr lvl="0" rtl="0">
              <a:spcBef>
                <a:spcPts val="0"/>
              </a:spcBef>
              <a:spcAft>
                <a:spcPts val="1600"/>
              </a:spcAft>
              <a:buNone/>
            </a:pPr>
            <a:r>
              <a:rPr lang="en" sz="1300" dirty="0">
                <a:solidFill>
                  <a:schemeClr val="accent3"/>
                </a:solidFill>
                <a:latin typeface="Average"/>
                <a:ea typeface="Average"/>
                <a:cs typeface="Average"/>
                <a:sym typeface="Average"/>
              </a:rPr>
              <a:t>Students will work with their academic coaches to establish academic success strategies.</a:t>
            </a:r>
          </a:p>
          <a:p>
            <a:pPr lvl="0" rtl="0">
              <a:spcBef>
                <a:spcPts val="0"/>
              </a:spcBef>
              <a:spcAft>
                <a:spcPts val="1600"/>
              </a:spcAft>
              <a:buNone/>
            </a:pPr>
            <a:r>
              <a:rPr lang="en" sz="1300" dirty="0">
                <a:solidFill>
                  <a:schemeClr val="accent3"/>
                </a:solidFill>
                <a:latin typeface="Average"/>
                <a:ea typeface="Average"/>
                <a:cs typeface="Average"/>
                <a:sym typeface="Average"/>
              </a:rPr>
              <a:t>Students will be familiar and able to use online programs and technologies necessary for academic success. </a:t>
            </a:r>
          </a:p>
          <a:p>
            <a:pPr lvl="0" algn="l" rtl="0">
              <a:lnSpc>
                <a:spcPct val="100000"/>
              </a:lnSpc>
              <a:spcBef>
                <a:spcPts val="0"/>
              </a:spcBef>
              <a:spcAft>
                <a:spcPts val="1600"/>
              </a:spcAft>
              <a:buNone/>
            </a:pPr>
            <a:endParaRPr sz="1200" dirty="0">
              <a:solidFill>
                <a:schemeClr val="accent3"/>
              </a:solidFill>
              <a:latin typeface="Average"/>
              <a:ea typeface="Average"/>
              <a:cs typeface="Average"/>
              <a:sym typeface="Average"/>
            </a:endParaRPr>
          </a:p>
          <a:p>
            <a:pPr lvl="0" algn="l" rtl="0">
              <a:lnSpc>
                <a:spcPct val="100000"/>
              </a:lnSpc>
              <a:spcBef>
                <a:spcPts val="0"/>
              </a:spcBef>
              <a:spcAft>
                <a:spcPts val="1600"/>
              </a:spcAft>
              <a:buNone/>
            </a:pPr>
            <a:endParaRPr sz="1200" dirty="0">
              <a:solidFill>
                <a:schemeClr val="accent3"/>
              </a:solidFill>
              <a:latin typeface="Average"/>
              <a:ea typeface="Average"/>
              <a:cs typeface="Average"/>
              <a:sym typeface="Average"/>
            </a:endParaRPr>
          </a:p>
        </p:txBody>
      </p:sp>
      <p:sp>
        <p:nvSpPr>
          <p:cNvPr id="187" name="Shape 187"/>
          <p:cNvSpPr txBox="1"/>
          <p:nvPr/>
        </p:nvSpPr>
        <p:spPr>
          <a:xfrm>
            <a:off x="6137700" y="1115325"/>
            <a:ext cx="2694600" cy="3761400"/>
          </a:xfrm>
          <a:prstGeom prst="rect">
            <a:avLst/>
          </a:prstGeom>
          <a:noFill/>
          <a:ln w="9525" cap="flat" cmpd="sng">
            <a:solidFill>
              <a:srgbClr val="CCCCCC"/>
            </a:solidFill>
            <a:prstDash val="solid"/>
            <a:round/>
            <a:headEnd type="none" w="med" len="med"/>
            <a:tailEnd type="none" w="med" len="med"/>
          </a:ln>
        </p:spPr>
        <p:txBody>
          <a:bodyPr lIns="91425" tIns="91425" rIns="91425" bIns="91425" anchor="t" anchorCtr="0">
            <a:noAutofit/>
          </a:bodyPr>
          <a:lstStyle/>
          <a:p>
            <a:pPr lvl="0" algn="ctr" rtl="0">
              <a:lnSpc>
                <a:spcPct val="100000"/>
              </a:lnSpc>
              <a:spcBef>
                <a:spcPts val="0"/>
              </a:spcBef>
              <a:spcAft>
                <a:spcPts val="1600"/>
              </a:spcAft>
              <a:buNone/>
            </a:pPr>
            <a:r>
              <a:rPr lang="en" sz="1800" dirty="0">
                <a:solidFill>
                  <a:schemeClr val="accent3"/>
                </a:solidFill>
                <a:latin typeface="Average"/>
                <a:ea typeface="Average"/>
                <a:cs typeface="Average"/>
                <a:sym typeface="Average"/>
              </a:rPr>
              <a:t>Social Goals</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able to integrate themselves into the living learning community through the conversation club.</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participate in a common read to create a shared social experience.</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navigate healthy communication and relationship building through sharing space and adhering to the stated Living Learning Community standards. </a:t>
            </a:r>
          </a:p>
        </p:txBody>
      </p:sp>
      <p:sp>
        <p:nvSpPr>
          <p:cNvPr id="188" name="Shape 188"/>
          <p:cNvSpPr txBox="1"/>
          <p:nvPr/>
        </p:nvSpPr>
        <p:spPr>
          <a:xfrm>
            <a:off x="3234900" y="1115325"/>
            <a:ext cx="2694600" cy="3761400"/>
          </a:xfrm>
          <a:prstGeom prst="rect">
            <a:avLst/>
          </a:prstGeom>
          <a:noFill/>
          <a:ln w="9525" cap="flat" cmpd="sng">
            <a:solidFill>
              <a:srgbClr val="CCCCCC"/>
            </a:solidFill>
            <a:prstDash val="solid"/>
            <a:round/>
            <a:headEnd type="none" w="med" len="med"/>
            <a:tailEnd type="none" w="med" len="med"/>
          </a:ln>
        </p:spPr>
        <p:txBody>
          <a:bodyPr lIns="91425" tIns="91425" rIns="91425" bIns="91425" anchor="t" anchorCtr="0">
            <a:noAutofit/>
          </a:bodyPr>
          <a:lstStyle/>
          <a:p>
            <a:pPr lvl="0" algn="ctr" rtl="0">
              <a:lnSpc>
                <a:spcPct val="100000"/>
              </a:lnSpc>
              <a:spcBef>
                <a:spcPts val="0"/>
              </a:spcBef>
              <a:spcAft>
                <a:spcPts val="1600"/>
              </a:spcAft>
              <a:buNone/>
            </a:pPr>
            <a:r>
              <a:rPr lang="en" sz="1800" dirty="0">
                <a:solidFill>
                  <a:schemeClr val="accent3"/>
                </a:solidFill>
                <a:latin typeface="Average"/>
                <a:ea typeface="Average"/>
                <a:cs typeface="Average"/>
                <a:sym typeface="Average"/>
              </a:rPr>
              <a:t>Personal Goals</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matched with a program mentor to have one-on-one interactions throughout the year.</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meet with the ASD counseling support group</a:t>
            </a:r>
            <a:r>
              <a:rPr lang="en" sz="1200" dirty="0">
                <a:solidFill>
                  <a:schemeClr val="accent3"/>
                </a:solidFill>
                <a:latin typeface="Average"/>
                <a:ea typeface="Average"/>
                <a:cs typeface="Average"/>
                <a:sym typeface="Average"/>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The Second Year Experience (Explore)</a:t>
            </a:r>
          </a:p>
        </p:txBody>
      </p:sp>
      <p:sp>
        <p:nvSpPr>
          <p:cNvPr id="194" name="Shape 194"/>
          <p:cNvSpPr txBox="1"/>
          <p:nvPr/>
        </p:nvSpPr>
        <p:spPr>
          <a:xfrm>
            <a:off x="311700" y="1115325"/>
            <a:ext cx="2694600" cy="3761400"/>
          </a:xfrm>
          <a:prstGeom prst="rect">
            <a:avLst/>
          </a:prstGeom>
          <a:noFill/>
          <a:ln w="9525" cap="flat" cmpd="sng">
            <a:solidFill>
              <a:srgbClr val="CCCCCC"/>
            </a:solidFill>
            <a:prstDash val="solid"/>
            <a:round/>
            <a:headEnd type="none" w="med" len="med"/>
            <a:tailEnd type="none" w="med" len="med"/>
          </a:ln>
        </p:spPr>
        <p:txBody>
          <a:bodyPr lIns="91425" tIns="91425" rIns="91425" bIns="91425" anchor="t" anchorCtr="0">
            <a:noAutofit/>
          </a:bodyPr>
          <a:lstStyle/>
          <a:p>
            <a:pPr lvl="0" algn="ctr" rtl="0">
              <a:lnSpc>
                <a:spcPct val="100000"/>
              </a:lnSpc>
              <a:spcBef>
                <a:spcPts val="0"/>
              </a:spcBef>
              <a:spcAft>
                <a:spcPts val="1600"/>
              </a:spcAft>
              <a:buNone/>
            </a:pPr>
            <a:r>
              <a:rPr lang="en" sz="1800" dirty="0">
                <a:solidFill>
                  <a:schemeClr val="accent3"/>
                </a:solidFill>
                <a:latin typeface="Average"/>
                <a:ea typeface="Average"/>
                <a:cs typeface="Average"/>
                <a:sym typeface="Average"/>
              </a:rPr>
              <a:t>Academic Goals</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able to identify their academic goals.</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able to recognize and implement productive study strategies</a:t>
            </a:r>
            <a:r>
              <a:rPr lang="en" sz="1200" dirty="0">
                <a:solidFill>
                  <a:schemeClr val="accent3"/>
                </a:solidFill>
                <a:latin typeface="Average"/>
                <a:ea typeface="Average"/>
                <a:cs typeface="Average"/>
                <a:sym typeface="Average"/>
              </a:rPr>
              <a:t>.</a:t>
            </a:r>
          </a:p>
        </p:txBody>
      </p:sp>
      <p:sp>
        <p:nvSpPr>
          <p:cNvPr id="195" name="Shape 195"/>
          <p:cNvSpPr txBox="1"/>
          <p:nvPr/>
        </p:nvSpPr>
        <p:spPr>
          <a:xfrm>
            <a:off x="6137700" y="1115325"/>
            <a:ext cx="2694600" cy="3761400"/>
          </a:xfrm>
          <a:prstGeom prst="rect">
            <a:avLst/>
          </a:prstGeom>
          <a:noFill/>
          <a:ln w="9525" cap="flat" cmpd="sng">
            <a:solidFill>
              <a:srgbClr val="CCCCCC"/>
            </a:solidFill>
            <a:prstDash val="solid"/>
            <a:round/>
            <a:headEnd type="none" w="med" len="med"/>
            <a:tailEnd type="none" w="med" len="med"/>
          </a:ln>
        </p:spPr>
        <p:txBody>
          <a:bodyPr lIns="91425" tIns="91425" rIns="91425" bIns="91425" anchor="t" anchorCtr="0">
            <a:noAutofit/>
          </a:bodyPr>
          <a:lstStyle/>
          <a:p>
            <a:pPr lvl="0" algn="ctr" rtl="0">
              <a:lnSpc>
                <a:spcPct val="100000"/>
              </a:lnSpc>
              <a:spcBef>
                <a:spcPts val="0"/>
              </a:spcBef>
              <a:spcAft>
                <a:spcPts val="1600"/>
              </a:spcAft>
              <a:buNone/>
            </a:pPr>
            <a:r>
              <a:rPr lang="en" sz="1800" dirty="0">
                <a:solidFill>
                  <a:schemeClr val="accent3"/>
                </a:solidFill>
                <a:latin typeface="Average"/>
                <a:ea typeface="Average"/>
                <a:cs typeface="Average"/>
                <a:sym typeface="Average"/>
              </a:rPr>
              <a:t>Social Goals</a:t>
            </a:r>
          </a:p>
          <a:p>
            <a:pPr lvl="0" rtl="0">
              <a:spcBef>
                <a:spcPts val="0"/>
              </a:spcBef>
              <a:spcAft>
                <a:spcPts val="1600"/>
              </a:spcAft>
              <a:buNone/>
            </a:pPr>
            <a:r>
              <a:rPr lang="en" sz="1300" dirty="0">
                <a:solidFill>
                  <a:schemeClr val="accent3"/>
                </a:solidFill>
                <a:latin typeface="Average"/>
                <a:ea typeface="Average"/>
                <a:cs typeface="Average"/>
                <a:sym typeface="Average"/>
              </a:rPr>
              <a:t>Students will be able to identify their personal motivations.</a:t>
            </a:r>
          </a:p>
          <a:p>
            <a:pPr lvl="0" rtl="0">
              <a:spcBef>
                <a:spcPts val="0"/>
              </a:spcBef>
              <a:spcAft>
                <a:spcPts val="1600"/>
              </a:spcAft>
              <a:buNone/>
            </a:pPr>
            <a:r>
              <a:rPr lang="en" sz="1300" dirty="0">
                <a:solidFill>
                  <a:schemeClr val="accent3"/>
                </a:solidFill>
                <a:latin typeface="Average"/>
                <a:ea typeface="Average"/>
                <a:cs typeface="Average"/>
                <a:sym typeface="Average"/>
              </a:rPr>
              <a:t>Students will be able to identify resources on campus. </a:t>
            </a:r>
          </a:p>
          <a:p>
            <a:pPr lvl="0" rtl="0">
              <a:spcBef>
                <a:spcPts val="0"/>
              </a:spcBef>
              <a:spcAft>
                <a:spcPts val="1600"/>
              </a:spcAft>
              <a:buNone/>
            </a:pPr>
            <a:r>
              <a:rPr lang="en" sz="1300" dirty="0">
                <a:solidFill>
                  <a:schemeClr val="accent3"/>
                </a:solidFill>
                <a:latin typeface="Average"/>
                <a:ea typeface="Average"/>
                <a:cs typeface="Average"/>
                <a:sym typeface="Average"/>
              </a:rPr>
              <a:t>Students will be able to establish community through attending on campus social events with peers in BTS</a:t>
            </a:r>
            <a:r>
              <a:rPr lang="en" sz="1200" dirty="0">
                <a:solidFill>
                  <a:schemeClr val="accent3"/>
                </a:solidFill>
                <a:latin typeface="Average"/>
                <a:ea typeface="Average"/>
                <a:cs typeface="Average"/>
                <a:sym typeface="Average"/>
              </a:rPr>
              <a:t>.</a:t>
            </a:r>
          </a:p>
        </p:txBody>
      </p:sp>
      <p:sp>
        <p:nvSpPr>
          <p:cNvPr id="196" name="Shape 196"/>
          <p:cNvSpPr txBox="1"/>
          <p:nvPr/>
        </p:nvSpPr>
        <p:spPr>
          <a:xfrm>
            <a:off x="3224700" y="1115325"/>
            <a:ext cx="2694600" cy="3761400"/>
          </a:xfrm>
          <a:prstGeom prst="rect">
            <a:avLst/>
          </a:prstGeom>
          <a:noFill/>
          <a:ln w="9525" cap="flat" cmpd="sng">
            <a:solidFill>
              <a:srgbClr val="CCCCCC"/>
            </a:solidFill>
            <a:prstDash val="solid"/>
            <a:round/>
            <a:headEnd type="none" w="med" len="med"/>
            <a:tailEnd type="none" w="med" len="med"/>
          </a:ln>
        </p:spPr>
        <p:txBody>
          <a:bodyPr lIns="91425" tIns="91425" rIns="91425" bIns="91425" anchor="t" anchorCtr="0">
            <a:noAutofit/>
          </a:bodyPr>
          <a:lstStyle/>
          <a:p>
            <a:pPr lvl="0" algn="ctr" rtl="0">
              <a:lnSpc>
                <a:spcPct val="100000"/>
              </a:lnSpc>
              <a:spcBef>
                <a:spcPts val="0"/>
              </a:spcBef>
              <a:spcAft>
                <a:spcPts val="1600"/>
              </a:spcAft>
              <a:buNone/>
            </a:pPr>
            <a:r>
              <a:rPr lang="en" sz="1800" dirty="0">
                <a:solidFill>
                  <a:schemeClr val="accent3"/>
                </a:solidFill>
                <a:latin typeface="Average"/>
                <a:ea typeface="Average"/>
                <a:cs typeface="Average"/>
                <a:sym typeface="Average"/>
              </a:rPr>
              <a:t>Personal Goals</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able to create  S.M.A.R.T. goals with a program mentor. </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able to identify vocational goals.</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able to identify and describe their strengths and weaknesses. </a:t>
            </a:r>
          </a:p>
          <a:p>
            <a:pPr lvl="0" algn="l" rtl="0">
              <a:lnSpc>
                <a:spcPct val="100000"/>
              </a:lnSpc>
              <a:spcBef>
                <a:spcPts val="0"/>
              </a:spcBef>
              <a:spcAft>
                <a:spcPts val="1600"/>
              </a:spcAft>
              <a:buNone/>
            </a:pPr>
            <a:endParaRPr sz="1200" dirty="0">
              <a:solidFill>
                <a:schemeClr val="accent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The Third Year Experience (Serve)</a:t>
            </a:r>
          </a:p>
        </p:txBody>
      </p:sp>
      <p:sp>
        <p:nvSpPr>
          <p:cNvPr id="202" name="Shape 202"/>
          <p:cNvSpPr txBox="1"/>
          <p:nvPr/>
        </p:nvSpPr>
        <p:spPr>
          <a:xfrm>
            <a:off x="311700" y="1115325"/>
            <a:ext cx="2694600" cy="3761400"/>
          </a:xfrm>
          <a:prstGeom prst="rect">
            <a:avLst/>
          </a:prstGeom>
          <a:noFill/>
          <a:ln w="9525" cap="flat" cmpd="sng">
            <a:solidFill>
              <a:srgbClr val="CCCCCC"/>
            </a:solidFill>
            <a:prstDash val="solid"/>
            <a:round/>
            <a:headEnd type="none" w="med" len="med"/>
            <a:tailEnd type="none" w="med" len="med"/>
          </a:ln>
        </p:spPr>
        <p:txBody>
          <a:bodyPr lIns="91425" tIns="91425" rIns="91425" bIns="91425" anchor="t" anchorCtr="0">
            <a:noAutofit/>
          </a:bodyPr>
          <a:lstStyle/>
          <a:p>
            <a:pPr lvl="0" algn="ctr" rtl="0">
              <a:lnSpc>
                <a:spcPct val="100000"/>
              </a:lnSpc>
              <a:spcBef>
                <a:spcPts val="0"/>
              </a:spcBef>
              <a:spcAft>
                <a:spcPts val="1600"/>
              </a:spcAft>
              <a:buNone/>
            </a:pPr>
            <a:r>
              <a:rPr lang="en" sz="1800" dirty="0">
                <a:solidFill>
                  <a:schemeClr val="accent3"/>
                </a:solidFill>
                <a:latin typeface="Average"/>
                <a:ea typeface="Average"/>
                <a:cs typeface="Average"/>
                <a:sym typeface="Average"/>
              </a:rPr>
              <a:t>Academic Goals</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able to articulate academic strategies for academic success.</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become mentors to incoming peers </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able to contribute to the academic success of their mentees through one-on-one interactions.</a:t>
            </a:r>
          </a:p>
        </p:txBody>
      </p:sp>
      <p:sp>
        <p:nvSpPr>
          <p:cNvPr id="203" name="Shape 203"/>
          <p:cNvSpPr txBox="1"/>
          <p:nvPr/>
        </p:nvSpPr>
        <p:spPr>
          <a:xfrm>
            <a:off x="6137700" y="1115325"/>
            <a:ext cx="2694600" cy="3761400"/>
          </a:xfrm>
          <a:prstGeom prst="rect">
            <a:avLst/>
          </a:prstGeom>
          <a:noFill/>
          <a:ln w="9525" cap="flat" cmpd="sng">
            <a:solidFill>
              <a:srgbClr val="CCCCCC"/>
            </a:solidFill>
            <a:prstDash val="solid"/>
            <a:round/>
            <a:headEnd type="none" w="med" len="med"/>
            <a:tailEnd type="none" w="med" len="med"/>
          </a:ln>
        </p:spPr>
        <p:txBody>
          <a:bodyPr lIns="91425" tIns="91425" rIns="91425" bIns="91425" anchor="t" anchorCtr="0">
            <a:noAutofit/>
          </a:bodyPr>
          <a:lstStyle/>
          <a:p>
            <a:pPr lvl="0" algn="ctr" rtl="0">
              <a:lnSpc>
                <a:spcPct val="100000"/>
              </a:lnSpc>
              <a:spcBef>
                <a:spcPts val="0"/>
              </a:spcBef>
              <a:spcAft>
                <a:spcPts val="1600"/>
              </a:spcAft>
              <a:buNone/>
            </a:pPr>
            <a:r>
              <a:rPr lang="en" sz="1800" dirty="0">
                <a:solidFill>
                  <a:schemeClr val="accent3"/>
                </a:solidFill>
                <a:latin typeface="Average"/>
                <a:ea typeface="Average"/>
                <a:cs typeface="Average"/>
                <a:sym typeface="Average"/>
              </a:rPr>
              <a:t>Social Goals</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able to invest back into the program by building community in the living learning community. </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able to engage in social integration through participating in the conversation club.</a:t>
            </a:r>
          </a:p>
        </p:txBody>
      </p:sp>
      <p:sp>
        <p:nvSpPr>
          <p:cNvPr id="204" name="Shape 204"/>
          <p:cNvSpPr txBox="1"/>
          <p:nvPr/>
        </p:nvSpPr>
        <p:spPr>
          <a:xfrm>
            <a:off x="3234900" y="1115325"/>
            <a:ext cx="2694600" cy="3761400"/>
          </a:xfrm>
          <a:prstGeom prst="rect">
            <a:avLst/>
          </a:prstGeom>
          <a:noFill/>
          <a:ln w="9525" cap="flat" cmpd="sng">
            <a:solidFill>
              <a:srgbClr val="CCCCCC"/>
            </a:solidFill>
            <a:prstDash val="solid"/>
            <a:round/>
            <a:headEnd type="none" w="med" len="med"/>
            <a:tailEnd type="none" w="med" len="med"/>
          </a:ln>
        </p:spPr>
        <p:txBody>
          <a:bodyPr lIns="91425" tIns="91425" rIns="91425" bIns="91425" anchor="t" anchorCtr="0">
            <a:noAutofit/>
          </a:bodyPr>
          <a:lstStyle/>
          <a:p>
            <a:pPr lvl="0" algn="ctr" rtl="0">
              <a:lnSpc>
                <a:spcPct val="100000"/>
              </a:lnSpc>
              <a:spcBef>
                <a:spcPts val="0"/>
              </a:spcBef>
              <a:spcAft>
                <a:spcPts val="1600"/>
              </a:spcAft>
              <a:buNone/>
            </a:pPr>
            <a:r>
              <a:rPr lang="en" sz="1800" dirty="0">
                <a:solidFill>
                  <a:schemeClr val="accent3"/>
                </a:solidFill>
                <a:latin typeface="Average"/>
                <a:ea typeface="Average"/>
                <a:cs typeface="Average"/>
                <a:sym typeface="Average"/>
              </a:rPr>
              <a:t>Personal Goals</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matched with a program mentee to have one-on-one interactions throughout the year.</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explore vocational goals through the completion of 50 internship hours at two officers over the course of the year.</a:t>
            </a:r>
          </a:p>
          <a:p>
            <a:pPr lvl="0" algn="l" rtl="0">
              <a:lnSpc>
                <a:spcPct val="100000"/>
              </a:lnSpc>
              <a:spcBef>
                <a:spcPts val="0"/>
              </a:spcBef>
              <a:spcAft>
                <a:spcPts val="1600"/>
              </a:spcAft>
              <a:buNone/>
            </a:pPr>
            <a:endParaRPr sz="1200" dirty="0">
              <a:solidFill>
                <a:schemeClr val="accent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The Fourth year Experience (Excel)</a:t>
            </a:r>
          </a:p>
        </p:txBody>
      </p:sp>
      <p:sp>
        <p:nvSpPr>
          <p:cNvPr id="210" name="Shape 210"/>
          <p:cNvSpPr txBox="1"/>
          <p:nvPr/>
        </p:nvSpPr>
        <p:spPr>
          <a:xfrm>
            <a:off x="311700" y="1115325"/>
            <a:ext cx="2694600" cy="3761400"/>
          </a:xfrm>
          <a:prstGeom prst="rect">
            <a:avLst/>
          </a:prstGeom>
          <a:noFill/>
          <a:ln w="9525" cap="flat" cmpd="sng">
            <a:solidFill>
              <a:srgbClr val="CCCCCC"/>
            </a:solidFill>
            <a:prstDash val="solid"/>
            <a:round/>
            <a:headEnd type="none" w="med" len="med"/>
            <a:tailEnd type="none" w="med" len="med"/>
          </a:ln>
        </p:spPr>
        <p:txBody>
          <a:bodyPr lIns="91425" tIns="91425" rIns="91425" bIns="91425" anchor="t" anchorCtr="0">
            <a:noAutofit/>
          </a:bodyPr>
          <a:lstStyle/>
          <a:p>
            <a:pPr lvl="0" algn="ctr" rtl="0">
              <a:lnSpc>
                <a:spcPct val="100000"/>
              </a:lnSpc>
              <a:spcBef>
                <a:spcPts val="0"/>
              </a:spcBef>
              <a:spcAft>
                <a:spcPts val="1600"/>
              </a:spcAft>
              <a:buNone/>
            </a:pPr>
            <a:r>
              <a:rPr lang="en" sz="1800" dirty="0">
                <a:solidFill>
                  <a:schemeClr val="accent3"/>
                </a:solidFill>
                <a:latin typeface="Average"/>
                <a:ea typeface="Average"/>
                <a:cs typeface="Average"/>
                <a:sym typeface="Average"/>
              </a:rPr>
              <a:t>Academic Goals</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able to create academic strategies for themselves and for peers.</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able to create strategies to effectively utilize their degree or certificate.  </a:t>
            </a:r>
          </a:p>
        </p:txBody>
      </p:sp>
      <p:sp>
        <p:nvSpPr>
          <p:cNvPr id="211" name="Shape 211"/>
          <p:cNvSpPr txBox="1"/>
          <p:nvPr/>
        </p:nvSpPr>
        <p:spPr>
          <a:xfrm>
            <a:off x="6137700" y="1115325"/>
            <a:ext cx="2694600" cy="3761400"/>
          </a:xfrm>
          <a:prstGeom prst="rect">
            <a:avLst/>
          </a:prstGeom>
          <a:noFill/>
          <a:ln w="9525" cap="flat" cmpd="sng">
            <a:solidFill>
              <a:srgbClr val="CCCCCC"/>
            </a:solidFill>
            <a:prstDash val="solid"/>
            <a:round/>
            <a:headEnd type="none" w="med" len="med"/>
            <a:tailEnd type="none" w="med" len="med"/>
          </a:ln>
        </p:spPr>
        <p:txBody>
          <a:bodyPr lIns="91425" tIns="91425" rIns="91425" bIns="91425" anchor="t" anchorCtr="0">
            <a:noAutofit/>
          </a:bodyPr>
          <a:lstStyle/>
          <a:p>
            <a:pPr lvl="0" algn="ctr" rtl="0">
              <a:lnSpc>
                <a:spcPct val="100000"/>
              </a:lnSpc>
              <a:spcBef>
                <a:spcPts val="0"/>
              </a:spcBef>
              <a:spcAft>
                <a:spcPts val="1600"/>
              </a:spcAft>
              <a:buNone/>
            </a:pPr>
            <a:r>
              <a:rPr lang="en" sz="1800" dirty="0">
                <a:solidFill>
                  <a:schemeClr val="accent3"/>
                </a:solidFill>
                <a:latin typeface="Average"/>
                <a:ea typeface="Average"/>
                <a:cs typeface="Average"/>
                <a:sym typeface="Average"/>
              </a:rPr>
              <a:t>Social Goals</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able to create welcoming spaces for other students in the program.</a:t>
            </a:r>
          </a:p>
          <a:p>
            <a:pPr lvl="0" algn="l" rtl="0">
              <a:lnSpc>
                <a:spcPct val="100000"/>
              </a:lnSpc>
              <a:spcBef>
                <a:spcPts val="0"/>
              </a:spcBef>
              <a:spcAft>
                <a:spcPts val="1600"/>
              </a:spcAft>
              <a:buNone/>
            </a:pPr>
            <a:r>
              <a:rPr lang="en" sz="1300" dirty="0">
                <a:solidFill>
                  <a:schemeClr val="accent3"/>
                </a:solidFill>
                <a:latin typeface="Average"/>
                <a:ea typeface="Average"/>
                <a:cs typeface="Average"/>
                <a:sym typeface="Average"/>
              </a:rPr>
              <a:t>Students will be able to integrate students from outside the living learning community into the community. </a:t>
            </a:r>
          </a:p>
        </p:txBody>
      </p:sp>
      <p:sp>
        <p:nvSpPr>
          <p:cNvPr id="212" name="Shape 212"/>
          <p:cNvSpPr txBox="1"/>
          <p:nvPr/>
        </p:nvSpPr>
        <p:spPr>
          <a:xfrm>
            <a:off x="3234900" y="1115325"/>
            <a:ext cx="2694600" cy="3761400"/>
          </a:xfrm>
          <a:prstGeom prst="rect">
            <a:avLst/>
          </a:prstGeom>
          <a:noFill/>
          <a:ln w="9525" cap="flat" cmpd="sng">
            <a:solidFill>
              <a:srgbClr val="CCCCCC"/>
            </a:solidFill>
            <a:prstDash val="solid"/>
            <a:round/>
            <a:headEnd type="none" w="med" len="med"/>
            <a:tailEnd type="none" w="med" len="med"/>
          </a:ln>
        </p:spPr>
        <p:txBody>
          <a:bodyPr lIns="91425" tIns="91425" rIns="91425" bIns="91425" anchor="t" anchorCtr="0">
            <a:noAutofit/>
          </a:bodyPr>
          <a:lstStyle/>
          <a:p>
            <a:pPr lvl="0" algn="ctr" rtl="0">
              <a:lnSpc>
                <a:spcPct val="100000"/>
              </a:lnSpc>
              <a:spcBef>
                <a:spcPts val="0"/>
              </a:spcBef>
              <a:spcAft>
                <a:spcPts val="1600"/>
              </a:spcAft>
              <a:buNone/>
            </a:pPr>
            <a:r>
              <a:rPr lang="en" sz="1800" dirty="0">
                <a:solidFill>
                  <a:schemeClr val="accent3"/>
                </a:solidFill>
                <a:latin typeface="Average"/>
                <a:ea typeface="Average"/>
                <a:cs typeface="Average"/>
                <a:sym typeface="Average"/>
              </a:rPr>
              <a:t>Personal Goals</a:t>
            </a:r>
          </a:p>
          <a:p>
            <a:pPr lvl="0" algn="l" rtl="0">
              <a:lnSpc>
                <a:spcPct val="100000"/>
              </a:lnSpc>
              <a:spcBef>
                <a:spcPts val="0"/>
              </a:spcBef>
              <a:spcAft>
                <a:spcPts val="1600"/>
              </a:spcAft>
              <a:buNone/>
            </a:pPr>
            <a:r>
              <a:rPr lang="en" sz="1300" dirty="0" smtClean="0">
                <a:solidFill>
                  <a:schemeClr val="accent3"/>
                </a:solidFill>
                <a:latin typeface="Average"/>
                <a:ea typeface="Average"/>
                <a:cs typeface="Average"/>
                <a:sym typeface="Average"/>
              </a:rPr>
              <a:t>Students will continue vocational skill building by completing 50 internship hours at one internship site over the course of one academic year.</a:t>
            </a:r>
          </a:p>
          <a:p>
            <a:pPr lvl="0" algn="l" rtl="0">
              <a:lnSpc>
                <a:spcPct val="100000"/>
              </a:lnSpc>
              <a:spcBef>
                <a:spcPts val="0"/>
              </a:spcBef>
              <a:spcAft>
                <a:spcPts val="1600"/>
              </a:spcAft>
              <a:buNone/>
            </a:pPr>
            <a:r>
              <a:rPr lang="en" sz="1300" dirty="0" smtClean="0">
                <a:solidFill>
                  <a:schemeClr val="accent3"/>
                </a:solidFill>
                <a:latin typeface="Average"/>
                <a:ea typeface="Average"/>
                <a:cs typeface="Average"/>
                <a:sym typeface="Average"/>
              </a:rPr>
              <a:t>Students will be able to develop strategies for assisted and independent living  </a:t>
            </a:r>
          </a:p>
          <a:p>
            <a:pPr lvl="0" algn="l" rtl="0">
              <a:lnSpc>
                <a:spcPct val="100000"/>
              </a:lnSpc>
              <a:spcBef>
                <a:spcPts val="0"/>
              </a:spcBef>
              <a:spcAft>
                <a:spcPts val="1600"/>
              </a:spcAft>
              <a:buNone/>
            </a:pPr>
            <a:endParaRPr sz="1200" dirty="0">
              <a:solidFill>
                <a:schemeClr val="accent3"/>
              </a:solidFill>
              <a:latin typeface="Average"/>
              <a:ea typeface="Average"/>
              <a:cs typeface="Average"/>
              <a:sym typeface="Average"/>
            </a:endParaRPr>
          </a:p>
          <a:p>
            <a:pPr lvl="0" algn="l" rtl="0">
              <a:lnSpc>
                <a:spcPct val="100000"/>
              </a:lnSpc>
              <a:spcBef>
                <a:spcPts val="0"/>
              </a:spcBef>
              <a:spcAft>
                <a:spcPts val="1600"/>
              </a:spcAft>
              <a:buNone/>
            </a:pPr>
            <a:endParaRPr sz="1200" dirty="0">
              <a:solidFill>
                <a:schemeClr val="accent3"/>
              </a:solidFill>
              <a:latin typeface="Average"/>
              <a:ea typeface="Average"/>
              <a:cs typeface="Average"/>
              <a:sym typeface="Average"/>
            </a:endParaRPr>
          </a:p>
          <a:p>
            <a:pPr lvl="0" algn="l" rtl="0">
              <a:lnSpc>
                <a:spcPct val="100000"/>
              </a:lnSpc>
              <a:spcBef>
                <a:spcPts val="0"/>
              </a:spcBef>
              <a:spcAft>
                <a:spcPts val="1600"/>
              </a:spcAft>
              <a:buNone/>
            </a:pPr>
            <a:endParaRPr sz="1200" dirty="0">
              <a:solidFill>
                <a:schemeClr val="accent3"/>
              </a:solidFill>
              <a:latin typeface="Average"/>
              <a:ea typeface="Average"/>
              <a:cs typeface="Average"/>
              <a:sym typeface="Average"/>
            </a:endParaRPr>
          </a:p>
          <a:p>
            <a:pPr lvl="0" algn="l" rtl="0">
              <a:lnSpc>
                <a:spcPct val="100000"/>
              </a:lnSpc>
              <a:spcBef>
                <a:spcPts val="0"/>
              </a:spcBef>
              <a:spcAft>
                <a:spcPts val="1600"/>
              </a:spcAft>
              <a:buNone/>
            </a:pPr>
            <a:endParaRPr sz="1200" dirty="0">
              <a:solidFill>
                <a:schemeClr val="accent3"/>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Implementation Timeline</a:t>
            </a:r>
          </a:p>
        </p:txBody>
      </p:sp>
      <p:sp>
        <p:nvSpPr>
          <p:cNvPr id="218" name="Shape 218"/>
          <p:cNvSpPr/>
          <p:nvPr/>
        </p:nvSpPr>
        <p:spPr>
          <a:xfrm>
            <a:off x="279950" y="1304875"/>
            <a:ext cx="1866000" cy="607800"/>
          </a:xfrm>
          <a:prstGeom prst="homePlate">
            <a:avLst>
              <a:gd name="adj" fmla="val 50000"/>
            </a:avLst>
          </a:prstGeom>
          <a:solidFill>
            <a:schemeClr val="dk1"/>
          </a:solidFill>
          <a:ln>
            <a:noFill/>
          </a:ln>
        </p:spPr>
        <p:txBody>
          <a:bodyPr lIns="121875" tIns="121875" rIns="121875" bIns="121875" anchor="ctr" anchorCtr="0">
            <a:noAutofit/>
          </a:bodyPr>
          <a:lstStyle/>
          <a:p>
            <a:pPr lvl="0">
              <a:spcBef>
                <a:spcPts val="0"/>
              </a:spcBef>
              <a:buNone/>
            </a:pPr>
            <a:endParaRPr/>
          </a:p>
        </p:txBody>
      </p:sp>
      <p:sp>
        <p:nvSpPr>
          <p:cNvPr id="219" name="Shape 219"/>
          <p:cNvSpPr txBox="1">
            <a:spLocks noGrp="1"/>
          </p:cNvSpPr>
          <p:nvPr>
            <p:ph type="body" idx="4294967295"/>
          </p:nvPr>
        </p:nvSpPr>
        <p:spPr>
          <a:xfrm>
            <a:off x="279950" y="1451575"/>
            <a:ext cx="1705800" cy="314399"/>
          </a:xfrm>
          <a:prstGeom prst="rect">
            <a:avLst/>
          </a:prstGeom>
        </p:spPr>
        <p:txBody>
          <a:bodyPr lIns="91425" tIns="91425" rIns="91425" bIns="91425" anchor="ctr" anchorCtr="0">
            <a:noAutofit/>
          </a:bodyPr>
          <a:lstStyle/>
          <a:p>
            <a:pPr lvl="0" rtl="0">
              <a:lnSpc>
                <a:spcPct val="100000"/>
              </a:lnSpc>
              <a:spcBef>
                <a:spcPts val="0"/>
              </a:spcBef>
              <a:spcAft>
                <a:spcPts val="0"/>
              </a:spcAft>
              <a:buNone/>
            </a:pPr>
            <a:r>
              <a:rPr lang="en">
                <a:solidFill>
                  <a:schemeClr val="lt1"/>
                </a:solidFill>
              </a:rPr>
              <a:t>Buy- in</a:t>
            </a:r>
          </a:p>
        </p:txBody>
      </p:sp>
      <p:sp>
        <p:nvSpPr>
          <p:cNvPr id="220" name="Shape 220"/>
          <p:cNvSpPr txBox="1">
            <a:spLocks noGrp="1"/>
          </p:cNvSpPr>
          <p:nvPr>
            <p:ph type="body" idx="4294967295"/>
          </p:nvPr>
        </p:nvSpPr>
        <p:spPr>
          <a:xfrm>
            <a:off x="204200" y="1912675"/>
            <a:ext cx="2017500" cy="3113400"/>
          </a:xfrm>
          <a:prstGeom prst="rect">
            <a:avLst/>
          </a:prstGeom>
        </p:spPr>
        <p:txBody>
          <a:bodyPr lIns="91425" tIns="91425" rIns="91425" bIns="91425" anchor="t" anchorCtr="0">
            <a:noAutofit/>
          </a:bodyPr>
          <a:lstStyle/>
          <a:p>
            <a:pPr lvl="0" rtl="0">
              <a:spcBef>
                <a:spcPts val="0"/>
              </a:spcBef>
              <a:spcAft>
                <a:spcPts val="800"/>
              </a:spcAft>
              <a:buNone/>
            </a:pPr>
            <a:r>
              <a:rPr lang="en" sz="1600" dirty="0"/>
              <a:t>During the first year, we will generate student interest and recruit student and graduate staff to serve as the first group of mentors. We will also begin identifying space on campus for the LLC.</a:t>
            </a:r>
          </a:p>
        </p:txBody>
      </p:sp>
      <p:sp>
        <p:nvSpPr>
          <p:cNvPr id="221" name="Shape 221"/>
          <p:cNvSpPr/>
          <p:nvPr/>
        </p:nvSpPr>
        <p:spPr>
          <a:xfrm>
            <a:off x="2337350" y="1304875"/>
            <a:ext cx="1866000" cy="607800"/>
          </a:xfrm>
          <a:prstGeom prst="homePlate">
            <a:avLst>
              <a:gd name="adj" fmla="val 50000"/>
            </a:avLst>
          </a:prstGeom>
          <a:solidFill>
            <a:schemeClr val="dk1"/>
          </a:solidFill>
          <a:ln>
            <a:noFill/>
          </a:ln>
        </p:spPr>
        <p:txBody>
          <a:bodyPr lIns="121875" tIns="121875" rIns="121875" bIns="121875" anchor="ctr" anchorCtr="0">
            <a:noAutofit/>
          </a:bodyPr>
          <a:lstStyle/>
          <a:p>
            <a:pPr lvl="0">
              <a:spcBef>
                <a:spcPts val="0"/>
              </a:spcBef>
              <a:buNone/>
            </a:pPr>
            <a:endParaRPr/>
          </a:p>
        </p:txBody>
      </p:sp>
      <p:sp>
        <p:nvSpPr>
          <p:cNvPr id="222" name="Shape 222"/>
          <p:cNvSpPr txBox="1">
            <a:spLocks noGrp="1"/>
          </p:cNvSpPr>
          <p:nvPr>
            <p:ph type="body" idx="4294967295"/>
          </p:nvPr>
        </p:nvSpPr>
        <p:spPr>
          <a:xfrm>
            <a:off x="2337350" y="1451575"/>
            <a:ext cx="1705800" cy="314399"/>
          </a:xfrm>
          <a:prstGeom prst="rect">
            <a:avLst/>
          </a:prstGeom>
        </p:spPr>
        <p:txBody>
          <a:bodyPr lIns="91425" tIns="91425" rIns="91425" bIns="91425" anchor="ctr" anchorCtr="0">
            <a:noAutofit/>
          </a:bodyPr>
          <a:lstStyle/>
          <a:p>
            <a:pPr lvl="0" rtl="0">
              <a:lnSpc>
                <a:spcPct val="100000"/>
              </a:lnSpc>
              <a:spcBef>
                <a:spcPts val="0"/>
              </a:spcBef>
              <a:spcAft>
                <a:spcPts val="0"/>
              </a:spcAft>
              <a:buNone/>
            </a:pPr>
            <a:r>
              <a:rPr lang="en">
                <a:solidFill>
                  <a:schemeClr val="lt1"/>
                </a:solidFill>
              </a:rPr>
              <a:t>First Cohort</a:t>
            </a:r>
          </a:p>
        </p:txBody>
      </p:sp>
      <p:sp>
        <p:nvSpPr>
          <p:cNvPr id="223" name="Shape 223"/>
          <p:cNvSpPr txBox="1">
            <a:spLocks noGrp="1"/>
          </p:cNvSpPr>
          <p:nvPr>
            <p:ph type="body" idx="4294967295"/>
          </p:nvPr>
        </p:nvSpPr>
        <p:spPr>
          <a:xfrm>
            <a:off x="2242175" y="1912675"/>
            <a:ext cx="2331000" cy="2650800"/>
          </a:xfrm>
          <a:prstGeom prst="rect">
            <a:avLst/>
          </a:prstGeom>
        </p:spPr>
        <p:txBody>
          <a:bodyPr lIns="91425" tIns="91425" rIns="91425" bIns="91425" anchor="t" anchorCtr="0">
            <a:noAutofit/>
          </a:bodyPr>
          <a:lstStyle/>
          <a:p>
            <a:pPr lvl="0" rtl="0">
              <a:spcBef>
                <a:spcPts val="0"/>
              </a:spcBef>
              <a:spcAft>
                <a:spcPts val="800"/>
              </a:spcAft>
              <a:buNone/>
            </a:pPr>
            <a:r>
              <a:rPr lang="en" sz="1600" dirty="0"/>
              <a:t>During this year, students will be introduced to the sequencing of our program goals. Graduate and student staff will serve as mentors. At the end of this first year we will assess our learning outcomes with an assessment tool.  </a:t>
            </a:r>
          </a:p>
        </p:txBody>
      </p:sp>
      <p:sp>
        <p:nvSpPr>
          <p:cNvPr id="224" name="Shape 224"/>
          <p:cNvSpPr/>
          <p:nvPr/>
        </p:nvSpPr>
        <p:spPr>
          <a:xfrm>
            <a:off x="4623350" y="1304875"/>
            <a:ext cx="1866000" cy="607800"/>
          </a:xfrm>
          <a:prstGeom prst="homePlate">
            <a:avLst>
              <a:gd name="adj" fmla="val 50000"/>
            </a:avLst>
          </a:prstGeom>
          <a:solidFill>
            <a:schemeClr val="dk1"/>
          </a:solidFill>
          <a:ln>
            <a:noFill/>
          </a:ln>
        </p:spPr>
        <p:txBody>
          <a:bodyPr lIns="121875" tIns="121875" rIns="121875" bIns="121875" anchor="ctr" anchorCtr="0">
            <a:noAutofit/>
          </a:bodyPr>
          <a:lstStyle/>
          <a:p>
            <a:pPr lvl="0">
              <a:spcBef>
                <a:spcPts val="0"/>
              </a:spcBef>
              <a:buNone/>
            </a:pPr>
            <a:endParaRPr/>
          </a:p>
        </p:txBody>
      </p:sp>
      <p:sp>
        <p:nvSpPr>
          <p:cNvPr id="225" name="Shape 225"/>
          <p:cNvSpPr txBox="1">
            <a:spLocks noGrp="1"/>
          </p:cNvSpPr>
          <p:nvPr>
            <p:ph type="body" idx="4294967295"/>
          </p:nvPr>
        </p:nvSpPr>
        <p:spPr>
          <a:xfrm>
            <a:off x="4623350" y="1451575"/>
            <a:ext cx="1705800" cy="314399"/>
          </a:xfrm>
          <a:prstGeom prst="rect">
            <a:avLst/>
          </a:prstGeom>
        </p:spPr>
        <p:txBody>
          <a:bodyPr lIns="91425" tIns="91425" rIns="91425" bIns="91425" anchor="ctr" anchorCtr="0">
            <a:noAutofit/>
          </a:bodyPr>
          <a:lstStyle/>
          <a:p>
            <a:pPr lvl="0" rtl="0">
              <a:lnSpc>
                <a:spcPct val="100000"/>
              </a:lnSpc>
              <a:spcBef>
                <a:spcPts val="0"/>
              </a:spcBef>
              <a:spcAft>
                <a:spcPts val="0"/>
              </a:spcAft>
              <a:buNone/>
            </a:pPr>
            <a:r>
              <a:rPr lang="en">
                <a:solidFill>
                  <a:schemeClr val="lt1"/>
                </a:solidFill>
              </a:rPr>
              <a:t>Second Cohort </a:t>
            </a:r>
          </a:p>
        </p:txBody>
      </p:sp>
      <p:sp>
        <p:nvSpPr>
          <p:cNvPr id="226" name="Shape 226"/>
          <p:cNvSpPr txBox="1">
            <a:spLocks noGrp="1"/>
          </p:cNvSpPr>
          <p:nvPr>
            <p:ph type="body" idx="4294967295"/>
          </p:nvPr>
        </p:nvSpPr>
        <p:spPr>
          <a:xfrm>
            <a:off x="4622450" y="1912675"/>
            <a:ext cx="1867800" cy="2650800"/>
          </a:xfrm>
          <a:prstGeom prst="rect">
            <a:avLst/>
          </a:prstGeom>
        </p:spPr>
        <p:txBody>
          <a:bodyPr lIns="91425" tIns="91425" rIns="91425" bIns="91425" anchor="t" anchorCtr="0">
            <a:noAutofit/>
          </a:bodyPr>
          <a:lstStyle/>
          <a:p>
            <a:pPr lvl="0" rtl="0">
              <a:spcBef>
                <a:spcPts val="0"/>
              </a:spcBef>
              <a:spcAft>
                <a:spcPts val="800"/>
              </a:spcAft>
              <a:buNone/>
            </a:pPr>
            <a:r>
              <a:rPr lang="en" sz="1600"/>
              <a:t>In this year, and we will implement changes generated by the assessment. We will also continue recruiting and expanding student staff to meet the needs of our growing program.</a:t>
            </a:r>
          </a:p>
          <a:p>
            <a:pPr lvl="0" rtl="0">
              <a:spcBef>
                <a:spcPts val="0"/>
              </a:spcBef>
              <a:spcAft>
                <a:spcPts val="800"/>
              </a:spcAft>
              <a:buNone/>
            </a:pPr>
            <a:endParaRPr sz="1600"/>
          </a:p>
        </p:txBody>
      </p:sp>
      <p:sp>
        <p:nvSpPr>
          <p:cNvPr id="227" name="Shape 227"/>
          <p:cNvSpPr/>
          <p:nvPr/>
        </p:nvSpPr>
        <p:spPr>
          <a:xfrm>
            <a:off x="6833150" y="1304875"/>
            <a:ext cx="1866000" cy="607800"/>
          </a:xfrm>
          <a:prstGeom prst="homePlate">
            <a:avLst>
              <a:gd name="adj" fmla="val 50000"/>
            </a:avLst>
          </a:prstGeom>
          <a:solidFill>
            <a:schemeClr val="dk1"/>
          </a:solidFill>
          <a:ln>
            <a:noFill/>
          </a:ln>
        </p:spPr>
        <p:txBody>
          <a:bodyPr lIns="121875" tIns="121875" rIns="121875" bIns="121875" anchor="ctr" anchorCtr="0">
            <a:noAutofit/>
          </a:bodyPr>
          <a:lstStyle/>
          <a:p>
            <a:pPr lvl="0">
              <a:spcBef>
                <a:spcPts val="0"/>
              </a:spcBef>
              <a:buNone/>
            </a:pPr>
            <a:endParaRPr/>
          </a:p>
        </p:txBody>
      </p:sp>
      <p:sp>
        <p:nvSpPr>
          <p:cNvPr id="228" name="Shape 228"/>
          <p:cNvSpPr txBox="1">
            <a:spLocks noGrp="1"/>
          </p:cNvSpPr>
          <p:nvPr>
            <p:ph type="body" idx="4294967295"/>
          </p:nvPr>
        </p:nvSpPr>
        <p:spPr>
          <a:xfrm>
            <a:off x="6833150" y="1451575"/>
            <a:ext cx="1705800" cy="314399"/>
          </a:xfrm>
          <a:prstGeom prst="rect">
            <a:avLst/>
          </a:prstGeom>
        </p:spPr>
        <p:txBody>
          <a:bodyPr lIns="91425" tIns="91425" rIns="91425" bIns="91425" anchor="ctr" anchorCtr="0">
            <a:noAutofit/>
          </a:bodyPr>
          <a:lstStyle/>
          <a:p>
            <a:pPr lvl="0" rtl="0">
              <a:lnSpc>
                <a:spcPct val="100000"/>
              </a:lnSpc>
              <a:spcBef>
                <a:spcPts val="0"/>
              </a:spcBef>
              <a:spcAft>
                <a:spcPts val="0"/>
              </a:spcAft>
              <a:buNone/>
            </a:pPr>
            <a:r>
              <a:rPr lang="en">
                <a:solidFill>
                  <a:schemeClr val="lt1"/>
                </a:solidFill>
              </a:rPr>
              <a:t>Third Cohort</a:t>
            </a:r>
          </a:p>
        </p:txBody>
      </p:sp>
      <p:sp>
        <p:nvSpPr>
          <p:cNvPr id="229" name="Shape 229"/>
          <p:cNvSpPr txBox="1">
            <a:spLocks noGrp="1"/>
          </p:cNvSpPr>
          <p:nvPr>
            <p:ph type="body" idx="4294967295"/>
          </p:nvPr>
        </p:nvSpPr>
        <p:spPr>
          <a:xfrm>
            <a:off x="6680750" y="2070575"/>
            <a:ext cx="1867800" cy="2650800"/>
          </a:xfrm>
          <a:prstGeom prst="rect">
            <a:avLst/>
          </a:prstGeom>
        </p:spPr>
        <p:txBody>
          <a:bodyPr lIns="91425" tIns="91425" rIns="91425" bIns="91425" anchor="t" anchorCtr="0">
            <a:noAutofit/>
          </a:bodyPr>
          <a:lstStyle/>
          <a:p>
            <a:pPr lvl="0" rtl="0">
              <a:spcBef>
                <a:spcPts val="0"/>
              </a:spcBef>
              <a:spcAft>
                <a:spcPts val="800"/>
              </a:spcAft>
              <a:buNone/>
            </a:pPr>
            <a:r>
              <a:rPr lang="en" sz="1600"/>
              <a:t>In our third year, we celebrate successes, continue to assess our program, and expand as needed.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618175" y="-29150"/>
            <a:ext cx="7852200" cy="861000"/>
          </a:xfrm>
          <a:prstGeom prst="rect">
            <a:avLst/>
          </a:prstGeom>
        </p:spPr>
        <p:txBody>
          <a:bodyPr lIns="91425" tIns="91425" rIns="91425" bIns="91425" anchor="ctr" anchorCtr="0">
            <a:noAutofit/>
          </a:bodyPr>
          <a:lstStyle/>
          <a:p>
            <a:pPr lvl="0" rtl="0">
              <a:spcBef>
                <a:spcPts val="0"/>
              </a:spcBef>
              <a:buNone/>
            </a:pPr>
            <a:r>
              <a:rPr lang="en"/>
              <a:t>Budget</a:t>
            </a:r>
          </a:p>
        </p:txBody>
      </p:sp>
      <p:pic>
        <p:nvPicPr>
          <p:cNvPr id="235" name="Shape 235"/>
          <p:cNvPicPr preferRelativeResize="0"/>
          <p:nvPr/>
        </p:nvPicPr>
        <p:blipFill rotWithShape="1">
          <a:blip r:embed="rId3">
            <a:alphaModFix/>
          </a:blip>
          <a:srcRect l="8512" t="7419" r="9641" b="17640"/>
          <a:stretch/>
        </p:blipFill>
        <p:spPr>
          <a:xfrm>
            <a:off x="1747475" y="767375"/>
            <a:ext cx="5920876" cy="4189273"/>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p:nvPr/>
        </p:nvSpPr>
        <p:spPr>
          <a:xfrm>
            <a:off x="4298700" y="540450"/>
            <a:ext cx="4694400" cy="4450800"/>
          </a:xfrm>
          <a:prstGeom prst="ellipse">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1" name="Shape 241"/>
          <p:cNvSpPr txBox="1">
            <a:spLocks noGrp="1"/>
          </p:cNvSpPr>
          <p:nvPr>
            <p:ph type="title"/>
          </p:nvPr>
        </p:nvSpPr>
        <p:spPr>
          <a:xfrm>
            <a:off x="109342" y="-28637"/>
            <a:ext cx="8520600" cy="572700"/>
          </a:xfrm>
          <a:prstGeom prst="rect">
            <a:avLst/>
          </a:prstGeom>
        </p:spPr>
        <p:txBody>
          <a:bodyPr lIns="91425" tIns="91425" rIns="91425" bIns="91425" anchor="t" anchorCtr="0">
            <a:noAutofit/>
          </a:bodyPr>
          <a:lstStyle/>
          <a:p>
            <a:pPr lvl="0">
              <a:spcBef>
                <a:spcPts val="0"/>
              </a:spcBef>
              <a:buNone/>
            </a:pPr>
            <a:r>
              <a:rPr lang="en" dirty="0"/>
              <a:t>Application of Theory: </a:t>
            </a:r>
          </a:p>
          <a:p>
            <a:pPr lvl="0">
              <a:spcBef>
                <a:spcPts val="0"/>
              </a:spcBef>
              <a:buNone/>
            </a:pPr>
            <a:r>
              <a:rPr lang="en" sz="2400" dirty="0"/>
              <a:t>Developmental Ecology (Bronfenbrenner) </a:t>
            </a:r>
          </a:p>
        </p:txBody>
      </p:sp>
      <p:sp>
        <p:nvSpPr>
          <p:cNvPr id="242" name="Shape 242"/>
          <p:cNvSpPr/>
          <p:nvPr/>
        </p:nvSpPr>
        <p:spPr>
          <a:xfrm>
            <a:off x="4615350" y="865325"/>
            <a:ext cx="4061100" cy="3832200"/>
          </a:xfrm>
          <a:prstGeom prst="ellipse">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3" name="Shape 243"/>
          <p:cNvSpPr/>
          <p:nvPr/>
        </p:nvSpPr>
        <p:spPr>
          <a:xfrm>
            <a:off x="4979100" y="1291750"/>
            <a:ext cx="3323400" cy="2993700"/>
          </a:xfrm>
          <a:prstGeom prst="ellipse">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4" name="Shape 244"/>
          <p:cNvSpPr/>
          <p:nvPr/>
        </p:nvSpPr>
        <p:spPr>
          <a:xfrm>
            <a:off x="5453850" y="1718675"/>
            <a:ext cx="2384100" cy="2125500"/>
          </a:xfrm>
          <a:prstGeom prst="ellipse">
            <a:avLst/>
          </a:prstGeom>
          <a:solidFill>
            <a:srgbClr val="F3F3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5" name="Shape 245"/>
          <p:cNvSpPr/>
          <p:nvPr/>
        </p:nvSpPr>
        <p:spPr>
          <a:xfrm>
            <a:off x="5933250" y="2113550"/>
            <a:ext cx="1425300" cy="1333200"/>
          </a:xfrm>
          <a:prstGeom prst="ellipse">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6" name="Shape 246"/>
          <p:cNvSpPr txBox="1"/>
          <p:nvPr/>
        </p:nvSpPr>
        <p:spPr>
          <a:xfrm>
            <a:off x="6116881" y="4285450"/>
            <a:ext cx="1072475" cy="441300"/>
          </a:xfrm>
          <a:prstGeom prst="rect">
            <a:avLst/>
          </a:prstGeom>
          <a:noFill/>
          <a:ln>
            <a:noFill/>
          </a:ln>
        </p:spPr>
        <p:txBody>
          <a:bodyPr lIns="91425" tIns="91425" rIns="91425" bIns="91425" anchor="t" anchorCtr="0">
            <a:noAutofit/>
          </a:bodyPr>
          <a:lstStyle/>
          <a:p>
            <a:pPr lvl="0" algn="ctr">
              <a:spcBef>
                <a:spcPts val="0"/>
              </a:spcBef>
              <a:buNone/>
            </a:pPr>
            <a:r>
              <a:rPr lang="en" dirty="0">
                <a:solidFill>
                  <a:schemeClr val="lt1"/>
                </a:solidFill>
                <a:latin typeface="Oswald"/>
                <a:ea typeface="Oswald"/>
                <a:cs typeface="Oswald"/>
                <a:sym typeface="Oswald"/>
              </a:rPr>
              <a:t>Exosystem</a:t>
            </a:r>
          </a:p>
        </p:txBody>
      </p:sp>
      <p:sp>
        <p:nvSpPr>
          <p:cNvPr id="247" name="Shape 247"/>
          <p:cNvSpPr txBox="1"/>
          <p:nvPr/>
        </p:nvSpPr>
        <p:spPr>
          <a:xfrm>
            <a:off x="6097954" y="3402875"/>
            <a:ext cx="1127250" cy="441300"/>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chemeClr val="lt1"/>
                </a:solidFill>
                <a:latin typeface="Oswald"/>
                <a:ea typeface="Oswald"/>
                <a:cs typeface="Oswald"/>
                <a:sym typeface="Oswald"/>
              </a:rPr>
              <a:t>Microsystem</a:t>
            </a:r>
          </a:p>
        </p:txBody>
      </p:sp>
      <p:sp>
        <p:nvSpPr>
          <p:cNvPr id="248" name="Shape 248"/>
          <p:cNvSpPr txBox="1"/>
          <p:nvPr/>
        </p:nvSpPr>
        <p:spPr>
          <a:xfrm>
            <a:off x="6047850" y="3844175"/>
            <a:ext cx="1185900" cy="441300"/>
          </a:xfrm>
          <a:prstGeom prst="rect">
            <a:avLst/>
          </a:prstGeom>
          <a:noFill/>
          <a:ln>
            <a:noFill/>
          </a:ln>
        </p:spPr>
        <p:txBody>
          <a:bodyPr lIns="91425" tIns="91425" rIns="91425" bIns="91425" anchor="t" anchorCtr="0">
            <a:noAutofit/>
          </a:bodyPr>
          <a:lstStyle/>
          <a:p>
            <a:pPr lvl="0" algn="ctr" rtl="0">
              <a:spcBef>
                <a:spcPts val="0"/>
              </a:spcBef>
              <a:buNone/>
            </a:pPr>
            <a:r>
              <a:rPr lang="en">
                <a:solidFill>
                  <a:schemeClr val="lt1"/>
                </a:solidFill>
                <a:latin typeface="Oswald"/>
                <a:ea typeface="Oswald"/>
                <a:cs typeface="Oswald"/>
                <a:sym typeface="Oswald"/>
              </a:rPr>
              <a:t>Mesosystem</a:t>
            </a:r>
          </a:p>
        </p:txBody>
      </p:sp>
      <p:sp>
        <p:nvSpPr>
          <p:cNvPr id="249" name="Shape 249"/>
          <p:cNvSpPr txBox="1"/>
          <p:nvPr/>
        </p:nvSpPr>
        <p:spPr>
          <a:xfrm>
            <a:off x="6167400" y="3095426"/>
            <a:ext cx="946800" cy="441300"/>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chemeClr val="lt1"/>
                </a:solidFill>
                <a:latin typeface="Oswald"/>
                <a:ea typeface="Oswald"/>
                <a:cs typeface="Oswald"/>
                <a:sym typeface="Oswald"/>
              </a:rPr>
              <a:t>Self</a:t>
            </a:r>
          </a:p>
        </p:txBody>
      </p:sp>
      <p:sp>
        <p:nvSpPr>
          <p:cNvPr id="250" name="Shape 250"/>
          <p:cNvSpPr txBox="1"/>
          <p:nvPr/>
        </p:nvSpPr>
        <p:spPr>
          <a:xfrm>
            <a:off x="5975595" y="4605450"/>
            <a:ext cx="1369769" cy="385800"/>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chemeClr val="lt1"/>
                </a:solidFill>
                <a:latin typeface="Oswald"/>
                <a:ea typeface="Oswald"/>
                <a:cs typeface="Oswald"/>
                <a:sym typeface="Oswald"/>
              </a:rPr>
              <a:t>Macrosystem</a:t>
            </a:r>
          </a:p>
        </p:txBody>
      </p:sp>
      <p:sp>
        <p:nvSpPr>
          <p:cNvPr id="251" name="Shape 251"/>
          <p:cNvSpPr txBox="1"/>
          <p:nvPr/>
        </p:nvSpPr>
        <p:spPr>
          <a:xfrm>
            <a:off x="322825" y="1108325"/>
            <a:ext cx="3906000" cy="3618300"/>
          </a:xfrm>
          <a:prstGeom prst="rect">
            <a:avLst/>
          </a:prstGeom>
          <a:solidFill>
            <a:schemeClr val="lt1"/>
          </a:solidFill>
          <a:ln>
            <a:noFill/>
          </a:ln>
        </p:spPr>
        <p:txBody>
          <a:bodyPr lIns="91425" tIns="91425" rIns="91425" bIns="91425" anchor="t" anchorCtr="0">
            <a:noAutofit/>
          </a:bodyPr>
          <a:lstStyle/>
          <a:p>
            <a:pPr lvl="0">
              <a:spcBef>
                <a:spcPts val="0"/>
              </a:spcBef>
            </a:pPr>
            <a:r>
              <a:rPr lang="en" sz="1600" dirty="0">
                <a:solidFill>
                  <a:schemeClr val="accent3"/>
                </a:solidFill>
                <a:latin typeface="Average"/>
                <a:ea typeface="Average"/>
                <a:cs typeface="Average"/>
                <a:sym typeface="Average"/>
              </a:rPr>
              <a:t>Microsystem</a:t>
            </a:r>
          </a:p>
          <a:p>
            <a:pPr marL="412750" lvl="0" indent="-285750" rtl="0">
              <a:spcBef>
                <a:spcPts val="0"/>
              </a:spcBef>
              <a:buClr>
                <a:srgbClr val="FFFFFF"/>
              </a:buClr>
              <a:buSzPct val="100000"/>
              <a:buFont typeface="Arial" charset="0"/>
              <a:buChar char="•"/>
            </a:pPr>
            <a:r>
              <a:rPr lang="en" sz="1600" dirty="0">
                <a:solidFill>
                  <a:schemeClr val="accent3"/>
                </a:solidFill>
                <a:latin typeface="Average"/>
                <a:ea typeface="Average"/>
                <a:cs typeface="Average"/>
                <a:sym typeface="Average"/>
              </a:rPr>
              <a:t>Roommates </a:t>
            </a:r>
          </a:p>
          <a:p>
            <a:pPr marL="412750" lvl="0" indent="-285750" rtl="0">
              <a:spcBef>
                <a:spcPts val="0"/>
              </a:spcBef>
              <a:buClr>
                <a:srgbClr val="FFFFFF"/>
              </a:buClr>
              <a:buSzPct val="100000"/>
              <a:buFont typeface="Arial" charset="0"/>
              <a:buChar char="•"/>
            </a:pPr>
            <a:r>
              <a:rPr lang="en" sz="1600" dirty="0">
                <a:solidFill>
                  <a:schemeClr val="accent3"/>
                </a:solidFill>
                <a:latin typeface="Average"/>
                <a:ea typeface="Average"/>
                <a:cs typeface="Average"/>
                <a:sym typeface="Average"/>
              </a:rPr>
              <a:t>Academic Coaches</a:t>
            </a:r>
          </a:p>
          <a:p>
            <a:pPr marL="412750" lvl="0" indent="-285750" rtl="0">
              <a:spcBef>
                <a:spcPts val="0"/>
              </a:spcBef>
              <a:buClr>
                <a:srgbClr val="FFFFFF"/>
              </a:buClr>
              <a:buSzPct val="100000"/>
              <a:buFont typeface="Arial" charset="0"/>
              <a:buChar char="•"/>
            </a:pPr>
            <a:r>
              <a:rPr lang="en" sz="1600" dirty="0">
                <a:solidFill>
                  <a:schemeClr val="accent3"/>
                </a:solidFill>
                <a:latin typeface="Average"/>
                <a:ea typeface="Average"/>
                <a:cs typeface="Average"/>
                <a:sym typeface="Average"/>
              </a:rPr>
              <a:t>Live-In Counselors </a:t>
            </a:r>
          </a:p>
          <a:p>
            <a:pPr marL="412750" lvl="0" indent="-285750">
              <a:spcBef>
                <a:spcPts val="0"/>
              </a:spcBef>
              <a:buClr>
                <a:srgbClr val="FFFFFF"/>
              </a:buClr>
              <a:buSzPct val="100000"/>
              <a:buFont typeface="Arial" charset="0"/>
              <a:buChar char="•"/>
            </a:pPr>
            <a:r>
              <a:rPr lang="en" sz="1600" dirty="0">
                <a:solidFill>
                  <a:schemeClr val="accent3"/>
                </a:solidFill>
                <a:latin typeface="Average"/>
                <a:ea typeface="Average"/>
                <a:cs typeface="Average"/>
                <a:sym typeface="Average"/>
              </a:rPr>
              <a:t>Office Staff </a:t>
            </a:r>
          </a:p>
          <a:p>
            <a:pPr lvl="0" rtl="0">
              <a:spcBef>
                <a:spcPts val="0"/>
              </a:spcBef>
            </a:pPr>
            <a:r>
              <a:rPr lang="en" sz="1600" dirty="0">
                <a:solidFill>
                  <a:schemeClr val="accent3"/>
                </a:solidFill>
                <a:latin typeface="Average"/>
                <a:ea typeface="Average"/>
                <a:cs typeface="Average"/>
                <a:sym typeface="Average"/>
              </a:rPr>
              <a:t>Mesosystem </a:t>
            </a:r>
          </a:p>
          <a:p>
            <a:pPr marL="412750" lvl="0" indent="-285750" rtl="0">
              <a:spcBef>
                <a:spcPts val="0"/>
              </a:spcBef>
              <a:buClr>
                <a:srgbClr val="FFFFFF"/>
              </a:buClr>
              <a:buSzPct val="100000"/>
              <a:buFont typeface="Arial" charset="0"/>
              <a:buChar char="•"/>
            </a:pPr>
            <a:r>
              <a:rPr lang="en" sz="1600" dirty="0">
                <a:solidFill>
                  <a:schemeClr val="accent3"/>
                </a:solidFill>
                <a:latin typeface="Average"/>
                <a:ea typeface="Average"/>
                <a:cs typeface="Average"/>
                <a:sym typeface="Average"/>
              </a:rPr>
              <a:t>Living Learning Community </a:t>
            </a:r>
          </a:p>
          <a:p>
            <a:pPr lvl="0">
              <a:spcBef>
                <a:spcPts val="0"/>
              </a:spcBef>
            </a:pPr>
            <a:r>
              <a:rPr lang="en" sz="1600" dirty="0">
                <a:solidFill>
                  <a:schemeClr val="accent3"/>
                </a:solidFill>
                <a:latin typeface="Average"/>
                <a:ea typeface="Average"/>
                <a:cs typeface="Average"/>
                <a:sym typeface="Average"/>
              </a:rPr>
              <a:t>Exosystem</a:t>
            </a:r>
          </a:p>
          <a:p>
            <a:pPr marL="412750" lvl="0" indent="-285750" rtl="0">
              <a:spcBef>
                <a:spcPts val="0"/>
              </a:spcBef>
              <a:buClr>
                <a:srgbClr val="FFFFFF"/>
              </a:buClr>
              <a:buSzPct val="100000"/>
              <a:buFont typeface="Arial" charset="0"/>
              <a:buChar char="•"/>
            </a:pPr>
            <a:r>
              <a:rPr lang="en" sz="1600" dirty="0">
                <a:solidFill>
                  <a:schemeClr val="accent3"/>
                </a:solidFill>
                <a:latin typeface="Average"/>
                <a:ea typeface="Average"/>
                <a:cs typeface="Average"/>
                <a:sym typeface="Average"/>
              </a:rPr>
              <a:t>FERPA</a:t>
            </a:r>
          </a:p>
          <a:p>
            <a:pPr marL="412750" lvl="0" indent="-285750" rtl="0">
              <a:spcBef>
                <a:spcPts val="0"/>
              </a:spcBef>
              <a:buClr>
                <a:srgbClr val="FFFFFF"/>
              </a:buClr>
              <a:buSzPct val="100000"/>
              <a:buFont typeface="Arial" charset="0"/>
              <a:buChar char="•"/>
            </a:pPr>
            <a:r>
              <a:rPr lang="en" sz="1600" dirty="0">
                <a:solidFill>
                  <a:schemeClr val="accent3"/>
                </a:solidFill>
                <a:latin typeface="Average"/>
                <a:ea typeface="Average"/>
                <a:cs typeface="Average"/>
                <a:sym typeface="Average"/>
              </a:rPr>
              <a:t>Classroom design </a:t>
            </a:r>
          </a:p>
          <a:p>
            <a:pPr marL="412750" lvl="0" indent="-285750">
              <a:spcBef>
                <a:spcPts val="0"/>
              </a:spcBef>
              <a:buClr>
                <a:srgbClr val="FFFFFF"/>
              </a:buClr>
              <a:buSzPct val="100000"/>
              <a:buFont typeface="Arial" charset="0"/>
              <a:buChar char="•"/>
            </a:pPr>
            <a:r>
              <a:rPr lang="en" sz="1600" dirty="0">
                <a:solidFill>
                  <a:schemeClr val="accent3"/>
                </a:solidFill>
                <a:latin typeface="Average"/>
                <a:ea typeface="Average"/>
                <a:cs typeface="Average"/>
                <a:sym typeface="Average"/>
              </a:rPr>
              <a:t>Access to resources   </a:t>
            </a:r>
          </a:p>
          <a:p>
            <a:pPr lvl="0">
              <a:spcBef>
                <a:spcPts val="0"/>
              </a:spcBef>
            </a:pPr>
            <a:r>
              <a:rPr lang="en" sz="1600" dirty="0">
                <a:solidFill>
                  <a:schemeClr val="accent3"/>
                </a:solidFill>
                <a:latin typeface="Average"/>
                <a:ea typeface="Average"/>
                <a:cs typeface="Average"/>
                <a:sym typeface="Average"/>
              </a:rPr>
              <a:t>Macrosystem  </a:t>
            </a:r>
          </a:p>
          <a:p>
            <a:pPr marL="412750" lvl="0" indent="-285750" rtl="0">
              <a:spcBef>
                <a:spcPts val="0"/>
              </a:spcBef>
              <a:buClr>
                <a:srgbClr val="FFFFFF"/>
              </a:buClr>
              <a:buSzPct val="100000"/>
              <a:buFont typeface="Arial" charset="0"/>
              <a:buChar char="•"/>
            </a:pPr>
            <a:r>
              <a:rPr lang="en" sz="1600" dirty="0">
                <a:solidFill>
                  <a:schemeClr val="accent3"/>
                </a:solidFill>
                <a:latin typeface="Average"/>
                <a:ea typeface="Average"/>
                <a:cs typeface="Average"/>
                <a:sym typeface="Average"/>
              </a:rPr>
              <a:t>Campus culture </a:t>
            </a:r>
          </a:p>
          <a:p>
            <a:pPr marL="412750" lvl="0" indent="-285750">
              <a:spcBef>
                <a:spcPts val="0"/>
              </a:spcBef>
              <a:buClr>
                <a:srgbClr val="FFFFFF"/>
              </a:buClr>
              <a:buSzPct val="100000"/>
              <a:buFont typeface="Arial" charset="0"/>
              <a:buChar char="•"/>
            </a:pPr>
            <a:r>
              <a:rPr lang="en" sz="1600" dirty="0">
                <a:solidFill>
                  <a:schemeClr val="accent3"/>
                </a:solidFill>
                <a:latin typeface="Average"/>
                <a:ea typeface="Average"/>
                <a:cs typeface="Average"/>
                <a:sym typeface="Average"/>
              </a:rPr>
              <a:t>Potential program stigma</a:t>
            </a:r>
            <a:r>
              <a:rPr lang="en" sz="1600" dirty="0">
                <a:solidFill>
                  <a:schemeClr val="accent3"/>
                </a:solidFill>
                <a:latin typeface="Oswald"/>
                <a:ea typeface="Oswald"/>
                <a:cs typeface="Oswald"/>
                <a:sym typeface="Oswald"/>
              </a:rPr>
              <a:t> </a:t>
            </a:r>
          </a:p>
        </p:txBody>
      </p:sp>
      <p:sp>
        <p:nvSpPr>
          <p:cNvPr id="252" name="Shape 252"/>
          <p:cNvSpPr txBox="1"/>
          <p:nvPr/>
        </p:nvSpPr>
        <p:spPr>
          <a:xfrm>
            <a:off x="8197200" y="4762870"/>
            <a:ext cx="946800" cy="318000"/>
          </a:xfrm>
          <a:prstGeom prst="rect">
            <a:avLst/>
          </a:prstGeom>
          <a:noFill/>
          <a:ln>
            <a:noFill/>
          </a:ln>
        </p:spPr>
        <p:txBody>
          <a:bodyPr lIns="91425" tIns="91425" rIns="91425" bIns="91425" anchor="t" anchorCtr="0">
            <a:noAutofit/>
          </a:bodyPr>
          <a:lstStyle/>
          <a:p>
            <a:pPr lvl="0">
              <a:spcBef>
                <a:spcPts val="0"/>
              </a:spcBef>
              <a:buNone/>
            </a:pPr>
            <a:r>
              <a:rPr lang="en" sz="800">
                <a:solidFill>
                  <a:srgbClr val="FFFFFF"/>
                </a:solidFill>
                <a:latin typeface="Oswald"/>
                <a:ea typeface="Oswald"/>
                <a:cs typeface="Oswald"/>
                <a:sym typeface="Oswald"/>
              </a:rPr>
              <a:t>(Patton et. al.,2016)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209550" y="121675"/>
            <a:ext cx="8520600" cy="572700"/>
          </a:xfrm>
          <a:prstGeom prst="rect">
            <a:avLst/>
          </a:prstGeom>
        </p:spPr>
        <p:txBody>
          <a:bodyPr lIns="91425" tIns="91425" rIns="91425" bIns="91425" anchor="t" anchorCtr="0">
            <a:noAutofit/>
          </a:bodyPr>
          <a:lstStyle/>
          <a:p>
            <a:pPr lvl="0" rtl="0">
              <a:spcBef>
                <a:spcPts val="0"/>
              </a:spcBef>
              <a:buNone/>
            </a:pPr>
            <a:r>
              <a:rPr lang="en"/>
              <a:t>Application of Theory: </a:t>
            </a:r>
          </a:p>
          <a:p>
            <a:pPr lvl="0" rtl="0">
              <a:spcBef>
                <a:spcPts val="0"/>
              </a:spcBef>
              <a:buNone/>
            </a:pPr>
            <a:r>
              <a:rPr lang="en" sz="2400"/>
              <a:t>Principles of Self-Authorship (Baxter Magolda) </a:t>
            </a:r>
          </a:p>
        </p:txBody>
      </p:sp>
      <p:sp>
        <p:nvSpPr>
          <p:cNvPr id="258" name="Shape 258"/>
          <p:cNvSpPr/>
          <p:nvPr/>
        </p:nvSpPr>
        <p:spPr>
          <a:xfrm>
            <a:off x="83450" y="1431150"/>
            <a:ext cx="1850700" cy="1807800"/>
          </a:xfrm>
          <a:prstGeom prst="ellipse">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9" name="Shape 259"/>
          <p:cNvSpPr txBox="1"/>
          <p:nvPr/>
        </p:nvSpPr>
        <p:spPr>
          <a:xfrm>
            <a:off x="340250" y="1840075"/>
            <a:ext cx="1337100" cy="1140600"/>
          </a:xfrm>
          <a:prstGeom prst="rect">
            <a:avLst/>
          </a:prstGeom>
          <a:noFill/>
          <a:ln>
            <a:noFill/>
          </a:ln>
        </p:spPr>
        <p:txBody>
          <a:bodyPr lIns="91425" tIns="91425" rIns="91425" bIns="91425" anchor="t" anchorCtr="0">
            <a:noAutofit/>
          </a:bodyPr>
          <a:lstStyle/>
          <a:p>
            <a:pPr lvl="0" algn="ctr">
              <a:spcBef>
                <a:spcPts val="0"/>
              </a:spcBef>
              <a:buNone/>
            </a:pPr>
            <a:r>
              <a:rPr lang="en">
                <a:solidFill>
                  <a:schemeClr val="lt1"/>
                </a:solidFill>
                <a:latin typeface="Oswald"/>
                <a:ea typeface="Oswald"/>
                <a:cs typeface="Oswald"/>
                <a:sym typeface="Oswald"/>
              </a:rPr>
              <a:t>Validating learners capacity to learn by...</a:t>
            </a:r>
          </a:p>
          <a:p>
            <a:pPr lvl="0">
              <a:spcBef>
                <a:spcPts val="0"/>
              </a:spcBef>
              <a:buNone/>
            </a:pPr>
            <a:endParaRPr/>
          </a:p>
        </p:txBody>
      </p:sp>
      <p:sp>
        <p:nvSpPr>
          <p:cNvPr id="260" name="Shape 260"/>
          <p:cNvSpPr/>
          <p:nvPr/>
        </p:nvSpPr>
        <p:spPr>
          <a:xfrm>
            <a:off x="1282325" y="2517950"/>
            <a:ext cx="1850700" cy="1807800"/>
          </a:xfrm>
          <a:prstGeom prst="ellipse">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61" name="Shape 261"/>
          <p:cNvSpPr txBox="1"/>
          <p:nvPr/>
        </p:nvSpPr>
        <p:spPr>
          <a:xfrm>
            <a:off x="1389875" y="3101275"/>
            <a:ext cx="1635600" cy="1140600"/>
          </a:xfrm>
          <a:prstGeom prst="rect">
            <a:avLst/>
          </a:prstGeom>
          <a:noFill/>
          <a:ln>
            <a:noFill/>
          </a:ln>
        </p:spPr>
        <p:txBody>
          <a:bodyPr lIns="91425" tIns="91425" rIns="91425" bIns="91425" anchor="t" anchorCtr="0">
            <a:noAutofit/>
          </a:bodyPr>
          <a:lstStyle/>
          <a:p>
            <a:pPr lvl="0" algn="ctr" rtl="0">
              <a:spcBef>
                <a:spcPts val="0"/>
              </a:spcBef>
              <a:buNone/>
            </a:pPr>
            <a:r>
              <a:rPr lang="en">
                <a:solidFill>
                  <a:schemeClr val="lt1"/>
                </a:solidFill>
                <a:latin typeface="Oswald"/>
                <a:ea typeface="Oswald"/>
                <a:cs typeface="Oswald"/>
                <a:sym typeface="Oswald"/>
              </a:rPr>
              <a:t>making education available regardless of ability</a:t>
            </a:r>
          </a:p>
          <a:p>
            <a:pPr lvl="0" rtl="0">
              <a:spcBef>
                <a:spcPts val="0"/>
              </a:spcBef>
              <a:buNone/>
            </a:pPr>
            <a:endParaRPr/>
          </a:p>
        </p:txBody>
      </p:sp>
      <p:sp>
        <p:nvSpPr>
          <p:cNvPr id="262" name="Shape 262"/>
          <p:cNvSpPr/>
          <p:nvPr/>
        </p:nvSpPr>
        <p:spPr>
          <a:xfrm>
            <a:off x="2971762" y="1431150"/>
            <a:ext cx="1850700" cy="1807800"/>
          </a:xfrm>
          <a:prstGeom prst="ellipse">
            <a:avLst/>
          </a:prstGeom>
          <a:solidFill>
            <a:srgbClr val="FFFFFF"/>
          </a:solidFill>
          <a:ln w="9525" cap="flat" cmpd="sng">
            <a:solidFill>
              <a:srgbClr val="F4CCCC"/>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63" name="Shape 263"/>
          <p:cNvSpPr txBox="1"/>
          <p:nvPr/>
        </p:nvSpPr>
        <p:spPr>
          <a:xfrm>
            <a:off x="3200300" y="1764750"/>
            <a:ext cx="1259400" cy="1140600"/>
          </a:xfrm>
          <a:prstGeom prst="rect">
            <a:avLst/>
          </a:prstGeom>
          <a:noFill/>
          <a:ln>
            <a:noFill/>
          </a:ln>
        </p:spPr>
        <p:txBody>
          <a:bodyPr lIns="91425" tIns="91425" rIns="91425" bIns="91425" anchor="t" anchorCtr="0">
            <a:noAutofit/>
          </a:bodyPr>
          <a:lstStyle/>
          <a:p>
            <a:pPr lvl="0" algn="ctr" rtl="0">
              <a:spcBef>
                <a:spcPts val="0"/>
              </a:spcBef>
              <a:buNone/>
            </a:pPr>
            <a:r>
              <a:rPr lang="en">
                <a:solidFill>
                  <a:schemeClr val="lt1"/>
                </a:solidFill>
                <a:latin typeface="Oswald"/>
                <a:ea typeface="Oswald"/>
                <a:cs typeface="Oswald"/>
                <a:sym typeface="Oswald"/>
              </a:rPr>
              <a:t>Situating learning in learners experience by...</a:t>
            </a:r>
          </a:p>
          <a:p>
            <a:pPr lvl="0" rtl="0">
              <a:spcBef>
                <a:spcPts val="0"/>
              </a:spcBef>
              <a:buNone/>
            </a:pPr>
            <a:endParaRPr/>
          </a:p>
        </p:txBody>
      </p:sp>
      <p:sp>
        <p:nvSpPr>
          <p:cNvPr id="264" name="Shape 264"/>
          <p:cNvSpPr/>
          <p:nvPr/>
        </p:nvSpPr>
        <p:spPr>
          <a:xfrm>
            <a:off x="4224562" y="2517950"/>
            <a:ext cx="1850700" cy="1807800"/>
          </a:xfrm>
          <a:prstGeom prst="ellipse">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65" name="Shape 265"/>
          <p:cNvSpPr/>
          <p:nvPr/>
        </p:nvSpPr>
        <p:spPr>
          <a:xfrm>
            <a:off x="5860075" y="1431150"/>
            <a:ext cx="1850700" cy="1807800"/>
          </a:xfrm>
          <a:prstGeom prst="ellipse">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66" name="Shape 266"/>
          <p:cNvSpPr/>
          <p:nvPr/>
        </p:nvSpPr>
        <p:spPr>
          <a:xfrm>
            <a:off x="7166825" y="2434075"/>
            <a:ext cx="1850700" cy="1807800"/>
          </a:xfrm>
          <a:prstGeom prst="ellipse">
            <a:avLst/>
          </a:prstGeom>
          <a:solidFill>
            <a:srgbClr val="FFFFFF"/>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67" name="Shape 267"/>
          <p:cNvSpPr txBox="1"/>
          <p:nvPr/>
        </p:nvSpPr>
        <p:spPr>
          <a:xfrm>
            <a:off x="6139175" y="1840075"/>
            <a:ext cx="1259400" cy="1140600"/>
          </a:xfrm>
          <a:prstGeom prst="rect">
            <a:avLst/>
          </a:prstGeom>
          <a:noFill/>
          <a:ln>
            <a:noFill/>
          </a:ln>
        </p:spPr>
        <p:txBody>
          <a:bodyPr lIns="91425" tIns="91425" rIns="91425" bIns="91425" anchor="t" anchorCtr="0">
            <a:noAutofit/>
          </a:bodyPr>
          <a:lstStyle/>
          <a:p>
            <a:pPr lvl="0" algn="ctr" rtl="0">
              <a:spcBef>
                <a:spcPts val="0"/>
              </a:spcBef>
              <a:buNone/>
            </a:pPr>
            <a:r>
              <a:rPr lang="en">
                <a:solidFill>
                  <a:schemeClr val="lt1"/>
                </a:solidFill>
                <a:latin typeface="Oswald"/>
                <a:ea typeface="Oswald"/>
                <a:cs typeface="Oswald"/>
                <a:sym typeface="Oswald"/>
              </a:rPr>
              <a:t>Mutually constructing meaning by...</a:t>
            </a:r>
          </a:p>
          <a:p>
            <a:pPr lvl="0" rtl="0">
              <a:spcBef>
                <a:spcPts val="0"/>
              </a:spcBef>
              <a:buNone/>
            </a:pPr>
            <a:endParaRPr/>
          </a:p>
        </p:txBody>
      </p:sp>
      <p:sp>
        <p:nvSpPr>
          <p:cNvPr id="268" name="Shape 268"/>
          <p:cNvSpPr txBox="1"/>
          <p:nvPr/>
        </p:nvSpPr>
        <p:spPr>
          <a:xfrm>
            <a:off x="4399477" y="2851550"/>
            <a:ext cx="1500900" cy="1140600"/>
          </a:xfrm>
          <a:prstGeom prst="rect">
            <a:avLst/>
          </a:prstGeom>
          <a:noFill/>
          <a:ln>
            <a:noFill/>
          </a:ln>
        </p:spPr>
        <p:txBody>
          <a:bodyPr lIns="91425" tIns="91425" rIns="91425" bIns="91425" anchor="t" anchorCtr="0">
            <a:noAutofit/>
          </a:bodyPr>
          <a:lstStyle/>
          <a:p>
            <a:pPr lvl="0" algn="ctr" rtl="0">
              <a:spcBef>
                <a:spcPts val="0"/>
              </a:spcBef>
              <a:buNone/>
            </a:pPr>
            <a:r>
              <a:rPr lang="en">
                <a:solidFill>
                  <a:schemeClr val="lt1"/>
                </a:solidFill>
                <a:latin typeface="Oswald"/>
                <a:ea typeface="Oswald"/>
                <a:cs typeface="Oswald"/>
                <a:sym typeface="Oswald"/>
              </a:rPr>
              <a:t>allowing students to create their own personal, academic, social, and vocational goals   </a:t>
            </a:r>
          </a:p>
          <a:p>
            <a:pPr lvl="0" rtl="0">
              <a:spcBef>
                <a:spcPts val="0"/>
              </a:spcBef>
              <a:buNone/>
            </a:pPr>
            <a:endParaRPr/>
          </a:p>
        </p:txBody>
      </p:sp>
      <p:sp>
        <p:nvSpPr>
          <p:cNvPr id="269" name="Shape 269"/>
          <p:cNvSpPr txBox="1"/>
          <p:nvPr/>
        </p:nvSpPr>
        <p:spPr>
          <a:xfrm>
            <a:off x="7462475" y="2767675"/>
            <a:ext cx="1259400" cy="1140600"/>
          </a:xfrm>
          <a:prstGeom prst="rect">
            <a:avLst/>
          </a:prstGeom>
          <a:noFill/>
          <a:ln>
            <a:noFill/>
          </a:ln>
        </p:spPr>
        <p:txBody>
          <a:bodyPr lIns="91425" tIns="91425" rIns="91425" bIns="91425" anchor="t" anchorCtr="0">
            <a:noAutofit/>
          </a:bodyPr>
          <a:lstStyle/>
          <a:p>
            <a:pPr lvl="0" algn="ctr" rtl="0">
              <a:spcBef>
                <a:spcPts val="0"/>
              </a:spcBef>
              <a:buNone/>
            </a:pPr>
            <a:r>
              <a:rPr lang="en">
                <a:solidFill>
                  <a:schemeClr val="lt1"/>
                </a:solidFill>
                <a:latin typeface="Oswald"/>
                <a:ea typeface="Oswald"/>
                <a:cs typeface="Oswald"/>
                <a:sym typeface="Oswald"/>
              </a:rPr>
              <a:t>having peer mentors who have been a part of the program </a:t>
            </a:r>
          </a:p>
        </p:txBody>
      </p:sp>
      <p:sp>
        <p:nvSpPr>
          <p:cNvPr id="270" name="Shape 270"/>
          <p:cNvSpPr txBox="1"/>
          <p:nvPr/>
        </p:nvSpPr>
        <p:spPr>
          <a:xfrm>
            <a:off x="8197200" y="4750344"/>
            <a:ext cx="946800" cy="318000"/>
          </a:xfrm>
          <a:prstGeom prst="rect">
            <a:avLst/>
          </a:prstGeom>
          <a:noFill/>
          <a:ln>
            <a:noFill/>
          </a:ln>
        </p:spPr>
        <p:txBody>
          <a:bodyPr lIns="91425" tIns="91425" rIns="91425" bIns="91425" anchor="t" anchorCtr="0">
            <a:noAutofit/>
          </a:bodyPr>
          <a:lstStyle/>
          <a:p>
            <a:pPr lvl="0" rtl="0">
              <a:spcBef>
                <a:spcPts val="0"/>
              </a:spcBef>
              <a:buNone/>
            </a:pPr>
            <a:r>
              <a:rPr lang="en" sz="800">
                <a:solidFill>
                  <a:srgbClr val="FFFFFF"/>
                </a:solidFill>
                <a:latin typeface="Oswald"/>
                <a:ea typeface="Oswald"/>
                <a:cs typeface="Oswald"/>
                <a:sym typeface="Oswald"/>
              </a:rPr>
              <a:t>(Patton et. al.,2016)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2490825" y="490857"/>
            <a:ext cx="2594100" cy="835500"/>
          </a:xfrm>
          <a:prstGeom prst="rect">
            <a:avLst/>
          </a:prstGeom>
        </p:spPr>
        <p:txBody>
          <a:bodyPr lIns="91425" tIns="91425" rIns="91425" bIns="91425" anchor="b" anchorCtr="0">
            <a:noAutofit/>
          </a:bodyPr>
          <a:lstStyle/>
          <a:p>
            <a:pPr lvl="0">
              <a:spcBef>
                <a:spcPts val="0"/>
              </a:spcBef>
              <a:buNone/>
            </a:pPr>
            <a:r>
              <a:rPr lang="en" b="0"/>
              <a:t>Limitations</a:t>
            </a:r>
            <a:r>
              <a:rPr lang="en"/>
              <a:t> </a:t>
            </a:r>
          </a:p>
        </p:txBody>
      </p:sp>
      <p:sp>
        <p:nvSpPr>
          <p:cNvPr id="276" name="Shape 276"/>
          <p:cNvSpPr txBox="1">
            <a:spLocks noGrp="1"/>
          </p:cNvSpPr>
          <p:nvPr>
            <p:ph type="body" idx="1"/>
          </p:nvPr>
        </p:nvSpPr>
        <p:spPr>
          <a:xfrm>
            <a:off x="563671" y="1326357"/>
            <a:ext cx="7528143" cy="3745282"/>
          </a:xfrm>
          <a:prstGeom prst="rect">
            <a:avLst/>
          </a:prstGeom>
        </p:spPr>
        <p:txBody>
          <a:bodyPr lIns="91425" tIns="91425" rIns="91425" bIns="91425" anchor="t" anchorCtr="0">
            <a:noAutofit/>
          </a:bodyPr>
          <a:lstStyle/>
          <a:p>
            <a:pPr marL="514350" lvl="0" indent="-285750" algn="just" rtl="0">
              <a:lnSpc>
                <a:spcPct val="100000"/>
              </a:lnSpc>
              <a:spcBef>
                <a:spcPts val="0"/>
              </a:spcBef>
              <a:buClr>
                <a:srgbClr val="CCCCCC"/>
              </a:buClr>
              <a:buFont typeface="Arial" charset="0"/>
              <a:buChar char="•"/>
            </a:pPr>
            <a:r>
              <a:rPr lang="en" sz="1500" dirty="0">
                <a:solidFill>
                  <a:srgbClr val="CCCCCC"/>
                </a:solidFill>
              </a:rPr>
              <a:t>We will be starting without mentors who have not specifically gone through the program yet, which might have an impact on the first cohort of students. </a:t>
            </a:r>
          </a:p>
          <a:p>
            <a:pPr marL="971550" lvl="1" indent="-285750" algn="just" rtl="0">
              <a:lnSpc>
                <a:spcPct val="100000"/>
              </a:lnSpc>
              <a:spcBef>
                <a:spcPts val="0"/>
              </a:spcBef>
              <a:buClr>
                <a:srgbClr val="CCCCCC"/>
              </a:buClr>
              <a:buFont typeface="Courier New" charset="0"/>
              <a:buChar char="o"/>
            </a:pPr>
            <a:r>
              <a:rPr lang="en" sz="1500" dirty="0">
                <a:solidFill>
                  <a:srgbClr val="CCCCCC"/>
                </a:solidFill>
              </a:rPr>
              <a:t>Our goal is to set a precedence of what the mentor-mentee relationship should look like through graduate students and professional staff serving as the first mentors. </a:t>
            </a:r>
          </a:p>
          <a:p>
            <a:pPr marL="514350" lvl="0" indent="-285750" algn="just" rtl="0">
              <a:lnSpc>
                <a:spcPct val="100000"/>
              </a:lnSpc>
              <a:spcBef>
                <a:spcPts val="0"/>
              </a:spcBef>
              <a:buClr>
                <a:srgbClr val="CCCCCC"/>
              </a:buClr>
              <a:buFont typeface="Arial" charset="0"/>
              <a:buChar char="•"/>
            </a:pPr>
            <a:r>
              <a:rPr lang="en" sz="1500" dirty="0">
                <a:solidFill>
                  <a:srgbClr val="CCCCCC"/>
                </a:solidFill>
              </a:rPr>
              <a:t>We will need more program staff to best meet the needs of the students.</a:t>
            </a:r>
          </a:p>
          <a:p>
            <a:pPr marL="514350" lvl="0" indent="-285750" algn="just" rtl="0">
              <a:lnSpc>
                <a:spcPct val="100000"/>
              </a:lnSpc>
              <a:spcBef>
                <a:spcPts val="0"/>
              </a:spcBef>
              <a:buClr>
                <a:srgbClr val="CCCCCC"/>
              </a:buClr>
              <a:buFont typeface="Arial" charset="0"/>
              <a:buChar char="•"/>
            </a:pPr>
            <a:r>
              <a:rPr lang="en" sz="1500" dirty="0">
                <a:solidFill>
                  <a:srgbClr val="CCCCCC"/>
                </a:solidFill>
              </a:rPr>
              <a:t>We will need to ensure we are continuing to provide quality services and support while striving to reach more students as the years progress. </a:t>
            </a:r>
          </a:p>
          <a:p>
            <a:pPr marL="514350" lvl="0" indent="-285750" algn="just" rtl="0">
              <a:lnSpc>
                <a:spcPct val="100000"/>
              </a:lnSpc>
              <a:spcBef>
                <a:spcPts val="0"/>
              </a:spcBef>
              <a:buClr>
                <a:srgbClr val="CCCCCC"/>
              </a:buClr>
              <a:buFont typeface="Arial" charset="0"/>
              <a:buChar char="•"/>
            </a:pPr>
            <a:r>
              <a:rPr lang="en" sz="1500" dirty="0">
                <a:solidFill>
                  <a:srgbClr val="CCCCCC"/>
                </a:solidFill>
              </a:rPr>
              <a:t>We recognize the most common accommodation for students on the spectrum are for residence hall single rooms</a:t>
            </a:r>
          </a:p>
          <a:p>
            <a:pPr marL="971550" lvl="1" indent="-285750" algn="just">
              <a:lnSpc>
                <a:spcPct val="100000"/>
              </a:lnSpc>
              <a:spcBef>
                <a:spcPts val="0"/>
              </a:spcBef>
              <a:buClr>
                <a:srgbClr val="CCCCCC"/>
              </a:buClr>
              <a:buFont typeface="Courier New" charset="0"/>
              <a:buChar char="o"/>
            </a:pPr>
            <a:r>
              <a:rPr lang="en" sz="1500" dirty="0">
                <a:solidFill>
                  <a:srgbClr val="CCCCCC"/>
                </a:solidFill>
              </a:rPr>
              <a:t>We will need to continue to accommodate while keeping the integrity of the LLC component which is to encourage social interaction.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44150" y="85300"/>
            <a:ext cx="8520600" cy="572700"/>
          </a:xfrm>
          <a:prstGeom prst="rect">
            <a:avLst/>
          </a:prstGeom>
        </p:spPr>
        <p:txBody>
          <a:bodyPr lIns="91425" tIns="91425" rIns="91425" bIns="91425" anchor="t" anchorCtr="0">
            <a:noAutofit/>
          </a:bodyPr>
          <a:lstStyle/>
          <a:p>
            <a:pPr lvl="0">
              <a:spcBef>
                <a:spcPts val="0"/>
              </a:spcBef>
              <a:buNone/>
            </a:pPr>
            <a:r>
              <a:rPr lang="en"/>
              <a:t>Our Team</a:t>
            </a:r>
          </a:p>
        </p:txBody>
      </p:sp>
      <p:pic>
        <p:nvPicPr>
          <p:cNvPr id="74" name="Shape 74"/>
          <p:cNvPicPr preferRelativeResize="0"/>
          <p:nvPr/>
        </p:nvPicPr>
        <p:blipFill>
          <a:blip r:embed="rId3" cstate="email">
            <a:extLst>
              <a:ext uri="{28A0092B-C50C-407E-A947-70E740481C1C}">
                <a14:useLocalDpi xmlns:a14="http://schemas.microsoft.com/office/drawing/2010/main"/>
              </a:ext>
            </a:extLst>
          </a:blip>
          <a:stretch>
            <a:fillRect/>
          </a:stretch>
        </p:blipFill>
        <p:spPr>
          <a:xfrm>
            <a:off x="6909250" y="740812"/>
            <a:ext cx="1815668" cy="2080453"/>
          </a:xfrm>
          <a:prstGeom prst="rect">
            <a:avLst/>
          </a:prstGeom>
          <a:noFill/>
          <a:ln>
            <a:noFill/>
          </a:ln>
        </p:spPr>
      </p:pic>
      <p:pic>
        <p:nvPicPr>
          <p:cNvPr id="75" name="Shape 75" descr="12034284_862558673834286_4702064734540276076_o.jpg"/>
          <p:cNvPicPr preferRelativeResize="0"/>
          <p:nvPr/>
        </p:nvPicPr>
        <p:blipFill rotWithShape="1">
          <a:blip r:embed="rId4">
            <a:alphaModFix/>
          </a:blip>
          <a:srcRect t="-2532" r="12457" b="418"/>
          <a:stretch/>
        </p:blipFill>
        <p:spPr>
          <a:xfrm>
            <a:off x="387850" y="718787"/>
            <a:ext cx="1821174" cy="2124500"/>
          </a:xfrm>
          <a:prstGeom prst="rect">
            <a:avLst/>
          </a:prstGeom>
          <a:noFill/>
          <a:ln>
            <a:noFill/>
          </a:ln>
        </p:spPr>
      </p:pic>
      <p:pic>
        <p:nvPicPr>
          <p:cNvPr id="76" name="Shape 76"/>
          <p:cNvPicPr preferRelativeResize="0"/>
          <p:nvPr/>
        </p:nvPicPr>
        <p:blipFill>
          <a:blip r:embed="rId5">
            <a:extLst>
              <a:ext uri="{28A0092B-C50C-407E-A947-70E740481C1C}">
                <a14:useLocalDpi xmlns:a14="http://schemas.microsoft.com/office/drawing/2010/main" val="0"/>
              </a:ext>
            </a:extLst>
          </a:blip>
          <a:stretch>
            <a:fillRect/>
          </a:stretch>
        </p:blipFill>
        <p:spPr>
          <a:xfrm>
            <a:off x="4791461" y="735525"/>
            <a:ext cx="1824899" cy="2091031"/>
          </a:xfrm>
          <a:prstGeom prst="rect">
            <a:avLst/>
          </a:prstGeom>
          <a:noFill/>
          <a:ln>
            <a:noFill/>
          </a:ln>
        </p:spPr>
      </p:pic>
      <p:grpSp>
        <p:nvGrpSpPr>
          <p:cNvPr id="77" name="Shape 77"/>
          <p:cNvGrpSpPr/>
          <p:nvPr/>
        </p:nvGrpSpPr>
        <p:grpSpPr>
          <a:xfrm>
            <a:off x="334398" y="2826573"/>
            <a:ext cx="1928071" cy="1351422"/>
            <a:chOff x="334398" y="2826560"/>
            <a:chExt cx="1928071" cy="1351422"/>
          </a:xfrm>
        </p:grpSpPr>
        <p:grpSp>
          <p:nvGrpSpPr>
            <p:cNvPr id="78" name="Shape 78"/>
            <p:cNvGrpSpPr/>
            <p:nvPr/>
          </p:nvGrpSpPr>
          <p:grpSpPr>
            <a:xfrm>
              <a:off x="344144" y="2914651"/>
              <a:ext cx="1918326" cy="1263331"/>
              <a:chOff x="431925" y="1304875"/>
              <a:chExt cx="2628925" cy="3416400"/>
            </a:xfrm>
          </p:grpSpPr>
          <p:sp>
            <p:nvSpPr>
              <p:cNvPr id="79" name="Shape 79"/>
              <p:cNvSpPr txBox="1"/>
              <p:nvPr/>
            </p:nvSpPr>
            <p:spPr>
              <a:xfrm>
                <a:off x="431925" y="1304875"/>
                <a:ext cx="2628899" cy="4640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431950" y="1304875"/>
                <a:ext cx="2628900" cy="3416400"/>
              </a:xfrm>
              <a:prstGeom prst="rect">
                <a:avLst/>
              </a:prstGeom>
              <a:no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81" name="Shape 81"/>
            <p:cNvSpPr txBox="1"/>
            <p:nvPr/>
          </p:nvSpPr>
          <p:spPr>
            <a:xfrm>
              <a:off x="334398" y="2826560"/>
              <a:ext cx="1826100" cy="238800"/>
            </a:xfrm>
            <a:prstGeom prst="rect">
              <a:avLst/>
            </a:prstGeom>
            <a:noFill/>
            <a:ln>
              <a:noFill/>
            </a:ln>
          </p:spPr>
          <p:txBody>
            <a:bodyPr lIns="91425" tIns="91425" rIns="91425" bIns="91425" anchor="t" anchorCtr="0">
              <a:noAutofit/>
            </a:bodyPr>
            <a:lstStyle/>
            <a:p>
              <a:pPr lvl="0">
                <a:spcBef>
                  <a:spcPts val="0"/>
                </a:spcBef>
                <a:buNone/>
              </a:pPr>
              <a:r>
                <a:rPr lang="en" sz="1200">
                  <a:latin typeface="Oswald"/>
                  <a:ea typeface="Oswald"/>
                  <a:cs typeface="Oswald"/>
                  <a:sym typeface="Oswald"/>
                </a:rPr>
                <a:t>Abigail Beadle </a:t>
              </a:r>
            </a:p>
          </p:txBody>
        </p:sp>
        <p:sp>
          <p:nvSpPr>
            <p:cNvPr id="82" name="Shape 82"/>
            <p:cNvSpPr txBox="1"/>
            <p:nvPr/>
          </p:nvSpPr>
          <p:spPr>
            <a:xfrm>
              <a:off x="387648" y="3295279"/>
              <a:ext cx="1719600" cy="414000"/>
            </a:xfrm>
            <a:prstGeom prst="rect">
              <a:avLst/>
            </a:prstGeom>
            <a:noFill/>
            <a:ln>
              <a:noFill/>
            </a:ln>
          </p:spPr>
          <p:txBody>
            <a:bodyPr lIns="91425" tIns="91425" rIns="91425" bIns="91425" anchor="t" anchorCtr="0">
              <a:noAutofit/>
            </a:bodyPr>
            <a:lstStyle/>
            <a:p>
              <a:pPr lvl="0" algn="ctr">
                <a:spcBef>
                  <a:spcPts val="0"/>
                </a:spcBef>
                <a:buNone/>
              </a:pPr>
              <a:r>
                <a:rPr lang="en">
                  <a:solidFill>
                    <a:srgbClr val="FFFFFF"/>
                  </a:solidFill>
                  <a:latin typeface="Average"/>
                  <a:ea typeface="Average"/>
                  <a:cs typeface="Average"/>
                  <a:sym typeface="Average"/>
                </a:rPr>
                <a:t>Associate Director of Residence Life  </a:t>
              </a:r>
            </a:p>
            <a:p>
              <a:pPr lvl="0">
                <a:spcBef>
                  <a:spcPts val="0"/>
                </a:spcBef>
                <a:buNone/>
              </a:pPr>
              <a:endParaRPr/>
            </a:p>
            <a:p>
              <a:pPr lvl="0">
                <a:spcBef>
                  <a:spcPts val="0"/>
                </a:spcBef>
                <a:buNone/>
              </a:pPr>
              <a:endParaRPr>
                <a:solidFill>
                  <a:srgbClr val="FFFFFF"/>
                </a:solidFill>
              </a:endParaRPr>
            </a:p>
          </p:txBody>
        </p:sp>
      </p:grpSp>
      <p:grpSp>
        <p:nvGrpSpPr>
          <p:cNvPr id="83" name="Shape 83"/>
          <p:cNvGrpSpPr/>
          <p:nvPr/>
        </p:nvGrpSpPr>
        <p:grpSpPr>
          <a:xfrm>
            <a:off x="2575698" y="2826523"/>
            <a:ext cx="1928071" cy="1351496"/>
            <a:chOff x="334398" y="2826560"/>
            <a:chExt cx="1928071" cy="1351496"/>
          </a:xfrm>
        </p:grpSpPr>
        <p:grpSp>
          <p:nvGrpSpPr>
            <p:cNvPr id="84" name="Shape 84"/>
            <p:cNvGrpSpPr/>
            <p:nvPr/>
          </p:nvGrpSpPr>
          <p:grpSpPr>
            <a:xfrm>
              <a:off x="344144" y="2914671"/>
              <a:ext cx="1918326" cy="1263384"/>
              <a:chOff x="431925" y="1304875"/>
              <a:chExt cx="2628925" cy="3416400"/>
            </a:xfrm>
          </p:grpSpPr>
          <p:sp>
            <p:nvSpPr>
              <p:cNvPr id="85" name="Shape 85"/>
              <p:cNvSpPr txBox="1"/>
              <p:nvPr/>
            </p:nvSpPr>
            <p:spPr>
              <a:xfrm>
                <a:off x="431925" y="1304875"/>
                <a:ext cx="2628900" cy="4641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a:off x="431950" y="1304875"/>
                <a:ext cx="2628900" cy="3416400"/>
              </a:xfrm>
              <a:prstGeom prst="rect">
                <a:avLst/>
              </a:prstGeom>
              <a:no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87" name="Shape 87"/>
            <p:cNvSpPr txBox="1"/>
            <p:nvPr/>
          </p:nvSpPr>
          <p:spPr>
            <a:xfrm>
              <a:off x="334398" y="2826560"/>
              <a:ext cx="1826100" cy="238800"/>
            </a:xfrm>
            <a:prstGeom prst="rect">
              <a:avLst/>
            </a:prstGeom>
            <a:noFill/>
            <a:ln>
              <a:noFill/>
            </a:ln>
          </p:spPr>
          <p:txBody>
            <a:bodyPr lIns="91425" tIns="91425" rIns="91425" bIns="91425" anchor="t" anchorCtr="0">
              <a:noAutofit/>
            </a:bodyPr>
            <a:lstStyle/>
            <a:p>
              <a:pPr lvl="0" rtl="0">
                <a:spcBef>
                  <a:spcPts val="0"/>
                </a:spcBef>
                <a:buNone/>
              </a:pPr>
              <a:r>
                <a:rPr lang="en" sz="1200">
                  <a:latin typeface="Oswald"/>
                  <a:ea typeface="Oswald"/>
                  <a:cs typeface="Oswald"/>
                  <a:sym typeface="Oswald"/>
                </a:rPr>
                <a:t>Braylon Junior</a:t>
              </a:r>
            </a:p>
          </p:txBody>
        </p:sp>
        <p:sp>
          <p:nvSpPr>
            <p:cNvPr id="88" name="Shape 88"/>
            <p:cNvSpPr txBox="1"/>
            <p:nvPr/>
          </p:nvSpPr>
          <p:spPr>
            <a:xfrm>
              <a:off x="443511" y="3295279"/>
              <a:ext cx="1719600" cy="414000"/>
            </a:xfrm>
            <a:prstGeom prst="rect">
              <a:avLst/>
            </a:prstGeom>
            <a:noFill/>
            <a:ln>
              <a:noFill/>
            </a:ln>
          </p:spPr>
          <p:txBody>
            <a:bodyPr lIns="91425" tIns="91425" rIns="91425" bIns="91425" anchor="t" anchorCtr="0">
              <a:noAutofit/>
            </a:bodyPr>
            <a:lstStyle/>
            <a:p>
              <a:pPr lvl="0" algn="ctr" rtl="0">
                <a:spcBef>
                  <a:spcPts val="0"/>
                </a:spcBef>
                <a:buNone/>
              </a:pPr>
              <a:r>
                <a:rPr lang="en">
                  <a:solidFill>
                    <a:srgbClr val="FFFFFF"/>
                  </a:solidFill>
                  <a:latin typeface="Average"/>
                  <a:ea typeface="Average"/>
                  <a:cs typeface="Average"/>
                  <a:sym typeface="Average"/>
                </a:rPr>
                <a:t>Associate Professor in the Department of Psychology </a:t>
              </a:r>
            </a:p>
            <a:p>
              <a:pPr lvl="0" rtl="0">
                <a:spcBef>
                  <a:spcPts val="0"/>
                </a:spcBef>
                <a:buNone/>
              </a:pPr>
              <a:endParaRPr/>
            </a:p>
            <a:p>
              <a:pPr lvl="0" rtl="0">
                <a:spcBef>
                  <a:spcPts val="0"/>
                </a:spcBef>
                <a:buNone/>
              </a:pPr>
              <a:endParaRPr>
                <a:solidFill>
                  <a:srgbClr val="FFFFFF"/>
                </a:solidFill>
              </a:endParaRPr>
            </a:p>
          </p:txBody>
        </p:sp>
      </p:grpSp>
      <p:grpSp>
        <p:nvGrpSpPr>
          <p:cNvPr id="89" name="Shape 89"/>
          <p:cNvGrpSpPr/>
          <p:nvPr/>
        </p:nvGrpSpPr>
        <p:grpSpPr>
          <a:xfrm>
            <a:off x="4739873" y="2826510"/>
            <a:ext cx="1928071" cy="1351496"/>
            <a:chOff x="334398" y="2826560"/>
            <a:chExt cx="1928071" cy="1351496"/>
          </a:xfrm>
        </p:grpSpPr>
        <p:grpSp>
          <p:nvGrpSpPr>
            <p:cNvPr id="90" name="Shape 90"/>
            <p:cNvGrpSpPr/>
            <p:nvPr/>
          </p:nvGrpSpPr>
          <p:grpSpPr>
            <a:xfrm>
              <a:off x="344144" y="2914671"/>
              <a:ext cx="1918326" cy="1263384"/>
              <a:chOff x="431925" y="1304875"/>
              <a:chExt cx="2628925" cy="3416400"/>
            </a:xfrm>
          </p:grpSpPr>
          <p:sp>
            <p:nvSpPr>
              <p:cNvPr id="91" name="Shape 91"/>
              <p:cNvSpPr txBox="1"/>
              <p:nvPr/>
            </p:nvSpPr>
            <p:spPr>
              <a:xfrm>
                <a:off x="431925" y="1304875"/>
                <a:ext cx="2628900" cy="4641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431950" y="1304875"/>
                <a:ext cx="2628900" cy="3416400"/>
              </a:xfrm>
              <a:prstGeom prst="rect">
                <a:avLst/>
              </a:prstGeom>
              <a:no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93" name="Shape 93"/>
            <p:cNvSpPr txBox="1"/>
            <p:nvPr/>
          </p:nvSpPr>
          <p:spPr>
            <a:xfrm>
              <a:off x="334398" y="2826560"/>
              <a:ext cx="1826100" cy="238800"/>
            </a:xfrm>
            <a:prstGeom prst="rect">
              <a:avLst/>
            </a:prstGeom>
            <a:noFill/>
            <a:ln>
              <a:noFill/>
            </a:ln>
          </p:spPr>
          <p:txBody>
            <a:bodyPr lIns="91425" tIns="91425" rIns="91425" bIns="91425" anchor="t" anchorCtr="0">
              <a:noAutofit/>
            </a:bodyPr>
            <a:lstStyle/>
            <a:p>
              <a:pPr lvl="0" rtl="0">
                <a:spcBef>
                  <a:spcPts val="0"/>
                </a:spcBef>
                <a:buNone/>
              </a:pPr>
              <a:r>
                <a:rPr lang="en" sz="1200">
                  <a:latin typeface="Oswald"/>
                  <a:ea typeface="Oswald"/>
                  <a:cs typeface="Oswald"/>
                  <a:sym typeface="Oswald"/>
                </a:rPr>
                <a:t>Bianca Lambert</a:t>
              </a:r>
            </a:p>
          </p:txBody>
        </p:sp>
        <p:sp>
          <p:nvSpPr>
            <p:cNvPr id="94" name="Shape 94"/>
            <p:cNvSpPr txBox="1"/>
            <p:nvPr/>
          </p:nvSpPr>
          <p:spPr>
            <a:xfrm>
              <a:off x="443511" y="3295329"/>
              <a:ext cx="1719600" cy="414000"/>
            </a:xfrm>
            <a:prstGeom prst="rect">
              <a:avLst/>
            </a:prstGeom>
            <a:noFill/>
            <a:ln>
              <a:noFill/>
            </a:ln>
          </p:spPr>
          <p:txBody>
            <a:bodyPr lIns="91425" tIns="91425" rIns="91425" bIns="91425" anchor="t" anchorCtr="0">
              <a:noAutofit/>
            </a:bodyPr>
            <a:lstStyle/>
            <a:p>
              <a:pPr lvl="0" algn="ctr" rtl="0">
                <a:spcBef>
                  <a:spcPts val="0"/>
                </a:spcBef>
                <a:buNone/>
              </a:pPr>
              <a:r>
                <a:rPr lang="en">
                  <a:solidFill>
                    <a:srgbClr val="FFFFFF"/>
                  </a:solidFill>
                  <a:latin typeface="Average"/>
                  <a:ea typeface="Average"/>
                  <a:cs typeface="Average"/>
                  <a:sym typeface="Average"/>
                </a:rPr>
                <a:t>Associate Director of Student Activities</a:t>
              </a:r>
            </a:p>
            <a:p>
              <a:pPr lvl="0" rtl="0">
                <a:spcBef>
                  <a:spcPts val="0"/>
                </a:spcBef>
                <a:buNone/>
              </a:pPr>
              <a:endParaRPr/>
            </a:p>
            <a:p>
              <a:pPr lvl="0" rtl="0">
                <a:spcBef>
                  <a:spcPts val="0"/>
                </a:spcBef>
                <a:buNone/>
              </a:pPr>
              <a:endParaRPr>
                <a:solidFill>
                  <a:srgbClr val="FFFFFF"/>
                </a:solidFill>
              </a:endParaRPr>
            </a:p>
          </p:txBody>
        </p:sp>
      </p:grpSp>
      <p:grpSp>
        <p:nvGrpSpPr>
          <p:cNvPr id="95" name="Shape 95"/>
          <p:cNvGrpSpPr/>
          <p:nvPr/>
        </p:nvGrpSpPr>
        <p:grpSpPr>
          <a:xfrm>
            <a:off x="6875473" y="2826535"/>
            <a:ext cx="1930400" cy="1351496"/>
            <a:chOff x="334398" y="2826560"/>
            <a:chExt cx="1930400" cy="1351496"/>
          </a:xfrm>
        </p:grpSpPr>
        <p:grpSp>
          <p:nvGrpSpPr>
            <p:cNvPr id="96" name="Shape 96"/>
            <p:cNvGrpSpPr/>
            <p:nvPr/>
          </p:nvGrpSpPr>
          <p:grpSpPr>
            <a:xfrm>
              <a:off x="344144" y="2914671"/>
              <a:ext cx="1918326" cy="1263384"/>
              <a:chOff x="431925" y="1304875"/>
              <a:chExt cx="2628925" cy="3416400"/>
            </a:xfrm>
          </p:grpSpPr>
          <p:sp>
            <p:nvSpPr>
              <p:cNvPr id="97" name="Shape 97"/>
              <p:cNvSpPr txBox="1"/>
              <p:nvPr/>
            </p:nvSpPr>
            <p:spPr>
              <a:xfrm>
                <a:off x="431925" y="1304875"/>
                <a:ext cx="2628900" cy="4641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431950" y="1304875"/>
                <a:ext cx="2628900" cy="3416400"/>
              </a:xfrm>
              <a:prstGeom prst="rect">
                <a:avLst/>
              </a:prstGeom>
              <a:no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99" name="Shape 99"/>
            <p:cNvSpPr txBox="1"/>
            <p:nvPr/>
          </p:nvSpPr>
          <p:spPr>
            <a:xfrm>
              <a:off x="334398" y="2826560"/>
              <a:ext cx="1826100" cy="238800"/>
            </a:xfrm>
            <a:prstGeom prst="rect">
              <a:avLst/>
            </a:prstGeom>
            <a:noFill/>
            <a:ln>
              <a:noFill/>
            </a:ln>
          </p:spPr>
          <p:txBody>
            <a:bodyPr lIns="91425" tIns="91425" rIns="91425" bIns="91425" anchor="t" anchorCtr="0">
              <a:noAutofit/>
            </a:bodyPr>
            <a:lstStyle/>
            <a:p>
              <a:pPr lvl="0" rtl="0">
                <a:spcBef>
                  <a:spcPts val="0"/>
                </a:spcBef>
                <a:buNone/>
              </a:pPr>
              <a:r>
                <a:rPr lang="en" sz="1200" dirty="0">
                  <a:latin typeface="Oswald"/>
                  <a:ea typeface="Oswald"/>
                  <a:cs typeface="Oswald"/>
                  <a:sym typeface="Oswald"/>
                </a:rPr>
                <a:t>Casey Terrell - </a:t>
              </a:r>
              <a:r>
                <a:rPr lang="en" sz="1000" dirty="0">
                  <a:latin typeface="Oswald"/>
                  <a:ea typeface="Oswald"/>
                  <a:cs typeface="Oswald"/>
                  <a:sym typeface="Oswald"/>
                </a:rPr>
                <a:t>Team Leader</a:t>
              </a:r>
            </a:p>
          </p:txBody>
        </p:sp>
        <p:sp>
          <p:nvSpPr>
            <p:cNvPr id="100" name="Shape 100"/>
            <p:cNvSpPr txBox="1"/>
            <p:nvPr/>
          </p:nvSpPr>
          <p:spPr>
            <a:xfrm>
              <a:off x="443499" y="3295300"/>
              <a:ext cx="1821300" cy="414000"/>
            </a:xfrm>
            <a:prstGeom prst="rect">
              <a:avLst/>
            </a:prstGeom>
            <a:noFill/>
            <a:ln>
              <a:noFill/>
            </a:ln>
          </p:spPr>
          <p:txBody>
            <a:bodyPr lIns="91425" tIns="91425" rIns="91425" bIns="91425" anchor="t" anchorCtr="0">
              <a:noAutofit/>
            </a:bodyPr>
            <a:lstStyle/>
            <a:p>
              <a:pPr lvl="0" algn="ctr" rtl="0">
                <a:spcBef>
                  <a:spcPts val="0"/>
                </a:spcBef>
                <a:buNone/>
              </a:pPr>
              <a:r>
                <a:rPr lang="en">
                  <a:solidFill>
                    <a:srgbClr val="FFFFFF"/>
                  </a:solidFill>
                  <a:latin typeface="Average"/>
                  <a:ea typeface="Average"/>
                  <a:cs typeface="Average"/>
                  <a:sym typeface="Average"/>
                </a:rPr>
                <a:t>Director of Accessibility Services </a:t>
              </a:r>
            </a:p>
            <a:p>
              <a:pPr lvl="0" algn="ctr" rtl="0">
                <a:spcBef>
                  <a:spcPts val="0"/>
                </a:spcBef>
                <a:buNone/>
              </a:pPr>
              <a:r>
                <a:rPr lang="en" sz="900">
                  <a:solidFill>
                    <a:srgbClr val="FFFFFF"/>
                  </a:solidFill>
                  <a:latin typeface="Average"/>
                  <a:ea typeface="Average"/>
                  <a:cs typeface="Average"/>
                  <a:sym typeface="Average"/>
                </a:rPr>
                <a:t>(Formerly known as </a:t>
              </a:r>
            </a:p>
            <a:p>
              <a:pPr lvl="0" algn="ctr" rtl="0">
                <a:spcBef>
                  <a:spcPts val="0"/>
                </a:spcBef>
                <a:buNone/>
              </a:pPr>
              <a:r>
                <a:rPr lang="en" sz="900">
                  <a:solidFill>
                    <a:srgbClr val="FFFFFF"/>
                  </a:solidFill>
                  <a:latin typeface="Average"/>
                  <a:ea typeface="Average"/>
                  <a:cs typeface="Average"/>
                  <a:sym typeface="Average"/>
                </a:rPr>
                <a:t>Disability Services)</a:t>
              </a:r>
            </a:p>
            <a:p>
              <a:pPr lvl="0" rtl="0">
                <a:spcBef>
                  <a:spcPts val="0"/>
                </a:spcBef>
                <a:buNone/>
              </a:pPr>
              <a:endParaRPr/>
            </a:p>
            <a:p>
              <a:pPr lvl="0" rtl="0">
                <a:spcBef>
                  <a:spcPts val="0"/>
                </a:spcBef>
                <a:buNone/>
              </a:pPr>
              <a:endParaRPr>
                <a:solidFill>
                  <a:srgbClr val="FFFFFF"/>
                </a:solidFill>
              </a:endParaRPr>
            </a:p>
          </p:txBody>
        </p:sp>
      </p:grpSp>
      <p:sp>
        <p:nvSpPr>
          <p:cNvPr id="101" name="Shape 101"/>
          <p:cNvSpPr txBox="1">
            <a:spLocks noGrp="1"/>
          </p:cNvSpPr>
          <p:nvPr>
            <p:ph type="title"/>
          </p:nvPr>
        </p:nvSpPr>
        <p:spPr>
          <a:xfrm>
            <a:off x="311700" y="4447000"/>
            <a:ext cx="8520600" cy="572700"/>
          </a:xfrm>
          <a:prstGeom prst="rect">
            <a:avLst/>
          </a:prstGeom>
        </p:spPr>
        <p:txBody>
          <a:bodyPr lIns="91425" tIns="91425" rIns="91425" bIns="91425" anchor="t" anchorCtr="0">
            <a:noAutofit/>
          </a:bodyPr>
          <a:lstStyle/>
          <a:p>
            <a:pPr lvl="0" rtl="0">
              <a:spcBef>
                <a:spcPts val="0"/>
              </a:spcBef>
              <a:buNone/>
            </a:pPr>
            <a:r>
              <a:rPr lang="en" sz="1200" dirty="0">
                <a:latin typeface="Average"/>
                <a:ea typeface="Average"/>
                <a:cs typeface="Average"/>
                <a:sym typeface="Average"/>
              </a:rPr>
              <a:t>Not Pictured: Assistant Director of Mental Health Services</a:t>
            </a:r>
          </a:p>
        </p:txBody>
      </p:sp>
      <p:pic>
        <p:nvPicPr>
          <p:cNvPr id="102" name="Shape 102"/>
          <p:cNvPicPr preferRelativeResize="0"/>
          <p:nvPr/>
        </p:nvPicPr>
        <p:blipFill>
          <a:blip r:embed="rId6">
            <a:extLst>
              <a:ext uri="{28A0092B-C50C-407E-A947-70E740481C1C}">
                <a14:useLocalDpi xmlns:a14="http://schemas.microsoft.com/office/drawing/2010/main" val="0"/>
              </a:ext>
            </a:extLst>
          </a:blip>
          <a:stretch>
            <a:fillRect/>
          </a:stretch>
        </p:blipFill>
        <p:spPr>
          <a:xfrm>
            <a:off x="2678291" y="735499"/>
            <a:ext cx="1824893" cy="2091024"/>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chemeClr val="accent2"/>
                </a:solidFill>
              </a:rPr>
              <a:t>Resources</a:t>
            </a:r>
          </a:p>
        </p:txBody>
      </p:sp>
      <p:sp>
        <p:nvSpPr>
          <p:cNvPr id="282" name="Shape 28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spcAft>
                <a:spcPts val="0"/>
              </a:spcAft>
              <a:buNone/>
            </a:pPr>
            <a:r>
              <a:rPr lang="en" sz="1000">
                <a:solidFill>
                  <a:srgbClr val="000000"/>
                </a:solidFill>
              </a:rPr>
              <a:t>American Psychiatric Association. (2013). </a:t>
            </a:r>
            <a:r>
              <a:rPr lang="en" sz="1000" i="1">
                <a:solidFill>
                  <a:srgbClr val="000000"/>
                </a:solidFill>
              </a:rPr>
              <a:t>Diagnostic and statistical manual of mental disorders </a:t>
            </a:r>
            <a:r>
              <a:rPr lang="en" sz="1000">
                <a:solidFill>
                  <a:srgbClr val="000000"/>
                </a:solidFill>
              </a:rPr>
              <a:t>(5th ed).  Washington, D.C: Author. </a:t>
            </a:r>
          </a:p>
          <a:p>
            <a:pPr lvl="0" rtl="0">
              <a:spcBef>
                <a:spcPts val="0"/>
              </a:spcBef>
              <a:spcAft>
                <a:spcPts val="0"/>
              </a:spcAft>
              <a:buNone/>
            </a:pPr>
            <a:endParaRPr sz="1000">
              <a:solidFill>
                <a:srgbClr val="2A2A2A"/>
              </a:solidFill>
            </a:endParaRPr>
          </a:p>
          <a:p>
            <a:pPr lvl="0" rtl="0">
              <a:spcBef>
                <a:spcPts val="0"/>
              </a:spcBef>
              <a:spcAft>
                <a:spcPts val="0"/>
              </a:spcAft>
              <a:buNone/>
            </a:pPr>
            <a:r>
              <a:rPr lang="en" sz="1000">
                <a:solidFill>
                  <a:srgbClr val="2A2A2A"/>
                </a:solidFill>
              </a:rPr>
              <a:t>Centers for Disease Control and Prevention (2016). </a:t>
            </a:r>
            <a:r>
              <a:rPr lang="en" sz="1000" i="1">
                <a:solidFill>
                  <a:srgbClr val="2A2A2A"/>
                </a:solidFill>
              </a:rPr>
              <a:t>Autism and Developmental Disabilities Monitoring (ADDM) Network</a:t>
            </a:r>
            <a:r>
              <a:rPr lang="en" sz="1000">
                <a:solidFill>
                  <a:srgbClr val="2A2A2A"/>
                </a:solidFill>
              </a:rPr>
              <a:t>. Retrieved from</a:t>
            </a:r>
          </a:p>
          <a:p>
            <a:pPr lvl="0" indent="457200" rtl="0">
              <a:spcBef>
                <a:spcPts val="0"/>
              </a:spcBef>
              <a:spcAft>
                <a:spcPts val="0"/>
              </a:spcAft>
              <a:buNone/>
            </a:pPr>
            <a:r>
              <a:rPr lang="en" sz="1000">
                <a:solidFill>
                  <a:srgbClr val="2A2A2A"/>
                </a:solidFill>
              </a:rPr>
              <a:t> http://www.cdc.gov/ncbddd/autism/addm.html</a:t>
            </a:r>
          </a:p>
          <a:p>
            <a:pPr lvl="0" rtl="0">
              <a:spcBef>
                <a:spcPts val="0"/>
              </a:spcBef>
              <a:spcAft>
                <a:spcPts val="0"/>
              </a:spcAft>
              <a:buNone/>
            </a:pPr>
            <a:endParaRPr sz="1000">
              <a:solidFill>
                <a:srgbClr val="2A2A2A"/>
              </a:solidFill>
            </a:endParaRPr>
          </a:p>
          <a:p>
            <a:pPr lvl="0" rtl="0">
              <a:spcBef>
                <a:spcPts val="0"/>
              </a:spcBef>
              <a:spcAft>
                <a:spcPts val="0"/>
              </a:spcAft>
              <a:buNone/>
            </a:pPr>
            <a:r>
              <a:rPr lang="en" sz="1000">
                <a:solidFill>
                  <a:srgbClr val="000000"/>
                </a:solidFill>
              </a:rPr>
              <a:t>Fisher, H. (2014) </a:t>
            </a:r>
            <a:r>
              <a:rPr lang="en" sz="1000" i="1">
                <a:solidFill>
                  <a:srgbClr val="000000"/>
                </a:solidFill>
              </a:rPr>
              <a:t>Disability in higher education topics: autism spectrum disorder</a:t>
            </a:r>
            <a:r>
              <a:rPr lang="en" sz="1000">
                <a:solidFill>
                  <a:srgbClr val="000000"/>
                </a:solidFill>
              </a:rPr>
              <a:t>. Retrieved from</a:t>
            </a:r>
          </a:p>
          <a:p>
            <a:pPr marL="457200" lvl="0" indent="0" rtl="0">
              <a:spcBef>
                <a:spcPts val="0"/>
              </a:spcBef>
              <a:spcAft>
                <a:spcPts val="0"/>
              </a:spcAft>
              <a:buNone/>
            </a:pPr>
            <a:r>
              <a:rPr lang="en" sz="1000">
                <a:solidFill>
                  <a:srgbClr val="000000"/>
                </a:solidFill>
              </a:rPr>
              <a:t>https://www.marymount.edu/marymount.edu/media/Academic_media/Services_and_Resources/Supporting-Students-with-Autism-Spectrum-Disorder-(SEHS-ver-).pdf</a:t>
            </a:r>
          </a:p>
          <a:p>
            <a:pPr lvl="0" rtl="0">
              <a:spcBef>
                <a:spcPts val="0"/>
              </a:spcBef>
              <a:spcAft>
                <a:spcPts val="0"/>
              </a:spcAft>
              <a:buNone/>
            </a:pPr>
            <a:endParaRPr sz="1000">
              <a:solidFill>
                <a:srgbClr val="2A2A2A"/>
              </a:solidFill>
            </a:endParaRPr>
          </a:p>
          <a:p>
            <a:pPr lvl="0" rtl="0">
              <a:spcBef>
                <a:spcPts val="0"/>
              </a:spcBef>
              <a:spcAft>
                <a:spcPts val="0"/>
              </a:spcAft>
              <a:buNone/>
            </a:pPr>
            <a:r>
              <a:rPr lang="en" sz="1000">
                <a:solidFill>
                  <a:srgbClr val="2A2A2A"/>
                </a:solidFill>
              </a:rPr>
              <a:t>International Child Development Center (2014). </a:t>
            </a:r>
            <a:r>
              <a:rPr lang="en" sz="1000" i="1">
                <a:solidFill>
                  <a:srgbClr val="2A2A2A"/>
                </a:solidFill>
              </a:rPr>
              <a:t>Diagnosis</a:t>
            </a:r>
            <a:r>
              <a:rPr lang="en" sz="1000">
                <a:solidFill>
                  <a:srgbClr val="2A2A2A"/>
                </a:solidFill>
              </a:rPr>
              <a:t>. Retrieved from http://autism.am/diagnosis/</a:t>
            </a:r>
          </a:p>
          <a:p>
            <a:pPr lvl="0" rtl="0">
              <a:spcBef>
                <a:spcPts val="0"/>
              </a:spcBef>
              <a:spcAft>
                <a:spcPts val="0"/>
              </a:spcAft>
              <a:buNone/>
            </a:pPr>
            <a:endParaRPr sz="1000">
              <a:solidFill>
                <a:srgbClr val="2A2A2A"/>
              </a:solidFill>
            </a:endParaRPr>
          </a:p>
          <a:p>
            <a:pPr lvl="0" rtl="0">
              <a:spcBef>
                <a:spcPts val="0"/>
              </a:spcBef>
              <a:spcAft>
                <a:spcPts val="0"/>
              </a:spcAft>
              <a:buNone/>
            </a:pPr>
            <a:r>
              <a:rPr lang="en" sz="1000">
                <a:solidFill>
                  <a:srgbClr val="222222"/>
                </a:solidFill>
                <a:highlight>
                  <a:srgbClr val="FFFFFF"/>
                </a:highlight>
              </a:rPr>
              <a:t>Patton, L. D., Renn, K. A., Guido, F. M., Quaye, S. J., &amp; Forney, D. S. (2016). </a:t>
            </a:r>
            <a:r>
              <a:rPr lang="en" sz="1000" i="1">
                <a:solidFill>
                  <a:srgbClr val="222222"/>
                </a:solidFill>
                <a:highlight>
                  <a:srgbClr val="FFFFFF"/>
                </a:highlight>
              </a:rPr>
              <a:t>Student development in college: Theory, research, and practice</a:t>
            </a:r>
            <a:r>
              <a:rPr lang="en" sz="1000">
                <a:solidFill>
                  <a:srgbClr val="222222"/>
                </a:solidFill>
                <a:highlight>
                  <a:srgbClr val="FFFFFF"/>
                </a:highlight>
              </a:rPr>
              <a:t>. John</a:t>
            </a:r>
          </a:p>
          <a:p>
            <a:pPr lvl="0" indent="457200" rtl="0">
              <a:spcBef>
                <a:spcPts val="0"/>
              </a:spcBef>
              <a:spcAft>
                <a:spcPts val="0"/>
              </a:spcAft>
              <a:buNone/>
            </a:pPr>
            <a:r>
              <a:rPr lang="en" sz="1000">
                <a:solidFill>
                  <a:srgbClr val="222222"/>
                </a:solidFill>
                <a:highlight>
                  <a:srgbClr val="FFFFFF"/>
                </a:highlight>
              </a:rPr>
              <a:t>Wiley &amp; Sons.</a:t>
            </a:r>
          </a:p>
          <a:p>
            <a:pPr lvl="0" rtl="0">
              <a:spcBef>
                <a:spcPts val="0"/>
              </a:spcBef>
              <a:spcAft>
                <a:spcPts val="0"/>
              </a:spcAft>
              <a:buNone/>
            </a:pPr>
            <a:endParaRPr sz="1000">
              <a:solidFill>
                <a:srgbClr val="222222"/>
              </a:solidFill>
              <a:highlight>
                <a:srgbClr val="FFFFFF"/>
              </a:highlight>
            </a:endParaRPr>
          </a:p>
          <a:p>
            <a:pPr lvl="0" rtl="0">
              <a:spcBef>
                <a:spcPts val="0"/>
              </a:spcBef>
              <a:spcAft>
                <a:spcPts val="0"/>
              </a:spcAft>
              <a:buNone/>
            </a:pPr>
            <a:r>
              <a:rPr lang="en" sz="1000">
                <a:solidFill>
                  <a:srgbClr val="222222"/>
                </a:solidFill>
                <a:highlight>
                  <a:srgbClr val="FFFFFF"/>
                </a:highlight>
              </a:rPr>
              <a:t>Shattuck, P. T., Narendorf, S. C., Cooper, B., Sterzing, P. R., Wagner, M., &amp; Taylor, J. L. (2012). Postsecondary education and employment among</a:t>
            </a:r>
          </a:p>
          <a:p>
            <a:pPr lvl="0" indent="457200" rtl="0">
              <a:spcBef>
                <a:spcPts val="0"/>
              </a:spcBef>
              <a:spcAft>
                <a:spcPts val="0"/>
              </a:spcAft>
              <a:buNone/>
            </a:pPr>
            <a:r>
              <a:rPr lang="en" sz="1000">
                <a:solidFill>
                  <a:srgbClr val="222222"/>
                </a:solidFill>
                <a:highlight>
                  <a:srgbClr val="FFFFFF"/>
                </a:highlight>
              </a:rPr>
              <a:t>youth with an autism spectrum disorder. </a:t>
            </a:r>
            <a:r>
              <a:rPr lang="en" sz="1000" i="1">
                <a:solidFill>
                  <a:srgbClr val="222222"/>
                </a:solidFill>
              </a:rPr>
              <a:t>Pediatrics</a:t>
            </a:r>
            <a:r>
              <a:rPr lang="en" sz="1000">
                <a:solidFill>
                  <a:srgbClr val="222222"/>
                </a:solidFill>
                <a:highlight>
                  <a:srgbClr val="FFFFFF"/>
                </a:highlight>
              </a:rPr>
              <a:t>, peds-2011.</a:t>
            </a:r>
            <a:r>
              <a:rPr lang="en" sz="1000">
                <a:solidFill>
                  <a:srgbClr val="000000"/>
                </a:solidFill>
              </a:rPr>
              <a:t>	</a:t>
            </a:r>
          </a:p>
          <a:p>
            <a:pPr lvl="0" rtl="0">
              <a:spcBef>
                <a:spcPts val="0"/>
              </a:spcBef>
              <a:spcAft>
                <a:spcPts val="0"/>
              </a:spcAft>
              <a:buNone/>
            </a:pPr>
            <a:endParaRPr sz="1000">
              <a:solidFill>
                <a:srgbClr val="000000"/>
              </a:solidFill>
            </a:endParaRPr>
          </a:p>
          <a:p>
            <a:pPr marL="457200" lvl="0" indent="0" rtl="0">
              <a:spcBef>
                <a:spcPts val="0"/>
              </a:spcBef>
              <a:spcAft>
                <a:spcPts val="0"/>
              </a:spcAft>
              <a:buNone/>
            </a:pPr>
            <a:endParaRPr sz="1000">
              <a:solidFill>
                <a:srgbClr val="000000"/>
              </a:solidFill>
            </a:endParaRPr>
          </a:p>
          <a:p>
            <a:pPr lvl="0" indent="457200" rtl="0">
              <a:spcBef>
                <a:spcPts val="0"/>
              </a:spcBef>
              <a:spcAft>
                <a:spcPts val="0"/>
              </a:spcAft>
              <a:buNone/>
            </a:pPr>
            <a:endParaRPr sz="1000">
              <a:solidFill>
                <a:srgbClr val="000000"/>
              </a:solidFill>
            </a:endParaRPr>
          </a:p>
          <a:p>
            <a:pPr lvl="0" rtl="0">
              <a:lnSpc>
                <a:spcPct val="200000"/>
              </a:lnSpc>
              <a:spcBef>
                <a:spcPts val="0"/>
              </a:spcBef>
              <a:spcAft>
                <a:spcPts val="0"/>
              </a:spcAft>
              <a:buNone/>
            </a:pPr>
            <a:endParaRPr sz="10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66775" y="385425"/>
            <a:ext cx="6121200" cy="1011900"/>
          </a:xfrm>
          <a:prstGeom prst="rect">
            <a:avLst/>
          </a:prstGeom>
        </p:spPr>
        <p:txBody>
          <a:bodyPr lIns="91425" tIns="91425" rIns="91425" bIns="91425" anchor="ctr" anchorCtr="0">
            <a:noAutofit/>
          </a:bodyPr>
          <a:lstStyle/>
          <a:p>
            <a:pPr lvl="0" rtl="0">
              <a:spcBef>
                <a:spcPts val="0"/>
              </a:spcBef>
              <a:buNone/>
            </a:pPr>
            <a:r>
              <a:rPr lang="en" sz="3600">
                <a:solidFill>
                  <a:srgbClr val="FFFFFF"/>
                </a:solidFill>
              </a:rPr>
              <a:t>Allen State University </a:t>
            </a:r>
          </a:p>
        </p:txBody>
      </p:sp>
      <p:sp>
        <p:nvSpPr>
          <p:cNvPr id="108" name="Shape 108"/>
          <p:cNvSpPr txBox="1"/>
          <p:nvPr/>
        </p:nvSpPr>
        <p:spPr>
          <a:xfrm>
            <a:off x="466775" y="1227600"/>
            <a:ext cx="5237400" cy="3383700"/>
          </a:xfrm>
          <a:prstGeom prst="rect">
            <a:avLst/>
          </a:prstGeom>
          <a:noFill/>
          <a:ln>
            <a:noFill/>
          </a:ln>
        </p:spPr>
        <p:txBody>
          <a:bodyPr lIns="91425" tIns="91425" rIns="91425" bIns="91425" anchor="t" anchorCtr="0">
            <a:noAutofit/>
          </a:bodyPr>
          <a:lstStyle/>
          <a:p>
            <a:pPr marL="412750" lvl="0" indent="-285750" rtl="0">
              <a:spcBef>
                <a:spcPts val="0"/>
              </a:spcBef>
              <a:buClr>
                <a:schemeClr val="accent3"/>
              </a:buClr>
              <a:buSzPct val="100000"/>
              <a:buFont typeface="Arial" charset="0"/>
              <a:buChar char="•"/>
            </a:pPr>
            <a:r>
              <a:rPr lang="en" sz="1600" dirty="0">
                <a:solidFill>
                  <a:schemeClr val="accent3"/>
                </a:solidFill>
                <a:latin typeface="Average"/>
                <a:ea typeface="Average"/>
                <a:cs typeface="Average"/>
                <a:sym typeface="Average"/>
              </a:rPr>
              <a:t>Public Institution</a:t>
            </a:r>
          </a:p>
          <a:p>
            <a:pPr marL="412750" lvl="0" indent="-285750" rtl="0">
              <a:spcBef>
                <a:spcPts val="0"/>
              </a:spcBef>
              <a:buClr>
                <a:schemeClr val="accent3"/>
              </a:buClr>
              <a:buSzPct val="100000"/>
              <a:buFont typeface="Arial" charset="0"/>
              <a:buChar char="•"/>
            </a:pPr>
            <a:r>
              <a:rPr lang="en" sz="1600" dirty="0">
                <a:solidFill>
                  <a:schemeClr val="accent3"/>
                </a:solidFill>
                <a:latin typeface="Average"/>
                <a:ea typeface="Average"/>
                <a:cs typeface="Average"/>
                <a:sym typeface="Average"/>
              </a:rPr>
              <a:t>Located in Kensington, New York</a:t>
            </a:r>
          </a:p>
          <a:p>
            <a:pPr marL="412750" marR="0" lvl="0" indent="-285750" algn="l" rtl="0">
              <a:lnSpc>
                <a:spcPct val="100000"/>
              </a:lnSpc>
              <a:spcBef>
                <a:spcPts val="0"/>
              </a:spcBef>
              <a:spcAft>
                <a:spcPts val="0"/>
              </a:spcAft>
              <a:buClr>
                <a:schemeClr val="accent3"/>
              </a:buClr>
              <a:buSzPct val="100000"/>
              <a:buFont typeface="Arial" charset="0"/>
              <a:buChar char="•"/>
            </a:pPr>
            <a:r>
              <a:rPr lang="en" sz="1600" dirty="0">
                <a:solidFill>
                  <a:schemeClr val="accent3"/>
                </a:solidFill>
                <a:latin typeface="Average"/>
                <a:ea typeface="Average"/>
                <a:cs typeface="Average"/>
                <a:sym typeface="Average"/>
              </a:rPr>
              <a:t>Enrollment Total: 27,732</a:t>
            </a:r>
          </a:p>
          <a:p>
            <a:pPr marL="869950" marR="0" lvl="1" indent="-285750" algn="l" rtl="0">
              <a:lnSpc>
                <a:spcPct val="100000"/>
              </a:lnSpc>
              <a:spcBef>
                <a:spcPts val="0"/>
              </a:spcBef>
              <a:spcAft>
                <a:spcPts val="0"/>
              </a:spcAft>
              <a:buClr>
                <a:schemeClr val="accent3"/>
              </a:buClr>
              <a:buSzPct val="100000"/>
              <a:buFont typeface="Courier New" charset="0"/>
              <a:buChar char="o"/>
            </a:pPr>
            <a:r>
              <a:rPr lang="en" sz="1600" dirty="0">
                <a:solidFill>
                  <a:schemeClr val="accent3"/>
                </a:solidFill>
                <a:latin typeface="Average"/>
                <a:ea typeface="Average"/>
                <a:cs typeface="Average"/>
                <a:sym typeface="Average"/>
              </a:rPr>
              <a:t>Undergraduate: 22,498</a:t>
            </a:r>
          </a:p>
          <a:p>
            <a:pPr marL="869950" marR="0" lvl="1" indent="-285750" algn="l" rtl="0">
              <a:lnSpc>
                <a:spcPct val="100000"/>
              </a:lnSpc>
              <a:spcBef>
                <a:spcPts val="0"/>
              </a:spcBef>
              <a:spcAft>
                <a:spcPts val="0"/>
              </a:spcAft>
              <a:buClr>
                <a:schemeClr val="accent3"/>
              </a:buClr>
              <a:buSzPct val="100000"/>
              <a:buFont typeface="Courier New" charset="0"/>
              <a:buChar char="o"/>
            </a:pPr>
            <a:r>
              <a:rPr lang="en" sz="1600" dirty="0">
                <a:solidFill>
                  <a:schemeClr val="accent3"/>
                </a:solidFill>
                <a:latin typeface="Average"/>
                <a:ea typeface="Average"/>
                <a:cs typeface="Average"/>
                <a:sym typeface="Average"/>
              </a:rPr>
              <a:t>Graduate students: 4,380</a:t>
            </a:r>
          </a:p>
          <a:p>
            <a:pPr marL="869950" marR="0" lvl="1" indent="-285750" algn="l" rtl="0">
              <a:lnSpc>
                <a:spcPct val="100000"/>
              </a:lnSpc>
              <a:spcBef>
                <a:spcPts val="0"/>
              </a:spcBef>
              <a:spcAft>
                <a:spcPts val="0"/>
              </a:spcAft>
              <a:buClr>
                <a:schemeClr val="accent3"/>
              </a:buClr>
              <a:buSzPct val="100000"/>
              <a:buFont typeface="Courier New" charset="0"/>
              <a:buChar char="o"/>
            </a:pPr>
            <a:r>
              <a:rPr lang="en" sz="1600" dirty="0">
                <a:solidFill>
                  <a:schemeClr val="accent3"/>
                </a:solidFill>
                <a:latin typeface="Average"/>
                <a:ea typeface="Average"/>
                <a:cs typeface="Average"/>
                <a:sym typeface="Average"/>
              </a:rPr>
              <a:t>Law students: 854</a:t>
            </a:r>
          </a:p>
          <a:p>
            <a:pPr marL="412750" marR="0" lvl="0" indent="-285750" algn="l" rtl="0">
              <a:lnSpc>
                <a:spcPct val="100000"/>
              </a:lnSpc>
              <a:spcBef>
                <a:spcPts val="0"/>
              </a:spcBef>
              <a:spcAft>
                <a:spcPts val="0"/>
              </a:spcAft>
              <a:buClr>
                <a:schemeClr val="accent3"/>
              </a:buClr>
              <a:buSzPct val="100000"/>
              <a:buFont typeface="Arial" charset="0"/>
              <a:buChar char="•"/>
            </a:pPr>
            <a:r>
              <a:rPr lang="en" sz="1600" dirty="0">
                <a:solidFill>
                  <a:schemeClr val="accent3"/>
                </a:solidFill>
                <a:latin typeface="Average"/>
                <a:ea typeface="Average"/>
                <a:cs typeface="Average"/>
                <a:sym typeface="Average"/>
              </a:rPr>
              <a:t>Average ACT Score: 26</a:t>
            </a:r>
          </a:p>
          <a:p>
            <a:pPr marL="412750" marR="0" lvl="0" indent="-285750" algn="l" rtl="0">
              <a:lnSpc>
                <a:spcPct val="100000"/>
              </a:lnSpc>
              <a:spcBef>
                <a:spcPts val="0"/>
              </a:spcBef>
              <a:spcAft>
                <a:spcPts val="0"/>
              </a:spcAft>
              <a:buClr>
                <a:schemeClr val="accent3"/>
              </a:buClr>
              <a:buSzPct val="100000"/>
              <a:buFont typeface="Arial" charset="0"/>
              <a:buChar char="•"/>
            </a:pPr>
            <a:r>
              <a:rPr lang="en" sz="1600" dirty="0">
                <a:solidFill>
                  <a:schemeClr val="accent3"/>
                </a:solidFill>
                <a:latin typeface="Average"/>
                <a:ea typeface="Average"/>
                <a:cs typeface="Average"/>
                <a:sym typeface="Average"/>
              </a:rPr>
              <a:t>Average high school GPA: 3.5</a:t>
            </a:r>
          </a:p>
          <a:p>
            <a:pPr marL="412750" marR="0" lvl="0" indent="-285750" algn="l" rtl="0">
              <a:lnSpc>
                <a:spcPct val="100000"/>
              </a:lnSpc>
              <a:spcBef>
                <a:spcPts val="0"/>
              </a:spcBef>
              <a:spcAft>
                <a:spcPts val="0"/>
              </a:spcAft>
              <a:buClr>
                <a:schemeClr val="accent3"/>
              </a:buClr>
              <a:buSzPct val="100000"/>
              <a:buFont typeface="Arial" charset="0"/>
              <a:buChar char="•"/>
            </a:pPr>
            <a:r>
              <a:rPr lang="en" sz="1600" dirty="0">
                <a:solidFill>
                  <a:schemeClr val="accent3"/>
                </a:solidFill>
                <a:latin typeface="Average"/>
                <a:ea typeface="Average"/>
                <a:cs typeface="Average"/>
                <a:sym typeface="Average"/>
              </a:rPr>
              <a:t>Enrollment by school</a:t>
            </a:r>
          </a:p>
          <a:p>
            <a:pPr marL="869950" marR="0" lvl="1" indent="-285750" algn="l" rtl="0">
              <a:lnSpc>
                <a:spcPct val="100000"/>
              </a:lnSpc>
              <a:spcBef>
                <a:spcPts val="0"/>
              </a:spcBef>
              <a:spcAft>
                <a:spcPts val="0"/>
              </a:spcAft>
              <a:buClr>
                <a:schemeClr val="accent3"/>
              </a:buClr>
              <a:buSzPct val="100000"/>
              <a:buFont typeface="Courier New" charset="0"/>
              <a:buChar char="o"/>
            </a:pPr>
            <a:r>
              <a:rPr lang="en" sz="1600" dirty="0">
                <a:solidFill>
                  <a:schemeClr val="accent3"/>
                </a:solidFill>
                <a:latin typeface="Average"/>
                <a:ea typeface="Average"/>
                <a:cs typeface="Average"/>
                <a:sym typeface="Average"/>
              </a:rPr>
              <a:t>Lambert College of Health Sciences: 6, 489</a:t>
            </a:r>
          </a:p>
          <a:p>
            <a:pPr marL="869950" marR="0" lvl="1" indent="-285750" algn="l" rtl="0">
              <a:lnSpc>
                <a:spcPct val="100000"/>
              </a:lnSpc>
              <a:spcBef>
                <a:spcPts val="0"/>
              </a:spcBef>
              <a:spcAft>
                <a:spcPts val="0"/>
              </a:spcAft>
              <a:buClr>
                <a:schemeClr val="accent3"/>
              </a:buClr>
              <a:buSzPct val="100000"/>
              <a:buFont typeface="Courier New" charset="0"/>
              <a:buChar char="o"/>
            </a:pPr>
            <a:r>
              <a:rPr lang="en" sz="1600" dirty="0">
                <a:solidFill>
                  <a:schemeClr val="accent3"/>
                </a:solidFill>
                <a:latin typeface="Average"/>
                <a:ea typeface="Average"/>
                <a:cs typeface="Average"/>
                <a:sym typeface="Average"/>
              </a:rPr>
              <a:t>Beadle School of Education: 1,888</a:t>
            </a:r>
          </a:p>
          <a:p>
            <a:pPr marL="869950" marR="0" lvl="1" indent="-285750" algn="l" rtl="0">
              <a:lnSpc>
                <a:spcPct val="100000"/>
              </a:lnSpc>
              <a:spcBef>
                <a:spcPts val="0"/>
              </a:spcBef>
              <a:spcAft>
                <a:spcPts val="0"/>
              </a:spcAft>
              <a:buClr>
                <a:schemeClr val="accent3"/>
              </a:buClr>
              <a:buSzPct val="100000"/>
              <a:buFont typeface="Courier New" charset="0"/>
              <a:buChar char="o"/>
            </a:pPr>
            <a:r>
              <a:rPr lang="en" sz="1600" dirty="0">
                <a:solidFill>
                  <a:schemeClr val="accent3"/>
                </a:solidFill>
                <a:latin typeface="Average"/>
                <a:ea typeface="Average"/>
                <a:cs typeface="Average"/>
                <a:sym typeface="Average"/>
              </a:rPr>
              <a:t>Anthony College of Business: 4,247</a:t>
            </a:r>
          </a:p>
          <a:p>
            <a:pPr marL="869950" marR="0" lvl="1" indent="-285750" algn="l" rtl="0">
              <a:lnSpc>
                <a:spcPct val="100000"/>
              </a:lnSpc>
              <a:spcBef>
                <a:spcPts val="0"/>
              </a:spcBef>
              <a:spcAft>
                <a:spcPts val="0"/>
              </a:spcAft>
              <a:buClr>
                <a:schemeClr val="accent3"/>
              </a:buClr>
              <a:buSzPct val="100000"/>
              <a:buFont typeface="Courier New" charset="0"/>
              <a:buChar char="o"/>
            </a:pPr>
            <a:r>
              <a:rPr lang="en" sz="1600" dirty="0">
                <a:solidFill>
                  <a:schemeClr val="accent3"/>
                </a:solidFill>
                <a:latin typeface="Average"/>
                <a:ea typeface="Average"/>
                <a:cs typeface="Average"/>
                <a:sym typeface="Average"/>
              </a:rPr>
              <a:t>Terrell College of Arts &amp; Sciences:  9,874 </a:t>
            </a:r>
          </a:p>
          <a:p>
            <a:pPr lvl="0" rtl="0">
              <a:spcBef>
                <a:spcPts val="0"/>
              </a:spcBef>
              <a:buNone/>
            </a:pPr>
            <a:endParaRPr sz="1600" dirty="0">
              <a:latin typeface="Average"/>
              <a:ea typeface="Average"/>
              <a:cs typeface="Average"/>
              <a:sym typeface="Average"/>
            </a:endParaRPr>
          </a:p>
        </p:txBody>
      </p:sp>
      <p:pic>
        <p:nvPicPr>
          <p:cNvPr id="109" name="Shape 109"/>
          <p:cNvPicPr preferRelativeResize="0"/>
          <p:nvPr/>
        </p:nvPicPr>
        <p:blipFill>
          <a:blip r:embed="rId3">
            <a:extLst>
              <a:ext uri="{28A0092B-C50C-407E-A947-70E740481C1C}">
                <a14:useLocalDpi xmlns:a14="http://schemas.microsoft.com/office/drawing/2010/main" val="0"/>
              </a:ext>
            </a:extLst>
          </a:blip>
          <a:stretch>
            <a:fillRect/>
          </a:stretch>
        </p:blipFill>
        <p:spPr>
          <a:xfrm>
            <a:off x="5605066" y="2586006"/>
            <a:ext cx="2539868" cy="2095098"/>
          </a:xfrm>
          <a:prstGeom prst="rect">
            <a:avLst/>
          </a:prstGeom>
          <a:noFill/>
          <a:ln>
            <a:noFill/>
          </a:ln>
        </p:spPr>
      </p:pic>
      <p:pic>
        <p:nvPicPr>
          <p:cNvPr id="110" name="Shape 110"/>
          <p:cNvPicPr preferRelativeResize="0"/>
          <p:nvPr/>
        </p:nvPicPr>
        <p:blipFill>
          <a:blip r:embed="rId4">
            <a:extLst>
              <a:ext uri="{28A0092B-C50C-407E-A947-70E740481C1C}">
                <a14:useLocalDpi xmlns:a14="http://schemas.microsoft.com/office/drawing/2010/main" val="0"/>
              </a:ext>
            </a:extLst>
          </a:blip>
          <a:stretch>
            <a:fillRect/>
          </a:stretch>
        </p:blipFill>
        <p:spPr>
          <a:xfrm>
            <a:off x="5605066" y="385428"/>
            <a:ext cx="2539868" cy="196830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263125"/>
            <a:ext cx="8520600" cy="572700"/>
          </a:xfrm>
          <a:prstGeom prst="rect">
            <a:avLst/>
          </a:prstGeom>
        </p:spPr>
        <p:txBody>
          <a:bodyPr lIns="91425" tIns="91425" rIns="91425" bIns="91425" anchor="t" anchorCtr="0">
            <a:noAutofit/>
          </a:bodyPr>
          <a:lstStyle/>
          <a:p>
            <a:pPr lvl="0">
              <a:spcBef>
                <a:spcPts val="0"/>
              </a:spcBef>
              <a:buNone/>
            </a:pPr>
            <a:r>
              <a:rPr lang="en"/>
              <a:t>Understanding the Autism Spectrum</a:t>
            </a:r>
          </a:p>
        </p:txBody>
      </p:sp>
      <p:sp>
        <p:nvSpPr>
          <p:cNvPr id="116" name="Shape 116"/>
          <p:cNvSpPr txBox="1">
            <a:spLocks noGrp="1"/>
          </p:cNvSpPr>
          <p:nvPr>
            <p:ph type="body" idx="1"/>
          </p:nvPr>
        </p:nvSpPr>
        <p:spPr>
          <a:xfrm>
            <a:off x="311700" y="923875"/>
            <a:ext cx="8520600" cy="2540400"/>
          </a:xfrm>
          <a:prstGeom prst="rect">
            <a:avLst/>
          </a:prstGeom>
        </p:spPr>
        <p:txBody>
          <a:bodyPr lIns="91425" tIns="91425" rIns="91425" bIns="91425" anchor="t" anchorCtr="0">
            <a:noAutofit/>
          </a:bodyPr>
          <a:lstStyle/>
          <a:p>
            <a:pPr lvl="0">
              <a:spcBef>
                <a:spcPts val="0"/>
              </a:spcBef>
              <a:buNone/>
            </a:pPr>
            <a:r>
              <a:rPr lang="en" dirty="0"/>
              <a:t>According to the DSM-5, Autism Spectrum Disorder includes the following diagnoses:</a:t>
            </a:r>
          </a:p>
          <a:p>
            <a:pPr marL="514350" lvl="0" indent="-285750" rtl="0">
              <a:spcBef>
                <a:spcPts val="0"/>
              </a:spcBef>
              <a:buFont typeface="Arial" charset="0"/>
              <a:buChar char="•"/>
            </a:pPr>
            <a:r>
              <a:rPr lang="en" dirty="0"/>
              <a:t>Autistic Disorder</a:t>
            </a:r>
          </a:p>
          <a:p>
            <a:pPr marL="514350" lvl="0" indent="-285750" rtl="0">
              <a:spcBef>
                <a:spcPts val="0"/>
              </a:spcBef>
              <a:buFont typeface="Arial" charset="0"/>
              <a:buChar char="•"/>
            </a:pPr>
            <a:r>
              <a:rPr lang="en" dirty="0"/>
              <a:t>Asperger’s Disorder</a:t>
            </a:r>
          </a:p>
          <a:p>
            <a:pPr marL="514350" lvl="0" indent="-285750" rtl="0">
              <a:spcBef>
                <a:spcPts val="0"/>
              </a:spcBef>
              <a:buFont typeface="Arial" charset="0"/>
              <a:buChar char="•"/>
            </a:pPr>
            <a:r>
              <a:rPr lang="en" dirty="0"/>
              <a:t>Childhood Disintegrative Disorder</a:t>
            </a:r>
          </a:p>
          <a:p>
            <a:pPr marL="514350" lvl="0" indent="-285750" rtl="0">
              <a:spcBef>
                <a:spcPts val="0"/>
              </a:spcBef>
              <a:buFont typeface="Arial" charset="0"/>
              <a:buChar char="•"/>
            </a:pPr>
            <a:r>
              <a:rPr lang="en" dirty="0"/>
              <a:t>Pervasive Developmental Disorder Not Otherwise Specified</a:t>
            </a:r>
          </a:p>
          <a:p>
            <a:pPr lvl="0" rtl="0">
              <a:spcBef>
                <a:spcPts val="0"/>
              </a:spcBef>
              <a:buNone/>
            </a:pPr>
            <a:r>
              <a:rPr lang="en" dirty="0"/>
              <a:t>Symptoms range from mild to severe and fall along the spectrum below.</a:t>
            </a:r>
          </a:p>
        </p:txBody>
      </p:sp>
      <p:sp>
        <p:nvSpPr>
          <p:cNvPr id="117" name="Shape 117" descr="Background pointer shape in timeline graphic"/>
          <p:cNvSpPr/>
          <p:nvPr/>
        </p:nvSpPr>
        <p:spPr>
          <a:xfrm>
            <a:off x="263537" y="3678650"/>
            <a:ext cx="1740900" cy="745500"/>
          </a:xfrm>
          <a:prstGeom prst="homePlate">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a:spcBef>
                <a:spcPts val="0"/>
              </a:spcBef>
              <a:buNone/>
            </a:pPr>
            <a:endParaRPr/>
          </a:p>
        </p:txBody>
      </p:sp>
      <p:sp>
        <p:nvSpPr>
          <p:cNvPr id="118" name="Shape 118" descr="Background pointer shape in timeline graphic"/>
          <p:cNvSpPr/>
          <p:nvPr/>
        </p:nvSpPr>
        <p:spPr>
          <a:xfrm>
            <a:off x="7139512" y="3678650"/>
            <a:ext cx="17409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rtl="0">
              <a:spcBef>
                <a:spcPts val="0"/>
              </a:spcBef>
              <a:buNone/>
            </a:pPr>
            <a:endParaRPr/>
          </a:p>
        </p:txBody>
      </p:sp>
      <p:sp>
        <p:nvSpPr>
          <p:cNvPr id="119" name="Shape 119" descr="Background pointer shape in timeline graphic"/>
          <p:cNvSpPr/>
          <p:nvPr/>
        </p:nvSpPr>
        <p:spPr>
          <a:xfrm>
            <a:off x="5762187" y="3678650"/>
            <a:ext cx="17409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rtl="0">
              <a:spcBef>
                <a:spcPts val="0"/>
              </a:spcBef>
              <a:buNone/>
            </a:pPr>
            <a:endParaRPr/>
          </a:p>
        </p:txBody>
      </p:sp>
      <p:sp>
        <p:nvSpPr>
          <p:cNvPr id="120" name="Shape 120" descr="Background pointer shape in timeline graphic"/>
          <p:cNvSpPr/>
          <p:nvPr/>
        </p:nvSpPr>
        <p:spPr>
          <a:xfrm>
            <a:off x="4385175" y="3678637"/>
            <a:ext cx="17409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rtl="0">
              <a:spcBef>
                <a:spcPts val="0"/>
              </a:spcBef>
              <a:buNone/>
            </a:pPr>
            <a:endParaRPr/>
          </a:p>
        </p:txBody>
      </p:sp>
      <p:sp>
        <p:nvSpPr>
          <p:cNvPr id="121" name="Shape 121" descr="Background pointer shape in timeline graphic"/>
          <p:cNvSpPr/>
          <p:nvPr/>
        </p:nvSpPr>
        <p:spPr>
          <a:xfrm>
            <a:off x="3012862" y="3678650"/>
            <a:ext cx="17409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rtl="0">
              <a:spcBef>
                <a:spcPts val="0"/>
              </a:spcBef>
              <a:buNone/>
            </a:pPr>
            <a:endParaRPr/>
          </a:p>
        </p:txBody>
      </p:sp>
      <p:sp>
        <p:nvSpPr>
          <p:cNvPr id="122" name="Shape 122" descr="Background pointer shape in timeline graphic"/>
          <p:cNvSpPr/>
          <p:nvPr/>
        </p:nvSpPr>
        <p:spPr>
          <a:xfrm>
            <a:off x="1630812" y="3678650"/>
            <a:ext cx="1740900" cy="745500"/>
          </a:xfrm>
          <a:prstGeom prst="chevron">
            <a:avLst>
              <a:gd name="adj" fmla="val 50000"/>
            </a:avLst>
          </a:prstGeom>
          <a:solidFill>
            <a:schemeClr val="dk1"/>
          </a:solidFill>
          <a:ln w="9525" cap="flat" cmpd="sng">
            <a:solidFill>
              <a:schemeClr val="lt1"/>
            </a:solidFill>
            <a:prstDash val="solid"/>
            <a:round/>
            <a:headEnd type="none" w="med" len="med"/>
            <a:tailEnd type="none" w="med" len="med"/>
          </a:ln>
        </p:spPr>
        <p:txBody>
          <a:bodyPr lIns="121875" tIns="121875" rIns="121875" bIns="121875" anchor="ctr" anchorCtr="0">
            <a:noAutofit/>
          </a:bodyPr>
          <a:lstStyle/>
          <a:p>
            <a:pPr lvl="0" rtl="0">
              <a:spcBef>
                <a:spcPts val="0"/>
              </a:spcBef>
              <a:buNone/>
            </a:pPr>
            <a:endParaRPr/>
          </a:p>
        </p:txBody>
      </p:sp>
      <p:sp>
        <p:nvSpPr>
          <p:cNvPr id="123" name="Shape 123"/>
          <p:cNvSpPr txBox="1">
            <a:spLocks noGrp="1"/>
          </p:cNvSpPr>
          <p:nvPr>
            <p:ph type="body" idx="1"/>
          </p:nvPr>
        </p:nvSpPr>
        <p:spPr>
          <a:xfrm>
            <a:off x="6023187" y="3816200"/>
            <a:ext cx="1382700" cy="470400"/>
          </a:xfrm>
          <a:prstGeom prst="rect">
            <a:avLst/>
          </a:prstGeom>
        </p:spPr>
        <p:txBody>
          <a:bodyPr lIns="91425" tIns="91425" rIns="91425" bIns="91425" anchor="ctr" anchorCtr="0">
            <a:noAutofit/>
          </a:bodyPr>
          <a:lstStyle/>
          <a:p>
            <a:pPr lvl="0" algn="ctr" rtl="0">
              <a:lnSpc>
                <a:spcPct val="100000"/>
              </a:lnSpc>
              <a:spcBef>
                <a:spcPts val="0"/>
              </a:spcBef>
              <a:spcAft>
                <a:spcPts val="0"/>
              </a:spcAft>
              <a:buNone/>
            </a:pPr>
            <a:r>
              <a:rPr lang="en" sz="1400">
                <a:solidFill>
                  <a:schemeClr val="lt1"/>
                </a:solidFill>
              </a:rPr>
              <a:t>Moderate Learning Disability</a:t>
            </a:r>
          </a:p>
        </p:txBody>
      </p:sp>
      <p:sp>
        <p:nvSpPr>
          <p:cNvPr id="124" name="Shape 124"/>
          <p:cNvSpPr txBox="1">
            <a:spLocks noGrp="1"/>
          </p:cNvSpPr>
          <p:nvPr>
            <p:ph type="body" idx="1"/>
          </p:nvPr>
        </p:nvSpPr>
        <p:spPr>
          <a:xfrm>
            <a:off x="4640512" y="3816200"/>
            <a:ext cx="1382700" cy="470400"/>
          </a:xfrm>
          <a:prstGeom prst="rect">
            <a:avLst/>
          </a:prstGeom>
        </p:spPr>
        <p:txBody>
          <a:bodyPr lIns="91425" tIns="91425" rIns="91425" bIns="91425" anchor="ctr" anchorCtr="0">
            <a:noAutofit/>
          </a:bodyPr>
          <a:lstStyle/>
          <a:p>
            <a:pPr lvl="0" algn="ctr" rtl="0">
              <a:lnSpc>
                <a:spcPct val="100000"/>
              </a:lnSpc>
              <a:spcBef>
                <a:spcPts val="0"/>
              </a:spcBef>
              <a:spcAft>
                <a:spcPts val="0"/>
              </a:spcAft>
              <a:buNone/>
            </a:pPr>
            <a:r>
              <a:rPr lang="en" sz="1400">
                <a:solidFill>
                  <a:schemeClr val="lt1"/>
                </a:solidFill>
              </a:rPr>
              <a:t>Mild Learning Disability</a:t>
            </a:r>
          </a:p>
        </p:txBody>
      </p:sp>
      <p:sp>
        <p:nvSpPr>
          <p:cNvPr id="125" name="Shape 125"/>
          <p:cNvSpPr txBox="1">
            <a:spLocks noGrp="1"/>
          </p:cNvSpPr>
          <p:nvPr>
            <p:ph type="body" idx="1"/>
          </p:nvPr>
        </p:nvSpPr>
        <p:spPr>
          <a:xfrm>
            <a:off x="3298185" y="3816187"/>
            <a:ext cx="1455600" cy="470400"/>
          </a:xfrm>
          <a:prstGeom prst="rect">
            <a:avLst/>
          </a:prstGeom>
        </p:spPr>
        <p:txBody>
          <a:bodyPr lIns="91425" tIns="91425" rIns="91425" bIns="91425" anchor="ctr" anchorCtr="0">
            <a:noAutofit/>
          </a:bodyPr>
          <a:lstStyle/>
          <a:p>
            <a:pPr lvl="0" algn="ctr" rtl="0">
              <a:lnSpc>
                <a:spcPct val="100000"/>
              </a:lnSpc>
              <a:spcBef>
                <a:spcPts val="0"/>
              </a:spcBef>
              <a:spcAft>
                <a:spcPts val="0"/>
              </a:spcAft>
              <a:buNone/>
            </a:pPr>
            <a:r>
              <a:rPr lang="en" sz="1400">
                <a:solidFill>
                  <a:schemeClr val="lt1"/>
                </a:solidFill>
              </a:rPr>
              <a:t>Average I.Q.</a:t>
            </a:r>
          </a:p>
        </p:txBody>
      </p:sp>
      <p:sp>
        <p:nvSpPr>
          <p:cNvPr id="126" name="Shape 126"/>
          <p:cNvSpPr txBox="1">
            <a:spLocks noGrp="1"/>
          </p:cNvSpPr>
          <p:nvPr>
            <p:ph type="body" idx="1"/>
          </p:nvPr>
        </p:nvSpPr>
        <p:spPr>
          <a:xfrm>
            <a:off x="1804935" y="3816187"/>
            <a:ext cx="1455600" cy="470400"/>
          </a:xfrm>
          <a:prstGeom prst="rect">
            <a:avLst/>
          </a:prstGeom>
        </p:spPr>
        <p:txBody>
          <a:bodyPr lIns="91425" tIns="91425" rIns="91425" bIns="91425" anchor="ctr" anchorCtr="0">
            <a:noAutofit/>
          </a:bodyPr>
          <a:lstStyle/>
          <a:p>
            <a:pPr lvl="0" algn="ctr" rtl="0">
              <a:lnSpc>
                <a:spcPct val="100000"/>
              </a:lnSpc>
              <a:spcBef>
                <a:spcPts val="0"/>
              </a:spcBef>
              <a:spcAft>
                <a:spcPts val="0"/>
              </a:spcAft>
              <a:buNone/>
            </a:pPr>
            <a:r>
              <a:rPr lang="en" sz="1400">
                <a:solidFill>
                  <a:schemeClr val="lt1"/>
                </a:solidFill>
              </a:rPr>
              <a:t>Above Average I.Q.</a:t>
            </a:r>
          </a:p>
        </p:txBody>
      </p:sp>
      <p:sp>
        <p:nvSpPr>
          <p:cNvPr id="127" name="Shape 127"/>
          <p:cNvSpPr txBox="1">
            <a:spLocks noGrp="1"/>
          </p:cNvSpPr>
          <p:nvPr>
            <p:ph type="body" idx="1"/>
          </p:nvPr>
        </p:nvSpPr>
        <p:spPr>
          <a:xfrm>
            <a:off x="311685" y="3816200"/>
            <a:ext cx="1455600" cy="470400"/>
          </a:xfrm>
          <a:prstGeom prst="rect">
            <a:avLst/>
          </a:prstGeom>
        </p:spPr>
        <p:txBody>
          <a:bodyPr lIns="91425" tIns="91425" rIns="91425" bIns="91425" anchor="ctr" anchorCtr="0">
            <a:noAutofit/>
          </a:bodyPr>
          <a:lstStyle/>
          <a:p>
            <a:pPr lvl="0" algn="ctr" rtl="0">
              <a:lnSpc>
                <a:spcPct val="100000"/>
              </a:lnSpc>
              <a:spcBef>
                <a:spcPts val="0"/>
              </a:spcBef>
              <a:spcAft>
                <a:spcPts val="0"/>
              </a:spcAft>
              <a:buNone/>
            </a:pPr>
            <a:r>
              <a:rPr lang="en" sz="1400">
                <a:solidFill>
                  <a:schemeClr val="lt1"/>
                </a:solidFill>
              </a:rPr>
              <a:t>Extreme ability in some areas</a:t>
            </a:r>
          </a:p>
        </p:txBody>
      </p:sp>
      <p:sp>
        <p:nvSpPr>
          <p:cNvPr id="128" name="Shape 128"/>
          <p:cNvSpPr txBox="1">
            <a:spLocks noGrp="1"/>
          </p:cNvSpPr>
          <p:nvPr>
            <p:ph type="body" idx="1"/>
          </p:nvPr>
        </p:nvSpPr>
        <p:spPr>
          <a:xfrm>
            <a:off x="7858912" y="4424150"/>
            <a:ext cx="1021500" cy="470400"/>
          </a:xfrm>
          <a:prstGeom prst="rect">
            <a:avLst/>
          </a:prstGeom>
        </p:spPr>
        <p:txBody>
          <a:bodyPr lIns="91425" tIns="91425" rIns="91425" bIns="91425" anchor="t" anchorCtr="0">
            <a:noAutofit/>
          </a:bodyPr>
          <a:lstStyle/>
          <a:p>
            <a:pPr lvl="0" rtl="0">
              <a:spcBef>
                <a:spcPts val="0"/>
              </a:spcBef>
              <a:buNone/>
            </a:pPr>
            <a:r>
              <a:rPr lang="en" b="1" i="1">
                <a:solidFill>
                  <a:srgbClr val="FFFFFF"/>
                </a:solidFill>
              </a:rPr>
              <a:t>Severe</a:t>
            </a:r>
          </a:p>
        </p:txBody>
      </p:sp>
      <p:sp>
        <p:nvSpPr>
          <p:cNvPr id="129" name="Shape 129"/>
          <p:cNvSpPr txBox="1">
            <a:spLocks noGrp="1"/>
          </p:cNvSpPr>
          <p:nvPr>
            <p:ph type="body" idx="1"/>
          </p:nvPr>
        </p:nvSpPr>
        <p:spPr>
          <a:xfrm>
            <a:off x="263537" y="4424150"/>
            <a:ext cx="705600" cy="470400"/>
          </a:xfrm>
          <a:prstGeom prst="rect">
            <a:avLst/>
          </a:prstGeom>
        </p:spPr>
        <p:txBody>
          <a:bodyPr lIns="91425" tIns="91425" rIns="91425" bIns="91425" anchor="t" anchorCtr="0">
            <a:noAutofit/>
          </a:bodyPr>
          <a:lstStyle/>
          <a:p>
            <a:pPr lvl="0" rtl="0">
              <a:spcBef>
                <a:spcPts val="0"/>
              </a:spcBef>
              <a:buNone/>
            </a:pPr>
            <a:r>
              <a:rPr lang="en" b="1" i="1">
                <a:solidFill>
                  <a:srgbClr val="FFFFFF"/>
                </a:solidFill>
              </a:rPr>
              <a:t>Mild</a:t>
            </a:r>
          </a:p>
        </p:txBody>
      </p:sp>
      <p:sp>
        <p:nvSpPr>
          <p:cNvPr id="130" name="Shape 130"/>
          <p:cNvSpPr txBox="1">
            <a:spLocks noGrp="1"/>
          </p:cNvSpPr>
          <p:nvPr>
            <p:ph type="body" idx="1"/>
          </p:nvPr>
        </p:nvSpPr>
        <p:spPr>
          <a:xfrm>
            <a:off x="7376710" y="3816187"/>
            <a:ext cx="1455600" cy="470400"/>
          </a:xfrm>
          <a:prstGeom prst="rect">
            <a:avLst/>
          </a:prstGeom>
        </p:spPr>
        <p:txBody>
          <a:bodyPr lIns="91425" tIns="91425" rIns="91425" bIns="91425" anchor="ctr" anchorCtr="0">
            <a:noAutofit/>
          </a:bodyPr>
          <a:lstStyle/>
          <a:p>
            <a:pPr lvl="0" algn="ctr" rtl="0">
              <a:lnSpc>
                <a:spcPct val="100000"/>
              </a:lnSpc>
              <a:spcBef>
                <a:spcPts val="0"/>
              </a:spcBef>
              <a:spcAft>
                <a:spcPts val="0"/>
              </a:spcAft>
              <a:buNone/>
            </a:pPr>
            <a:r>
              <a:rPr lang="en" sz="1400">
                <a:solidFill>
                  <a:schemeClr val="lt1"/>
                </a:solidFill>
              </a:rPr>
              <a:t>Severe Learning Disability</a:t>
            </a:r>
          </a:p>
        </p:txBody>
      </p:sp>
      <p:sp>
        <p:nvSpPr>
          <p:cNvPr id="131" name="Shape 131"/>
          <p:cNvSpPr txBox="1"/>
          <p:nvPr/>
        </p:nvSpPr>
        <p:spPr>
          <a:xfrm>
            <a:off x="0" y="4823375"/>
            <a:ext cx="2004600" cy="2856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800">
                <a:solidFill>
                  <a:schemeClr val="dk1"/>
                </a:solidFill>
                <a:latin typeface="Average"/>
                <a:ea typeface="Average"/>
                <a:cs typeface="Average"/>
                <a:sym typeface="Average"/>
              </a:rPr>
              <a:t>(American Psychiatric Association, 2013)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idx="4294967295"/>
          </p:nvPr>
        </p:nvSpPr>
        <p:spPr>
          <a:xfrm>
            <a:off x="311700" y="276500"/>
            <a:ext cx="8520600" cy="572700"/>
          </a:xfrm>
          <a:prstGeom prst="rect">
            <a:avLst/>
          </a:prstGeom>
        </p:spPr>
        <p:txBody>
          <a:bodyPr lIns="91425" tIns="91425" rIns="91425" bIns="91425" anchor="t" anchorCtr="0">
            <a:noAutofit/>
          </a:bodyPr>
          <a:lstStyle/>
          <a:p>
            <a:pPr lvl="0" rtl="0">
              <a:spcBef>
                <a:spcPts val="0"/>
              </a:spcBef>
              <a:buNone/>
            </a:pPr>
            <a:r>
              <a:rPr lang="en"/>
              <a:t>Needs of Students on the Spectrum</a:t>
            </a:r>
          </a:p>
        </p:txBody>
      </p:sp>
      <p:pic>
        <p:nvPicPr>
          <p:cNvPr id="137" name="Shape 137" descr="Autism Pyramid.jpg"/>
          <p:cNvPicPr preferRelativeResize="0"/>
          <p:nvPr/>
        </p:nvPicPr>
        <p:blipFill>
          <a:blip r:embed="rId3">
            <a:alphaModFix/>
          </a:blip>
          <a:stretch>
            <a:fillRect/>
          </a:stretch>
        </p:blipFill>
        <p:spPr>
          <a:xfrm>
            <a:off x="3650700" y="1036625"/>
            <a:ext cx="5181600" cy="3648075"/>
          </a:xfrm>
          <a:prstGeom prst="rect">
            <a:avLst/>
          </a:prstGeom>
          <a:noFill/>
          <a:ln>
            <a:noFill/>
          </a:ln>
        </p:spPr>
      </p:pic>
      <p:sp>
        <p:nvSpPr>
          <p:cNvPr id="138" name="Shape 138"/>
          <p:cNvSpPr txBox="1">
            <a:spLocks noGrp="1"/>
          </p:cNvSpPr>
          <p:nvPr>
            <p:ph type="body" idx="4294967295"/>
          </p:nvPr>
        </p:nvSpPr>
        <p:spPr>
          <a:xfrm>
            <a:off x="311700" y="1076275"/>
            <a:ext cx="3246600" cy="3416400"/>
          </a:xfrm>
          <a:prstGeom prst="rect">
            <a:avLst/>
          </a:prstGeom>
        </p:spPr>
        <p:txBody>
          <a:bodyPr lIns="91425" tIns="91425" rIns="91425" bIns="91425" anchor="t" anchorCtr="0">
            <a:noAutofit/>
          </a:bodyPr>
          <a:lstStyle/>
          <a:p>
            <a:pPr lvl="0" rtl="0">
              <a:spcBef>
                <a:spcPts val="0"/>
              </a:spcBef>
              <a:buNone/>
            </a:pPr>
            <a:r>
              <a:rPr lang="en" sz="1600" dirty="0"/>
              <a:t>Individuals diagnosed with Autism Spectrum Disorder often have deficits in the following areas:</a:t>
            </a:r>
          </a:p>
          <a:p>
            <a:pPr marL="457200" lvl="0" indent="-330200" rtl="0">
              <a:spcBef>
                <a:spcPts val="0"/>
              </a:spcBef>
              <a:buSzPct val="100000"/>
              <a:buFont typeface="Arial" charset="0"/>
              <a:buChar char="•"/>
            </a:pPr>
            <a:r>
              <a:rPr lang="en" sz="1600" dirty="0"/>
              <a:t>Social Interactions</a:t>
            </a:r>
          </a:p>
          <a:p>
            <a:pPr marL="457200" lvl="0" indent="-330200" rtl="0">
              <a:spcBef>
                <a:spcPts val="0"/>
              </a:spcBef>
              <a:buSzPct val="100000"/>
              <a:buFont typeface="Arial" charset="0"/>
              <a:buChar char="•"/>
            </a:pPr>
            <a:r>
              <a:rPr lang="en" sz="1600" dirty="0"/>
              <a:t>Communication</a:t>
            </a:r>
          </a:p>
          <a:p>
            <a:pPr marL="457200" lvl="0" indent="-330200" rtl="0">
              <a:spcBef>
                <a:spcPts val="0"/>
              </a:spcBef>
              <a:buSzPct val="100000"/>
              <a:buFont typeface="Arial" charset="0"/>
              <a:buChar char="•"/>
            </a:pPr>
            <a:r>
              <a:rPr lang="en" sz="1600" dirty="0"/>
              <a:t>Repetitive or restricted interest</a:t>
            </a:r>
          </a:p>
          <a:p>
            <a:pPr marL="457200" lvl="0" indent="-330200" rtl="0">
              <a:spcBef>
                <a:spcPts val="0"/>
              </a:spcBef>
              <a:buSzPct val="100000"/>
              <a:buFont typeface="Arial" charset="0"/>
              <a:buChar char="•"/>
            </a:pPr>
            <a:r>
              <a:rPr lang="en" sz="1600" dirty="0"/>
              <a:t>Language development</a:t>
            </a:r>
          </a:p>
          <a:p>
            <a:pPr lvl="0" rtl="0">
              <a:spcBef>
                <a:spcPts val="0"/>
              </a:spcBef>
              <a:buNone/>
            </a:pPr>
            <a:r>
              <a:rPr lang="en" sz="1600" dirty="0"/>
              <a:t>The pyramid highlights what some of these challenges might look like as it relates to college students.</a:t>
            </a:r>
          </a:p>
        </p:txBody>
      </p:sp>
      <p:sp>
        <p:nvSpPr>
          <p:cNvPr id="139" name="Shape 139"/>
          <p:cNvSpPr txBox="1"/>
          <p:nvPr/>
        </p:nvSpPr>
        <p:spPr>
          <a:xfrm>
            <a:off x="6464400" y="4737900"/>
            <a:ext cx="2367900" cy="405600"/>
          </a:xfrm>
          <a:prstGeom prst="rect">
            <a:avLst/>
          </a:prstGeom>
          <a:noFill/>
          <a:ln>
            <a:noFill/>
          </a:ln>
        </p:spPr>
        <p:txBody>
          <a:bodyPr lIns="91425" tIns="91425" rIns="91425" bIns="91425" anchor="ctr" anchorCtr="0">
            <a:noAutofit/>
          </a:bodyPr>
          <a:lstStyle/>
          <a:p>
            <a:pPr lvl="0" algn="r" rtl="0">
              <a:lnSpc>
                <a:spcPct val="115000"/>
              </a:lnSpc>
              <a:spcBef>
                <a:spcPts val="0"/>
              </a:spcBef>
              <a:buNone/>
            </a:pPr>
            <a:r>
              <a:rPr lang="en" sz="800">
                <a:solidFill>
                  <a:schemeClr val="dk1"/>
                </a:solidFill>
                <a:latin typeface="Average"/>
                <a:ea typeface="Average"/>
                <a:cs typeface="Average"/>
                <a:sym typeface="Average"/>
              </a:rPr>
              <a:t>(International Child Development Center, 2014 )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34450" y="368825"/>
            <a:ext cx="8520600" cy="572700"/>
          </a:xfrm>
          <a:prstGeom prst="rect">
            <a:avLst/>
          </a:prstGeom>
        </p:spPr>
        <p:txBody>
          <a:bodyPr lIns="91425" tIns="91425" rIns="91425" bIns="91425" anchor="t" anchorCtr="0">
            <a:noAutofit/>
          </a:bodyPr>
          <a:lstStyle/>
          <a:p>
            <a:pPr lvl="0" rtl="0">
              <a:spcBef>
                <a:spcPts val="0"/>
              </a:spcBef>
              <a:buNone/>
            </a:pPr>
            <a:r>
              <a:rPr lang="en" sz="3600"/>
              <a:t>Significance</a:t>
            </a:r>
          </a:p>
        </p:txBody>
      </p:sp>
      <p:pic>
        <p:nvPicPr>
          <p:cNvPr id="145" name="Shape 145" title="Points scored"/>
          <p:cNvPicPr preferRelativeResize="0"/>
          <p:nvPr/>
        </p:nvPicPr>
        <p:blipFill>
          <a:blip r:embed="rId3">
            <a:alphaModFix/>
          </a:blip>
          <a:stretch>
            <a:fillRect/>
          </a:stretch>
        </p:blipFill>
        <p:spPr>
          <a:xfrm>
            <a:off x="434450" y="1215097"/>
            <a:ext cx="5191925" cy="3397199"/>
          </a:xfrm>
          <a:prstGeom prst="rect">
            <a:avLst/>
          </a:prstGeom>
          <a:noFill/>
          <a:ln>
            <a:noFill/>
          </a:ln>
        </p:spPr>
      </p:pic>
      <p:sp>
        <p:nvSpPr>
          <p:cNvPr id="146" name="Shape 146"/>
          <p:cNvSpPr txBox="1"/>
          <p:nvPr/>
        </p:nvSpPr>
        <p:spPr>
          <a:xfrm>
            <a:off x="514350" y="1270125"/>
            <a:ext cx="3673800" cy="357000"/>
          </a:xfrm>
          <a:prstGeom prst="rect">
            <a:avLst/>
          </a:prstGeom>
          <a:noFill/>
          <a:ln>
            <a:noFill/>
          </a:ln>
        </p:spPr>
        <p:txBody>
          <a:bodyPr lIns="91425" tIns="91425" rIns="91425" bIns="91425" anchor="t" anchorCtr="0">
            <a:noAutofit/>
          </a:bodyPr>
          <a:lstStyle/>
          <a:p>
            <a:pPr lvl="0">
              <a:spcBef>
                <a:spcPts val="0"/>
              </a:spcBef>
              <a:buNone/>
            </a:pPr>
            <a:r>
              <a:rPr lang="en" sz="1000">
                <a:latin typeface="Oswald"/>
                <a:ea typeface="Oswald"/>
                <a:cs typeface="Oswald"/>
                <a:sym typeface="Oswald"/>
              </a:rPr>
              <a:t>Identified Prevalence of Autism Spectrum Disorder by Birth Year</a:t>
            </a:r>
          </a:p>
          <a:p>
            <a:pPr lvl="0">
              <a:spcBef>
                <a:spcPts val="0"/>
              </a:spcBef>
              <a:buNone/>
            </a:pPr>
            <a:endParaRPr/>
          </a:p>
        </p:txBody>
      </p:sp>
      <p:sp>
        <p:nvSpPr>
          <p:cNvPr id="147" name="Shape 147"/>
          <p:cNvSpPr txBox="1">
            <a:spLocks noGrp="1"/>
          </p:cNvSpPr>
          <p:nvPr>
            <p:ph type="title"/>
          </p:nvPr>
        </p:nvSpPr>
        <p:spPr>
          <a:xfrm>
            <a:off x="6126500" y="712925"/>
            <a:ext cx="2497500" cy="2133900"/>
          </a:xfrm>
          <a:prstGeom prst="rect">
            <a:avLst/>
          </a:prstGeom>
        </p:spPr>
        <p:txBody>
          <a:bodyPr lIns="91425" tIns="91425" rIns="91425" bIns="91425" anchor="t" anchorCtr="0">
            <a:noAutofit/>
          </a:bodyPr>
          <a:lstStyle/>
          <a:p>
            <a:pPr lvl="0" algn="ctr" rtl="0">
              <a:spcBef>
                <a:spcPts val="0"/>
              </a:spcBef>
              <a:buNone/>
            </a:pPr>
            <a:r>
              <a:rPr lang="en" sz="2400"/>
              <a:t>It is estimated that nearly 35% of youth with ASD attend college. </a:t>
            </a:r>
          </a:p>
          <a:p>
            <a:pPr lvl="0" algn="ctr" rtl="0">
              <a:spcBef>
                <a:spcPts val="0"/>
              </a:spcBef>
              <a:buNone/>
            </a:pPr>
            <a:r>
              <a:rPr lang="en" sz="800"/>
              <a:t>(Shattuck et. al., 2012) </a:t>
            </a:r>
          </a:p>
        </p:txBody>
      </p:sp>
      <p:sp>
        <p:nvSpPr>
          <p:cNvPr id="148" name="Shape 148"/>
          <p:cNvSpPr txBox="1"/>
          <p:nvPr/>
        </p:nvSpPr>
        <p:spPr>
          <a:xfrm>
            <a:off x="475525" y="4536100"/>
            <a:ext cx="6574500" cy="322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800">
                <a:solidFill>
                  <a:srgbClr val="FFFFFF"/>
                </a:solidFill>
                <a:latin typeface="Average"/>
                <a:ea typeface="Average"/>
                <a:cs typeface="Average"/>
                <a:sym typeface="Average"/>
              </a:rPr>
              <a:t>(Centers for Disease Control and Prevention Autism and Developmental Disabilities Monitoring (ADDM) Network)</a:t>
            </a:r>
          </a:p>
        </p:txBody>
      </p:sp>
      <p:sp>
        <p:nvSpPr>
          <p:cNvPr id="149" name="Shape 149"/>
          <p:cNvSpPr txBox="1"/>
          <p:nvPr/>
        </p:nvSpPr>
        <p:spPr>
          <a:xfrm>
            <a:off x="6235625" y="2712675"/>
            <a:ext cx="2266500" cy="2133900"/>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FFFFFF"/>
                </a:solidFill>
                <a:latin typeface="Oswald"/>
                <a:ea typeface="Oswald"/>
                <a:cs typeface="Oswald"/>
                <a:sym typeface="Oswald"/>
              </a:rPr>
              <a:t>On average, 10-14% of college students are diagnosed with ASD.</a:t>
            </a:r>
          </a:p>
          <a:p>
            <a:pPr lvl="0" algn="ctr" rtl="0">
              <a:spcBef>
                <a:spcPts val="0"/>
              </a:spcBef>
              <a:buNone/>
            </a:pPr>
            <a:r>
              <a:rPr lang="en" sz="800">
                <a:solidFill>
                  <a:schemeClr val="dk1"/>
                </a:solidFill>
                <a:latin typeface="Oswald"/>
                <a:ea typeface="Oswald"/>
                <a:cs typeface="Oswald"/>
                <a:sym typeface="Oswald"/>
              </a:rPr>
              <a:t>(Fisher, 2014) </a:t>
            </a:r>
          </a:p>
          <a:p>
            <a:pPr lvl="0" algn="ctr">
              <a:spcBef>
                <a:spcPts val="0"/>
              </a:spcBef>
              <a:buNone/>
            </a:pPr>
            <a:endParaRPr sz="2400">
              <a:solidFill>
                <a:srgbClr val="FFFFFF"/>
              </a:solidFill>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265475" y="1716600"/>
            <a:ext cx="4045200" cy="1710300"/>
          </a:xfrm>
          <a:prstGeom prst="rect">
            <a:avLst/>
          </a:prstGeom>
        </p:spPr>
        <p:txBody>
          <a:bodyPr lIns="91425" tIns="91425" rIns="91425" bIns="91425" anchor="b" anchorCtr="0">
            <a:noAutofit/>
          </a:bodyPr>
          <a:lstStyle/>
          <a:p>
            <a:pPr lvl="0">
              <a:spcBef>
                <a:spcPts val="0"/>
              </a:spcBef>
              <a:buNone/>
            </a:pPr>
            <a:r>
              <a:rPr lang="en"/>
              <a:t>Our Why </a:t>
            </a:r>
          </a:p>
          <a:p>
            <a:pPr lvl="0" rtl="0">
              <a:spcBef>
                <a:spcPts val="0"/>
              </a:spcBef>
              <a:buNone/>
            </a:pPr>
            <a:r>
              <a:rPr lang="en"/>
              <a:t>Statement </a:t>
            </a:r>
          </a:p>
        </p:txBody>
      </p:sp>
      <p:sp>
        <p:nvSpPr>
          <p:cNvPr id="155" name="Shape 155"/>
          <p:cNvSpPr txBox="1">
            <a:spLocks noGrp="1"/>
          </p:cNvSpPr>
          <p:nvPr>
            <p:ph type="body" idx="2"/>
          </p:nvPr>
        </p:nvSpPr>
        <p:spPr>
          <a:xfrm>
            <a:off x="4608900" y="1327350"/>
            <a:ext cx="4433700" cy="3291000"/>
          </a:xfrm>
          <a:prstGeom prst="rect">
            <a:avLst/>
          </a:prstGeom>
        </p:spPr>
        <p:txBody>
          <a:bodyPr lIns="91425" tIns="91425" rIns="91425" bIns="91425" anchor="ctr" anchorCtr="0">
            <a:noAutofit/>
          </a:bodyPr>
          <a:lstStyle/>
          <a:p>
            <a:pPr lvl="0" rtl="0">
              <a:spcBef>
                <a:spcPts val="0"/>
              </a:spcBef>
              <a:spcAft>
                <a:spcPts val="0"/>
              </a:spcAft>
              <a:buNone/>
            </a:pPr>
            <a:r>
              <a:rPr lang="en" sz="3000">
                <a:solidFill>
                  <a:srgbClr val="666666"/>
                </a:solidFill>
                <a:latin typeface="Oswald"/>
                <a:ea typeface="Oswald"/>
                <a:cs typeface="Oswald"/>
                <a:sym typeface="Oswald"/>
              </a:rPr>
              <a:t>We believe college is a transformational experience and should be accessible for all, regardless of ability.</a:t>
            </a:r>
          </a:p>
          <a:p>
            <a:pPr lvl="0" rtl="0">
              <a:spcBef>
                <a:spcPts val="0"/>
              </a:spcBef>
              <a:spcAft>
                <a:spcPts val="0"/>
              </a:spcAft>
              <a:buNone/>
            </a:pPr>
            <a:endParaRPr sz="110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64025"/>
            <a:ext cx="8520600" cy="572700"/>
          </a:xfrm>
          <a:prstGeom prst="rect">
            <a:avLst/>
          </a:prstGeom>
        </p:spPr>
        <p:txBody>
          <a:bodyPr lIns="91425" tIns="91425" rIns="91425" bIns="91425" anchor="t" anchorCtr="0">
            <a:noAutofit/>
          </a:bodyPr>
          <a:lstStyle/>
          <a:p>
            <a:pPr lvl="0">
              <a:spcBef>
                <a:spcPts val="0"/>
              </a:spcBef>
              <a:buNone/>
            </a:pPr>
            <a:r>
              <a:rPr lang="en"/>
              <a:t>Program Overview</a:t>
            </a:r>
          </a:p>
        </p:txBody>
      </p:sp>
      <p:sp>
        <p:nvSpPr>
          <p:cNvPr id="161" name="Shape 161"/>
          <p:cNvSpPr txBox="1">
            <a:spLocks noGrp="1"/>
          </p:cNvSpPr>
          <p:nvPr>
            <p:ph type="body" idx="1"/>
          </p:nvPr>
        </p:nvSpPr>
        <p:spPr>
          <a:xfrm>
            <a:off x="138900" y="657900"/>
            <a:ext cx="8866200" cy="4485600"/>
          </a:xfrm>
          <a:prstGeom prst="rect">
            <a:avLst/>
          </a:prstGeom>
        </p:spPr>
        <p:txBody>
          <a:bodyPr lIns="91425" tIns="91425" rIns="91425" bIns="91425" anchor="t" anchorCtr="0">
            <a:noAutofit/>
          </a:bodyPr>
          <a:lstStyle/>
          <a:p>
            <a:pPr lvl="0" rtl="0">
              <a:spcBef>
                <a:spcPts val="0"/>
              </a:spcBef>
              <a:spcAft>
                <a:spcPts val="800"/>
              </a:spcAft>
              <a:buNone/>
            </a:pPr>
            <a:r>
              <a:rPr lang="en" sz="1300"/>
              <a:t>Beyond the Spectrum (BTS) is a four year program that offers students with ASD opportunities to develop academic, social, and personal skills through experiential learning in the following three areas:</a:t>
            </a:r>
          </a:p>
          <a:p>
            <a:pPr lvl="0" rtl="0">
              <a:spcBef>
                <a:spcPts val="0"/>
              </a:spcBef>
              <a:spcAft>
                <a:spcPts val="800"/>
              </a:spcAft>
              <a:buNone/>
            </a:pPr>
            <a:r>
              <a:rPr lang="en" sz="1400" b="1" i="1"/>
              <a:t>Mentorship</a:t>
            </a:r>
          </a:p>
          <a:p>
            <a:pPr marL="457200" lvl="0" indent="0" rtl="0">
              <a:spcBef>
                <a:spcPts val="0"/>
              </a:spcBef>
              <a:spcAft>
                <a:spcPts val="800"/>
              </a:spcAft>
              <a:buNone/>
            </a:pPr>
            <a:r>
              <a:rPr lang="en" sz="1400"/>
              <a:t>Each student will be matched with a peer mentor who acts as a support system for students as they transition into the university.  They are expected to meet every other week. Students will start as a mentee their first year, but can become a mentor to incoming students in following years. Students will also be matched with an academic coach to meet with monthly. </a:t>
            </a:r>
          </a:p>
          <a:p>
            <a:pPr marL="0" lvl="0" indent="0" rtl="0">
              <a:spcBef>
                <a:spcPts val="0"/>
              </a:spcBef>
              <a:spcAft>
                <a:spcPts val="800"/>
              </a:spcAft>
              <a:buNone/>
            </a:pPr>
            <a:r>
              <a:rPr lang="en" sz="1400" b="1" i="1"/>
              <a:t>The Residential Experience</a:t>
            </a:r>
          </a:p>
          <a:p>
            <a:pPr marL="457200" lvl="0" indent="0" rtl="0">
              <a:spcBef>
                <a:spcPts val="0"/>
              </a:spcBef>
              <a:spcAft>
                <a:spcPts val="800"/>
              </a:spcAft>
              <a:buNone/>
            </a:pPr>
            <a:r>
              <a:rPr lang="en" sz="1400"/>
              <a:t>Beyond the Spectrum students will be admitted into a Living Learning Community where they will live with and take classes alongside peers in the program. There is a Resident Assistant and two live-in counselors in the LLC to support students as they navigate integrating and being successful at Allen State University.</a:t>
            </a:r>
          </a:p>
          <a:p>
            <a:pPr marL="0" lvl="0" indent="0" rtl="0">
              <a:spcBef>
                <a:spcPts val="0"/>
              </a:spcBef>
              <a:spcAft>
                <a:spcPts val="800"/>
              </a:spcAft>
              <a:buNone/>
            </a:pPr>
            <a:r>
              <a:rPr lang="en" sz="1400" b="1" i="1"/>
              <a:t>Internship</a:t>
            </a:r>
          </a:p>
          <a:p>
            <a:pPr marL="457200" lvl="0" indent="0" rtl="0">
              <a:spcBef>
                <a:spcPts val="0"/>
              </a:spcBef>
              <a:spcAft>
                <a:spcPts val="800"/>
              </a:spcAft>
              <a:buNone/>
            </a:pPr>
            <a:r>
              <a:rPr lang="en" sz="1400"/>
              <a:t>Students are required to complete three internship or shadowing experiences (totaling 100 hours) that enable them to explore and acquire vocational skills related to their goals. Academic coaches will help connect students with opportunities.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265475" y="1716600"/>
            <a:ext cx="4045200" cy="1710300"/>
          </a:xfrm>
          <a:prstGeom prst="rect">
            <a:avLst/>
          </a:prstGeom>
        </p:spPr>
        <p:txBody>
          <a:bodyPr lIns="91425" tIns="91425" rIns="91425" bIns="91425" anchor="b" anchorCtr="0">
            <a:noAutofit/>
          </a:bodyPr>
          <a:lstStyle/>
          <a:p>
            <a:pPr lvl="0">
              <a:spcBef>
                <a:spcPts val="0"/>
              </a:spcBef>
              <a:buNone/>
            </a:pPr>
            <a:r>
              <a:rPr lang="en"/>
              <a:t>Beyond the Spectrum Learning</a:t>
            </a:r>
          </a:p>
          <a:p>
            <a:pPr lvl="0">
              <a:spcBef>
                <a:spcPts val="0"/>
              </a:spcBef>
              <a:buNone/>
            </a:pPr>
            <a:r>
              <a:rPr lang="en"/>
              <a:t> Outcomes</a:t>
            </a:r>
          </a:p>
        </p:txBody>
      </p:sp>
      <p:sp>
        <p:nvSpPr>
          <p:cNvPr id="167" name="Shape 167"/>
          <p:cNvSpPr txBox="1">
            <a:spLocks noGrp="1"/>
          </p:cNvSpPr>
          <p:nvPr>
            <p:ph type="body" idx="2"/>
          </p:nvPr>
        </p:nvSpPr>
        <p:spPr>
          <a:xfrm>
            <a:off x="4915150" y="311325"/>
            <a:ext cx="3837000" cy="4262700"/>
          </a:xfrm>
          <a:prstGeom prst="rect">
            <a:avLst/>
          </a:prstGeom>
        </p:spPr>
        <p:txBody>
          <a:bodyPr lIns="91425" tIns="91425" rIns="91425" bIns="91425" anchor="ctr" anchorCtr="0">
            <a:noAutofit/>
          </a:bodyPr>
          <a:lstStyle/>
          <a:p>
            <a:pPr lvl="0" rtl="0">
              <a:spcBef>
                <a:spcPts val="0"/>
              </a:spcBef>
              <a:spcAft>
                <a:spcPts val="0"/>
              </a:spcAft>
              <a:buNone/>
            </a:pPr>
            <a:r>
              <a:rPr lang="en" sz="1100">
                <a:solidFill>
                  <a:srgbClr val="666666"/>
                </a:solidFill>
              </a:rPr>
              <a:t>Students who complete the Beyond the Spectrum program will be able to state two vocational goals and articulate three transferrable skills that align with achieving them.</a:t>
            </a:r>
          </a:p>
          <a:p>
            <a:pPr lvl="0" rtl="0">
              <a:spcBef>
                <a:spcPts val="0"/>
              </a:spcBef>
              <a:spcAft>
                <a:spcPts val="0"/>
              </a:spcAft>
              <a:buNone/>
            </a:pPr>
            <a:endParaRPr sz="1100">
              <a:solidFill>
                <a:srgbClr val="666666"/>
              </a:solidFill>
            </a:endParaRPr>
          </a:p>
          <a:p>
            <a:pPr lvl="0" rtl="0">
              <a:spcBef>
                <a:spcPts val="0"/>
              </a:spcBef>
              <a:spcAft>
                <a:spcPts val="0"/>
              </a:spcAft>
              <a:buNone/>
            </a:pPr>
            <a:r>
              <a:rPr lang="en" sz="1100">
                <a:solidFill>
                  <a:srgbClr val="666666"/>
                </a:solidFill>
              </a:rPr>
              <a:t>Students who complete the Beyond the Spectrum program will be able to identify and incorporate two strategies for positive social interactions.</a:t>
            </a:r>
          </a:p>
          <a:p>
            <a:pPr lvl="0" rtl="0">
              <a:spcBef>
                <a:spcPts val="0"/>
              </a:spcBef>
              <a:spcAft>
                <a:spcPts val="0"/>
              </a:spcAft>
              <a:buNone/>
            </a:pPr>
            <a:endParaRPr sz="1100">
              <a:solidFill>
                <a:srgbClr val="666666"/>
              </a:solidFill>
            </a:endParaRPr>
          </a:p>
          <a:p>
            <a:pPr lvl="0" rtl="0">
              <a:spcBef>
                <a:spcPts val="0"/>
              </a:spcBef>
              <a:spcAft>
                <a:spcPts val="0"/>
              </a:spcAft>
              <a:buNone/>
            </a:pPr>
            <a:r>
              <a:rPr lang="en" sz="1100">
                <a:solidFill>
                  <a:srgbClr val="666666"/>
                </a:solidFill>
              </a:rPr>
              <a:t>Students who complete the Beyond the Spectrum program will be able to identify at least two approaches for independent living. </a:t>
            </a:r>
          </a:p>
          <a:p>
            <a:pPr lvl="0" rtl="0">
              <a:spcBef>
                <a:spcPts val="0"/>
              </a:spcBef>
              <a:spcAft>
                <a:spcPts val="0"/>
              </a:spcAft>
              <a:buNone/>
            </a:pPr>
            <a:endParaRPr sz="1100">
              <a:solidFill>
                <a:srgbClr val="666666"/>
              </a:solidFill>
            </a:endParaRPr>
          </a:p>
          <a:p>
            <a:pPr lvl="0" rtl="0">
              <a:spcBef>
                <a:spcPts val="0"/>
              </a:spcBef>
              <a:spcAft>
                <a:spcPts val="0"/>
              </a:spcAft>
              <a:buNone/>
            </a:pPr>
            <a:r>
              <a:rPr lang="en" sz="1100">
                <a:solidFill>
                  <a:srgbClr val="666666"/>
                </a:solidFill>
              </a:rPr>
              <a:t>Students who complete the Beyond the Spectrum program will be able to describe the experiences had during the 100 hours of required internship experience. </a:t>
            </a:r>
          </a:p>
          <a:p>
            <a:pPr lvl="0" rtl="0">
              <a:spcBef>
                <a:spcPts val="0"/>
              </a:spcBef>
              <a:spcAft>
                <a:spcPts val="0"/>
              </a:spcAft>
              <a:buNone/>
            </a:pPr>
            <a:endParaRPr sz="1100">
              <a:solidFill>
                <a:srgbClr val="666666"/>
              </a:solidFill>
            </a:endParaRPr>
          </a:p>
          <a:p>
            <a:pPr lvl="0" rtl="0">
              <a:spcBef>
                <a:spcPts val="0"/>
              </a:spcBef>
              <a:spcAft>
                <a:spcPts val="0"/>
              </a:spcAft>
              <a:buNone/>
            </a:pPr>
            <a:r>
              <a:rPr lang="en" sz="1100">
                <a:solidFill>
                  <a:srgbClr val="666666"/>
                </a:solidFill>
              </a:rPr>
              <a:t>Students who complete the Beyond the Spectrum program will be able to apply learned strategies to acquire and maintain a job upon leaving Allen State University.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1779</Words>
  <Application>Microsoft Office PowerPoint</Application>
  <PresentationFormat>On-screen Show (16:9)</PresentationFormat>
  <Paragraphs>202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slate</vt:lpstr>
      <vt:lpstr>Beyond the Spectrum (BTS)</vt:lpstr>
      <vt:lpstr>Our Team</vt:lpstr>
      <vt:lpstr>Allen State University </vt:lpstr>
      <vt:lpstr>Understanding the Autism Spectrum</vt:lpstr>
      <vt:lpstr>Needs of Students on the Spectrum</vt:lpstr>
      <vt:lpstr>Significance</vt:lpstr>
      <vt:lpstr>Our Why  Statement </vt:lpstr>
      <vt:lpstr>Program Overview</vt:lpstr>
      <vt:lpstr>Beyond the Spectrum Learning  Outcomes</vt:lpstr>
      <vt:lpstr>Program Sequence  </vt:lpstr>
      <vt:lpstr>The First year Experience (Activitate)</vt:lpstr>
      <vt:lpstr>The Second Year Experience (Explore)</vt:lpstr>
      <vt:lpstr>The Third Year Experience (Serve)</vt:lpstr>
      <vt:lpstr>The Fourth year Experience (Excel)</vt:lpstr>
      <vt:lpstr>Implementation Timeline</vt:lpstr>
      <vt:lpstr>Budget</vt:lpstr>
      <vt:lpstr>Application of Theory:  Developmental Ecology (Bronfenbrenner) </vt:lpstr>
      <vt:lpstr>Application of Theory:  Principles of Self-Authorship (Baxter Magolda) </vt:lpstr>
      <vt:lpstr>Limitations </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Spectrum (BTS)</dc:title>
  <dc:creator>Darrell</dc:creator>
  <cp:lastModifiedBy>Darrell</cp:lastModifiedBy>
  <cp:revision>4</cp:revision>
  <dcterms:modified xsi:type="dcterms:W3CDTF">2017-02-25T07:11:24Z</dcterms:modified>
</cp:coreProperties>
</file>