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2286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4572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6858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9144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11430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13716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16002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18288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90" y="-9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60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25500" y="3048000"/>
            <a:ext cx="11353800" cy="227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25500" y="5308600"/>
            <a:ext cx="11353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0" indent="228600" algn="ctr">
              <a:spcBef>
                <a:spcPts val="0"/>
              </a:spcBef>
              <a:buSzTx/>
              <a:buNone/>
              <a:defRPr sz="3200" i="1"/>
            </a:lvl2pPr>
            <a:lvl3pPr marL="0" indent="457200" algn="ctr">
              <a:spcBef>
                <a:spcPts val="0"/>
              </a:spcBef>
              <a:buSzTx/>
              <a:buNone/>
              <a:defRPr sz="3200" i="1"/>
            </a:lvl3pPr>
            <a:lvl4pPr marL="0" indent="685800" algn="ctr">
              <a:spcBef>
                <a:spcPts val="0"/>
              </a:spcBef>
              <a:buSzTx/>
              <a:buNone/>
              <a:defRPr sz="3200" i="1"/>
            </a:lvl4pPr>
            <a:lvl5pPr marL="0" indent="914400" algn="ctr">
              <a:spcBef>
                <a:spcPts val="0"/>
              </a:spcBef>
              <a:buSzTx/>
              <a:buNone/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1299331" y="6362700"/>
            <a:ext cx="10401301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-Johnny Appleseed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1257300" y="4330700"/>
            <a:ext cx="104902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5000"/>
              </a:lnSpc>
              <a:spcBef>
                <a:spcPts val="2400"/>
              </a:spcBef>
              <a:buSzTx/>
              <a:buNone/>
              <a:defRPr sz="3200"/>
            </a:lvl1pPr>
          </a:lstStyle>
          <a:p>
            <a:r>
              <a:t>“Type a quote here.”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685800" y="711200"/>
            <a:ext cx="4089400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sz="half" idx="14"/>
          </p:nvPr>
        </p:nvSpPr>
        <p:spPr>
          <a:xfrm>
            <a:off x="4965700" y="711200"/>
            <a:ext cx="7315200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7645400" y="1727200"/>
            <a:ext cx="4673600" cy="618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304800" y="1778000"/>
            <a:ext cx="7327900" cy="3340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304800" y="5168900"/>
            <a:ext cx="7327900" cy="274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0" indent="228600" algn="ctr">
              <a:spcBef>
                <a:spcPts val="0"/>
              </a:spcBef>
              <a:buSzTx/>
              <a:buNone/>
              <a:defRPr sz="3200" i="1"/>
            </a:lvl2pPr>
            <a:lvl3pPr marL="0" indent="457200" algn="ctr">
              <a:spcBef>
                <a:spcPts val="0"/>
              </a:spcBef>
              <a:buSzTx/>
              <a:buNone/>
              <a:defRPr sz="3200" i="1"/>
            </a:lvl3pPr>
            <a:lvl4pPr marL="0" indent="685800" algn="ctr">
              <a:spcBef>
                <a:spcPts val="0"/>
              </a:spcBef>
              <a:buSzTx/>
              <a:buNone/>
              <a:defRPr sz="3200" i="1"/>
            </a:lvl4pPr>
            <a:lvl5pPr marL="0" indent="914400" algn="ctr">
              <a:spcBef>
                <a:spcPts val="0"/>
              </a:spcBef>
              <a:buSzTx/>
              <a:buNone/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sz="half" idx="13"/>
          </p:nvPr>
        </p:nvSpPr>
        <p:spPr>
          <a:xfrm>
            <a:off x="7391400" y="2717800"/>
            <a:ext cx="4673600" cy="618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embossed_background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47700"/>
            <a:ext cx="11747500" cy="847219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>
            <a:spLocks noGrp="1"/>
          </p:cNvSpPr>
          <p:nvPr>
            <p:ph type="pic" sz="quarter" idx="13"/>
          </p:nvPr>
        </p:nvSpPr>
        <p:spPr>
          <a:xfrm>
            <a:off x="6972300" y="5029200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quarter" idx="14"/>
          </p:nvPr>
        </p:nvSpPr>
        <p:spPr>
          <a:xfrm>
            <a:off x="6972300" y="965200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sz="half" idx="15"/>
          </p:nvPr>
        </p:nvSpPr>
        <p:spPr>
          <a:xfrm>
            <a:off x="952500" y="1003300"/>
            <a:ext cx="5829300" cy="7810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25500" y="3733800"/>
            <a:ext cx="11353800" cy="22733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ln w="12700">
            <a:miter lim="400000"/>
          </a:ln>
          <a:effectLst>
            <a:outerShdw blurRad="12700" dist="12700" dir="5400000" rotWithShape="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228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685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1143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1600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titleStyle>
    <p:bodyStyle>
      <a:lvl1pPr marL="431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863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1295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1727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21590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2590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3022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3454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3886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ismspeaks.org/what-autis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ayscale.com" TargetMode="External"/><Relationship Id="rId5" Type="http://schemas.openxmlformats.org/officeDocument/2006/relationships/hyperlink" Target="https://www.nichd.nih.gov/health/topics/autism/conditioninfo/Pages/at-risk.aspx" TargetMode="External"/><Relationship Id="rId4" Type="http://schemas.openxmlformats.org/officeDocument/2006/relationships/hyperlink" Target="http://www.who.int/mental_health/world-mental-health-day/e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900" spc="345"/>
            </a:lvl1pPr>
          </a:lstStyle>
          <a:p>
            <a:r>
              <a:t>Arkansas Tech University 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Team Leader: Vera Stone</a:t>
            </a:r>
          </a:p>
          <a:p>
            <a:r>
              <a:t>Members: Elijah Moreno &amp; Tulsi Patel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089151" y="50799"/>
            <a:ext cx="11353801" cy="2032001"/>
          </a:xfrm>
          <a:prstGeom prst="rect">
            <a:avLst/>
          </a:prstGeom>
        </p:spPr>
        <p:txBody>
          <a:bodyPr/>
          <a:lstStyle/>
          <a:p>
            <a:r>
              <a:t>Awareness Activities 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1651000" y="8280400"/>
            <a:ext cx="9702800" cy="977900"/>
          </a:xfrm>
          <a:prstGeom prst="rect">
            <a:avLst/>
          </a:prstGeom>
        </p:spPr>
        <p:txBody>
          <a:bodyPr/>
          <a:lstStyle>
            <a:lvl1pPr marL="335844" indent="-335844" algn="ctr">
              <a:buSzPct val="119999"/>
              <a:buChar char="•"/>
              <a:defRPr sz="2800"/>
            </a:lvl1pPr>
          </a:lstStyle>
          <a:p>
            <a:r>
              <a:t>Free t-shirts will be handed out to the first 30 participants. </a:t>
            </a:r>
          </a:p>
        </p:txBody>
      </p:sp>
      <p:pic>
        <p:nvPicPr>
          <p:cNvPr id="156" name="pasted-imag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869" y="2569189"/>
            <a:ext cx="2416888" cy="1655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642" y="2603330"/>
            <a:ext cx="4060321" cy="157173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977900" y="4883149"/>
            <a:ext cx="5156200" cy="26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59833" indent="-359833" algn="l">
              <a:spcBef>
                <a:spcPts val="5200"/>
              </a:spcBef>
              <a:buSzPct val="35000"/>
              <a:buBlip>
                <a:blip r:embed="rId4"/>
              </a:buBlip>
              <a:defRPr sz="3000"/>
            </a:lvl1pPr>
          </a:lstStyle>
          <a:p>
            <a:r>
              <a:t>Disability Services and the Health and Wellness Center will put on a yearly event to help raise awareness.</a:t>
            </a:r>
          </a:p>
        </p:txBody>
      </p:sp>
      <p:sp>
        <p:nvSpPr>
          <p:cNvPr id="159" name="Shape 159"/>
          <p:cNvSpPr/>
          <p:nvPr/>
        </p:nvSpPr>
        <p:spPr>
          <a:xfrm>
            <a:off x="6502400" y="4819649"/>
            <a:ext cx="5676900" cy="26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59833" indent="-359833" algn="l">
              <a:spcBef>
                <a:spcPts val="5200"/>
              </a:spcBef>
              <a:buSzPct val="35000"/>
              <a:buBlip>
                <a:blip r:embed="rId4"/>
              </a:buBlip>
              <a:defRPr sz="3000"/>
            </a:lvl1pPr>
          </a:lstStyle>
          <a:p>
            <a:r>
              <a:t>During the event, simulation videos will be shown to students and faculty, so they can work together to better understand the population.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Financial Budget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LPC (30k-50k depending on years of experience)</a:t>
            </a:r>
          </a:p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Autism Speaks Training ($200-$300 for initial lunches provided to faculty members required to attend)</a:t>
            </a:r>
          </a:p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Subsequent open training sessions ($30 for juice/drinks and chex mix as refreshments)</a:t>
            </a:r>
          </a:p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T-shirts for yearly event ($300 @ $10 each)</a:t>
            </a:r>
          </a:p>
        </p:txBody>
      </p:sp>
      <p:pic>
        <p:nvPicPr>
          <p:cNvPr id="166" name="golden-dollar-sign-vector-clipa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0589" y="32296"/>
            <a:ext cx="1129369" cy="2075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golden-dollar-sign-vector-clipa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2700"/>
            <a:ext cx="1129368" cy="2075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body" sz="half" idx="1"/>
          </p:nvPr>
        </p:nvSpPr>
        <p:spPr>
          <a:xfrm>
            <a:off x="960255" y="2304321"/>
            <a:ext cx="6697252" cy="688180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At the end of the first year of the implementation, the committee will meet to evaluate the success/impact of the program.</a:t>
            </a:r>
          </a:p>
          <a:p>
            <a:pPr>
              <a:buBlip>
                <a:blip r:embed="rId2"/>
              </a:buBlip>
            </a:pPr>
            <a:r>
              <a:t>The committee will create a presentation to share at conferences with other universities. </a:t>
            </a:r>
          </a:p>
        </p:txBody>
      </p:sp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evaluation</a:t>
            </a:r>
          </a:p>
        </p:txBody>
      </p:sp>
      <p:pic>
        <p:nvPicPr>
          <p:cNvPr id="171" name="succes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348" y="4452168"/>
            <a:ext cx="3877953" cy="2586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asted-image.tiff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Future Suggestions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9824" indent="-369824" defTabSz="531622">
              <a:spcBef>
                <a:spcPts val="3200"/>
              </a:spcBef>
              <a:buBlip>
                <a:blip r:embed="rId3"/>
              </a:buBlip>
              <a:defRPr sz="2912">
                <a:effectLst>
                  <a:outerShdw blurRad="23114" dist="11557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If program goes well, include other mental health disorders.</a:t>
            </a:r>
          </a:p>
          <a:p>
            <a:pPr marL="369824" indent="-369824" defTabSz="531622">
              <a:spcBef>
                <a:spcPts val="3200"/>
              </a:spcBef>
              <a:buBlip>
                <a:blip r:embed="rId3"/>
              </a:buBlip>
              <a:defRPr sz="2912">
                <a:effectLst>
                  <a:outerShdw blurRad="23114" dist="11557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Hire another LPC if work becomes overbearing for current LPC.</a:t>
            </a:r>
          </a:p>
          <a:p>
            <a:pPr marL="369824" indent="-369824" defTabSz="531622">
              <a:spcBef>
                <a:spcPts val="3200"/>
              </a:spcBef>
              <a:buBlip>
                <a:blip r:embed="rId3"/>
              </a:buBlip>
              <a:defRPr sz="2912">
                <a:effectLst>
                  <a:outerShdw blurRad="23114" dist="11557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Commit the week that includes October 10th as a campus wide awareness week for all mental health disorders.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References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>
                <a:hlinkClick r:id="rId3"/>
              </a:rPr>
              <a:t>https://www.autismspeaks.org/what-autism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/>
              </a:rPr>
              <a:t>http://www.who.int/mental_health/world-mental-health-day/en/</a:t>
            </a:r>
          </a:p>
          <a:p>
            <a:pPr>
              <a:buBlip>
                <a:blip r:embed="rId2"/>
              </a:buBlip>
            </a:pPr>
            <a:r>
              <a:rPr u="sng">
                <a:hlinkClick r:id="rId5"/>
              </a:rPr>
              <a:t>https://www.nichd.nih.gov/health/topics/autism/conditioninfo/Pages/at-risk.aspx</a:t>
            </a:r>
          </a:p>
          <a:p>
            <a:pPr>
              <a:buBlip>
                <a:blip r:embed="rId2"/>
              </a:buBlip>
            </a:pPr>
            <a:r>
              <a:rPr u="sng">
                <a:hlinkClick r:id="rId6"/>
              </a:rPr>
              <a:t>http://www.payscale.com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asted-image.tif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31" y="2929889"/>
            <a:ext cx="5214755" cy="3893683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304800" y="1570844"/>
            <a:ext cx="7327900" cy="3340101"/>
          </a:xfrm>
          <a:prstGeom prst="rect">
            <a:avLst/>
          </a:prstGeom>
        </p:spPr>
        <p:txBody>
          <a:bodyPr/>
          <a:lstStyle/>
          <a:p>
            <a:r>
              <a:t>Autism on campus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304800" y="4961744"/>
            <a:ext cx="7327900" cy="2743201"/>
          </a:xfrm>
          <a:prstGeom prst="rect">
            <a:avLst/>
          </a:prstGeom>
        </p:spPr>
        <p:txBody>
          <a:bodyPr/>
          <a:lstStyle/>
          <a:p>
            <a:r>
              <a:t>Within the last 3 years, over 200 students with this disability have </a:t>
            </a:r>
          </a:p>
          <a:p>
            <a:r>
              <a:t>joined our campus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Placeholder 127"/>
          <p:cNvPicPr>
            <a:picLocks noGrp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00" y="2731261"/>
            <a:ext cx="4648201" cy="6259577"/>
          </a:xfrm>
          <a:prstGeom prst="rect">
            <a:avLst/>
          </a:prstGeom>
        </p:spPr>
      </p:pic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Don’t know what Autism is?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500">
                <a:solidFill>
                  <a:srgbClr val="010101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Autism, or autism spectrum disorder, refers to a broad range of conditions characterized by challenges with social skills, repetitive behaviors, speech and nonverbal communication, as well as by unique strengths and differences.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Autism’s effect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t>Roughly 1 in every 68 children has an autism spectrum disorder.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t>Social, motor, and sensory perceptions collide.</a:t>
            </a:r>
          </a:p>
          <a:p>
            <a:pPr>
              <a:lnSpc>
                <a:spcPct val="75000"/>
              </a:lnSpc>
              <a:spcBef>
                <a:spcPts val="2400"/>
              </a:spcBef>
              <a:buBlip>
                <a:blip r:embed="rId2"/>
              </a:buBlip>
            </a:pPr>
            <a:r>
              <a:t>Example:</a:t>
            </a:r>
          </a:p>
          <a:p>
            <a:pPr marL="791633" lvl="1" indent="-359833">
              <a:lnSpc>
                <a:spcPct val="75000"/>
              </a:lnSpc>
              <a:spcBef>
                <a:spcPts val="2400"/>
              </a:spcBef>
              <a:buBlip>
                <a:blip r:embed="rId2"/>
              </a:buBlip>
              <a:defRPr sz="3000" i="1"/>
            </a:pPr>
            <a:r>
              <a:t>Learning to put on a sweater by yourself.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t>Eating and self feeding issues.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t>Self care and how it effects daily life/school.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 Stand Together (AST)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041400" y="2641600"/>
            <a:ext cx="10909300" cy="6223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300"/>
            </a:lvl1pPr>
            <a:lvl2pPr marL="0" indent="228600" algn="ctr">
              <a:spcBef>
                <a:spcPts val="0"/>
              </a:spcBef>
              <a:buSzTx/>
              <a:buNone/>
              <a:defRPr sz="3200" i="1"/>
            </a:lvl2pPr>
          </a:lstStyle>
          <a:p>
            <a:r>
              <a:t>The mission statement:</a:t>
            </a:r>
          </a:p>
          <a:p>
            <a:pPr lvl="1"/>
            <a:r>
              <a:t>We strive to educate the community of the different mental health disorders to create a welcoming environment for all individuals. Disability services empowers students with mental health disorders by fostering a safe, friendly, and supportive environment in both their academic and social lives.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825500" y="50800"/>
            <a:ext cx="11353800" cy="2032001"/>
          </a:xfrm>
          <a:prstGeom prst="rect">
            <a:avLst/>
          </a:prstGeom>
        </p:spPr>
        <p:txBody>
          <a:bodyPr/>
          <a:lstStyle/>
          <a:p>
            <a:r>
              <a:t>Autism Speaks 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825500" y="2349500"/>
            <a:ext cx="11353800" cy="65786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500"/>
            </a:pPr>
            <a:r>
              <a:t>Representative from Autism Speaks</a:t>
            </a:r>
          </a:p>
          <a:p>
            <a:pPr marL="264583" indent="-264583">
              <a:lnSpc>
                <a:spcPct val="100000"/>
              </a:lnSpc>
              <a:spcBef>
                <a:spcPts val="4200"/>
              </a:spcBef>
              <a:buBlip>
                <a:blip r:embed="rId2"/>
              </a:buBlip>
              <a:defRPr sz="3000"/>
            </a:pPr>
            <a:r>
              <a:t>He/She will come in and train the Disability Services Center and Health and Wellness Center staff. </a:t>
            </a:r>
          </a:p>
          <a:p>
            <a:pPr marL="264583" indent="-264583">
              <a:lnSpc>
                <a:spcPct val="100000"/>
              </a:lnSpc>
              <a:spcBef>
                <a:spcPts val="4200"/>
              </a:spcBef>
              <a:buBlip>
                <a:blip r:embed="rId2"/>
              </a:buBlip>
              <a:defRPr sz="3000"/>
            </a:pPr>
            <a:r>
              <a:t>Lunch will be provided for this in depth training session.</a:t>
            </a:r>
          </a:p>
          <a:p>
            <a:pPr marL="264583" indent="-264583">
              <a:lnSpc>
                <a:spcPct val="100000"/>
              </a:lnSpc>
              <a:spcBef>
                <a:spcPts val="4200"/>
              </a:spcBef>
              <a:buBlip>
                <a:blip r:embed="rId2"/>
              </a:buBlip>
              <a:defRPr sz="3000"/>
            </a:pPr>
            <a:r>
              <a:t>This session will provide the staff with key knowledge to further train students and faculty members on campus. </a:t>
            </a:r>
          </a:p>
        </p:txBody>
      </p:sp>
      <p:pic>
        <p:nvPicPr>
          <p:cNvPr id="140" name="pasted-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143" y="163948"/>
            <a:ext cx="1851781" cy="1805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the Program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half" idx="1"/>
          </p:nvPr>
        </p:nvSpPr>
        <p:spPr>
          <a:xfrm>
            <a:off x="5778500" y="2641600"/>
            <a:ext cx="6692900" cy="6400800"/>
          </a:xfrm>
          <a:prstGeom prst="rect">
            <a:avLst/>
          </a:prstGeom>
        </p:spPr>
        <p:txBody>
          <a:bodyPr anchor="t"/>
          <a:lstStyle/>
          <a:p>
            <a:pPr marL="423163" indent="-423163" defTabSz="572516">
              <a:lnSpc>
                <a:spcPct val="100000"/>
              </a:lnSpc>
              <a:spcBef>
                <a:spcPts val="3400"/>
              </a:spcBef>
              <a:buBlip>
                <a:blip r:embed="rId2"/>
              </a:buBlip>
              <a:defRPr sz="2940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Disability Services and Health and Wellness Center co-lead further training sessions.</a:t>
            </a:r>
          </a:p>
          <a:p>
            <a:pPr marL="423163" indent="-423163" defTabSz="572516">
              <a:lnSpc>
                <a:spcPct val="100000"/>
              </a:lnSpc>
              <a:spcBef>
                <a:spcPts val="3400"/>
              </a:spcBef>
              <a:buBlip>
                <a:blip r:embed="rId2"/>
              </a:buBlip>
              <a:defRPr sz="2940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One representative from each department is required to attend a session to be trained as a committee member. </a:t>
            </a:r>
          </a:p>
          <a:p>
            <a:pPr marL="423163" indent="-423163" defTabSz="572516">
              <a:lnSpc>
                <a:spcPct val="100000"/>
              </a:lnSpc>
              <a:spcBef>
                <a:spcPts val="3400"/>
              </a:spcBef>
              <a:buBlip>
                <a:blip r:embed="rId2"/>
              </a:buBlip>
              <a:defRPr sz="2940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Committee members will serve as liaisons for their department. </a:t>
            </a:r>
          </a:p>
          <a:p>
            <a:pPr marL="423163" indent="-423163" defTabSz="572516">
              <a:lnSpc>
                <a:spcPct val="100000"/>
              </a:lnSpc>
              <a:spcBef>
                <a:spcPts val="3400"/>
              </a:spcBef>
              <a:buBlip>
                <a:blip r:embed="rId2"/>
              </a:buBlip>
              <a:defRPr sz="2940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Sessions are twice a semester and are open to faculty, staff, and students.  </a:t>
            </a:r>
          </a:p>
        </p:txBody>
      </p:sp>
      <p:pic>
        <p:nvPicPr>
          <p:cNvPr id="144" name="pasted-im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1" y="4354249"/>
            <a:ext cx="4476751" cy="2981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Recruitment 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825500" y="2844800"/>
            <a:ext cx="11353800" cy="6223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Upon commencement of the program one Licensed Professional Counselor (LPC) will be hired.</a:t>
            </a:r>
          </a:p>
          <a:p>
            <a:pPr>
              <a:buBlip>
                <a:blip r:embed="rId2"/>
              </a:buBlip>
            </a:pPr>
            <a:r>
              <a:t>The LPC will serve as an autism specialist for the campus.</a:t>
            </a:r>
          </a:p>
          <a:p>
            <a:pPr>
              <a:buBlip>
                <a:blip r:embed="rId2"/>
              </a:buBlip>
            </a:pPr>
            <a:r>
              <a:t>Help facilitate future training of the faculty and students.</a:t>
            </a:r>
          </a:p>
        </p:txBody>
      </p:sp>
      <p:pic>
        <p:nvPicPr>
          <p:cNvPr id="148" name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1367" y="256745"/>
            <a:ext cx="7002240" cy="2332623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4292708" y="50800"/>
            <a:ext cx="8216901" cy="2032000"/>
          </a:xfrm>
          <a:prstGeom prst="rect">
            <a:avLst/>
          </a:prstGeom>
        </p:spPr>
        <p:txBody>
          <a:bodyPr/>
          <a:lstStyle/>
          <a:p>
            <a:r>
              <a:t>The Missing Piece Program 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After receiving training, students will become one on one mentors for individuals with autism. </a:t>
            </a:r>
          </a:p>
          <a:p>
            <a:pPr>
              <a:buBlip>
                <a:blip r:embed="rId2"/>
              </a:buBlip>
            </a:pPr>
            <a:r>
              <a:t>Individuals that sign up for this program will be required to meet with their assigned mentee every two weeks.</a:t>
            </a:r>
          </a:p>
          <a:p>
            <a:pPr>
              <a:buBlip>
                <a:blip r:embed="rId2"/>
              </a:buBlip>
            </a:pPr>
            <a:r>
              <a:t>Twice a semester the mentee will meet with the LPC for an evaluation of the program. </a:t>
            </a:r>
          </a:p>
        </p:txBody>
      </p:sp>
      <p:pic>
        <p:nvPicPr>
          <p:cNvPr id="152" name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82" y="137429"/>
            <a:ext cx="2815473" cy="186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600</Words>
  <Application>Microsoft Office PowerPoint</Application>
  <PresentationFormat>Custom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Kyoto</vt:lpstr>
      <vt:lpstr>Arkansas Tech University </vt:lpstr>
      <vt:lpstr>Autism on campus</vt:lpstr>
      <vt:lpstr>Don’t know what Autism is?</vt:lpstr>
      <vt:lpstr>Autism’s effect</vt:lpstr>
      <vt:lpstr>All Stand Together (AST)</vt:lpstr>
      <vt:lpstr>Autism Speaks </vt:lpstr>
      <vt:lpstr>About the Program</vt:lpstr>
      <vt:lpstr>Recruitment </vt:lpstr>
      <vt:lpstr>The Missing Piece Program </vt:lpstr>
      <vt:lpstr>Awareness Activities </vt:lpstr>
      <vt:lpstr>Financial Budget</vt:lpstr>
      <vt:lpstr>evaluation</vt:lpstr>
      <vt:lpstr>Future Suggestions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Arkansas Tech University </dc:title>
  <dc:creator>Darrell</dc:creator>
  <cp:lastModifiedBy>Darrell</cp:lastModifiedBy>
  <cp:revision>2</cp:revision>
  <dcterms:modified xsi:type="dcterms:W3CDTF">2017-02-25T22:12:47Z</dcterms:modified>
</cp:coreProperties>
</file>