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8" r:id="rId3"/>
    <p:sldId id="259" r:id="rId4"/>
    <p:sldId id="265" r:id="rId5"/>
    <p:sldId id="276" r:id="rId6"/>
    <p:sldId id="277" r:id="rId7"/>
    <p:sldId id="280" r:id="rId8"/>
    <p:sldId id="279" r:id="rId9"/>
    <p:sldId id="281" r:id="rId10"/>
    <p:sldId id="278" r:id="rId11"/>
    <p:sldId id="260" r:id="rId12"/>
    <p:sldId id="266" r:id="rId13"/>
    <p:sldId id="268" r:id="rId14"/>
    <p:sldId id="282" r:id="rId15"/>
    <p:sldId id="283" r:id="rId16"/>
    <p:sldId id="269" r:id="rId17"/>
    <p:sldId id="275"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81C50-83A2-414F-B99E-1D3A7D765DD8}" v="232" dt="2017-02-19T23:15:36.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72" autoAdjust="0"/>
  </p:normalViewPr>
  <p:slideViewPr>
    <p:cSldViewPr snapToGrid="0">
      <p:cViewPr varScale="1">
        <p:scale>
          <a:sx n="75" d="100"/>
          <a:sy n="75" d="100"/>
        </p:scale>
        <p:origin x="-66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460"/>
    </p:cViewPr>
  </p:sorterViewPr>
  <p:notesViewPr>
    <p:cSldViewPr snapToGrid="0">
      <p:cViewPr varScale="1">
        <p:scale>
          <a:sx n="51" d="100"/>
          <a:sy n="51" d="100"/>
        </p:scale>
        <p:origin x="2692" y="6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plotArea>
      <c:layout/>
      <c:lineChart>
        <c:grouping val="standard"/>
        <c:ser>
          <c:idx val="0"/>
          <c:order val="0"/>
          <c:tx>
            <c:strRef>
              <c:f>Sheet1!$B$1</c:f>
              <c:strCache>
                <c:ptCount val="1"/>
                <c:pt idx="0">
                  <c:v>% of Students with Autism</c:v>
                </c:pt>
              </c:strCache>
            </c:strRef>
          </c:tx>
          <c:spPr>
            <a:ln w="28575" cap="rnd">
              <a:solidFill>
                <a:schemeClr val="accent1"/>
              </a:solidFill>
              <a:round/>
            </a:ln>
            <a:effectLst/>
          </c:spPr>
          <c:marker>
            <c:symbol val="none"/>
          </c:marker>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1</c:v>
                </c:pt>
                <c:pt idx="1">
                  <c:v>5</c:v>
                </c:pt>
                <c:pt idx="2">
                  <c:v>4</c:v>
                </c:pt>
                <c:pt idx="3">
                  <c:v>5</c:v>
                </c:pt>
                <c:pt idx="4">
                  <c:v>6</c:v>
                </c:pt>
                <c:pt idx="5">
                  <c:v>7</c:v>
                </c:pt>
              </c:numCache>
            </c:numRef>
          </c:val>
          <c:extLst xmlns:c16r2="http://schemas.microsoft.com/office/drawing/2015/06/chart">
            <c:ext xmlns:c16="http://schemas.microsoft.com/office/drawing/2014/chart" uri="{C3380CC4-5D6E-409C-BE32-E72D297353CC}">
              <c16:uniqueId val="{00000000-977B-46A6-8BFF-408417801617}"/>
            </c:ext>
          </c:extLst>
        </c:ser>
        <c:dLbls/>
        <c:marker val="1"/>
        <c:axId val="71261184"/>
        <c:axId val="71271168"/>
      </c:lineChart>
      <c:catAx>
        <c:axId val="712611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271168"/>
        <c:crosses val="autoZero"/>
        <c:auto val="1"/>
        <c:lblAlgn val="ctr"/>
        <c:lblOffset val="100"/>
      </c:catAx>
      <c:valAx>
        <c:axId val="712711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tickLblPos val="none"/>
        <c:crossAx val="7126118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748BE-F6C7-4AF7-B825-4544D9F9A798}" type="datetimeFigureOut">
              <a:rPr lang="en-US" smtClean="0"/>
              <a:pPr/>
              <a:t>2/19/2017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079FD-870E-4834-B1BB-FA1BDB8B5193}" type="slidenum">
              <a:rPr lang="en-US" smtClean="0"/>
              <a:pPr/>
              <a:t>‹#›</a:t>
            </a:fld>
            <a:endParaRPr lang="en-US"/>
          </a:p>
        </p:txBody>
      </p:sp>
    </p:spTree>
    <p:extLst>
      <p:ext uri="{BB962C8B-B14F-4D97-AF65-F5344CB8AC3E}">
        <p14:creationId xmlns:p14="http://schemas.microsoft.com/office/powerpoint/2010/main" xmlns="" val="390415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079FD-870E-4834-B1BB-FA1BDB8B5193}" type="slidenum">
              <a:rPr lang="en-US" smtClean="0"/>
              <a:pPr/>
              <a:t>4</a:t>
            </a:fld>
            <a:endParaRPr lang="en-US"/>
          </a:p>
        </p:txBody>
      </p:sp>
    </p:spTree>
    <p:extLst>
      <p:ext uri="{BB962C8B-B14F-4D97-AF65-F5344CB8AC3E}">
        <p14:creationId xmlns:p14="http://schemas.microsoft.com/office/powerpoint/2010/main" xmlns="" val="305753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A079FD-870E-4834-B1BB-FA1BDB8B5193}" type="slidenum">
              <a:rPr lang="en-US" smtClean="0"/>
              <a:pPr/>
              <a:t>18</a:t>
            </a:fld>
            <a:endParaRPr lang="en-US"/>
          </a:p>
        </p:txBody>
      </p:sp>
    </p:spTree>
    <p:extLst>
      <p:ext uri="{BB962C8B-B14F-4D97-AF65-F5344CB8AC3E}">
        <p14:creationId xmlns:p14="http://schemas.microsoft.com/office/powerpoint/2010/main" xmlns="" val="112288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2/19/2017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2/19/2017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pPr/>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pPr/>
              <a:t>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pPr/>
              <a:t>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pPr/>
              <a:t>2/19/2017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pPr/>
              <a:t>2/19/2017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pPr/>
              <a:t>2/19/2017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2/19/2017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https://www.youtube.com/embed/4mh75_u0uR8" TargetMode="External"/><Relationship Id="rId4" Type="http://schemas.openxmlformats.org/officeDocument/2006/relationships/hyperlink" Target="https://youtu.be/4mh75_u0uR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UVrOsXhG61Q" TargetMode="External"/><Relationship Id="rId4" Type="http://schemas.openxmlformats.org/officeDocument/2006/relationships/hyperlink" Target="https://youtu.be/UVrOsXhG61Q"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VrOsXhG61Q&amp;feature=youtu.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4mh75_u0uR8&amp;feature=youtu.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88671" y="5781951"/>
            <a:ext cx="8045373" cy="1095927"/>
          </a:xfrm>
        </p:spPr>
        <p:txBody>
          <a:bodyPr>
            <a:normAutofit fontScale="92500" lnSpcReduction="10000"/>
          </a:bodyPr>
          <a:lstStyle/>
          <a:p>
            <a:r>
              <a:rPr lang="en-US" dirty="0"/>
              <a:t>Arkansas Tech University</a:t>
            </a:r>
          </a:p>
          <a:p>
            <a:r>
              <a:rPr lang="en-US" dirty="0"/>
              <a:t>Hailey Canada – Anna Stark</a:t>
            </a:r>
          </a:p>
          <a:p>
            <a:r>
              <a:rPr lang="en-US" dirty="0"/>
              <a:t>Vince Ashford – Adam </a:t>
            </a:r>
            <a:r>
              <a:rPr lang="en-US" dirty="0" err="1"/>
              <a:t>Hathcock</a:t>
            </a:r>
            <a:endParaRPr lang="en-US" dirty="0"/>
          </a:p>
          <a:p>
            <a:endParaRPr lang="en-US" dirty="0"/>
          </a:p>
        </p:txBody>
      </p:sp>
      <p:pic>
        <p:nvPicPr>
          <p:cNvPr id="6" name="Picture 5" descr="C:\Users\VHC3\Downloads\Taking Steps to Serve Our Students on the Autism Spectrum.png"/>
          <p:cNvPicPr/>
          <p:nvPr/>
        </p:nvPicPr>
        <p:blipFill>
          <a:blip r:embed="rId2" cstate="print">
            <a:clrChange>
              <a:clrFrom>
                <a:srgbClr val="FFFFFF"/>
              </a:clrFrom>
              <a:clrTo>
                <a:srgbClr val="FFFFFF">
                  <a:alpha val="0"/>
                </a:srgbClr>
              </a:clrTo>
            </a:clrChange>
          </a:blip>
          <a:srcRect/>
          <a:stretch>
            <a:fillRect/>
          </a:stretch>
        </p:blipFill>
        <p:spPr bwMode="auto">
          <a:xfrm>
            <a:off x="3654552" y="798471"/>
            <a:ext cx="4986528" cy="4983480"/>
          </a:xfrm>
          <a:prstGeom prst="rect">
            <a:avLst/>
          </a:prstGeom>
          <a:noFill/>
          <a:ln w="9525">
            <a:noFill/>
            <a:miter lim="800000"/>
            <a:headEnd/>
            <a:tailEnd/>
          </a:ln>
        </p:spPr>
      </p:pic>
    </p:spTree>
    <p:extLst>
      <p:ext uri="{BB962C8B-B14F-4D97-AF65-F5344CB8AC3E}">
        <p14:creationId xmlns:p14="http://schemas.microsoft.com/office/powerpoint/2010/main" xmlns="" val="3207589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Awareness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dirty="0"/>
              <a:t>Event offerings on the Awareness Track will focus on general education about the daily lives of individuals on the Autism Spectrum. </a:t>
            </a:r>
          </a:p>
          <a:p>
            <a:pPr marL="0" indent="0">
              <a:buNone/>
            </a:pPr>
            <a:endParaRPr lang="en-US" sz="2400" dirty="0"/>
          </a:p>
          <a:p>
            <a:pPr marL="0" indent="0">
              <a:buNone/>
            </a:pPr>
            <a:r>
              <a:rPr lang="en-US" sz="2400" dirty="0"/>
              <a:t>Programming example: </a:t>
            </a:r>
            <a:endParaRPr lang="en-US" sz="2400" dirty="0">
              <a:solidFill>
                <a:schemeClr val="tx1"/>
              </a:solidFill>
            </a:endParaRPr>
          </a:p>
          <a:p>
            <a:pPr marL="0" indent="0">
              <a:buNone/>
            </a:pPr>
            <a:r>
              <a:rPr lang="en-US" sz="2400" b="1" dirty="0"/>
              <a:t>Living with Autism: Different Perspectives</a:t>
            </a:r>
          </a:p>
          <a:p>
            <a:pPr lvl="0"/>
            <a:r>
              <a:rPr lang="en-US" sz="2400" dirty="0"/>
              <a:t>Executive board members of Spectrum will speak about their collegiate experience to bring awareness to life on the Spectrum. </a:t>
            </a:r>
          </a:p>
          <a:p>
            <a:endParaRPr lang="en-US" sz="2400" dirty="0"/>
          </a:p>
        </p:txBody>
      </p:sp>
    </p:spTree>
    <p:extLst>
      <p:ext uri="{BB962C8B-B14F-4D97-AF65-F5344CB8AC3E}">
        <p14:creationId xmlns:p14="http://schemas.microsoft.com/office/powerpoint/2010/main" xmlns="" val="1869880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4mh75_u0uR8"/>
          <p:cNvPicPr>
            <a:picLocks noRot="1" noChangeAspect="1"/>
          </p:cNvPicPr>
          <p:nvPr>
            <a:videoFile r:link="rId1"/>
          </p:nvPr>
        </p:nvPicPr>
        <p:blipFill>
          <a:blip r:embed="rId3"/>
          <a:stretch>
            <a:fillRect/>
          </a:stretch>
        </p:blipFill>
        <p:spPr>
          <a:xfrm>
            <a:off x="990274" y="382385"/>
            <a:ext cx="10701130" cy="6019386"/>
          </a:xfrm>
          <a:prstGeom prst="rect">
            <a:avLst/>
          </a:prstGeom>
        </p:spPr>
      </p:pic>
      <p:sp>
        <p:nvSpPr>
          <p:cNvPr id="4" name="TextBox 3"/>
          <p:cNvSpPr txBox="1"/>
          <p:nvPr/>
        </p:nvSpPr>
        <p:spPr>
          <a:xfrm>
            <a:off x="4381500" y="6488668"/>
            <a:ext cx="8394700" cy="369332"/>
          </a:xfrm>
          <a:prstGeom prst="rect">
            <a:avLst/>
          </a:prstGeom>
          <a:noFill/>
        </p:spPr>
        <p:txBody>
          <a:bodyPr wrap="square" rtlCol="0">
            <a:spAutoFit/>
          </a:bodyPr>
          <a:lstStyle/>
          <a:p>
            <a:r>
              <a:rPr lang="en-US" dirty="0" smtClean="0"/>
              <a:t>If video does not load, please </a:t>
            </a:r>
            <a:r>
              <a:rPr lang="en-US" dirty="0" smtClean="0"/>
              <a:t>click here: </a:t>
            </a:r>
            <a:r>
              <a:rPr lang="en-US" dirty="0" smtClean="0">
                <a:hlinkClick r:id="rId4"/>
              </a:rPr>
              <a:t>https://</a:t>
            </a:r>
            <a:r>
              <a:rPr lang="en-US" dirty="0" smtClean="0">
                <a:hlinkClick r:id="rId4"/>
              </a:rPr>
              <a:t>youtu.be/4mh75_u0uR8</a:t>
            </a:r>
            <a:r>
              <a:rPr lang="en-US" dirty="0" smtClean="0"/>
              <a:t> </a:t>
            </a:r>
            <a:endParaRPr lang="en-US" dirty="0"/>
          </a:p>
        </p:txBody>
      </p:sp>
    </p:spTree>
    <p:extLst>
      <p:ext uri="{BB962C8B-B14F-4D97-AF65-F5344CB8AC3E}">
        <p14:creationId xmlns:p14="http://schemas.microsoft.com/office/powerpoint/2010/main" xmlns="" val="3253593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remove"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719470" y="0"/>
            <a:ext cx="9352722" cy="6838677"/>
          </a:xfrm>
        </p:spPr>
      </p:pic>
    </p:spTree>
    <p:extLst>
      <p:ext uri="{BB962C8B-B14F-4D97-AF65-F5344CB8AC3E}">
        <p14:creationId xmlns:p14="http://schemas.microsoft.com/office/powerpoint/2010/main" xmlns="" val="1882961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a:t>
            </a:r>
          </a:p>
        </p:txBody>
      </p:sp>
      <p:sp>
        <p:nvSpPr>
          <p:cNvPr id="3" name="Content Placeholder 2"/>
          <p:cNvSpPr>
            <a:spLocks noGrp="1"/>
          </p:cNvSpPr>
          <p:nvPr>
            <p:ph idx="1"/>
          </p:nvPr>
        </p:nvSpPr>
        <p:spPr>
          <a:xfrm>
            <a:off x="1251678" y="1669775"/>
            <a:ext cx="6073461" cy="3593591"/>
          </a:xfrm>
        </p:spPr>
        <p:txBody>
          <a:bodyPr vert="horz" lIns="91440" tIns="45720" rIns="91440" bIns="45720" rtlCol="0" anchor="t">
            <a:normAutofit/>
          </a:bodyPr>
          <a:lstStyle/>
          <a:p>
            <a:pPr marL="0" indent="0">
              <a:buNone/>
            </a:pPr>
            <a:r>
              <a:rPr lang="en-US" dirty="0"/>
              <a:t>Students who complete the PACE program will be eligible to attend the annual Spring PACE trip</a:t>
            </a:r>
            <a:r>
              <a:rPr lang="en-US"/>
              <a:t>. </a:t>
            </a:r>
          </a:p>
          <a:p>
            <a:pPr marL="0" indent="0">
              <a:buNone/>
            </a:pPr>
            <a:r>
              <a:rPr lang="en-US"/>
              <a:t>This </a:t>
            </a:r>
            <a:r>
              <a:rPr lang="en-US" dirty="0"/>
              <a:t>trip includes:</a:t>
            </a:r>
            <a:endParaRPr lang="en-US">
              <a:solidFill>
                <a:schemeClr val="tx1"/>
              </a:solidFill>
            </a:endParaRPr>
          </a:p>
          <a:p>
            <a:r>
              <a:rPr lang="en-US" dirty="0"/>
              <a:t>Travel to and from New York City</a:t>
            </a:r>
          </a:p>
          <a:p>
            <a:r>
              <a:rPr lang="en-US" dirty="0"/>
              <a:t>Meet and greet with a professional with autism spectrum disorder</a:t>
            </a:r>
          </a:p>
          <a:p>
            <a:r>
              <a:rPr lang="en-US" dirty="0"/>
              <a:t>Dinner in the city</a:t>
            </a:r>
          </a:p>
          <a:p>
            <a:r>
              <a:rPr lang="en-US" dirty="0"/>
              <a:t>A showing </a:t>
            </a:r>
            <a:r>
              <a:rPr lang="en-US"/>
              <a:t>of "The </a:t>
            </a:r>
            <a:r>
              <a:rPr lang="en-US" dirty="0"/>
              <a:t>Curious Incident of the Dog in </a:t>
            </a:r>
            <a:r>
              <a:rPr lang="en-US"/>
              <a:t>the Night-Time" </a:t>
            </a:r>
            <a:r>
              <a:rPr lang="en-US" dirty="0"/>
              <a:t>on Broadway</a:t>
            </a:r>
          </a:p>
          <a:p>
            <a:endParaRPr lang="en-US" dirty="0"/>
          </a:p>
        </p:txBody>
      </p:sp>
      <p:pic>
        <p:nvPicPr>
          <p:cNvPr id="4" name="UVrOsXhG61Q"/>
          <p:cNvPicPr>
            <a:picLocks noRot="1" noChangeAspect="1"/>
          </p:cNvPicPr>
          <p:nvPr>
            <a:videoFile r:link="rId1"/>
          </p:nvPr>
        </p:nvPicPr>
        <p:blipFill>
          <a:blip r:embed="rId3"/>
          <a:stretch>
            <a:fillRect/>
          </a:stretch>
        </p:blipFill>
        <p:spPr>
          <a:xfrm>
            <a:off x="7325139" y="2258965"/>
            <a:ext cx="4293704" cy="2415209"/>
          </a:xfrm>
          <a:prstGeom prst="rect">
            <a:avLst/>
          </a:prstGeom>
        </p:spPr>
      </p:pic>
      <p:sp>
        <p:nvSpPr>
          <p:cNvPr id="5" name="TextBox 4"/>
          <p:cNvSpPr txBox="1"/>
          <p:nvPr/>
        </p:nvSpPr>
        <p:spPr>
          <a:xfrm>
            <a:off x="7414591" y="1874517"/>
            <a:ext cx="4015409" cy="369332"/>
          </a:xfrm>
          <a:prstGeom prst="rect">
            <a:avLst/>
          </a:prstGeom>
          <a:noFill/>
        </p:spPr>
        <p:txBody>
          <a:bodyPr wrap="square" rtlCol="0" anchor="t">
            <a:spAutoFit/>
          </a:bodyPr>
          <a:lstStyle/>
          <a:p>
            <a:r>
              <a:rPr lang="en-US"/>
              <a:t>Trailer</a:t>
            </a:r>
            <a:r>
              <a:rPr lang="en-US" dirty="0"/>
              <a:t>:</a:t>
            </a:r>
          </a:p>
        </p:txBody>
      </p:sp>
      <p:sp>
        <p:nvSpPr>
          <p:cNvPr id="6" name="TextBox 5"/>
          <p:cNvSpPr txBox="1"/>
          <p:nvPr/>
        </p:nvSpPr>
        <p:spPr>
          <a:xfrm>
            <a:off x="4381500" y="6488668"/>
            <a:ext cx="8394700" cy="369332"/>
          </a:xfrm>
          <a:prstGeom prst="rect">
            <a:avLst/>
          </a:prstGeom>
          <a:noFill/>
        </p:spPr>
        <p:txBody>
          <a:bodyPr wrap="square" rtlCol="0">
            <a:spAutoFit/>
          </a:bodyPr>
          <a:lstStyle/>
          <a:p>
            <a:r>
              <a:rPr lang="en-US" dirty="0" smtClean="0"/>
              <a:t>If video does not load, please </a:t>
            </a:r>
            <a:r>
              <a:rPr lang="en-US" dirty="0" smtClean="0"/>
              <a:t>click here: </a:t>
            </a:r>
            <a:r>
              <a:rPr lang="en-US" dirty="0" smtClean="0">
                <a:hlinkClick r:id="rId4"/>
              </a:rPr>
              <a:t>https://</a:t>
            </a:r>
            <a:r>
              <a:rPr lang="en-US" dirty="0" smtClean="0">
                <a:hlinkClick r:id="rId4"/>
              </a:rPr>
              <a:t>youtu.be/UVrOsXhG61Q</a:t>
            </a:r>
            <a:r>
              <a:rPr lang="en-US" dirty="0" smtClean="0"/>
              <a:t> </a:t>
            </a:r>
            <a:endParaRPr lang="en-US" dirty="0"/>
          </a:p>
        </p:txBody>
      </p:sp>
    </p:spTree>
    <p:extLst>
      <p:ext uri="{BB962C8B-B14F-4D97-AF65-F5344CB8AC3E}">
        <p14:creationId xmlns:p14="http://schemas.microsoft.com/office/powerpoint/2010/main" xmlns="" val="12331890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Promotion and Marketing: </a:t>
            </a:r>
            <a:br>
              <a:rPr lang="en-US" dirty="0"/>
            </a:br>
            <a:r>
              <a:rPr lang="en-US" dirty="0"/>
              <a:t>Getting the Word Out about PACE</a:t>
            </a:r>
            <a:br>
              <a:rPr lang="en-US" dirty="0"/>
            </a:b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This new program will </a:t>
            </a:r>
            <a:r>
              <a:rPr lang="en-US"/>
              <a:t>rely heavily on </a:t>
            </a:r>
            <a:r>
              <a:rPr lang="en-US" dirty="0"/>
              <a:t>faculty, staff, and Spectrum members to spread the word and get students involved.</a:t>
            </a:r>
            <a:endParaRPr lang="en-US"/>
          </a:p>
          <a:p>
            <a:r>
              <a:rPr lang="en-US" dirty="0"/>
              <a:t>Share with Greek organizations, asking members to set example and get involved</a:t>
            </a:r>
          </a:p>
          <a:p>
            <a:r>
              <a:rPr lang="en-US" dirty="0"/>
              <a:t>Classroom presentations</a:t>
            </a:r>
          </a:p>
          <a:p>
            <a:r>
              <a:rPr lang="en-US" dirty="0"/>
              <a:t>Mass email to student’s University email accounts</a:t>
            </a:r>
          </a:p>
          <a:p>
            <a:r>
              <a:rPr lang="en-US" dirty="0"/>
              <a:t>Promote all-expense paid trip to New York City</a:t>
            </a:r>
          </a:p>
          <a:p>
            <a:endParaRPr lang="en-US" dirty="0"/>
          </a:p>
        </p:txBody>
      </p:sp>
    </p:spTree>
    <p:extLst>
      <p:ext uri="{BB962C8B-B14F-4D97-AF65-F5344CB8AC3E}">
        <p14:creationId xmlns:p14="http://schemas.microsoft.com/office/powerpoint/2010/main" xmlns="" val="3839239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Behind the Scenes</a:t>
            </a:r>
          </a:p>
        </p:txBody>
      </p:sp>
      <p:sp>
        <p:nvSpPr>
          <p:cNvPr id="3" name="Content Placeholder 2"/>
          <p:cNvSpPr>
            <a:spLocks noGrp="1"/>
          </p:cNvSpPr>
          <p:nvPr>
            <p:ph idx="1"/>
          </p:nvPr>
        </p:nvSpPr>
        <p:spPr>
          <a:xfrm>
            <a:off x="1250950" y="1600200"/>
            <a:ext cx="10179050" cy="4952188"/>
          </a:xfrm>
        </p:spPr>
        <p:txBody>
          <a:bodyPr>
            <a:normAutofit/>
          </a:bodyPr>
          <a:lstStyle/>
          <a:p>
            <a:pPr marL="0" indent="0">
              <a:buNone/>
            </a:pPr>
            <a:r>
              <a:rPr lang="en-US" dirty="0"/>
              <a:t>There will be work that needs to be done behind the scenes that many students will never know about. These tasks will be assigned to Department of Disability Services staff, committee members, and Spectrum executive board members.</a:t>
            </a:r>
            <a:endParaRPr lang="en-US" sz="3200" dirty="0"/>
          </a:p>
          <a:p>
            <a:r>
              <a:rPr lang="en-US" dirty="0"/>
              <a:t>Use sign-in sheets at events to keep track of attendance</a:t>
            </a:r>
            <a:endParaRPr lang="en-US" sz="3200" dirty="0"/>
          </a:p>
          <a:p>
            <a:r>
              <a:rPr lang="en-US" dirty="0"/>
              <a:t>Track student involvement using Microsoft Excel</a:t>
            </a:r>
            <a:endParaRPr lang="en-US" sz="3200" dirty="0"/>
          </a:p>
          <a:p>
            <a:pPr lvl="1"/>
            <a:r>
              <a:rPr lang="en-US" dirty="0"/>
              <a:t>If program is successful after first year, invest in attendance tracking software</a:t>
            </a:r>
            <a:endParaRPr lang="en-US" sz="2400" dirty="0"/>
          </a:p>
          <a:p>
            <a:r>
              <a:rPr lang="en-US" dirty="0"/>
              <a:t>Social media efforts</a:t>
            </a:r>
            <a:endParaRPr lang="en-US" sz="3200" dirty="0"/>
          </a:p>
          <a:p>
            <a:r>
              <a:rPr lang="en-US" dirty="0"/>
              <a:t>Email students when</a:t>
            </a:r>
            <a:endParaRPr lang="en-US" sz="3200" dirty="0"/>
          </a:p>
          <a:p>
            <a:pPr lvl="1"/>
            <a:r>
              <a:rPr lang="en-US" dirty="0"/>
              <a:t>their attendance log is updated</a:t>
            </a:r>
            <a:endParaRPr lang="en-US" sz="2400" dirty="0"/>
          </a:p>
          <a:p>
            <a:pPr lvl="1"/>
            <a:r>
              <a:rPr lang="en-US" dirty="0"/>
              <a:t>they are eligible for the Spring PACE Trip</a:t>
            </a:r>
            <a:endParaRPr lang="en-US" sz="2400" dirty="0"/>
          </a:p>
          <a:p>
            <a:r>
              <a:rPr lang="en-US" dirty="0"/>
              <a:t>Answer student questions and troubleshoot issues</a:t>
            </a:r>
            <a:br>
              <a:rPr lang="en-US" dirty="0"/>
            </a:br>
            <a:endParaRPr lang="en-US" dirty="0"/>
          </a:p>
        </p:txBody>
      </p:sp>
    </p:spTree>
    <p:extLst>
      <p:ext uri="{BB962C8B-B14F-4D97-AF65-F5344CB8AC3E}">
        <p14:creationId xmlns:p14="http://schemas.microsoft.com/office/powerpoint/2010/main" xmlns="" val="1180841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Applied Theory</a:t>
            </a:r>
            <a:br>
              <a:rPr lang="en-US" dirty="0"/>
            </a:b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dirty="0"/>
              <a:t>Alexander </a:t>
            </a:r>
            <a:r>
              <a:rPr lang="en-US" dirty="0" err="1"/>
              <a:t>Astin’s</a:t>
            </a:r>
            <a:r>
              <a:rPr lang="en-US" dirty="0"/>
              <a:t> Student Involvement Theory:</a:t>
            </a:r>
            <a:r>
              <a:rPr lang="en-US">
                <a:solidFill>
                  <a:schemeClr val="tx1"/>
                </a:solidFill>
              </a:rPr>
              <a:t/>
            </a:r>
            <a:br>
              <a:rPr lang="en-US">
                <a:solidFill>
                  <a:schemeClr val="tx1"/>
                </a:solidFill>
              </a:rPr>
            </a:br>
            <a:endParaRPr lang="en-US">
              <a:solidFill>
                <a:schemeClr val="tx1"/>
              </a:solidFill>
            </a:endParaRPr>
          </a:p>
          <a:p>
            <a:pPr marL="0" indent="0">
              <a:buNone/>
            </a:pPr>
            <a:r>
              <a:rPr lang="en-US" b="1"/>
              <a:t>“The amount of student learning and personal development associated with any educational program is directly proportional to the quality and quantity of student involvement in that program.” (</a:t>
            </a:r>
            <a:r>
              <a:rPr lang="en-US" b="1" err="1"/>
              <a:t>Astin</a:t>
            </a:r>
            <a:r>
              <a:rPr lang="en-US" b="1"/>
              <a:t>, 1984)</a:t>
            </a:r>
          </a:p>
          <a:p>
            <a:pPr marL="0" indent="0">
              <a:buNone/>
            </a:pPr>
            <a:r>
              <a:rPr lang="en-US">
                <a:solidFill>
                  <a:schemeClr val="tx1"/>
                </a:solidFill>
              </a:rPr>
              <a:t/>
            </a:r>
            <a:br>
              <a:rPr lang="en-US">
                <a:solidFill>
                  <a:schemeClr val="tx1"/>
                </a:solidFill>
              </a:rPr>
            </a:br>
            <a:r>
              <a:rPr lang="en-US" dirty="0"/>
              <a:t>The PACE program will encourage students to get involved in events that teach leadership traits, career preparation, and interpersonal skills while spreading awareness about Autism (</a:t>
            </a:r>
            <a:r>
              <a:rPr lang="en-US" i="1" dirty="0"/>
              <a:t>quality</a:t>
            </a:r>
            <a:r>
              <a:rPr lang="en-US" dirty="0"/>
              <a:t>). Participants who complete the program will be required to attend at least four events on campus (</a:t>
            </a:r>
            <a:r>
              <a:rPr lang="en-US" i="1" dirty="0"/>
              <a:t>quantity</a:t>
            </a:r>
            <a:r>
              <a:rPr lang="en-US" dirty="0"/>
              <a:t>).</a:t>
            </a:r>
          </a:p>
          <a:p>
            <a:pPr marL="0" indent="0">
              <a:buNone/>
            </a:pPr>
            <a:endParaRPr lang="en-US" dirty="0"/>
          </a:p>
        </p:txBody>
      </p:sp>
    </p:spTree>
    <p:extLst>
      <p:ext uri="{BB962C8B-B14F-4D97-AF65-F5344CB8AC3E}">
        <p14:creationId xmlns:p14="http://schemas.microsoft.com/office/powerpoint/2010/main" xmlns="" val="970899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247775" y="1257300"/>
            <a:ext cx="10179050" cy="5452639"/>
          </a:xfrm>
        </p:spPr>
        <p:txBody>
          <a:bodyPr vert="horz" lIns="91440" tIns="45720" rIns="91440" bIns="45720" rtlCol="0" anchor="t">
            <a:normAutofit fontScale="77500" lnSpcReduction="20000"/>
          </a:bodyPr>
          <a:lstStyle/>
          <a:p>
            <a:pPr marL="0" indent="0">
              <a:buNone/>
            </a:pPr>
            <a:r>
              <a:rPr lang="en-US" dirty="0"/>
              <a:t>This program will directly affect all students on campus, but will give those students that do fall within </a:t>
            </a:r>
            <a:r>
              <a:rPr lang="en-US"/>
              <a:t>the Autism Spectrum special </a:t>
            </a:r>
            <a:r>
              <a:rPr lang="en-US" dirty="0"/>
              <a:t>tools to excel socially and academically at the university as well as into the </a:t>
            </a:r>
            <a:r>
              <a:rPr lang="en-US"/>
              <a:t>future. </a:t>
            </a:r>
            <a:endParaRPr lang="en-US" dirty="0"/>
          </a:p>
          <a:p>
            <a:pPr marL="0" indent="0">
              <a:buNone/>
            </a:pPr>
            <a:endParaRPr lang="en-US"/>
          </a:p>
          <a:p>
            <a:pPr marL="0" indent="0">
              <a:buNone/>
            </a:pPr>
            <a:r>
              <a:rPr lang="en-US" b="1"/>
              <a:t>Personal</a:t>
            </a:r>
            <a:endParaRPr lang="en-US" b="1">
              <a:solidFill>
                <a:schemeClr val="tx1"/>
              </a:solidFill>
            </a:endParaRPr>
          </a:p>
          <a:p>
            <a:r>
              <a:rPr lang="en-US" dirty="0"/>
              <a:t>Enhance leadership and career skills through developmental programs</a:t>
            </a:r>
          </a:p>
          <a:p>
            <a:r>
              <a:rPr lang="en-US" dirty="0"/>
              <a:t>Opportunity to gain presentation and public speaking experience</a:t>
            </a:r>
          </a:p>
          <a:p>
            <a:r>
              <a:rPr lang="en-US" dirty="0"/>
              <a:t>Develop interpersonal skills by socializing with other students, faculty, and staff who partake in the program</a:t>
            </a:r>
          </a:p>
          <a:p>
            <a:pPr marL="0" indent="0">
              <a:buNone/>
            </a:pPr>
            <a:endParaRPr lang="en-US" dirty="0"/>
          </a:p>
          <a:p>
            <a:pPr marL="0" indent="0">
              <a:buNone/>
            </a:pPr>
            <a:r>
              <a:rPr lang="en-US" b="1"/>
              <a:t>Social</a:t>
            </a:r>
          </a:p>
          <a:p>
            <a:r>
              <a:rPr lang="en-US" dirty="0"/>
              <a:t>Meet students from different areas on campus, including those on </a:t>
            </a:r>
            <a:r>
              <a:rPr lang="en-US"/>
              <a:t>the Autism Spectrum</a:t>
            </a:r>
            <a:endParaRPr lang="en-US" dirty="0"/>
          </a:p>
          <a:p>
            <a:r>
              <a:rPr lang="en-US" dirty="0"/>
              <a:t>Attend events planned specifically for socialization and experiencing new things</a:t>
            </a:r>
          </a:p>
          <a:p>
            <a:pPr marL="0" indent="0">
              <a:buNone/>
            </a:pPr>
            <a:endParaRPr lang="en-US" dirty="0"/>
          </a:p>
          <a:p>
            <a:pPr marL="0" indent="0">
              <a:buNone/>
            </a:pPr>
            <a:r>
              <a:rPr lang="en-US" b="1"/>
              <a:t>Academic</a:t>
            </a:r>
          </a:p>
          <a:p>
            <a:r>
              <a:rPr lang="en-US" dirty="0"/>
              <a:t>Develop skills that will directly impact success in class, including leadership traits and professionalism</a:t>
            </a:r>
          </a:p>
          <a:p>
            <a:r>
              <a:rPr lang="en-US" dirty="0"/>
              <a:t>Bridge the gap between student affairs staff and faculty members, giving both opportunities to get involved</a:t>
            </a:r>
          </a:p>
          <a:p>
            <a:pPr marL="0" indent="0">
              <a:buNone/>
            </a:pPr>
            <a:endParaRPr lang="en-US" dirty="0"/>
          </a:p>
          <a:p>
            <a:pPr marL="0" indent="0">
              <a:buNone/>
            </a:pPr>
            <a:r>
              <a:rPr lang="en-US" sz="1400" dirty="0"/>
              <a:t>*This program is inspired by </a:t>
            </a:r>
            <a:r>
              <a:rPr lang="en-US" sz="1400"/>
              <a:t>the On Track program </a:t>
            </a:r>
            <a:r>
              <a:rPr lang="en-US" sz="1400" dirty="0"/>
              <a:t>that currently exists at Arkansas Tech </a:t>
            </a:r>
            <a:r>
              <a:rPr lang="en-US" sz="1400"/>
              <a:t>University. </a:t>
            </a:r>
            <a:endParaRPr lang="en-US" sz="1400" dirty="0"/>
          </a:p>
        </p:txBody>
      </p:sp>
    </p:spTree>
    <p:extLst>
      <p:ext uri="{BB962C8B-B14F-4D97-AF65-F5344CB8AC3E}">
        <p14:creationId xmlns:p14="http://schemas.microsoft.com/office/powerpoint/2010/main" xmlns="" val="4165470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251678" y="1316737"/>
            <a:ext cx="10178322" cy="4562856"/>
          </a:xfrm>
        </p:spPr>
        <p:txBody>
          <a:bodyPr/>
          <a:lstStyle/>
          <a:p>
            <a:r>
              <a:rPr lang="en-US" dirty="0"/>
              <a:t>Patton, Lori D., Kristen A. </a:t>
            </a:r>
            <a:r>
              <a:rPr lang="en-US" dirty="0" err="1"/>
              <a:t>Renn</a:t>
            </a:r>
            <a:r>
              <a:rPr lang="en-US" dirty="0"/>
              <a:t>, Florence Guido-</a:t>
            </a:r>
            <a:r>
              <a:rPr lang="en-US" dirty="0" err="1"/>
              <a:t>DiBrito</a:t>
            </a:r>
            <a:r>
              <a:rPr lang="en-US" dirty="0"/>
              <a:t>, and Stephen John </a:t>
            </a:r>
            <a:r>
              <a:rPr lang="en-US" dirty="0" err="1"/>
              <a:t>Quaye</a:t>
            </a:r>
            <a:r>
              <a:rPr lang="en-US" dirty="0"/>
              <a:t>. </a:t>
            </a:r>
            <a:r>
              <a:rPr lang="en-US" i="1" dirty="0"/>
              <a:t>Student Development in College Theory, Research, and Practice</a:t>
            </a:r>
            <a:r>
              <a:rPr lang="en-US" dirty="0"/>
              <a:t>. 3rd ed. San Francisco, CA: Jossey-Bass, A Wiley Brand, 2016. Print.</a:t>
            </a:r>
          </a:p>
          <a:p>
            <a:r>
              <a:rPr lang="en-US" dirty="0"/>
              <a:t>[London Theatre Bookings]. (2015,  Aug 15). </a:t>
            </a:r>
            <a:r>
              <a:rPr lang="en-US" i="1" dirty="0"/>
              <a:t>The curious incident of the dog in the night-time - official trailer. </a:t>
            </a:r>
            <a:r>
              <a:rPr lang="en-US" dirty="0"/>
              <a:t>[Video File]. Retrieved from </a:t>
            </a:r>
            <a:r>
              <a:rPr lang="en-US" dirty="0">
                <a:hlinkClick r:id="rId3"/>
              </a:rPr>
              <a:t>https://www.youtube.com/watch?v=UVrOsXhG61Q&amp;feature=youtu.be</a:t>
            </a:r>
            <a:endParaRPr lang="en-US" dirty="0"/>
          </a:p>
          <a:p>
            <a:r>
              <a:rPr lang="en-US" dirty="0"/>
              <a:t>[Fixers UK].  (2013, Jul 29).  What is autism?. [Video File]. Retrieved from </a:t>
            </a:r>
            <a:r>
              <a:rPr lang="en-US" dirty="0">
                <a:hlinkClick r:id="rId4"/>
              </a:rPr>
              <a:t>https://www.youtube.com/watch?v=4mh75_u0uR8&amp;feature=youtu.be</a:t>
            </a:r>
            <a:endParaRPr lang="en-US" dirty="0"/>
          </a:p>
          <a:p>
            <a:endParaRPr lang="en-US" dirty="0"/>
          </a:p>
          <a:p>
            <a:pPr marL="0" indent="0">
              <a:buNone/>
            </a:pPr>
            <a:endParaRPr lang="en-US" i="1" dirty="0"/>
          </a:p>
        </p:txBody>
      </p:sp>
    </p:spTree>
    <p:extLst>
      <p:ext uri="{BB962C8B-B14F-4D97-AF65-F5344CB8AC3E}">
        <p14:creationId xmlns:p14="http://schemas.microsoft.com/office/powerpoint/2010/main" xmlns="" val="2493586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Members:</a:t>
            </a:r>
          </a:p>
        </p:txBody>
      </p:sp>
      <p:pic>
        <p:nvPicPr>
          <p:cNvPr id="5" name="Content Placeholder 4"/>
          <p:cNvPicPr>
            <a:picLocks noGrp="1" noChangeAspect="1"/>
          </p:cNvPicPr>
          <p:nvPr>
            <p:ph sz="half" idx="1"/>
          </p:nvPr>
        </p:nvPicPr>
        <p:blipFill>
          <a:blip r:embed="rId2"/>
          <a:stretch>
            <a:fillRect/>
          </a:stretch>
        </p:blipFill>
        <p:spPr>
          <a:xfrm>
            <a:off x="6526128" y="1281562"/>
            <a:ext cx="1550633" cy="2325949"/>
          </a:xfrm>
          <a:prstGeom prst="rect">
            <a:avLst/>
          </a:prstGeom>
          <a:ln w="88900" cap="sq" cmpd="thickThin">
            <a:solidFill>
              <a:schemeClr val="accent1"/>
            </a:solidFill>
            <a:prstDash val="solid"/>
            <a:miter lim="800000"/>
          </a:ln>
          <a:effectLst>
            <a:innerShdw blurRad="76200">
              <a:srgbClr val="000000"/>
            </a:innerShdw>
          </a:effectLst>
        </p:spPr>
      </p:pic>
      <p:pic>
        <p:nvPicPr>
          <p:cNvPr id="6" name="Content Placeholder 5"/>
          <p:cNvPicPr>
            <a:picLocks noGrp="1" noChangeAspect="1"/>
          </p:cNvPicPr>
          <p:nvPr>
            <p:ph sz="half" idx="2"/>
          </p:nvPr>
        </p:nvPicPr>
        <p:blipFill>
          <a:blip r:embed="rId3"/>
          <a:stretch>
            <a:fillRect/>
          </a:stretch>
        </p:blipFill>
        <p:spPr>
          <a:xfrm>
            <a:off x="6525216" y="4160678"/>
            <a:ext cx="1551545" cy="2325949"/>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a:stretch>
            <a:fillRect/>
          </a:stretch>
        </p:blipFill>
        <p:spPr>
          <a:xfrm>
            <a:off x="1285514" y="1281562"/>
            <a:ext cx="1561680" cy="234252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5"/>
          <a:stretch>
            <a:fillRect/>
          </a:stretch>
        </p:blipFill>
        <p:spPr>
          <a:xfrm>
            <a:off x="1285514" y="4116747"/>
            <a:ext cx="1561680" cy="2342520"/>
          </a:xfrm>
          <a:prstGeom prst="rect">
            <a:avLst/>
          </a:prstGeom>
          <a:ln w="88900" cap="sq" cmpd="thickThin">
            <a:solidFill>
              <a:schemeClr val="accent1"/>
            </a:solidFill>
            <a:prstDash val="solid"/>
            <a:miter lim="800000"/>
          </a:ln>
          <a:effectLst>
            <a:innerShdw blurRad="76200">
              <a:srgbClr val="000000"/>
            </a:innerShdw>
          </a:effectLst>
        </p:spPr>
      </p:pic>
      <p:sp>
        <p:nvSpPr>
          <p:cNvPr id="9" name="TextBox 8"/>
          <p:cNvSpPr txBox="1"/>
          <p:nvPr/>
        </p:nvSpPr>
        <p:spPr>
          <a:xfrm>
            <a:off x="3129699" y="1281562"/>
            <a:ext cx="1998481" cy="2462213"/>
          </a:xfrm>
          <a:prstGeom prst="rect">
            <a:avLst/>
          </a:prstGeom>
          <a:noFill/>
        </p:spPr>
        <p:txBody>
          <a:bodyPr wrap="square" rtlCol="0" anchor="t">
            <a:spAutoFit/>
          </a:bodyPr>
          <a:lstStyle/>
          <a:p>
            <a:pPr algn="ctr"/>
            <a:r>
              <a:rPr lang="en-US" sz="2000" dirty="0"/>
              <a:t>Hailey Canada</a:t>
            </a:r>
          </a:p>
          <a:p>
            <a:pPr algn="ctr"/>
            <a:r>
              <a:rPr lang="en-US" dirty="0"/>
              <a:t>Team Leader</a:t>
            </a:r>
          </a:p>
          <a:p>
            <a:pPr algn="ctr"/>
            <a:endParaRPr lang="en-US" dirty="0"/>
          </a:p>
          <a:p>
            <a:r>
              <a:rPr lang="en-US" sz="1400" dirty="0"/>
              <a:t>Hailey is currently  the Graduate Assistant for Campus Life and completed her undergraduate degree at Arkansas Tech University.</a:t>
            </a:r>
          </a:p>
        </p:txBody>
      </p:sp>
      <p:sp>
        <p:nvSpPr>
          <p:cNvPr id="10" name="TextBox 9"/>
          <p:cNvSpPr txBox="1"/>
          <p:nvPr/>
        </p:nvSpPr>
        <p:spPr>
          <a:xfrm>
            <a:off x="3129698" y="4116747"/>
            <a:ext cx="1998481" cy="2400657"/>
          </a:xfrm>
          <a:prstGeom prst="rect">
            <a:avLst/>
          </a:prstGeom>
          <a:noFill/>
        </p:spPr>
        <p:txBody>
          <a:bodyPr wrap="square" rtlCol="0">
            <a:spAutoFit/>
          </a:bodyPr>
          <a:lstStyle/>
          <a:p>
            <a:pPr algn="ctr"/>
            <a:r>
              <a:rPr lang="en-US" sz="2000" dirty="0"/>
              <a:t>Vincent Ashford</a:t>
            </a:r>
          </a:p>
          <a:p>
            <a:pPr algn="ctr"/>
            <a:endParaRPr lang="en-US" dirty="0"/>
          </a:p>
          <a:p>
            <a:r>
              <a:rPr lang="en-US" sz="1600" dirty="0"/>
              <a:t>Vincent is the Resident Director for </a:t>
            </a:r>
            <a:r>
              <a:rPr lang="en-US" sz="1600" dirty="0" err="1"/>
              <a:t>Critz</a:t>
            </a:r>
            <a:r>
              <a:rPr lang="en-US" sz="1600" dirty="0"/>
              <a:t>, Hughes, and Tucker, and completed his undergraduate degree at UW- Whitewater.  </a:t>
            </a:r>
          </a:p>
        </p:txBody>
      </p:sp>
      <p:sp>
        <p:nvSpPr>
          <p:cNvPr id="11" name="TextBox 10"/>
          <p:cNvSpPr txBox="1"/>
          <p:nvPr/>
        </p:nvSpPr>
        <p:spPr>
          <a:xfrm>
            <a:off x="8400853" y="1237631"/>
            <a:ext cx="1998481" cy="2400657"/>
          </a:xfrm>
          <a:prstGeom prst="rect">
            <a:avLst/>
          </a:prstGeom>
          <a:noFill/>
        </p:spPr>
        <p:txBody>
          <a:bodyPr wrap="square" rtlCol="0">
            <a:spAutoFit/>
          </a:bodyPr>
          <a:lstStyle/>
          <a:p>
            <a:pPr algn="ctr"/>
            <a:r>
              <a:rPr lang="en-US" sz="2000" dirty="0"/>
              <a:t>Adam </a:t>
            </a:r>
            <a:r>
              <a:rPr lang="en-US" sz="2000" dirty="0" err="1"/>
              <a:t>Hathcock</a:t>
            </a:r>
            <a:endParaRPr lang="en-US" sz="2000" dirty="0"/>
          </a:p>
          <a:p>
            <a:pPr algn="ctr"/>
            <a:endParaRPr lang="en-US" dirty="0"/>
          </a:p>
          <a:p>
            <a:r>
              <a:rPr lang="en-US" sz="1600" dirty="0"/>
              <a:t>Adam is the Resident Director for M-Street, and completed his undergraduate degree at the University of Tennessee.  </a:t>
            </a:r>
          </a:p>
        </p:txBody>
      </p:sp>
      <p:sp>
        <p:nvSpPr>
          <p:cNvPr id="12" name="TextBox 11"/>
          <p:cNvSpPr txBox="1"/>
          <p:nvPr/>
        </p:nvSpPr>
        <p:spPr>
          <a:xfrm>
            <a:off x="8400852" y="4116747"/>
            <a:ext cx="1998481" cy="2185214"/>
          </a:xfrm>
          <a:prstGeom prst="rect">
            <a:avLst/>
          </a:prstGeom>
          <a:noFill/>
        </p:spPr>
        <p:txBody>
          <a:bodyPr wrap="square" rtlCol="0">
            <a:spAutoFit/>
          </a:bodyPr>
          <a:lstStyle/>
          <a:p>
            <a:pPr algn="ctr"/>
            <a:r>
              <a:rPr lang="en-US" sz="2000" dirty="0"/>
              <a:t>Anna Stark</a:t>
            </a:r>
          </a:p>
          <a:p>
            <a:pPr algn="ctr"/>
            <a:endParaRPr lang="en-US" dirty="0"/>
          </a:p>
          <a:p>
            <a:r>
              <a:rPr lang="en-US" sz="1400" dirty="0"/>
              <a:t>Anna is the Graduate Assistant for Greek Life, and the Resident Director for Caraway Hall. She completed her undergraduate degree at Drury University.</a:t>
            </a:r>
          </a:p>
        </p:txBody>
      </p:sp>
    </p:spTree>
    <p:extLst>
      <p:ext uri="{BB962C8B-B14F-4D97-AF65-F5344CB8AC3E}">
        <p14:creationId xmlns:p14="http://schemas.microsoft.com/office/powerpoint/2010/main" xmlns="" val="3214519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xmlns="" val="2669020686"/>
              </p:ext>
            </p:extLst>
          </p:nvPr>
        </p:nvGraphicFramePr>
        <p:xfrm>
          <a:off x="1456082" y="1470991"/>
          <a:ext cx="48006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010400" y="1874517"/>
            <a:ext cx="4250635" cy="3170099"/>
          </a:xfrm>
          <a:prstGeom prst="rect">
            <a:avLst/>
          </a:prstGeom>
          <a:noFill/>
        </p:spPr>
        <p:txBody>
          <a:bodyPr wrap="square" rtlCol="0">
            <a:spAutoFit/>
          </a:bodyPr>
          <a:lstStyle/>
          <a:p>
            <a:r>
              <a:rPr lang="en-US" sz="2000" dirty="0">
                <a:solidFill>
                  <a:schemeClr val="accent6"/>
                </a:solidFill>
              </a:rPr>
              <a:t>As our university has had an increase in student enrollment along the Autism Spectrum, our committee hopes to enhance the personal, social, and academic experiences of all of our students. By creating a co-curricular programming model with the Department of Disability Services (DDS), we hope to better serve our students on the Autism Spectrum.  </a:t>
            </a:r>
            <a:endParaRPr lang="en-US" sz="3200" dirty="0">
              <a:solidFill>
                <a:schemeClr val="accent6"/>
              </a:solidFill>
            </a:endParaRPr>
          </a:p>
        </p:txBody>
      </p:sp>
    </p:spTree>
    <p:extLst>
      <p:ext uri="{BB962C8B-B14F-4D97-AF65-F5344CB8AC3E}">
        <p14:creationId xmlns:p14="http://schemas.microsoft.com/office/powerpoint/2010/main" xmlns="" val="3239705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60615"/>
          </a:xfrm>
        </p:spPr>
        <p:txBody>
          <a:bodyPr>
            <a:normAutofit fontScale="90000"/>
          </a:bodyPr>
          <a:lstStyle/>
          <a:p>
            <a:r>
              <a:rPr lang="en-US" dirty="0"/>
              <a:t>Committee Members</a:t>
            </a:r>
            <a:br>
              <a:rPr lang="en-US" dirty="0"/>
            </a:br>
            <a:endParaRPr lang="en-US" dirty="0"/>
          </a:p>
        </p:txBody>
      </p:sp>
      <p:sp>
        <p:nvSpPr>
          <p:cNvPr id="8" name="TextBox 7"/>
          <p:cNvSpPr txBox="1"/>
          <p:nvPr/>
        </p:nvSpPr>
        <p:spPr>
          <a:xfrm>
            <a:off x="1251678" y="1227970"/>
            <a:ext cx="9303679" cy="646331"/>
          </a:xfrm>
          <a:prstGeom prst="rect">
            <a:avLst/>
          </a:prstGeom>
          <a:noFill/>
        </p:spPr>
        <p:txBody>
          <a:bodyPr wrap="square" rtlCol="0" anchor="t">
            <a:spAutoFit/>
          </a:bodyPr>
          <a:lstStyle/>
          <a:p>
            <a:r>
              <a:rPr lang="en-US"/>
              <a:t>A committee to further research and implement strategies to better serve students on the Autism Spectrum has been created. The following staff have been appointed to this committee:</a:t>
            </a:r>
            <a:endParaRPr lang="en-US">
              <a:solidFill>
                <a:srgbClr val="000000"/>
              </a:solidFill>
              <a:latin typeface="Gill Sans MT"/>
            </a:endParaRP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xmlns="" val="2080676360"/>
              </p:ext>
            </p:extLst>
          </p:nvPr>
        </p:nvGraphicFramePr>
        <p:xfrm>
          <a:off x="1465787" y="2122715"/>
          <a:ext cx="9089570" cy="4038598"/>
        </p:xfrm>
        <a:graphic>
          <a:graphicData uri="http://schemas.openxmlformats.org/drawingml/2006/table">
            <a:tbl>
              <a:tblPr firstRow="1" bandRow="1">
                <a:tableStyleId>{5940675A-B579-460E-94D1-54222C63F5DA}</a:tableStyleId>
              </a:tblPr>
              <a:tblGrid>
                <a:gridCol w="4557613">
                  <a:extLst>
                    <a:ext uri="{9D8B030D-6E8A-4147-A177-3AD203B41FA5}">
                      <a16:colId xmlns:a16="http://schemas.microsoft.com/office/drawing/2014/main" xmlns="" val="4176534091"/>
                    </a:ext>
                  </a:extLst>
                </a:gridCol>
                <a:gridCol w="4531957">
                  <a:extLst>
                    <a:ext uri="{9D8B030D-6E8A-4147-A177-3AD203B41FA5}">
                      <a16:colId xmlns:a16="http://schemas.microsoft.com/office/drawing/2014/main" xmlns="" val="692889200"/>
                    </a:ext>
                  </a:extLst>
                </a:gridCol>
              </a:tblGrid>
              <a:tr h="541944">
                <a:tc>
                  <a:txBody>
                    <a:bodyPr/>
                    <a:lstStyle/>
                    <a:p>
                      <a:pPr algn="ctr"/>
                      <a:r>
                        <a:rPr lang="en-US" sz="2200" dirty="0">
                          <a:solidFill>
                            <a:schemeClr val="accent6"/>
                          </a:solidFill>
                        </a:rPr>
                        <a:t>Residence</a:t>
                      </a:r>
                      <a:r>
                        <a:rPr lang="en-US" sz="2200" baseline="0" dirty="0">
                          <a:solidFill>
                            <a:schemeClr val="accent6"/>
                          </a:solidFill>
                        </a:rPr>
                        <a:t> Life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dirty="0">
                          <a:solidFill>
                            <a:schemeClr val="accent6"/>
                          </a:solidFill>
                        </a:rPr>
                        <a:t>Mental Health</a:t>
                      </a:r>
                      <a:r>
                        <a:rPr lang="en-US" sz="2200" baseline="0" dirty="0">
                          <a:solidFill>
                            <a:schemeClr val="accent6"/>
                          </a:solidFill>
                        </a:rPr>
                        <a:t> Services</a:t>
                      </a:r>
                      <a:endParaRPr lang="en-US" sz="2200" dirty="0">
                        <a:solidFill>
                          <a:schemeClr val="accent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973476528"/>
                  </a:ext>
                </a:extLst>
              </a:tr>
              <a:tr h="541944">
                <a:tc>
                  <a:txBody>
                    <a:bodyPr/>
                    <a:lstStyle/>
                    <a:p>
                      <a:r>
                        <a:rPr lang="en-US" b="1" dirty="0">
                          <a:solidFill>
                            <a:schemeClr val="accent6"/>
                          </a:solidFill>
                        </a:rPr>
                        <a:t>Derek Dorsey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a:solidFill>
                            <a:schemeClr val="accent6"/>
                          </a:solidFill>
                        </a:rPr>
                        <a:t>Hannah </a:t>
                      </a:r>
                      <a:r>
                        <a:rPr lang="en-US" b="1" dirty="0" err="1">
                          <a:solidFill>
                            <a:schemeClr val="accent6"/>
                          </a:solidFill>
                        </a:rPr>
                        <a:t>Matheney</a:t>
                      </a:r>
                      <a:endParaRPr lang="en-US" b="1" dirty="0">
                        <a:solidFill>
                          <a:schemeClr val="accent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93931314"/>
                  </a:ext>
                </a:extLst>
              </a:tr>
              <a:tr h="935411">
                <a:tc>
                  <a:txBody>
                    <a:bodyPr/>
                    <a:lstStyle/>
                    <a:p>
                      <a:r>
                        <a:rPr lang="en-US" dirty="0">
                          <a:solidFill>
                            <a:schemeClr val="accent6"/>
                          </a:solidFill>
                        </a:rPr>
                        <a:t>Associate</a:t>
                      </a:r>
                      <a:r>
                        <a:rPr lang="en-US" baseline="0" dirty="0">
                          <a:solidFill>
                            <a:schemeClr val="accent6"/>
                          </a:solidFill>
                        </a:rPr>
                        <a:t> Dean for Residence Life</a:t>
                      </a:r>
                      <a:endParaRPr lang="en-US" dirty="0">
                        <a:solidFill>
                          <a:schemeClr val="accent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chemeClr val="accent6"/>
                          </a:solidFill>
                        </a:rPr>
                        <a:t>Coordinator</a:t>
                      </a:r>
                      <a:r>
                        <a:rPr lang="en-US" baseline="0" dirty="0">
                          <a:solidFill>
                            <a:schemeClr val="accent6"/>
                          </a:solidFill>
                        </a:rPr>
                        <a:t> of Programs</a:t>
                      </a:r>
                      <a:endParaRPr lang="en-US" dirty="0">
                        <a:solidFill>
                          <a:schemeClr val="accent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32995033"/>
                  </a:ext>
                </a:extLst>
              </a:tr>
              <a:tr h="541944">
                <a:tc>
                  <a:txBody>
                    <a:bodyPr/>
                    <a:lstStyle/>
                    <a:p>
                      <a:pPr algn="ctr"/>
                      <a:r>
                        <a:rPr lang="en-US" sz="2200" dirty="0">
                          <a:solidFill>
                            <a:schemeClr val="accent6"/>
                          </a:solidFill>
                        </a:rPr>
                        <a:t>Student Activities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dirty="0">
                          <a:solidFill>
                            <a:schemeClr val="accent6"/>
                          </a:solidFill>
                        </a:rPr>
                        <a:t>Disability</a:t>
                      </a:r>
                      <a:r>
                        <a:rPr lang="en-US" sz="2200" baseline="0" dirty="0">
                          <a:solidFill>
                            <a:schemeClr val="accent6"/>
                          </a:solidFill>
                        </a:rPr>
                        <a:t> Services</a:t>
                      </a:r>
                      <a:endParaRPr lang="en-US" sz="2200" dirty="0">
                        <a:solidFill>
                          <a:schemeClr val="accent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02849491"/>
                  </a:ext>
                </a:extLst>
              </a:tr>
              <a:tr h="541944">
                <a:tc>
                  <a:txBody>
                    <a:bodyPr/>
                    <a:lstStyle/>
                    <a:p>
                      <a:r>
                        <a:rPr lang="en-US" b="1" dirty="0">
                          <a:solidFill>
                            <a:schemeClr val="accent6"/>
                          </a:solidFill>
                        </a:rPr>
                        <a:t>Shelby</a:t>
                      </a:r>
                      <a:r>
                        <a:rPr lang="en-US" b="1" baseline="0" dirty="0">
                          <a:solidFill>
                            <a:schemeClr val="accent6"/>
                          </a:solidFill>
                        </a:rPr>
                        <a:t> </a:t>
                      </a:r>
                      <a:r>
                        <a:rPr lang="en-US" b="1" baseline="0" dirty="0" err="1">
                          <a:solidFill>
                            <a:schemeClr val="accent6"/>
                          </a:solidFill>
                        </a:rPr>
                        <a:t>Reding</a:t>
                      </a:r>
                      <a:endParaRPr lang="en-US" b="1" dirty="0">
                        <a:solidFill>
                          <a:schemeClr val="accent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a:solidFill>
                            <a:schemeClr val="accent6"/>
                          </a:solidFill>
                        </a:rPr>
                        <a:t>Heather </a:t>
                      </a:r>
                      <a:r>
                        <a:rPr lang="en-US" b="1" dirty="0" err="1">
                          <a:solidFill>
                            <a:schemeClr val="accent6"/>
                          </a:solidFill>
                        </a:rPr>
                        <a:t>Gladfelter</a:t>
                      </a:r>
                      <a:endParaRPr lang="en-US" b="1" dirty="0">
                        <a:solidFill>
                          <a:schemeClr val="accent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919589002"/>
                  </a:ext>
                </a:extLst>
              </a:tr>
              <a:tr h="935411">
                <a:tc>
                  <a:txBody>
                    <a:bodyPr/>
                    <a:lstStyle/>
                    <a:p>
                      <a:r>
                        <a:rPr lang="en-US" dirty="0">
                          <a:solidFill>
                            <a:schemeClr val="accent6"/>
                          </a:solidFill>
                        </a:rPr>
                        <a:t>Assistant Director</a:t>
                      </a:r>
                      <a:r>
                        <a:rPr lang="en-US" baseline="0" dirty="0">
                          <a:solidFill>
                            <a:schemeClr val="accent6"/>
                          </a:solidFill>
                        </a:rPr>
                        <a:t> of Campus Life</a:t>
                      </a:r>
                      <a:endParaRPr lang="en-US" dirty="0">
                        <a:solidFill>
                          <a:schemeClr val="accent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chemeClr val="accent6"/>
                          </a:solidFill>
                        </a:rPr>
                        <a:t>Director of Disability</a:t>
                      </a:r>
                      <a:r>
                        <a:rPr lang="en-US" baseline="0" dirty="0">
                          <a:solidFill>
                            <a:schemeClr val="accent6"/>
                          </a:solidFill>
                        </a:rPr>
                        <a:t> Services</a:t>
                      </a:r>
                      <a:endParaRPr lang="en-US" dirty="0">
                        <a:solidFill>
                          <a:schemeClr val="accent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832725767"/>
                  </a:ext>
                </a:extLst>
              </a:tr>
            </a:tbl>
          </a:graphicData>
        </a:graphic>
      </p:graphicFrame>
    </p:spTree>
    <p:extLst>
      <p:ext uri="{BB962C8B-B14F-4D97-AF65-F5344CB8AC3E}">
        <p14:creationId xmlns:p14="http://schemas.microsoft.com/office/powerpoint/2010/main" xmlns="" val="2200899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with Autism for Community Engagement: PACE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dirty="0"/>
              <a:t>PACE is a co-curricular program that puts emphasis on individuals that fall within the Autism spectrum to get involved in the University community as well as educate the general population about issues facing those with Autism. </a:t>
            </a:r>
          </a:p>
          <a:p>
            <a:endParaRPr lang="en-US" sz="2400" dirty="0"/>
          </a:p>
          <a:p>
            <a:pPr marL="0" indent="0">
              <a:buNone/>
            </a:pPr>
            <a:r>
              <a:rPr lang="en-US" sz="2400" dirty="0"/>
              <a:t>All events within this program will be selected by the co-existing </a:t>
            </a:r>
            <a:r>
              <a:rPr lang="en-US" sz="2400"/>
              <a:t>student group, Spectrum. </a:t>
            </a:r>
            <a:endParaRPr lang="en-US" sz="2400" dirty="0"/>
          </a:p>
          <a:p>
            <a:pPr marL="0" indent="0">
              <a:buNone/>
            </a:pPr>
            <a:endParaRPr lang="en-US" dirty="0"/>
          </a:p>
        </p:txBody>
      </p:sp>
    </p:spTree>
    <p:extLst>
      <p:ext uri="{BB962C8B-B14F-4D97-AF65-F5344CB8AC3E}">
        <p14:creationId xmlns:p14="http://schemas.microsoft.com/office/powerpoint/2010/main" xmlns="" val="542460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Pace Steps</a:t>
            </a:r>
          </a:p>
        </p:txBody>
      </p:sp>
      <p:sp>
        <p:nvSpPr>
          <p:cNvPr id="3" name="Content Placeholder 2"/>
          <p:cNvSpPr>
            <a:spLocks noGrp="1"/>
          </p:cNvSpPr>
          <p:nvPr>
            <p:ph idx="1"/>
          </p:nvPr>
        </p:nvSpPr>
        <p:spPr>
          <a:xfrm>
            <a:off x="1050510" y="1408177"/>
            <a:ext cx="10178322" cy="3593591"/>
          </a:xfrm>
        </p:spPr>
        <p:txBody>
          <a:bodyPr vert="horz" lIns="91440" tIns="45720" rIns="91440" bIns="45720" rtlCol="0" anchor="t">
            <a:normAutofit/>
          </a:bodyPr>
          <a:lstStyle/>
          <a:p>
            <a:pPr marL="0" indent="0">
              <a:buNone/>
            </a:pPr>
            <a:r>
              <a:rPr lang="en-US" sz="3600" dirty="0"/>
              <a:t>The program will be broken up into 4 steps. Participating students must complete one event in each </a:t>
            </a:r>
            <a:r>
              <a:rPr lang="en-US" sz="3600"/>
              <a:t>step (per academic year) </a:t>
            </a:r>
            <a:r>
              <a:rPr lang="en-US" sz="3600" dirty="0"/>
              <a:t>to be eligible for the annual spring trip. The </a:t>
            </a:r>
            <a:r>
              <a:rPr lang="en-US" sz="3600"/>
              <a:t>Steps are:</a:t>
            </a:r>
            <a:endParaRPr lang="en-US" sz="36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4139190676"/>
              </p:ext>
            </p:extLst>
          </p:nvPr>
        </p:nvGraphicFramePr>
        <p:xfrm>
          <a:off x="1715538" y="4300728"/>
          <a:ext cx="8128000" cy="14020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xmlns="" val="179420259"/>
                    </a:ext>
                  </a:extLst>
                </a:gridCol>
                <a:gridCol w="4064000">
                  <a:extLst>
                    <a:ext uri="{9D8B030D-6E8A-4147-A177-3AD203B41FA5}">
                      <a16:colId xmlns:a16="http://schemas.microsoft.com/office/drawing/2014/main" xmlns="" val="1797582502"/>
                    </a:ext>
                  </a:extLst>
                </a:gridCol>
              </a:tblGrid>
              <a:tr h="370840">
                <a:tc>
                  <a:txBody>
                    <a:bodyPr/>
                    <a:lstStyle/>
                    <a:p>
                      <a:pPr algn="ctr"/>
                      <a:r>
                        <a:rPr lang="en-US" sz="4000" dirty="0">
                          <a:solidFill>
                            <a:schemeClr val="accent6"/>
                          </a:solidFill>
                        </a:rPr>
                        <a:t>Leadership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000" dirty="0">
                          <a:solidFill>
                            <a:schemeClr val="accent6"/>
                          </a:solidFill>
                        </a:rPr>
                        <a:t>Career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963850762"/>
                  </a:ext>
                </a:extLst>
              </a:tr>
              <a:tr h="370840">
                <a:tc>
                  <a:txBody>
                    <a:bodyPr/>
                    <a:lstStyle/>
                    <a:p>
                      <a:pPr algn="ctr"/>
                      <a:r>
                        <a:rPr lang="en-US" sz="4000" dirty="0">
                          <a:solidFill>
                            <a:schemeClr val="accent6"/>
                          </a:solidFill>
                        </a:rPr>
                        <a:t>Social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000" dirty="0">
                          <a:solidFill>
                            <a:schemeClr val="accent6"/>
                          </a:solidFill>
                        </a:rPr>
                        <a:t>Awareness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664748370"/>
                  </a:ext>
                </a:extLst>
              </a:tr>
            </a:tbl>
          </a:graphicData>
        </a:graphic>
      </p:graphicFrame>
    </p:spTree>
    <p:extLst>
      <p:ext uri="{BB962C8B-B14F-4D97-AF65-F5344CB8AC3E}">
        <p14:creationId xmlns:p14="http://schemas.microsoft.com/office/powerpoint/2010/main" xmlns="" val="756901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dirty="0"/>
              <a:t>Professionals who are on the Autism Spectrum will expose students to different aspects of leadership styles, techniques, and presentations.</a:t>
            </a:r>
          </a:p>
          <a:p>
            <a:pPr marL="0" indent="0">
              <a:buNone/>
            </a:pPr>
            <a:endParaRPr lang="en-US" sz="2400" dirty="0"/>
          </a:p>
          <a:p>
            <a:pPr marL="0" indent="0">
              <a:buNone/>
            </a:pPr>
            <a:r>
              <a:rPr lang="en-US" sz="2400" dirty="0"/>
              <a:t> Programming example:</a:t>
            </a:r>
            <a:endParaRPr lang="en-US" sz="2400" dirty="0">
              <a:solidFill>
                <a:schemeClr val="tx1"/>
              </a:solidFill>
            </a:endParaRPr>
          </a:p>
          <a:p>
            <a:pPr marL="0" indent="0">
              <a:buNone/>
            </a:pPr>
            <a:r>
              <a:rPr lang="en-US" sz="2400" b="1" dirty="0"/>
              <a:t>How to Interview with Autism</a:t>
            </a:r>
          </a:p>
          <a:p>
            <a:pPr lvl="0"/>
            <a:r>
              <a:rPr lang="en-US" sz="2400" dirty="0"/>
              <a:t>Learn professional tips for interviewing and how to connect with employers highlighting your strengths and abilities. </a:t>
            </a:r>
          </a:p>
          <a:p>
            <a:pPr marL="0" indent="0">
              <a:buNone/>
            </a:pPr>
            <a:endParaRPr lang="en-US" sz="2400" dirty="0"/>
          </a:p>
        </p:txBody>
      </p:sp>
    </p:spTree>
    <p:extLst>
      <p:ext uri="{BB962C8B-B14F-4D97-AF65-F5344CB8AC3E}">
        <p14:creationId xmlns:p14="http://schemas.microsoft.com/office/powerpoint/2010/main" xmlns="" val="3483532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375" y="428625"/>
            <a:ext cx="10178322" cy="1492132"/>
          </a:xfrm>
        </p:spPr>
        <p:txBody>
          <a:bodyPr/>
          <a:lstStyle/>
          <a:p>
            <a:r>
              <a:rPr lang="en-US" dirty="0"/>
              <a:t>Career</a:t>
            </a:r>
          </a:p>
        </p:txBody>
      </p:sp>
      <p:sp>
        <p:nvSpPr>
          <p:cNvPr id="3" name="Content Placeholder 2"/>
          <p:cNvSpPr>
            <a:spLocks noGrp="1"/>
          </p:cNvSpPr>
          <p:nvPr>
            <p:ph idx="1"/>
          </p:nvPr>
        </p:nvSpPr>
        <p:spPr>
          <a:xfrm>
            <a:off x="1251678" y="1920757"/>
            <a:ext cx="10178322" cy="3958835"/>
          </a:xfrm>
        </p:spPr>
        <p:txBody>
          <a:bodyPr vert="horz" lIns="91440" tIns="45720" rIns="91440" bIns="45720" rtlCol="0" anchor="t">
            <a:normAutofit lnSpcReduction="10000"/>
          </a:bodyPr>
          <a:lstStyle/>
          <a:p>
            <a:pPr marL="0" indent="0">
              <a:buNone/>
            </a:pPr>
            <a:r>
              <a:rPr lang="en-US" sz="2400" dirty="0"/>
              <a:t>Programming on the Career Step will assist students in developing skills in career readiness including resume writing, job searching, and placement while incorporating the unique aspect of living with Autism. </a:t>
            </a:r>
          </a:p>
          <a:p>
            <a:pPr marL="0" indent="0">
              <a:buNone/>
            </a:pPr>
            <a:endParaRPr lang="en-US" sz="2400" dirty="0"/>
          </a:p>
          <a:p>
            <a:pPr marL="0" indent="0">
              <a:buNone/>
            </a:pPr>
            <a:r>
              <a:rPr lang="en-US" sz="2400" dirty="0"/>
              <a:t>Programming example: </a:t>
            </a:r>
            <a:endParaRPr lang="en-US" sz="2400" dirty="0">
              <a:solidFill>
                <a:schemeClr val="tx1"/>
              </a:solidFill>
            </a:endParaRPr>
          </a:p>
          <a:p>
            <a:pPr marL="0" indent="0">
              <a:buNone/>
            </a:pPr>
            <a:r>
              <a:rPr lang="en-US" sz="2400" b="1" dirty="0"/>
              <a:t>Job Searches on the Spectrum</a:t>
            </a:r>
          </a:p>
          <a:p>
            <a:pPr lvl="0"/>
            <a:r>
              <a:rPr lang="en-US" sz="2400" dirty="0"/>
              <a:t>Partnering with Career Services and the local non-profit Autism Speaks, students will gain critical information and know-how when it comes to career searching with Autism. </a:t>
            </a:r>
          </a:p>
          <a:p>
            <a:endParaRPr lang="en-US" sz="2400" dirty="0"/>
          </a:p>
        </p:txBody>
      </p:sp>
    </p:spTree>
    <p:extLst>
      <p:ext uri="{BB962C8B-B14F-4D97-AF65-F5344CB8AC3E}">
        <p14:creationId xmlns:p14="http://schemas.microsoft.com/office/powerpoint/2010/main" xmlns="" val="1412824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a:t>
            </a:r>
          </a:p>
        </p:txBody>
      </p:sp>
      <p:sp>
        <p:nvSpPr>
          <p:cNvPr id="3" name="Content Placeholder 2"/>
          <p:cNvSpPr>
            <a:spLocks noGrp="1"/>
          </p:cNvSpPr>
          <p:nvPr>
            <p:ph idx="1"/>
          </p:nvPr>
        </p:nvSpPr>
        <p:spPr>
          <a:xfrm>
            <a:off x="1251678" y="2024743"/>
            <a:ext cx="10178322" cy="3854849"/>
          </a:xfrm>
        </p:spPr>
        <p:txBody>
          <a:bodyPr vert="horz" lIns="91440" tIns="45720" rIns="91440" bIns="45720" rtlCol="0" anchor="t">
            <a:normAutofit/>
          </a:bodyPr>
          <a:lstStyle/>
          <a:p>
            <a:pPr marL="0" indent="0">
              <a:buNone/>
            </a:pPr>
            <a:r>
              <a:rPr lang="en-US" sz="2400" dirty="0"/>
              <a:t>With help from the campus student organization, Spectrum, social events will be facilitated to foster personal relationships for individuals with and without Autism. </a:t>
            </a:r>
          </a:p>
          <a:p>
            <a:pPr marL="0" indent="0">
              <a:buNone/>
            </a:pPr>
            <a:endParaRPr lang="en-US" sz="2400" dirty="0"/>
          </a:p>
          <a:p>
            <a:pPr marL="0" indent="0">
              <a:buNone/>
            </a:pPr>
            <a:r>
              <a:rPr lang="en-US" sz="2400" dirty="0"/>
              <a:t>Programming example:</a:t>
            </a:r>
            <a:endParaRPr lang="en-US" sz="2400" dirty="0">
              <a:solidFill>
                <a:schemeClr val="tx1"/>
              </a:solidFill>
            </a:endParaRPr>
          </a:p>
          <a:p>
            <a:pPr marL="0" indent="0">
              <a:buNone/>
            </a:pPr>
            <a:r>
              <a:rPr lang="en-US" sz="2400" b="1" dirty="0"/>
              <a:t>Kate Johnson Dance</a:t>
            </a:r>
          </a:p>
          <a:p>
            <a:pPr lvl="0"/>
            <a:r>
              <a:rPr lang="en-US" sz="2400" dirty="0"/>
              <a:t>Spectrum will host an event where students will celebrate Autism Awareness in a fun social to connect students to one another. </a:t>
            </a:r>
          </a:p>
          <a:p>
            <a:pPr marL="0" indent="0">
              <a:buNone/>
            </a:pPr>
            <a:endParaRPr lang="en-US" sz="2400" dirty="0"/>
          </a:p>
        </p:txBody>
      </p:sp>
    </p:spTree>
    <p:extLst>
      <p:ext uri="{BB962C8B-B14F-4D97-AF65-F5344CB8AC3E}">
        <p14:creationId xmlns:p14="http://schemas.microsoft.com/office/powerpoint/2010/main" xmlns="" val="2287192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233</TotalTime>
  <Words>742</Words>
  <Application>Microsoft Office PowerPoint</Application>
  <PresentationFormat>Custom</PresentationFormat>
  <Paragraphs>121</Paragraphs>
  <Slides>18</Slides>
  <Notes>2</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Badge</vt:lpstr>
      <vt:lpstr>Slide 1</vt:lpstr>
      <vt:lpstr>Team Members:</vt:lpstr>
      <vt:lpstr>Overview</vt:lpstr>
      <vt:lpstr>Committee Members </vt:lpstr>
      <vt:lpstr>People with Autism for Community Engagement: PACE</vt:lpstr>
      <vt:lpstr>Pace Steps</vt:lpstr>
      <vt:lpstr>Leadership</vt:lpstr>
      <vt:lpstr>Career</vt:lpstr>
      <vt:lpstr>Social</vt:lpstr>
      <vt:lpstr>Awareness</vt:lpstr>
      <vt:lpstr>Slide 11</vt:lpstr>
      <vt:lpstr>Slide 12</vt:lpstr>
      <vt:lpstr>Trip</vt:lpstr>
      <vt:lpstr>Promotion and Marketing:  Getting the Word Out about PACE </vt:lpstr>
      <vt:lpstr>Behind the Scenes</vt:lpstr>
      <vt:lpstr>Applied Theory </vt:lpstr>
      <vt:lpstr>Conclusion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Hailey Canada</dc:creator>
  <cp:lastModifiedBy>Hailey Canada</cp:lastModifiedBy>
  <cp:revision>54</cp:revision>
  <dcterms:created xsi:type="dcterms:W3CDTF">2017-02-19T19:43:28Z</dcterms:created>
  <dcterms:modified xsi:type="dcterms:W3CDTF">2017-02-20T00:08:51Z</dcterms:modified>
</cp:coreProperties>
</file>