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Verdana" panose="020B0604030504040204" pitchFamily="34" charset="0"/>
      <p:regular r:id="rId24"/>
      <p:bold r:id="rId25"/>
      <p:italic r:id="rId26"/>
      <p:boldItalic r:id="rId27"/>
    </p:embeddedFont>
    <p:embeddedFont>
      <p:font typeface="Amatic SC" panose="020B0604020202020204" charset="0"/>
      <p:regular r:id="rId28"/>
      <p:bold r:id="rId29"/>
    </p:embeddedFont>
    <p:embeddedFont>
      <p:font typeface="Source Code Pro"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knowyourix.org/title-ix/title-ix-the-basic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www.transstudent.or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xXAoG8vAyzI"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a:spcBef>
                <a:spcPts val="0"/>
              </a:spcBef>
              <a:buNone/>
            </a:pPr>
            <a:r>
              <a:rPr lang="en"/>
              <a:t>Case Study:</a:t>
            </a:r>
            <a:br>
              <a:rPr lang="en"/>
            </a:br>
            <a:r>
              <a:rPr lang="en" sz="7200" b="0"/>
              <a:t>Welcoming Trans* Individuals to Centrist College</a:t>
            </a:r>
          </a:p>
        </p:txBody>
      </p:sp>
      <p:sp>
        <p:nvSpPr>
          <p:cNvPr id="57" name="Shape 57"/>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rtl="0">
              <a:spcBef>
                <a:spcPts val="0"/>
              </a:spcBef>
              <a:buNone/>
            </a:pPr>
            <a:r>
              <a:rPr lang="en">
                <a:latin typeface="Arial"/>
                <a:ea typeface="Arial"/>
                <a:cs typeface="Arial"/>
                <a:sym typeface="Arial"/>
              </a:rPr>
              <a:t>Wright State University - </a:t>
            </a:r>
          </a:p>
          <a:p>
            <a:pPr lvl="0" rtl="0">
              <a:spcBef>
                <a:spcPts val="0"/>
              </a:spcBef>
              <a:buNone/>
            </a:pPr>
            <a:r>
              <a:rPr lang="en" b="0">
                <a:latin typeface="Arial"/>
                <a:ea typeface="Arial"/>
                <a:cs typeface="Arial"/>
                <a:sym typeface="Arial"/>
              </a:rPr>
              <a:t>Lindsey Steller, Jessica Baker, Kate Bumhoffer, Katie McGrath</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265500" y="356700"/>
            <a:ext cx="4045199" cy="4430099"/>
          </a:xfrm>
          <a:prstGeom prst="rect">
            <a:avLst/>
          </a:prstGeom>
        </p:spPr>
        <p:txBody>
          <a:bodyPr lIns="91425" tIns="91425" rIns="91425" bIns="91425" anchor="t" anchorCtr="0">
            <a:noAutofit/>
          </a:bodyPr>
          <a:lstStyle/>
          <a:p>
            <a:pPr lvl="0" rtl="0">
              <a:spcBef>
                <a:spcPts val="0"/>
              </a:spcBef>
              <a:buNone/>
            </a:pPr>
            <a:r>
              <a:rPr lang="en" sz="4800"/>
              <a:t>Bem’s </a:t>
            </a:r>
          </a:p>
          <a:p>
            <a:pPr lvl="0" rtl="0">
              <a:spcBef>
                <a:spcPts val="0"/>
              </a:spcBef>
              <a:buNone/>
            </a:pPr>
            <a:r>
              <a:rPr lang="en" sz="4800"/>
              <a:t>Sex Role Inventory</a:t>
            </a:r>
          </a:p>
          <a:p>
            <a:pPr lvl="0" algn="l" rtl="0">
              <a:lnSpc>
                <a:spcPct val="138000"/>
              </a:lnSpc>
              <a:spcBef>
                <a:spcPts val="0"/>
              </a:spcBef>
              <a:spcAft>
                <a:spcPts val="1000"/>
              </a:spcAft>
              <a:buNone/>
            </a:pPr>
            <a:endParaRPr sz="1400" b="0">
              <a:solidFill>
                <a:srgbClr val="000000"/>
              </a:solidFill>
              <a:latin typeface="Arial"/>
              <a:ea typeface="Arial"/>
              <a:cs typeface="Arial"/>
              <a:sym typeface="Arial"/>
            </a:endParaRPr>
          </a:p>
          <a:p>
            <a:pPr marL="457200" lvl="0" indent="-317500" algn="l" rtl="0">
              <a:lnSpc>
                <a:spcPct val="138000"/>
              </a:lnSpc>
              <a:spcBef>
                <a:spcPts val="0"/>
              </a:spcBef>
              <a:spcAft>
                <a:spcPts val="1000"/>
              </a:spcAft>
              <a:buClr>
                <a:srgbClr val="000000"/>
              </a:buClr>
              <a:buSzPct val="100000"/>
              <a:buFont typeface="Arial"/>
              <a:buChar char="●"/>
            </a:pPr>
            <a:r>
              <a:rPr lang="en" sz="1400" b="0">
                <a:solidFill>
                  <a:srgbClr val="000000"/>
                </a:solidFill>
                <a:latin typeface="Arial"/>
                <a:ea typeface="Arial"/>
                <a:cs typeface="Arial"/>
                <a:sym typeface="Arial"/>
              </a:rPr>
              <a:t>Measures how much individuals view themselves as fitting into masculine and feminine stereotypes</a:t>
            </a:r>
          </a:p>
          <a:p>
            <a:pPr marL="457200" lvl="0" indent="-317500" algn="l" rtl="0">
              <a:lnSpc>
                <a:spcPct val="138000"/>
              </a:lnSpc>
              <a:spcBef>
                <a:spcPts val="0"/>
              </a:spcBef>
              <a:spcAft>
                <a:spcPts val="1000"/>
              </a:spcAft>
              <a:buClr>
                <a:srgbClr val="000000"/>
              </a:buClr>
              <a:buSzPct val="100000"/>
              <a:buFont typeface="Arial"/>
              <a:buChar char="●"/>
            </a:pPr>
            <a:r>
              <a:rPr lang="en" sz="1400" b="0">
                <a:solidFill>
                  <a:srgbClr val="000000"/>
                </a:solidFill>
                <a:latin typeface="Arial"/>
                <a:ea typeface="Arial"/>
                <a:cs typeface="Arial"/>
                <a:sym typeface="Arial"/>
              </a:rPr>
              <a:t>Masculinity and femininity as orthogonal - not binary</a:t>
            </a:r>
          </a:p>
          <a:p>
            <a:pPr marL="914400" lvl="1" indent="-317500" algn="l" rtl="0">
              <a:lnSpc>
                <a:spcPct val="138000"/>
              </a:lnSpc>
              <a:spcBef>
                <a:spcPts val="0"/>
              </a:spcBef>
              <a:spcAft>
                <a:spcPts val="1000"/>
              </a:spcAft>
              <a:buClr>
                <a:srgbClr val="000000"/>
              </a:buClr>
              <a:buSzPct val="100000"/>
              <a:buFont typeface="Courier New"/>
              <a:buChar char="o"/>
            </a:pPr>
            <a:r>
              <a:rPr lang="en" sz="1400" b="0">
                <a:solidFill>
                  <a:srgbClr val="000000"/>
                </a:solidFill>
                <a:latin typeface="Arial"/>
                <a:ea typeface="Arial"/>
                <a:cs typeface="Arial"/>
                <a:sym typeface="Arial"/>
              </a:rPr>
              <a:t>Not on opposite ends of one scale</a:t>
            </a:r>
          </a:p>
          <a:p>
            <a:pPr marL="914400" lvl="1" indent="-317500" algn="l" rtl="0">
              <a:lnSpc>
                <a:spcPct val="115000"/>
              </a:lnSpc>
              <a:spcBef>
                <a:spcPts val="0"/>
              </a:spcBef>
              <a:buClr>
                <a:srgbClr val="000000"/>
              </a:buClr>
              <a:buSzPct val="100000"/>
              <a:buFont typeface="Courier New"/>
              <a:buChar char="o"/>
            </a:pPr>
            <a:r>
              <a:rPr lang="en" sz="1400" b="0">
                <a:solidFill>
                  <a:srgbClr val="000000"/>
                </a:solidFill>
                <a:latin typeface="Arial"/>
                <a:ea typeface="Arial"/>
                <a:cs typeface="Arial"/>
                <a:sym typeface="Arial"/>
              </a:rPr>
              <a:t>Cross each other within a matrix</a:t>
            </a:r>
          </a:p>
          <a:p>
            <a:pPr lvl="0" algn="l">
              <a:spcBef>
                <a:spcPts val="0"/>
              </a:spcBef>
              <a:buNone/>
            </a:pPr>
            <a:endParaRPr sz="4500"/>
          </a:p>
        </p:txBody>
      </p:sp>
      <p:sp>
        <p:nvSpPr>
          <p:cNvPr id="111" name="Shape 111"/>
          <p:cNvSpPr txBox="1">
            <a:spLocks noGrp="1"/>
          </p:cNvSpPr>
          <p:nvPr>
            <p:ph type="body" idx="2"/>
          </p:nvPr>
        </p:nvSpPr>
        <p:spPr>
          <a:xfrm>
            <a:off x="4951000" y="977700"/>
            <a:ext cx="3837000" cy="3188100"/>
          </a:xfrm>
          <a:prstGeom prst="rect">
            <a:avLst/>
          </a:prstGeom>
        </p:spPr>
        <p:txBody>
          <a:bodyPr lIns="91425" tIns="91425" rIns="91425" bIns="91425" anchor="t" anchorCtr="0">
            <a:noAutofit/>
          </a:bodyPr>
          <a:lstStyle/>
          <a:p>
            <a:pPr marL="457200" lvl="0" indent="-342900" rtl="0">
              <a:lnSpc>
                <a:spcPct val="138000"/>
              </a:lnSpc>
              <a:spcBef>
                <a:spcPts val="0"/>
              </a:spcBef>
              <a:spcAft>
                <a:spcPts val="1000"/>
              </a:spcAft>
              <a:buClr>
                <a:srgbClr val="000000"/>
              </a:buClr>
              <a:buSzPct val="100000"/>
              <a:buFont typeface="Arial"/>
            </a:pPr>
            <a:r>
              <a:rPr lang="en" b="1">
                <a:solidFill>
                  <a:srgbClr val="000000"/>
                </a:solidFill>
                <a:latin typeface="Arial"/>
                <a:ea typeface="Arial"/>
                <a:cs typeface="Arial"/>
                <a:sym typeface="Arial"/>
              </a:rPr>
              <a:t>Androgynous:</a:t>
            </a:r>
            <a:r>
              <a:rPr lang="en">
                <a:solidFill>
                  <a:srgbClr val="000000"/>
                </a:solidFill>
                <a:latin typeface="Arial"/>
                <a:ea typeface="Arial"/>
                <a:cs typeface="Arial"/>
                <a:sym typeface="Arial"/>
              </a:rPr>
              <a:t> high on both masculinity and femininity</a:t>
            </a:r>
          </a:p>
          <a:p>
            <a:pPr marL="457200" lvl="0" indent="-342900" rtl="0">
              <a:lnSpc>
                <a:spcPct val="138000"/>
              </a:lnSpc>
              <a:spcBef>
                <a:spcPts val="0"/>
              </a:spcBef>
              <a:spcAft>
                <a:spcPts val="1000"/>
              </a:spcAft>
              <a:buClr>
                <a:srgbClr val="000000"/>
              </a:buClr>
              <a:buSzPct val="100000"/>
              <a:buFont typeface="Arial"/>
            </a:pPr>
            <a:r>
              <a:rPr lang="en" b="1">
                <a:solidFill>
                  <a:srgbClr val="000000"/>
                </a:solidFill>
                <a:latin typeface="Arial"/>
                <a:ea typeface="Arial"/>
                <a:cs typeface="Arial"/>
                <a:sym typeface="Arial"/>
              </a:rPr>
              <a:t>Undifferentiated:</a:t>
            </a:r>
            <a:r>
              <a:rPr lang="en">
                <a:solidFill>
                  <a:srgbClr val="000000"/>
                </a:solidFill>
                <a:latin typeface="Arial"/>
                <a:ea typeface="Arial"/>
                <a:cs typeface="Arial"/>
                <a:sym typeface="Arial"/>
              </a:rPr>
              <a:t> low on both masculinity and femininity</a:t>
            </a:r>
          </a:p>
          <a:p>
            <a:pPr marL="457200" lvl="0" indent="-342900" rtl="0">
              <a:lnSpc>
                <a:spcPct val="138000"/>
              </a:lnSpc>
              <a:spcBef>
                <a:spcPts val="0"/>
              </a:spcBef>
              <a:spcAft>
                <a:spcPts val="1000"/>
              </a:spcAft>
              <a:buClr>
                <a:srgbClr val="000000"/>
              </a:buClr>
              <a:buSzPct val="100000"/>
              <a:buFont typeface="Arial"/>
            </a:pPr>
            <a:r>
              <a:rPr lang="en" b="1">
                <a:solidFill>
                  <a:srgbClr val="000000"/>
                </a:solidFill>
                <a:latin typeface="Arial"/>
                <a:ea typeface="Arial"/>
                <a:cs typeface="Arial"/>
                <a:sym typeface="Arial"/>
              </a:rPr>
              <a:t>Masculine:</a:t>
            </a:r>
            <a:r>
              <a:rPr lang="en">
                <a:solidFill>
                  <a:srgbClr val="000000"/>
                </a:solidFill>
                <a:latin typeface="Arial"/>
                <a:ea typeface="Arial"/>
                <a:cs typeface="Arial"/>
                <a:sym typeface="Arial"/>
              </a:rPr>
              <a:t> High on masculinity, low on femininity</a:t>
            </a:r>
          </a:p>
          <a:p>
            <a:pPr marL="457200" lvl="0" indent="-342900" rtl="0">
              <a:lnSpc>
                <a:spcPct val="138000"/>
              </a:lnSpc>
              <a:spcBef>
                <a:spcPts val="0"/>
              </a:spcBef>
              <a:spcAft>
                <a:spcPts val="1000"/>
              </a:spcAft>
              <a:buClr>
                <a:srgbClr val="000000"/>
              </a:buClr>
              <a:buSzPct val="100000"/>
              <a:buFont typeface="Arial"/>
            </a:pPr>
            <a:r>
              <a:rPr lang="en" b="1">
                <a:solidFill>
                  <a:srgbClr val="000000"/>
                </a:solidFill>
                <a:latin typeface="Arial"/>
                <a:ea typeface="Arial"/>
                <a:cs typeface="Arial"/>
                <a:sym typeface="Arial"/>
              </a:rPr>
              <a:t>Feminine:</a:t>
            </a:r>
            <a:r>
              <a:rPr lang="en">
                <a:solidFill>
                  <a:srgbClr val="000000"/>
                </a:solidFill>
                <a:latin typeface="Arial"/>
                <a:ea typeface="Arial"/>
                <a:cs typeface="Arial"/>
                <a:sym typeface="Arial"/>
              </a:rPr>
              <a:t> High on femininity, low on masculinity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662112" y="385762"/>
            <a:ext cx="5819775" cy="43719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45775" y="500250"/>
            <a:ext cx="8520599" cy="1981800"/>
          </a:xfrm>
          <a:prstGeom prst="rect">
            <a:avLst/>
          </a:prstGeom>
          <a:solidFill>
            <a:schemeClr val="accent1"/>
          </a:solidFill>
        </p:spPr>
        <p:txBody>
          <a:bodyPr lIns="91425" tIns="91425" rIns="91425" bIns="91425" anchor="b" anchorCtr="0">
            <a:noAutofit/>
          </a:bodyPr>
          <a:lstStyle/>
          <a:p>
            <a:pPr lvl="0">
              <a:spcBef>
                <a:spcPts val="0"/>
              </a:spcBef>
              <a:buNone/>
            </a:pPr>
            <a:r>
              <a:rPr lang="en" dirty="0"/>
              <a:t>Discussion</a:t>
            </a:r>
          </a:p>
        </p:txBody>
      </p:sp>
      <p:sp>
        <p:nvSpPr>
          <p:cNvPr id="122" name="Shape 122"/>
          <p:cNvSpPr txBox="1">
            <a:spLocks noGrp="1"/>
          </p:cNvSpPr>
          <p:nvPr>
            <p:ph type="body" idx="1"/>
          </p:nvPr>
        </p:nvSpPr>
        <p:spPr>
          <a:xfrm>
            <a:off x="311700" y="2791750"/>
            <a:ext cx="8520599" cy="1300800"/>
          </a:xfrm>
          <a:prstGeom prst="rect">
            <a:avLst/>
          </a:prstGeom>
        </p:spPr>
        <p:txBody>
          <a:bodyPr lIns="91425" tIns="91425" rIns="91425" bIns="91425" anchor="t" anchorCtr="0">
            <a:noAutofit/>
          </a:bodyPr>
          <a:lstStyle/>
          <a:p>
            <a:pPr lvl="0" rtl="0">
              <a:spcBef>
                <a:spcPts val="0"/>
              </a:spcBef>
              <a:buNone/>
            </a:pPr>
            <a:r>
              <a:rPr lang="en" sz="3000" b="1" dirty="0">
                <a:latin typeface="Arial"/>
                <a:ea typeface="Arial"/>
                <a:cs typeface="Arial"/>
                <a:sym typeface="Arial"/>
              </a:rPr>
              <a:t>How did your childhood shape </a:t>
            </a:r>
          </a:p>
          <a:p>
            <a:pPr lvl="0">
              <a:spcBef>
                <a:spcPts val="0"/>
              </a:spcBef>
              <a:buNone/>
            </a:pPr>
            <a:r>
              <a:rPr lang="en" sz="3000" b="1" dirty="0">
                <a:latin typeface="Arial"/>
                <a:ea typeface="Arial"/>
                <a:cs typeface="Arial"/>
                <a:sym typeface="Arial"/>
              </a:rPr>
              <a:t>your gender identity?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92850"/>
            <a:ext cx="8520599" cy="800999"/>
          </a:xfrm>
          <a:prstGeom prst="rect">
            <a:avLst/>
          </a:prstGeom>
          <a:solidFill>
            <a:schemeClr val="tx1"/>
          </a:solidFill>
        </p:spPr>
        <p:txBody>
          <a:bodyPr lIns="91425" tIns="91425" rIns="91425" bIns="91425" anchor="t" anchorCtr="0">
            <a:noAutofit/>
          </a:bodyPr>
          <a:lstStyle/>
          <a:p>
            <a:pPr lvl="0">
              <a:spcBef>
                <a:spcPts val="0"/>
              </a:spcBef>
              <a:buNone/>
            </a:pPr>
            <a:r>
              <a:rPr lang="en" sz="4800" dirty="0"/>
              <a:t>Challenges Trans* Individuals Face</a:t>
            </a:r>
          </a:p>
        </p:txBody>
      </p:sp>
      <p:sp>
        <p:nvSpPr>
          <p:cNvPr id="128" name="Shape 128"/>
          <p:cNvSpPr txBox="1">
            <a:spLocks noGrp="1"/>
          </p:cNvSpPr>
          <p:nvPr>
            <p:ph type="body" idx="1"/>
          </p:nvPr>
        </p:nvSpPr>
        <p:spPr>
          <a:xfrm>
            <a:off x="311700" y="1228675"/>
            <a:ext cx="3999899" cy="3742200"/>
          </a:xfrm>
          <a:prstGeom prst="rect">
            <a:avLst/>
          </a:prstGeom>
        </p:spPr>
        <p:txBody>
          <a:bodyPr lIns="91425" tIns="91425" rIns="91425" bIns="91425" anchor="t" anchorCtr="0">
            <a:noAutofit/>
          </a:bodyPr>
          <a:lstStyle/>
          <a:p>
            <a:pPr lvl="0" rtl="0">
              <a:spcBef>
                <a:spcPts val="0"/>
              </a:spcBef>
              <a:buNone/>
            </a:pPr>
            <a:r>
              <a:rPr lang="en" sz="1800" b="1" u="sng" dirty="0">
                <a:solidFill>
                  <a:srgbClr val="000000"/>
                </a:solidFill>
                <a:latin typeface="Arial"/>
                <a:ea typeface="Arial"/>
                <a:cs typeface="Arial"/>
                <a:sym typeface="Arial"/>
              </a:rPr>
              <a:t>Students:</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Typical gender roles and norms can often be reinforced on campus (ex: sports teams, Housing assignments)</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Students may feel pressured to act in ways that conform to gender norms</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Cisgender peers may not be accepting or understanding of trans* individuals</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Difficulty finding a niche</a:t>
            </a:r>
            <a:br>
              <a:rPr lang="en" dirty="0">
                <a:solidFill>
                  <a:srgbClr val="000000"/>
                </a:solidFill>
                <a:latin typeface="Arial"/>
                <a:ea typeface="Arial"/>
                <a:cs typeface="Arial"/>
                <a:sym typeface="Arial"/>
              </a:rPr>
            </a:br>
            <a:endParaRPr lang="en" dirty="0">
              <a:solidFill>
                <a:srgbClr val="000000"/>
              </a:solidFill>
              <a:latin typeface="Arial"/>
              <a:ea typeface="Arial"/>
              <a:cs typeface="Arial"/>
              <a:sym typeface="Arial"/>
            </a:endParaRPr>
          </a:p>
        </p:txBody>
      </p:sp>
      <p:sp>
        <p:nvSpPr>
          <p:cNvPr id="129" name="Shape 129"/>
          <p:cNvSpPr txBox="1">
            <a:spLocks noGrp="1"/>
          </p:cNvSpPr>
          <p:nvPr>
            <p:ph type="body" idx="2"/>
          </p:nvPr>
        </p:nvSpPr>
        <p:spPr>
          <a:xfrm>
            <a:off x="4832400" y="1228675"/>
            <a:ext cx="3999899" cy="3340199"/>
          </a:xfrm>
          <a:prstGeom prst="rect">
            <a:avLst/>
          </a:prstGeom>
        </p:spPr>
        <p:txBody>
          <a:bodyPr lIns="91425" tIns="91425" rIns="91425" bIns="91425" anchor="t" anchorCtr="0">
            <a:noAutofit/>
          </a:bodyPr>
          <a:lstStyle/>
          <a:p>
            <a:pPr lvl="0" rtl="0">
              <a:spcBef>
                <a:spcPts val="0"/>
              </a:spcBef>
              <a:buNone/>
            </a:pPr>
            <a:r>
              <a:rPr lang="en" sz="1800" b="1" u="sng" dirty="0">
                <a:solidFill>
                  <a:srgbClr val="000000"/>
                </a:solidFill>
                <a:latin typeface="Arial"/>
                <a:ea typeface="Arial"/>
                <a:cs typeface="Arial"/>
                <a:sym typeface="Arial"/>
              </a:rPr>
              <a:t>Employees:</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Equal Employee Benefits</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Partner Benefits</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Restroom Access (Universal or Single-stall restrooms are not always available)</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Misuse or no use of correct pronouns</a:t>
            </a:r>
          </a:p>
          <a:p>
            <a:pPr marL="457200" lvl="0" indent="-228600" rtl="0">
              <a:spcBef>
                <a:spcPts val="0"/>
              </a:spcBef>
              <a:buClr>
                <a:srgbClr val="000000"/>
              </a:buClr>
              <a:buFont typeface="Arial"/>
            </a:pPr>
            <a:r>
              <a:rPr lang="en" dirty="0">
                <a:solidFill>
                  <a:srgbClr val="000000"/>
                </a:solidFill>
                <a:latin typeface="Arial"/>
                <a:ea typeface="Arial"/>
                <a:cs typeface="Arial"/>
                <a:sym typeface="Arial"/>
              </a:rPr>
              <a:t>Fear of safety within the workplace</a:t>
            </a:r>
          </a:p>
          <a:p>
            <a:pPr lvl="0" rtl="0">
              <a:spcBef>
                <a:spcPts val="0"/>
              </a:spcBef>
              <a:buNone/>
            </a:pPr>
            <a:endParaRPr dirty="0">
              <a:solidFill>
                <a:srgbClr val="000000"/>
              </a:solidFill>
              <a:latin typeface="Arial"/>
              <a:ea typeface="Arial"/>
              <a:cs typeface="Arial"/>
              <a:sym typeface="Arial"/>
            </a:endParaRPr>
          </a:p>
          <a:p>
            <a:pPr lvl="0" rtl="0">
              <a:spcBef>
                <a:spcPts val="0"/>
              </a:spcBef>
              <a:buNone/>
            </a:pPr>
            <a:endParaRPr dirty="0">
              <a:solidFill>
                <a:srgbClr val="000000"/>
              </a:solidFill>
              <a:highlight>
                <a:srgbClr val="FFFF00"/>
              </a:highlight>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88525" y="1432724"/>
            <a:ext cx="4045199" cy="2415300"/>
          </a:xfrm>
          <a:prstGeom prst="rect">
            <a:avLst/>
          </a:prstGeom>
        </p:spPr>
        <p:txBody>
          <a:bodyPr lIns="91425" tIns="91425" rIns="91425" bIns="91425" anchor="t" anchorCtr="0">
            <a:noAutofit/>
          </a:bodyPr>
          <a:lstStyle/>
          <a:p>
            <a:pPr lvl="0">
              <a:spcBef>
                <a:spcPts val="0"/>
              </a:spcBef>
              <a:buNone/>
            </a:pPr>
            <a:r>
              <a:rPr lang="en" sz="7200"/>
              <a:t>Campus Resources</a:t>
            </a:r>
          </a:p>
        </p:txBody>
      </p:sp>
      <p:sp>
        <p:nvSpPr>
          <p:cNvPr id="135" name="Shape 135"/>
          <p:cNvSpPr txBox="1">
            <a:spLocks noGrp="1"/>
          </p:cNvSpPr>
          <p:nvPr>
            <p:ph type="body" idx="2"/>
          </p:nvPr>
        </p:nvSpPr>
        <p:spPr>
          <a:xfrm>
            <a:off x="4550735" y="1083000"/>
            <a:ext cx="4465674" cy="29775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sz="1600" dirty="0">
                <a:latin typeface="Arial"/>
                <a:ea typeface="Arial"/>
                <a:cs typeface="Arial"/>
                <a:sym typeface="Arial"/>
              </a:rPr>
              <a:t>Office of LGBTQA Affairs</a:t>
            </a:r>
          </a:p>
          <a:p>
            <a:pPr marL="457200" lvl="0" indent="-228600" rtl="0">
              <a:spcBef>
                <a:spcPts val="0"/>
              </a:spcBef>
              <a:spcAft>
                <a:spcPts val="0"/>
              </a:spcAft>
              <a:buFont typeface="Arial"/>
            </a:pPr>
            <a:endParaRPr lang="en" sz="1600" dirty="0">
              <a:latin typeface="Arial"/>
              <a:ea typeface="Arial"/>
              <a:cs typeface="Arial"/>
              <a:sym typeface="Arial"/>
            </a:endParaRPr>
          </a:p>
          <a:p>
            <a:pPr marL="457200" lvl="0" indent="-228600" rtl="0">
              <a:spcBef>
                <a:spcPts val="0"/>
              </a:spcBef>
              <a:spcAft>
                <a:spcPts val="0"/>
              </a:spcAft>
              <a:buFont typeface="Arial"/>
            </a:pPr>
            <a:r>
              <a:rPr lang="en" sz="1600" dirty="0">
                <a:latin typeface="Arial"/>
                <a:ea typeface="Arial"/>
                <a:cs typeface="Arial"/>
                <a:sym typeface="Arial"/>
              </a:rPr>
              <a:t>“Rainbow Alliance” (student organization)</a:t>
            </a:r>
          </a:p>
          <a:p>
            <a:pPr marL="457200" lvl="0" indent="-228600" rtl="0">
              <a:spcBef>
                <a:spcPts val="0"/>
              </a:spcBef>
              <a:spcAft>
                <a:spcPts val="0"/>
              </a:spcAft>
              <a:buFont typeface="Arial"/>
            </a:pPr>
            <a:endParaRPr lang="en" sz="1600" dirty="0">
              <a:latin typeface="Arial"/>
              <a:ea typeface="Arial"/>
              <a:cs typeface="Arial"/>
              <a:sym typeface="Arial"/>
            </a:endParaRPr>
          </a:p>
          <a:p>
            <a:pPr marL="457200" lvl="0" indent="-228600" rtl="0">
              <a:spcBef>
                <a:spcPts val="0"/>
              </a:spcBef>
              <a:spcAft>
                <a:spcPts val="0"/>
              </a:spcAft>
              <a:buFont typeface="Arial"/>
            </a:pPr>
            <a:r>
              <a:rPr lang="en" sz="1600" dirty="0">
                <a:latin typeface="Arial"/>
                <a:ea typeface="Arial"/>
                <a:cs typeface="Arial"/>
                <a:sym typeface="Arial"/>
              </a:rPr>
              <a:t>“Allies” (faculty and staff organization)</a:t>
            </a:r>
          </a:p>
          <a:p>
            <a:pPr marL="457200" lvl="0" indent="-228600" rtl="0">
              <a:spcBef>
                <a:spcPts val="0"/>
              </a:spcBef>
              <a:spcAft>
                <a:spcPts val="0"/>
              </a:spcAft>
              <a:buFont typeface="Arial"/>
            </a:pPr>
            <a:endParaRPr lang="en" sz="1600" dirty="0">
              <a:latin typeface="Arial"/>
              <a:ea typeface="Arial"/>
              <a:cs typeface="Arial"/>
              <a:sym typeface="Arial"/>
            </a:endParaRPr>
          </a:p>
          <a:p>
            <a:pPr marL="457200" lvl="0" indent="-228600" rtl="0">
              <a:spcBef>
                <a:spcPts val="0"/>
              </a:spcBef>
              <a:spcAft>
                <a:spcPts val="0"/>
              </a:spcAft>
              <a:buFont typeface="Arial"/>
            </a:pPr>
            <a:r>
              <a:rPr lang="en" sz="1600" dirty="0">
                <a:latin typeface="Arial"/>
                <a:ea typeface="Arial"/>
                <a:cs typeface="Arial"/>
                <a:sym typeface="Arial"/>
              </a:rPr>
              <a:t>Counseling &amp; Wellness Services</a:t>
            </a:r>
          </a:p>
          <a:p>
            <a:pPr marL="457200" lvl="0" indent="-228600" rtl="0">
              <a:spcBef>
                <a:spcPts val="0"/>
              </a:spcBef>
              <a:spcAft>
                <a:spcPts val="0"/>
              </a:spcAft>
              <a:buFont typeface="Arial"/>
            </a:pPr>
            <a:endParaRPr lang="en" sz="1600" dirty="0">
              <a:latin typeface="Arial"/>
              <a:ea typeface="Arial"/>
              <a:cs typeface="Arial"/>
              <a:sym typeface="Arial"/>
            </a:endParaRPr>
          </a:p>
          <a:p>
            <a:pPr marL="457200" lvl="0" indent="-228600" rtl="0">
              <a:spcBef>
                <a:spcPts val="0"/>
              </a:spcBef>
              <a:spcAft>
                <a:spcPts val="0"/>
              </a:spcAft>
              <a:buFont typeface="Arial"/>
            </a:pPr>
            <a:r>
              <a:rPr lang="en" sz="1600" dirty="0">
                <a:latin typeface="Arial"/>
                <a:ea typeface="Arial"/>
                <a:cs typeface="Arial"/>
                <a:sym typeface="Arial"/>
              </a:rPr>
              <a:t>Ombudsperson</a:t>
            </a:r>
          </a:p>
          <a:p>
            <a:pPr marL="457200" lvl="0" indent="-228600" rtl="0">
              <a:spcBef>
                <a:spcPts val="0"/>
              </a:spcBef>
              <a:spcAft>
                <a:spcPts val="0"/>
              </a:spcAft>
              <a:buFont typeface="Arial"/>
            </a:pPr>
            <a:endParaRPr lang="en" sz="1600" dirty="0">
              <a:latin typeface="Arial"/>
              <a:ea typeface="Arial"/>
              <a:cs typeface="Arial"/>
              <a:sym typeface="Arial"/>
            </a:endParaRPr>
          </a:p>
          <a:p>
            <a:pPr marL="457200" lvl="0" indent="-228600" rtl="0">
              <a:spcBef>
                <a:spcPts val="0"/>
              </a:spcBef>
              <a:spcAft>
                <a:spcPts val="0"/>
              </a:spcAft>
              <a:buFont typeface="Arial"/>
            </a:pPr>
            <a:r>
              <a:rPr lang="en" sz="1600" dirty="0">
                <a:latin typeface="Arial"/>
                <a:ea typeface="Arial"/>
                <a:cs typeface="Arial"/>
                <a:sym typeface="Arial"/>
              </a:rPr>
              <a:t>The Office of Equity &amp; Inclusion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86925" y="70050"/>
            <a:ext cx="8520599" cy="800999"/>
          </a:xfrm>
          <a:prstGeom prst="rect">
            <a:avLst/>
          </a:prstGeom>
        </p:spPr>
        <p:txBody>
          <a:bodyPr lIns="91425" tIns="91425" rIns="91425" bIns="91425" anchor="t" anchorCtr="0">
            <a:noAutofit/>
          </a:bodyPr>
          <a:lstStyle/>
          <a:p>
            <a:pPr lvl="0" algn="ctr">
              <a:spcBef>
                <a:spcPts val="0"/>
              </a:spcBef>
              <a:buNone/>
            </a:pPr>
            <a:r>
              <a:rPr lang="en" sz="7200"/>
              <a:t>Title IX</a:t>
            </a:r>
          </a:p>
        </p:txBody>
      </p:sp>
      <p:sp>
        <p:nvSpPr>
          <p:cNvPr id="141" name="Shape 141"/>
          <p:cNvSpPr txBox="1">
            <a:spLocks noGrp="1"/>
          </p:cNvSpPr>
          <p:nvPr>
            <p:ph type="body" idx="1"/>
          </p:nvPr>
        </p:nvSpPr>
        <p:spPr>
          <a:xfrm>
            <a:off x="311700" y="1253350"/>
            <a:ext cx="8520599" cy="3340199"/>
          </a:xfrm>
          <a:prstGeom prst="rect">
            <a:avLst/>
          </a:prstGeom>
        </p:spPr>
        <p:txBody>
          <a:bodyPr lIns="91425" tIns="91425" rIns="91425" bIns="91425" anchor="ctr" anchorCtr="0">
            <a:noAutofit/>
          </a:bodyPr>
          <a:lstStyle/>
          <a:p>
            <a:pPr lvl="0" algn="ctr" rtl="0">
              <a:spcBef>
                <a:spcPts val="0"/>
              </a:spcBef>
              <a:buNone/>
            </a:pPr>
            <a:r>
              <a:rPr lang="en">
                <a:solidFill>
                  <a:srgbClr val="000000"/>
                </a:solidFill>
                <a:latin typeface="Arial"/>
                <a:ea typeface="Arial"/>
                <a:cs typeface="Arial"/>
                <a:sym typeface="Arial"/>
              </a:rPr>
              <a:t>“Title IX of the Educational Amendments of 1972 and 34 C.F.R. Part 106, is a comprehensive federal law that prohibits discrimination on the basis of sex in any federally funded education program or activity. The principal objective of Title IX is to avoid the use of federal money to support sex discrimination in education programs and to provide individual citizens effective protection against those practices.” </a:t>
            </a:r>
          </a:p>
          <a:p>
            <a:pPr lvl="0" algn="ctr" rtl="0">
              <a:spcBef>
                <a:spcPts val="0"/>
              </a:spcBef>
              <a:buNone/>
            </a:pPr>
            <a:r>
              <a:rPr lang="en" sz="1000">
                <a:solidFill>
                  <a:srgbClr val="000000"/>
                </a:solidFill>
                <a:latin typeface="Arial"/>
                <a:ea typeface="Arial"/>
                <a:cs typeface="Arial"/>
                <a:sym typeface="Arial"/>
              </a:rPr>
              <a:t>(https://www.wright.edu/equity-and-inclusion/title-ix-gender-based-violence)</a:t>
            </a:r>
          </a:p>
          <a:p>
            <a:pPr lvl="0">
              <a:spcBef>
                <a:spcPts val="0"/>
              </a:spcBef>
              <a:buNone/>
            </a:pPr>
            <a:endParaRPr>
              <a:solidFill>
                <a:srgbClr val="000000"/>
              </a:solidFill>
              <a:highlight>
                <a:srgbClr val="FFFF00"/>
              </a:highlight>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303483"/>
            <a:ext cx="8520599" cy="800999"/>
          </a:xfrm>
          <a:prstGeom prst="rect">
            <a:avLst/>
          </a:prstGeom>
          <a:solidFill>
            <a:schemeClr val="tx1"/>
          </a:solidFill>
        </p:spPr>
        <p:txBody>
          <a:bodyPr lIns="91425" tIns="91425" rIns="91425" bIns="91425" anchor="t" anchorCtr="0">
            <a:noAutofit/>
          </a:bodyPr>
          <a:lstStyle/>
          <a:p>
            <a:pPr lvl="0">
              <a:spcBef>
                <a:spcPts val="0"/>
              </a:spcBef>
              <a:buNone/>
            </a:pPr>
            <a:r>
              <a:rPr lang="en" dirty="0"/>
              <a:t>Title IX Rights</a:t>
            </a:r>
          </a:p>
        </p:txBody>
      </p:sp>
      <p:sp>
        <p:nvSpPr>
          <p:cNvPr id="147" name="Shape 147"/>
          <p:cNvSpPr txBox="1">
            <a:spLocks noGrp="1"/>
          </p:cNvSpPr>
          <p:nvPr>
            <p:ph type="body" idx="1"/>
          </p:nvPr>
        </p:nvSpPr>
        <p:spPr>
          <a:xfrm>
            <a:off x="311700" y="1011125"/>
            <a:ext cx="8520599" cy="4132500"/>
          </a:xfrm>
          <a:prstGeom prst="rect">
            <a:avLst/>
          </a:prstGeom>
        </p:spPr>
        <p:txBody>
          <a:bodyPr lIns="91425" tIns="91425" rIns="91425" bIns="91425" anchor="t" anchorCtr="0">
            <a:noAutofit/>
          </a:bodyPr>
          <a:lstStyle/>
          <a:p>
            <a:pPr lvl="0" rtl="0">
              <a:spcBef>
                <a:spcPts val="0"/>
              </a:spcBef>
              <a:spcAft>
                <a:spcPts val="0"/>
              </a:spcAft>
              <a:buNone/>
            </a:pPr>
            <a:r>
              <a:rPr lang="en" sz="1200" b="1">
                <a:solidFill>
                  <a:srgbClr val="000000"/>
                </a:solidFill>
                <a:latin typeface="Arial"/>
                <a:ea typeface="Arial"/>
                <a:cs typeface="Arial"/>
                <a:sym typeface="Arial"/>
              </a:rPr>
              <a:t>Title IX:</a:t>
            </a:r>
          </a:p>
          <a:p>
            <a:pPr lvl="0" rtl="0">
              <a:spcBef>
                <a:spcPts val="0"/>
              </a:spcBef>
              <a:spcAft>
                <a:spcPts val="0"/>
              </a:spcAft>
              <a:buNone/>
            </a:pPr>
            <a:r>
              <a:rPr lang="en" sz="1200">
                <a:solidFill>
                  <a:srgbClr val="000000"/>
                </a:solidFill>
                <a:latin typeface="Arial"/>
                <a:ea typeface="Arial"/>
                <a:cs typeface="Arial"/>
                <a:sym typeface="Arial"/>
              </a:rPr>
              <a:t>1. Is a landmark federal civil right that prohibits sex discrimination in education.</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2. Does NOT apply to female students only.</a:t>
            </a:r>
          </a:p>
          <a:p>
            <a:pPr lvl="0" rtl="0">
              <a:spcBef>
                <a:spcPts val="0"/>
              </a:spcBef>
              <a:spcAft>
                <a:spcPts val="0"/>
              </a:spcAft>
              <a:buNone/>
            </a:pPr>
            <a:endParaRPr sz="1200" b="1">
              <a:solidFill>
                <a:srgbClr val="000000"/>
              </a:solidFill>
              <a:latin typeface="Arial"/>
              <a:ea typeface="Arial"/>
              <a:cs typeface="Arial"/>
              <a:sym typeface="Arial"/>
            </a:endParaRPr>
          </a:p>
          <a:p>
            <a:pPr lvl="0" rtl="0">
              <a:spcBef>
                <a:spcPts val="0"/>
              </a:spcBef>
              <a:buNone/>
            </a:pPr>
            <a:r>
              <a:rPr lang="en" sz="1200" b="1">
                <a:solidFill>
                  <a:srgbClr val="000000"/>
                </a:solidFill>
                <a:latin typeface="Arial"/>
                <a:ea typeface="Arial"/>
                <a:cs typeface="Arial"/>
                <a:sym typeface="Arial"/>
              </a:rPr>
              <a:t>Our Institution:</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3. Must be proactive in ensuring that our campus is free of sex discrimination.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4. Must have an established procedure for handling complaints of sex discrimination, sexual harassment or sexual violence.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5. Must take immediate action to ensure a victim can continue their education free of ongoing sex discrimination, sexual harassment or sexual violence.</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6. May not retaliate against someone filing a complaint and must keep a victim safe from other retaliatory harassment or behavior.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7. Can issue a no contact directive under Title IX to prevent the accused student from approaching or interacting with you.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8. In cases of sexual violence, we are prohibited from encouraging or allowing mediation (rather than a formal hearing) of the complaint.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9. We should not make any student pay the costs of certain accommodations that they require in order to continue their education after experiencing violence. </a:t>
            </a:r>
          </a:p>
          <a:p>
            <a:pPr lvl="0">
              <a:spcBef>
                <a:spcPts val="0"/>
              </a:spcBef>
              <a:buNone/>
            </a:pPr>
            <a:r>
              <a:rPr lang="en" sz="900">
                <a:solidFill>
                  <a:srgbClr val="000000"/>
                </a:solidFill>
                <a:latin typeface="Arial"/>
                <a:ea typeface="Arial"/>
                <a:cs typeface="Arial"/>
                <a:sym typeface="Arial"/>
              </a:rPr>
              <a:t>See more at</a:t>
            </a:r>
            <a:r>
              <a:rPr lang="en" sz="1200" b="1">
                <a:solidFill>
                  <a:srgbClr val="000000"/>
                </a:solidFill>
                <a:latin typeface="Arial"/>
                <a:ea typeface="Arial"/>
                <a:cs typeface="Arial"/>
                <a:sym typeface="Arial"/>
              </a:rPr>
              <a:t> </a:t>
            </a:r>
            <a:r>
              <a:rPr lang="en" sz="1200" b="1" u="sng">
                <a:solidFill>
                  <a:schemeClr val="dk1"/>
                </a:solidFill>
                <a:latin typeface="Arial"/>
                <a:ea typeface="Arial"/>
                <a:cs typeface="Arial"/>
                <a:sym typeface="Arial"/>
                <a:hlinkClick r:id="rId3"/>
              </a:rPr>
              <a:t>http://knowyourix.org/title-ix/title-ix-the-basics/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292850"/>
            <a:ext cx="8520599" cy="800999"/>
          </a:xfrm>
          <a:prstGeom prst="rect">
            <a:avLst/>
          </a:prstGeom>
          <a:solidFill>
            <a:schemeClr val="dk1"/>
          </a:solidFill>
        </p:spPr>
        <p:txBody>
          <a:bodyPr lIns="91425" tIns="91425" rIns="91425" bIns="91425" anchor="t" anchorCtr="0">
            <a:noAutofit/>
          </a:bodyPr>
          <a:lstStyle/>
          <a:p>
            <a:pPr marL="1371600" lvl="0" indent="0">
              <a:spcBef>
                <a:spcPts val="0"/>
              </a:spcBef>
              <a:buNone/>
            </a:pPr>
            <a:r>
              <a:rPr lang="en" sz="4800"/>
              <a:t>Universal Design For Inclusivity</a:t>
            </a:r>
          </a:p>
        </p:txBody>
      </p:sp>
      <p:sp>
        <p:nvSpPr>
          <p:cNvPr id="153" name="Shape 15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lgn="ctr" rtl="0">
              <a:spcBef>
                <a:spcPts val="0"/>
              </a:spcBef>
              <a:buNone/>
            </a:pPr>
            <a:r>
              <a:rPr lang="en" b="1" i="1" u="sng" dirty="0">
                <a:solidFill>
                  <a:srgbClr val="000000"/>
                </a:solidFill>
                <a:latin typeface="Arial"/>
                <a:ea typeface="Arial"/>
                <a:cs typeface="Arial"/>
                <a:sym typeface="Arial"/>
              </a:rPr>
              <a:t>Universal Design</a:t>
            </a:r>
            <a:r>
              <a:rPr lang="en" b="1" u="sng" dirty="0">
                <a:solidFill>
                  <a:srgbClr val="000000"/>
                </a:solidFill>
                <a:latin typeface="Arial"/>
                <a:ea typeface="Arial"/>
                <a:cs typeface="Arial"/>
                <a:sym typeface="Arial"/>
              </a:rPr>
              <a:t>:</a:t>
            </a:r>
            <a:r>
              <a:rPr lang="en" sz="1400" i="1" dirty="0">
                <a:solidFill>
                  <a:srgbClr val="000000"/>
                </a:solidFill>
                <a:latin typeface="Arial"/>
                <a:ea typeface="Arial"/>
                <a:cs typeface="Arial"/>
                <a:sym typeface="Arial"/>
              </a:rPr>
              <a:t> a process that can be applied to any product or environment to be certain it can be used universally by all people without the need for adaptation </a:t>
            </a:r>
            <a:br>
              <a:rPr lang="en" sz="1400" i="1" dirty="0">
                <a:solidFill>
                  <a:srgbClr val="000000"/>
                </a:solidFill>
                <a:latin typeface="Arial"/>
                <a:ea typeface="Arial"/>
                <a:cs typeface="Arial"/>
                <a:sym typeface="Arial"/>
              </a:rPr>
            </a:br>
            <a:endParaRPr lang="en" sz="1400" i="1" dirty="0">
              <a:solidFill>
                <a:srgbClr val="000000"/>
              </a:solidFill>
              <a:latin typeface="Arial"/>
              <a:ea typeface="Arial"/>
              <a:cs typeface="Arial"/>
              <a:sym typeface="Arial"/>
            </a:endParaRPr>
          </a:p>
          <a:p>
            <a:pPr marL="457200" lvl="0" indent="-317500" rtl="0">
              <a:spcBef>
                <a:spcPts val="0"/>
              </a:spcBef>
              <a:buClr>
                <a:srgbClr val="000000"/>
              </a:buClr>
              <a:buSzPct val="100000"/>
              <a:buFont typeface="Arial"/>
            </a:pPr>
            <a:r>
              <a:rPr lang="en" sz="1400" dirty="0">
                <a:solidFill>
                  <a:srgbClr val="000000"/>
                </a:solidFill>
                <a:latin typeface="Arial"/>
                <a:ea typeface="Arial"/>
                <a:cs typeface="Arial"/>
                <a:sym typeface="Arial"/>
              </a:rPr>
              <a:t>Creating space for </a:t>
            </a:r>
            <a:r>
              <a:rPr lang="en" sz="1400" b="1" dirty="0">
                <a:solidFill>
                  <a:srgbClr val="000000"/>
                </a:solidFill>
                <a:latin typeface="Arial"/>
                <a:ea typeface="Arial"/>
                <a:cs typeface="Arial"/>
                <a:sym typeface="Arial"/>
              </a:rPr>
              <a:t>universal/all access restrooms and locker rooms</a:t>
            </a:r>
            <a:r>
              <a:rPr lang="en" sz="1400" dirty="0">
                <a:solidFill>
                  <a:srgbClr val="000000"/>
                </a:solidFill>
                <a:latin typeface="Arial"/>
                <a:ea typeface="Arial"/>
                <a:cs typeface="Arial"/>
                <a:sym typeface="Arial"/>
              </a:rPr>
              <a:t> helps trans* individuals feel comfortable on campus without fearing they will be ridiculed, outed, or retaliated against</a:t>
            </a:r>
          </a:p>
          <a:p>
            <a:pPr marL="457200" lvl="0" indent="-317500" rtl="0">
              <a:spcBef>
                <a:spcPts val="0"/>
              </a:spcBef>
              <a:buClr>
                <a:srgbClr val="000000"/>
              </a:buClr>
              <a:buSzPct val="100000"/>
              <a:buFont typeface="Arial"/>
            </a:pPr>
            <a:r>
              <a:rPr lang="en" sz="1400" dirty="0">
                <a:solidFill>
                  <a:srgbClr val="000000"/>
                </a:solidFill>
                <a:latin typeface="Arial"/>
                <a:ea typeface="Arial"/>
                <a:cs typeface="Arial"/>
                <a:sym typeface="Arial"/>
              </a:rPr>
              <a:t>As simple as </a:t>
            </a:r>
            <a:r>
              <a:rPr lang="en" sz="1400" b="1" dirty="0">
                <a:solidFill>
                  <a:srgbClr val="000000"/>
                </a:solidFill>
                <a:latin typeface="Arial"/>
                <a:ea typeface="Arial"/>
                <a:cs typeface="Arial"/>
                <a:sym typeface="Arial"/>
              </a:rPr>
              <a:t>changing the signage </a:t>
            </a:r>
            <a:r>
              <a:rPr lang="en" sz="1400" dirty="0">
                <a:solidFill>
                  <a:srgbClr val="000000"/>
                </a:solidFill>
                <a:latin typeface="Arial"/>
                <a:ea typeface="Arial"/>
                <a:cs typeface="Arial"/>
                <a:sym typeface="Arial"/>
              </a:rPr>
              <a:t>on the restroom and/or locker room that will represent that this space will now be universally used. </a:t>
            </a:r>
          </a:p>
          <a:p>
            <a:pPr marL="457200" lvl="0" indent="-317500" rtl="0">
              <a:spcBef>
                <a:spcPts val="0"/>
              </a:spcBef>
              <a:buClr>
                <a:srgbClr val="000000"/>
              </a:buClr>
              <a:buSzPct val="100000"/>
              <a:buFont typeface="Arial"/>
            </a:pPr>
            <a:r>
              <a:rPr lang="en" sz="1400" dirty="0">
                <a:solidFill>
                  <a:srgbClr val="000000"/>
                </a:solidFill>
                <a:latin typeface="Arial"/>
                <a:ea typeface="Arial"/>
                <a:cs typeface="Arial"/>
                <a:sym typeface="Arial"/>
              </a:rPr>
              <a:t>Both gender specific as well as universal restrooms and locker rooms would be available on campus - </a:t>
            </a:r>
            <a:r>
              <a:rPr lang="en" sz="1400" b="1" dirty="0">
                <a:solidFill>
                  <a:srgbClr val="000000"/>
                </a:solidFill>
                <a:latin typeface="Arial"/>
                <a:ea typeface="Arial"/>
                <a:cs typeface="Arial"/>
                <a:sym typeface="Arial"/>
              </a:rPr>
              <a:t>freedom of choice for all</a:t>
            </a:r>
          </a:p>
          <a:p>
            <a:pPr lvl="0" rtl="0">
              <a:spcBef>
                <a:spcPts val="0"/>
              </a:spcBef>
              <a:buNone/>
            </a:pPr>
            <a:endParaRPr sz="1400" dirty="0">
              <a:solidFill>
                <a:srgbClr val="000000"/>
              </a:solidFill>
              <a:latin typeface="Arial"/>
              <a:ea typeface="Arial"/>
              <a:cs typeface="Arial"/>
              <a:sym typeface="Arial"/>
            </a:endParaRPr>
          </a:p>
          <a:p>
            <a:pPr lvl="0">
              <a:spcBef>
                <a:spcPts val="0"/>
              </a:spcBef>
              <a:buNone/>
            </a:pPr>
            <a:endParaRPr sz="1400" dirty="0">
              <a:solidFill>
                <a:srgbClr val="000000"/>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311700" y="3521975"/>
            <a:ext cx="8520599" cy="1541100"/>
          </a:xfrm>
          <a:prstGeom prst="rect">
            <a:avLst/>
          </a:prstGeom>
        </p:spPr>
        <p:txBody>
          <a:bodyPr lIns="91425" tIns="91425" rIns="91425" bIns="91425" anchor="t" anchorCtr="0">
            <a:noAutofit/>
          </a:bodyPr>
          <a:lstStyle/>
          <a:p>
            <a:pPr lvl="0">
              <a:spcBef>
                <a:spcPts val="0"/>
              </a:spcBef>
              <a:buNone/>
            </a:pPr>
            <a:r>
              <a:rPr lang="en"/>
              <a:t>Takeaways &amp; Tips</a:t>
            </a:r>
          </a:p>
        </p:txBody>
      </p:sp>
      <p:sp>
        <p:nvSpPr>
          <p:cNvPr id="159" name="Shape 159"/>
          <p:cNvSpPr txBox="1">
            <a:spLocks noGrp="1"/>
          </p:cNvSpPr>
          <p:nvPr>
            <p:ph type="subTitle" idx="1"/>
          </p:nvPr>
        </p:nvSpPr>
        <p:spPr>
          <a:xfrm>
            <a:off x="203850" y="529325"/>
            <a:ext cx="8736300" cy="2427900"/>
          </a:xfrm>
          <a:prstGeom prst="rect">
            <a:avLst/>
          </a:prstGeom>
        </p:spPr>
        <p:txBody>
          <a:bodyPr lIns="91425" tIns="91425" rIns="91425" bIns="91425" anchor="t" anchorCtr="0">
            <a:noAutofit/>
          </a:bodyPr>
          <a:lstStyle/>
          <a:p>
            <a:pPr marL="457200" lvl="0" indent="-342900" algn="l" rtl="0">
              <a:spcBef>
                <a:spcPts val="0"/>
              </a:spcBef>
              <a:buSzPct val="100000"/>
              <a:buFont typeface="Arial"/>
              <a:buChar char="●"/>
            </a:pPr>
            <a:r>
              <a:rPr lang="en" sz="1800" dirty="0">
                <a:latin typeface="Arial"/>
                <a:ea typeface="Arial"/>
                <a:cs typeface="Arial"/>
                <a:sym typeface="Arial"/>
              </a:rPr>
              <a:t>Don’t get flustered over terminology</a:t>
            </a:r>
          </a:p>
          <a:p>
            <a:pPr marL="914400" lvl="1" indent="-342900" algn="l" rtl="0">
              <a:spcBef>
                <a:spcPts val="0"/>
              </a:spcBef>
              <a:buSzPct val="100000"/>
              <a:buFont typeface="Arial"/>
              <a:buChar char="○"/>
            </a:pPr>
            <a:r>
              <a:rPr lang="en" sz="1800" b="0" dirty="0">
                <a:latin typeface="Arial"/>
                <a:ea typeface="Arial"/>
                <a:cs typeface="Arial"/>
                <a:sym typeface="Arial"/>
              </a:rPr>
              <a:t>Mirror the language individuals use for themselves</a:t>
            </a:r>
          </a:p>
          <a:p>
            <a:pPr marL="914400" lvl="1" indent="-342900" algn="l" rtl="0">
              <a:spcBef>
                <a:spcPts val="0"/>
              </a:spcBef>
              <a:buSzPct val="100000"/>
              <a:buFont typeface="Arial"/>
              <a:buChar char="○"/>
            </a:pPr>
            <a:r>
              <a:rPr lang="en" sz="1800" b="0" dirty="0">
                <a:latin typeface="Arial"/>
                <a:ea typeface="Arial"/>
                <a:cs typeface="Arial"/>
                <a:sym typeface="Arial"/>
              </a:rPr>
              <a:t>Allow yourself to mess up - apologize, and try better next time</a:t>
            </a:r>
          </a:p>
          <a:p>
            <a:pPr marL="914400" lvl="1" indent="-342900" algn="l" rtl="0">
              <a:spcBef>
                <a:spcPts val="0"/>
              </a:spcBef>
              <a:buSzPct val="100000"/>
              <a:buFont typeface="Arial"/>
              <a:buChar char="○"/>
            </a:pPr>
            <a:r>
              <a:rPr lang="en" sz="1800" b="0" dirty="0">
                <a:latin typeface="Arial"/>
                <a:ea typeface="Arial"/>
                <a:cs typeface="Arial"/>
                <a:sym typeface="Arial"/>
              </a:rPr>
              <a:t>Choose universal terms, such as “significant other or partner” instead of “boyfriend” or “girlfriend”</a:t>
            </a:r>
          </a:p>
          <a:p>
            <a:pPr marL="457200" lvl="0" indent="-342900" algn="l" rtl="0">
              <a:spcBef>
                <a:spcPts val="0"/>
              </a:spcBef>
              <a:buSzPct val="100000"/>
              <a:buFont typeface="Arial"/>
              <a:buChar char="●"/>
            </a:pPr>
            <a:r>
              <a:rPr lang="en" sz="1800" dirty="0">
                <a:latin typeface="Arial"/>
                <a:ea typeface="Arial"/>
                <a:cs typeface="Arial"/>
                <a:sym typeface="Arial"/>
              </a:rPr>
              <a:t>You don’t have to be part of a community to be an ally to that community</a:t>
            </a:r>
          </a:p>
          <a:p>
            <a:pPr marL="457200" lvl="0" indent="-342900" algn="l" rtl="0">
              <a:spcBef>
                <a:spcPts val="0"/>
              </a:spcBef>
              <a:buSzPct val="100000"/>
              <a:buFont typeface="Arial"/>
              <a:buChar char="●"/>
            </a:pPr>
            <a:r>
              <a:rPr lang="en" sz="1800" dirty="0">
                <a:latin typeface="Arial"/>
                <a:ea typeface="Arial"/>
                <a:cs typeface="Arial"/>
                <a:sym typeface="Arial"/>
              </a:rPr>
              <a:t>Empathy goes a long way!</a:t>
            </a:r>
          </a:p>
          <a:p>
            <a:pPr marL="457200" lvl="0" indent="-342900" algn="l">
              <a:spcBef>
                <a:spcPts val="0"/>
              </a:spcBef>
              <a:buSzPct val="100000"/>
              <a:buFont typeface="Arial"/>
              <a:buChar char="●"/>
            </a:pPr>
            <a:r>
              <a:rPr lang="en" sz="1800" dirty="0">
                <a:latin typeface="Arial"/>
                <a:ea typeface="Arial"/>
                <a:cs typeface="Arial"/>
                <a:sym typeface="Arial"/>
              </a:rPr>
              <a:t>Each person has a different experience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396200" y="837150"/>
            <a:ext cx="6351599" cy="3469199"/>
          </a:xfrm>
          <a:prstGeom prst="rect">
            <a:avLst/>
          </a:prstGeom>
        </p:spPr>
        <p:txBody>
          <a:bodyPr lIns="91425" tIns="91425" rIns="91425" bIns="91425" anchor="t" anchorCtr="0">
            <a:noAutofit/>
          </a:bodyPr>
          <a:lstStyle/>
          <a:p>
            <a:pPr lvl="0" rtl="0">
              <a:spcBef>
                <a:spcPts val="0"/>
              </a:spcBef>
              <a:buNone/>
            </a:pPr>
            <a:r>
              <a:rPr lang="en" sz="6000"/>
              <a:t>University Action Plan</a:t>
            </a:r>
          </a:p>
          <a:p>
            <a:pPr lvl="0" algn="l" rtl="0">
              <a:spcBef>
                <a:spcPts val="0"/>
              </a:spcBef>
              <a:buNone/>
            </a:pPr>
            <a:endParaRPr sz="1400" b="0">
              <a:latin typeface="Arial"/>
              <a:ea typeface="Arial"/>
              <a:cs typeface="Arial"/>
              <a:sym typeface="Arial"/>
            </a:endParaRPr>
          </a:p>
          <a:p>
            <a:pPr marL="457200" lvl="0" indent="-317500" algn="l" rtl="0">
              <a:spcBef>
                <a:spcPts val="0"/>
              </a:spcBef>
              <a:buSzPct val="100000"/>
              <a:buFont typeface="Arial"/>
              <a:buChar char="●"/>
            </a:pPr>
            <a:r>
              <a:rPr lang="en" sz="1400" b="0">
                <a:latin typeface="Arial"/>
                <a:ea typeface="Arial"/>
                <a:cs typeface="Arial"/>
                <a:sym typeface="Arial"/>
              </a:rPr>
              <a:t>Provide additional options other than “male” and “female” on Admissions application, Financial Aid forms, Housing contracts, etc.</a:t>
            </a:r>
          </a:p>
          <a:p>
            <a:pPr marL="457200" lvl="0" indent="-317500" algn="l" rtl="0">
              <a:spcBef>
                <a:spcPts val="0"/>
              </a:spcBef>
              <a:buSzPct val="100000"/>
              <a:buFont typeface="Arial"/>
              <a:buChar char="●"/>
            </a:pPr>
            <a:r>
              <a:rPr lang="en" sz="1400" b="0">
                <a:latin typeface="Arial"/>
                <a:ea typeface="Arial"/>
                <a:cs typeface="Arial"/>
                <a:sym typeface="Arial"/>
              </a:rPr>
              <a:t>Campus-wide remodeling to establish at least one gender-neutral restroom in high-traffic area of each building</a:t>
            </a:r>
          </a:p>
          <a:p>
            <a:pPr marL="457200" lvl="0" indent="-317500" algn="l" rtl="0">
              <a:spcBef>
                <a:spcPts val="0"/>
              </a:spcBef>
              <a:buSzPct val="100000"/>
              <a:buFont typeface="Arial"/>
              <a:buChar char="●"/>
            </a:pPr>
            <a:r>
              <a:rPr lang="en" sz="1400" b="0">
                <a:latin typeface="Arial"/>
                <a:ea typeface="Arial"/>
                <a:cs typeface="Arial"/>
                <a:sym typeface="Arial"/>
              </a:rPr>
              <a:t>Offer gender-neutral Housing options on campus</a:t>
            </a:r>
          </a:p>
          <a:p>
            <a:pPr marL="457200" lvl="0" indent="-317500" algn="l" rtl="0">
              <a:spcBef>
                <a:spcPts val="0"/>
              </a:spcBef>
              <a:buSzPct val="100000"/>
              <a:buFont typeface="Arial"/>
              <a:buChar char="●"/>
            </a:pPr>
            <a:r>
              <a:rPr lang="en" sz="1400" b="0">
                <a:latin typeface="Arial"/>
                <a:ea typeface="Arial"/>
                <a:cs typeface="Arial"/>
                <a:sym typeface="Arial"/>
              </a:rPr>
              <a:t>Redesign faculty training on using preferred student pronouns</a:t>
            </a:r>
          </a:p>
          <a:p>
            <a:pPr marL="457200" lvl="0" indent="-317500" algn="l" rtl="0">
              <a:spcBef>
                <a:spcPts val="0"/>
              </a:spcBef>
              <a:buSzPct val="100000"/>
              <a:buFont typeface="Arial"/>
              <a:buChar char="●"/>
            </a:pPr>
            <a:r>
              <a:rPr lang="en" sz="1400" b="0">
                <a:latin typeface="Arial"/>
                <a:ea typeface="Arial"/>
                <a:cs typeface="Arial"/>
                <a:sym typeface="Arial"/>
              </a:rPr>
              <a:t>Re-evaluate student and staff health insurance plans</a:t>
            </a:r>
          </a:p>
          <a:p>
            <a:pPr marL="457200" lvl="0" indent="-317500" algn="l" rtl="0">
              <a:spcBef>
                <a:spcPts val="0"/>
              </a:spcBef>
              <a:buSzPct val="100000"/>
              <a:buFont typeface="Arial"/>
              <a:buChar char="●"/>
            </a:pPr>
            <a:r>
              <a:rPr lang="en" sz="1400" b="0">
                <a:latin typeface="Arial"/>
                <a:ea typeface="Arial"/>
                <a:cs typeface="Arial"/>
                <a:sym typeface="Arial"/>
              </a:rPr>
              <a:t>Consider a diversity general education requirement, with an LGBTQ+ course as one option</a:t>
            </a:r>
          </a:p>
          <a:p>
            <a:pPr marL="457200" lvl="0" indent="-317500" algn="l" rtl="0">
              <a:spcBef>
                <a:spcPts val="0"/>
              </a:spcBef>
              <a:buSzPct val="100000"/>
              <a:buFont typeface="Arial"/>
              <a:buChar char="●"/>
            </a:pPr>
            <a:r>
              <a:rPr lang="en" sz="1400" b="0">
                <a:latin typeface="Arial"/>
                <a:ea typeface="Arial"/>
                <a:cs typeface="Arial"/>
                <a:sym typeface="Arial"/>
              </a:rPr>
              <a:t>Add LGBTQ+ topics to new employee training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54000" y="1716600"/>
            <a:ext cx="4045199" cy="1710300"/>
          </a:xfrm>
          <a:prstGeom prst="rect">
            <a:avLst/>
          </a:prstGeom>
        </p:spPr>
        <p:txBody>
          <a:bodyPr lIns="91425" tIns="91425" rIns="91425" bIns="91425" anchor="b" anchorCtr="0">
            <a:noAutofit/>
          </a:bodyPr>
          <a:lstStyle/>
          <a:p>
            <a:pPr lvl="0">
              <a:spcBef>
                <a:spcPts val="0"/>
              </a:spcBef>
              <a:buNone/>
            </a:pPr>
            <a:r>
              <a:rPr lang="en" sz="9600"/>
              <a:t>Agenda</a:t>
            </a:r>
          </a:p>
        </p:txBody>
      </p:sp>
      <p:sp>
        <p:nvSpPr>
          <p:cNvPr id="63" name="Shape 63"/>
          <p:cNvSpPr txBox="1">
            <a:spLocks noGrp="1"/>
          </p:cNvSpPr>
          <p:nvPr>
            <p:ph type="body" idx="2"/>
          </p:nvPr>
        </p:nvSpPr>
        <p:spPr>
          <a:xfrm>
            <a:off x="4660225" y="317500"/>
            <a:ext cx="4395599" cy="4659900"/>
          </a:xfrm>
          <a:prstGeom prst="rect">
            <a:avLst/>
          </a:prstGeom>
        </p:spPr>
        <p:txBody>
          <a:bodyPr lIns="91425" tIns="91425" rIns="91425" bIns="91425" anchor="t" anchorCtr="0">
            <a:noAutofit/>
          </a:bodyPr>
          <a:lstStyle/>
          <a:p>
            <a:pPr lvl="0" rtl="0">
              <a:spcBef>
                <a:spcPts val="0"/>
              </a:spcBef>
              <a:buNone/>
            </a:pPr>
            <a:r>
              <a:rPr lang="en" dirty="0">
                <a:solidFill>
                  <a:srgbClr val="000000"/>
                </a:solidFill>
                <a:latin typeface="Arial"/>
                <a:ea typeface="Arial"/>
                <a:cs typeface="Arial"/>
                <a:sym typeface="Arial"/>
              </a:rPr>
              <a:t>Thank you for taking the time to invest in our students!  Today will be wonderful for us all!</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Introductions </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Icebreaker</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Learning Objectives </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Trans* Terminology</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Gender Schema Theory</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Challenges Facing Trans* Groups</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Campus Resources</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Title IX</a:t>
            </a:r>
          </a:p>
          <a:p>
            <a:pPr marL="457200" lvl="0"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Action Plan(s)</a:t>
            </a:r>
          </a:p>
          <a:p>
            <a:pPr lvl="0">
              <a:spcBef>
                <a:spcPts val="0"/>
              </a:spcBef>
              <a:buNone/>
            </a:pPr>
            <a:endParaRPr dirty="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538350"/>
            <a:ext cx="8520599" cy="1981800"/>
          </a:xfrm>
          <a:prstGeom prst="rect">
            <a:avLst/>
          </a:prstGeom>
          <a:solidFill>
            <a:schemeClr val="accent1"/>
          </a:solidFill>
        </p:spPr>
        <p:txBody>
          <a:bodyPr lIns="91425" tIns="91425" rIns="91425" bIns="91425" anchor="b" anchorCtr="0">
            <a:noAutofit/>
          </a:bodyPr>
          <a:lstStyle/>
          <a:p>
            <a:pPr lvl="0">
              <a:spcBef>
                <a:spcPts val="0"/>
              </a:spcBef>
              <a:buNone/>
            </a:pPr>
            <a:r>
              <a:rPr lang="en" dirty="0"/>
              <a:t>Your Action Plan</a:t>
            </a:r>
          </a:p>
        </p:txBody>
      </p:sp>
      <p:sp>
        <p:nvSpPr>
          <p:cNvPr id="170" name="Shape 170"/>
          <p:cNvSpPr txBox="1">
            <a:spLocks noGrp="1"/>
          </p:cNvSpPr>
          <p:nvPr>
            <p:ph type="body" idx="1"/>
          </p:nvPr>
        </p:nvSpPr>
        <p:spPr>
          <a:xfrm>
            <a:off x="311700" y="2660250"/>
            <a:ext cx="8520599" cy="2276100"/>
          </a:xfrm>
          <a:prstGeom prst="rect">
            <a:avLst/>
          </a:prstGeom>
        </p:spPr>
        <p:txBody>
          <a:bodyPr lIns="91425" tIns="91425" rIns="91425" bIns="91425" anchor="t" anchorCtr="0">
            <a:noAutofit/>
          </a:bodyPr>
          <a:lstStyle/>
          <a:p>
            <a:pPr lvl="0" rtl="0">
              <a:spcBef>
                <a:spcPts val="0"/>
              </a:spcBef>
              <a:buNone/>
            </a:pPr>
            <a:r>
              <a:rPr lang="en" sz="2000" b="1">
                <a:latin typeface="Arial"/>
                <a:ea typeface="Arial"/>
                <a:cs typeface="Arial"/>
                <a:sym typeface="Arial"/>
              </a:rPr>
              <a:t>Develop an action plan including at least 3 steps for how your department will begin creating a more inclusive and supportive environment for trans* individuals.</a:t>
            </a:r>
            <a:br>
              <a:rPr lang="en" b="1">
                <a:latin typeface="Arial"/>
                <a:ea typeface="Arial"/>
                <a:cs typeface="Arial"/>
                <a:sym typeface="Arial"/>
              </a:rPr>
            </a:br>
            <a:endParaRPr lang="en" b="1">
              <a:latin typeface="Arial"/>
              <a:ea typeface="Arial"/>
              <a:cs typeface="Arial"/>
              <a:sym typeface="Arial"/>
            </a:endParaRPr>
          </a:p>
          <a:p>
            <a:pPr lvl="0" rtl="0">
              <a:spcBef>
                <a:spcPts val="0"/>
              </a:spcBef>
              <a:buNone/>
            </a:pPr>
            <a:r>
              <a:rPr lang="en" i="1">
                <a:latin typeface="Arial"/>
                <a:ea typeface="Arial"/>
                <a:cs typeface="Arial"/>
                <a:sym typeface="Arial"/>
              </a:rPr>
              <a:t>Your action plan is due a week from today via email to the Director of Student Services. A consultation meeting will follow shortly after.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65500" y="1404899"/>
            <a:ext cx="4045199" cy="2333699"/>
          </a:xfrm>
          <a:prstGeom prst="rect">
            <a:avLst/>
          </a:prstGeom>
        </p:spPr>
        <p:txBody>
          <a:bodyPr lIns="91425" tIns="91425" rIns="91425" bIns="91425" anchor="b" anchorCtr="0">
            <a:noAutofit/>
          </a:bodyPr>
          <a:lstStyle/>
          <a:p>
            <a:pPr lvl="0">
              <a:spcBef>
                <a:spcPts val="0"/>
              </a:spcBef>
              <a:buNone/>
            </a:pPr>
            <a:r>
              <a:rPr lang="en" sz="7200"/>
              <a:t>For Further Education...</a:t>
            </a:r>
          </a:p>
        </p:txBody>
      </p:sp>
      <p:sp>
        <p:nvSpPr>
          <p:cNvPr id="176" name="Shape 176"/>
          <p:cNvSpPr txBox="1">
            <a:spLocks noGrp="1"/>
          </p:cNvSpPr>
          <p:nvPr>
            <p:ph type="body" idx="2"/>
          </p:nvPr>
        </p:nvSpPr>
        <p:spPr>
          <a:xfrm>
            <a:off x="4498992" y="209881"/>
            <a:ext cx="4482900" cy="34053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dirty="0">
                <a:latin typeface="Arial"/>
                <a:ea typeface="Arial"/>
                <a:cs typeface="Arial"/>
                <a:sym typeface="Arial"/>
              </a:rPr>
              <a:t>Ally Training</a:t>
            </a:r>
          </a:p>
          <a:p>
            <a:pPr marL="914400" lvl="1" indent="-228600" rtl="0">
              <a:spcBef>
                <a:spcPts val="0"/>
              </a:spcBef>
              <a:spcAft>
                <a:spcPts val="0"/>
              </a:spcAft>
              <a:buFont typeface="Arial"/>
            </a:pPr>
            <a:r>
              <a:rPr lang="en" dirty="0">
                <a:latin typeface="Arial"/>
                <a:ea typeface="Arial"/>
                <a:cs typeface="Arial"/>
                <a:sym typeface="Arial"/>
              </a:rPr>
              <a:t>Through the Office of LGBTQA Affairs, learn more about the entire LGBTQ+ community</a:t>
            </a:r>
          </a:p>
          <a:p>
            <a:pPr marL="914400" lvl="1" indent="-228600" rtl="0">
              <a:spcBef>
                <a:spcPts val="0"/>
              </a:spcBef>
              <a:spcAft>
                <a:spcPts val="0"/>
              </a:spcAft>
              <a:buFont typeface="Arial"/>
            </a:pPr>
            <a:endParaRPr lang="en" dirty="0">
              <a:latin typeface="Arial"/>
              <a:ea typeface="Arial"/>
              <a:cs typeface="Arial"/>
              <a:sym typeface="Arial"/>
            </a:endParaRPr>
          </a:p>
          <a:p>
            <a:pPr marL="457200" lvl="0" indent="-228600" rtl="0">
              <a:spcBef>
                <a:spcPts val="0"/>
              </a:spcBef>
              <a:spcAft>
                <a:spcPts val="0"/>
              </a:spcAft>
              <a:buFont typeface="Arial"/>
            </a:pPr>
            <a:r>
              <a:rPr lang="en" dirty="0">
                <a:latin typeface="Arial"/>
                <a:ea typeface="Arial"/>
                <a:cs typeface="Arial"/>
                <a:sym typeface="Arial"/>
              </a:rPr>
              <a:t>ProjectImplicit.com</a:t>
            </a:r>
          </a:p>
          <a:p>
            <a:pPr marL="914400" lvl="1" indent="-228600" rtl="0">
              <a:spcBef>
                <a:spcPts val="0"/>
              </a:spcBef>
              <a:spcAft>
                <a:spcPts val="0"/>
              </a:spcAft>
              <a:buFont typeface="Arial"/>
            </a:pPr>
            <a:r>
              <a:rPr lang="en" dirty="0">
                <a:latin typeface="Arial"/>
                <a:ea typeface="Arial"/>
                <a:cs typeface="Arial"/>
                <a:sym typeface="Arial"/>
              </a:rPr>
              <a:t>Online quiz, discover what implicit associations you hold towards diverse groups</a:t>
            </a:r>
          </a:p>
          <a:p>
            <a:pPr marL="914400" lvl="1" indent="-228600" rtl="0">
              <a:spcBef>
                <a:spcPts val="0"/>
              </a:spcBef>
              <a:spcAft>
                <a:spcPts val="0"/>
              </a:spcAft>
              <a:buFont typeface="Arial"/>
            </a:pPr>
            <a:endParaRPr lang="en" dirty="0">
              <a:latin typeface="Arial"/>
              <a:ea typeface="Arial"/>
              <a:cs typeface="Arial"/>
              <a:sym typeface="Arial"/>
            </a:endParaRPr>
          </a:p>
          <a:p>
            <a:pPr marL="457200" lvl="0" indent="-228600" rtl="0">
              <a:spcBef>
                <a:spcPts val="0"/>
              </a:spcBef>
              <a:spcAft>
                <a:spcPts val="0"/>
              </a:spcAft>
              <a:buFont typeface="Arial"/>
            </a:pPr>
            <a:r>
              <a:rPr lang="en" dirty="0">
                <a:latin typeface="Arial"/>
                <a:ea typeface="Arial"/>
                <a:cs typeface="Arial"/>
                <a:sym typeface="Arial"/>
              </a:rPr>
              <a:t>Growing Up Trans</a:t>
            </a:r>
          </a:p>
          <a:p>
            <a:pPr marL="914400" lvl="1" indent="-228600" rtl="0">
              <a:spcBef>
                <a:spcPts val="0"/>
              </a:spcBef>
              <a:spcAft>
                <a:spcPts val="0"/>
              </a:spcAft>
              <a:buFont typeface="Arial"/>
            </a:pPr>
            <a:r>
              <a:rPr lang="en" dirty="0">
                <a:latin typeface="Arial"/>
                <a:ea typeface="Arial"/>
                <a:cs typeface="Arial"/>
                <a:sym typeface="Arial"/>
              </a:rPr>
              <a:t>PBS documentary available online</a:t>
            </a:r>
          </a:p>
          <a:p>
            <a:pPr marL="914400" lvl="1" indent="-228600" rtl="0">
              <a:spcBef>
                <a:spcPts val="0"/>
              </a:spcBef>
              <a:spcAft>
                <a:spcPts val="0"/>
              </a:spcAft>
              <a:buFont typeface="Arial"/>
            </a:pPr>
            <a:endParaRPr lang="en" dirty="0">
              <a:latin typeface="Arial"/>
              <a:ea typeface="Arial"/>
              <a:cs typeface="Arial"/>
              <a:sym typeface="Arial"/>
            </a:endParaRPr>
          </a:p>
          <a:p>
            <a:pPr marL="457200" lvl="0" indent="-228600" rtl="0">
              <a:spcBef>
                <a:spcPts val="0"/>
              </a:spcBef>
              <a:spcAft>
                <a:spcPts val="0"/>
              </a:spcAft>
              <a:buFont typeface="Arial"/>
            </a:pPr>
            <a:r>
              <a:rPr lang="en" dirty="0">
                <a:latin typeface="Arial"/>
                <a:ea typeface="Arial"/>
                <a:cs typeface="Arial"/>
                <a:sym typeface="Arial"/>
              </a:rPr>
              <a:t>Trans Student Educational Resources</a:t>
            </a:r>
          </a:p>
          <a:p>
            <a:pPr marL="914400" lvl="1" indent="-228600" rtl="0">
              <a:spcBef>
                <a:spcPts val="0"/>
              </a:spcBef>
              <a:spcAft>
                <a:spcPts val="0"/>
              </a:spcAft>
              <a:buFont typeface="Arial"/>
            </a:pPr>
            <a:r>
              <a:rPr lang="en" u="sng" dirty="0">
                <a:solidFill>
                  <a:schemeClr val="hlink"/>
                </a:solidFill>
                <a:latin typeface="Arial"/>
                <a:ea typeface="Arial"/>
                <a:cs typeface="Arial"/>
                <a:sym typeface="Arial"/>
                <a:hlinkClick r:id="rId3"/>
              </a:rPr>
              <a:t>www.transstudent.org</a:t>
            </a:r>
          </a:p>
          <a:p>
            <a:pPr lvl="0">
              <a:spcBef>
                <a:spcPts val="0"/>
              </a:spcBef>
              <a:buNone/>
            </a:pPr>
            <a:endParaRPr dirty="0">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64200" y="38400"/>
            <a:ext cx="8520599" cy="800999"/>
          </a:xfrm>
          <a:prstGeom prst="rect">
            <a:avLst/>
          </a:prstGeom>
        </p:spPr>
        <p:txBody>
          <a:bodyPr lIns="91425" tIns="91425" rIns="91425" bIns="91425" anchor="t" anchorCtr="0">
            <a:noAutofit/>
          </a:bodyPr>
          <a:lstStyle/>
          <a:p>
            <a:pPr lvl="0">
              <a:spcBef>
                <a:spcPts val="0"/>
              </a:spcBef>
              <a:buNone/>
            </a:pPr>
            <a:r>
              <a:rPr lang="en" sz="4600"/>
              <a:t>Introductions: </a:t>
            </a:r>
            <a:r>
              <a:rPr lang="en" sz="4600" b="0"/>
              <a:t>name, pronouns, affiliation/Office</a:t>
            </a:r>
          </a:p>
        </p:txBody>
      </p:sp>
      <p:pic>
        <p:nvPicPr>
          <p:cNvPr id="69" name="Shape 69"/>
          <p:cNvPicPr preferRelativeResize="0"/>
          <p:nvPr/>
        </p:nvPicPr>
        <p:blipFill rotWithShape="1">
          <a:blip r:embed="rId3">
            <a:alphaModFix/>
          </a:blip>
          <a:srcRect l="6537" t="29833" r="5950" b="11346"/>
          <a:stretch/>
        </p:blipFill>
        <p:spPr>
          <a:xfrm>
            <a:off x="548975" y="1208201"/>
            <a:ext cx="7751053" cy="372817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64050"/>
            <a:ext cx="8520599" cy="1981800"/>
          </a:xfrm>
          <a:prstGeom prst="rect">
            <a:avLst/>
          </a:prstGeom>
          <a:solidFill>
            <a:schemeClr val="accent1"/>
          </a:solidFill>
        </p:spPr>
        <p:txBody>
          <a:bodyPr lIns="91425" tIns="91425" rIns="91425" bIns="91425" anchor="b" anchorCtr="0">
            <a:noAutofit/>
          </a:bodyPr>
          <a:lstStyle/>
          <a:p>
            <a:pPr lvl="0">
              <a:spcBef>
                <a:spcPts val="0"/>
              </a:spcBef>
              <a:buNone/>
            </a:pPr>
            <a:r>
              <a:rPr lang="en" dirty="0">
                <a:solidFill>
                  <a:schemeClr val="bg1"/>
                </a:solidFill>
              </a:rPr>
              <a:t>Icebreaker:</a:t>
            </a:r>
            <a:r>
              <a:rPr lang="en" sz="9600" dirty="0">
                <a:solidFill>
                  <a:schemeClr val="bg1"/>
                </a:solidFill>
              </a:rPr>
              <a:t> </a:t>
            </a:r>
            <a:r>
              <a:rPr lang="en" sz="9600" b="0" dirty="0">
                <a:solidFill>
                  <a:schemeClr val="bg1"/>
                </a:solidFill>
              </a:rPr>
              <a:t>4 Corners</a:t>
            </a:r>
          </a:p>
        </p:txBody>
      </p:sp>
      <p:sp>
        <p:nvSpPr>
          <p:cNvPr id="75" name="Shape 75"/>
          <p:cNvSpPr txBox="1">
            <a:spLocks noGrp="1"/>
          </p:cNvSpPr>
          <p:nvPr>
            <p:ph type="body" idx="1"/>
          </p:nvPr>
        </p:nvSpPr>
        <p:spPr>
          <a:xfrm>
            <a:off x="311700" y="2045850"/>
            <a:ext cx="8520599" cy="3001499"/>
          </a:xfrm>
          <a:prstGeom prst="rect">
            <a:avLst/>
          </a:prstGeom>
        </p:spPr>
        <p:txBody>
          <a:bodyPr lIns="91425" tIns="91425" rIns="91425" bIns="91425" anchor="t" anchorCtr="0">
            <a:noAutofit/>
          </a:bodyPr>
          <a:lstStyle/>
          <a:p>
            <a:pPr lvl="0" algn="l" rtl="0">
              <a:spcBef>
                <a:spcPts val="0"/>
              </a:spcBef>
              <a:spcAft>
                <a:spcPts val="0"/>
              </a:spcAft>
              <a:buNone/>
            </a:pPr>
            <a:r>
              <a:rPr lang="en" sz="1600" dirty="0">
                <a:solidFill>
                  <a:srgbClr val="000000"/>
                </a:solidFill>
                <a:latin typeface="Arial"/>
                <a:ea typeface="Arial"/>
                <a:cs typeface="Arial"/>
                <a:sym typeface="Arial"/>
              </a:rPr>
              <a:t>Participants will split into 4 groups and each group will take 2 minutes per topic to discuss privileged groups within US context. Groups will share their main points in a large group discussion. </a:t>
            </a:r>
          </a:p>
          <a:p>
            <a:pPr lvl="0" algn="l" rtl="0">
              <a:spcBef>
                <a:spcPts val="0"/>
              </a:spcBef>
              <a:spcAft>
                <a:spcPts val="0"/>
              </a:spcAft>
              <a:buNone/>
            </a:pPr>
            <a:endParaRPr sz="1600" dirty="0">
              <a:solidFill>
                <a:srgbClr val="000000"/>
              </a:solidFill>
              <a:latin typeface="Arial"/>
              <a:ea typeface="Arial"/>
              <a:cs typeface="Arial"/>
              <a:sym typeface="Arial"/>
            </a:endParaRPr>
          </a:p>
          <a:p>
            <a:pPr lvl="0" algn="l" rtl="0">
              <a:spcBef>
                <a:spcPts val="0"/>
              </a:spcBef>
              <a:spcAft>
                <a:spcPts val="0"/>
              </a:spcAft>
              <a:buNone/>
            </a:pPr>
            <a:r>
              <a:rPr lang="en" sz="1600" dirty="0">
                <a:solidFill>
                  <a:srgbClr val="000000"/>
                </a:solidFill>
                <a:latin typeface="Arial"/>
                <a:ea typeface="Arial"/>
                <a:cs typeface="Arial"/>
                <a:sym typeface="Arial"/>
              </a:rPr>
              <a:t>Ask yourself these questions: What does this group do?  How do they act? What do they have access to?</a:t>
            </a:r>
          </a:p>
          <a:p>
            <a:pPr lvl="0" rtl="0">
              <a:spcBef>
                <a:spcPts val="0"/>
              </a:spcBef>
              <a:spcAft>
                <a:spcPts val="0"/>
              </a:spcAft>
              <a:buNone/>
            </a:pPr>
            <a:r>
              <a:rPr lang="en" sz="1600" dirty="0">
                <a:solidFill>
                  <a:srgbClr val="000000"/>
                </a:solidFill>
                <a:latin typeface="Arial"/>
                <a:ea typeface="Arial"/>
                <a:cs typeface="Arial"/>
                <a:sym typeface="Arial"/>
              </a:rPr>
              <a:t>1. Heterosexual or Cisgender people</a:t>
            </a:r>
            <a:br>
              <a:rPr lang="en" sz="1600" dirty="0">
                <a:solidFill>
                  <a:srgbClr val="000000"/>
                </a:solidFill>
                <a:latin typeface="Arial"/>
                <a:ea typeface="Arial"/>
                <a:cs typeface="Arial"/>
                <a:sym typeface="Arial"/>
              </a:rPr>
            </a:br>
            <a:r>
              <a:rPr lang="en" sz="1600" dirty="0">
                <a:solidFill>
                  <a:srgbClr val="000000"/>
                </a:solidFill>
                <a:latin typeface="Arial"/>
                <a:ea typeface="Arial"/>
                <a:cs typeface="Arial"/>
                <a:sym typeface="Arial"/>
              </a:rPr>
              <a:t>2. Religion/Faith</a:t>
            </a:r>
            <a:br>
              <a:rPr lang="en" sz="1600" dirty="0">
                <a:solidFill>
                  <a:srgbClr val="000000"/>
                </a:solidFill>
                <a:latin typeface="Arial"/>
                <a:ea typeface="Arial"/>
                <a:cs typeface="Arial"/>
                <a:sym typeface="Arial"/>
              </a:rPr>
            </a:br>
            <a:r>
              <a:rPr lang="en" sz="1600" dirty="0">
                <a:solidFill>
                  <a:srgbClr val="000000"/>
                </a:solidFill>
                <a:latin typeface="Arial"/>
                <a:ea typeface="Arial"/>
                <a:cs typeface="Arial"/>
                <a:sym typeface="Arial"/>
              </a:rPr>
              <a:t>3. White Privilege</a:t>
            </a:r>
            <a:br>
              <a:rPr lang="en" sz="1600" dirty="0">
                <a:solidFill>
                  <a:srgbClr val="000000"/>
                </a:solidFill>
                <a:latin typeface="Arial"/>
                <a:ea typeface="Arial"/>
                <a:cs typeface="Arial"/>
                <a:sym typeface="Arial"/>
              </a:rPr>
            </a:br>
            <a:r>
              <a:rPr lang="en" sz="1600" dirty="0">
                <a:solidFill>
                  <a:srgbClr val="000000"/>
                </a:solidFill>
                <a:latin typeface="Arial"/>
                <a:ea typeface="Arial"/>
                <a:cs typeface="Arial"/>
                <a:sym typeface="Arial"/>
              </a:rPr>
              <a:t>4. Socio-Economic Status</a:t>
            </a:r>
          </a:p>
          <a:p>
            <a:pPr lvl="0" rtl="0">
              <a:spcBef>
                <a:spcPts val="0"/>
              </a:spcBef>
              <a:buNone/>
            </a:pPr>
            <a:endParaRPr dirty="0">
              <a:solidFill>
                <a:srgbClr val="000000"/>
              </a:solidFill>
              <a:latin typeface="Arial"/>
              <a:ea typeface="Arial"/>
              <a:cs typeface="Arial"/>
              <a:sym typeface="Arial"/>
            </a:endParaRPr>
          </a:p>
          <a:p>
            <a:pPr lvl="0">
              <a:spcBef>
                <a:spcPts val="0"/>
              </a:spcBef>
              <a:buNone/>
            </a:pPr>
            <a:endParaRPr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33425"/>
            <a:ext cx="4210499" cy="755699"/>
          </a:xfrm>
          <a:prstGeom prst="rect">
            <a:avLst/>
          </a:prstGeom>
          <a:solidFill>
            <a:schemeClr val="tx1"/>
          </a:solidFill>
        </p:spPr>
        <p:txBody>
          <a:bodyPr lIns="91425" tIns="91425" rIns="91425" bIns="91425" anchor="b" anchorCtr="0">
            <a:noAutofit/>
          </a:bodyPr>
          <a:lstStyle/>
          <a:p>
            <a:pPr lvl="0">
              <a:spcBef>
                <a:spcPts val="0"/>
              </a:spcBef>
              <a:buNone/>
            </a:pPr>
            <a:r>
              <a:rPr lang="en" sz="4000" dirty="0"/>
              <a:t>Learning Objectives</a:t>
            </a:r>
          </a:p>
        </p:txBody>
      </p:sp>
      <p:sp>
        <p:nvSpPr>
          <p:cNvPr id="81" name="Shape 81"/>
          <p:cNvSpPr txBox="1">
            <a:spLocks noGrp="1"/>
          </p:cNvSpPr>
          <p:nvPr>
            <p:ph type="body" idx="1"/>
          </p:nvPr>
        </p:nvSpPr>
        <p:spPr>
          <a:xfrm>
            <a:off x="127592" y="1104650"/>
            <a:ext cx="4774018" cy="3877800"/>
          </a:xfrm>
          <a:prstGeom prst="rect">
            <a:avLst/>
          </a:prstGeom>
        </p:spPr>
        <p:txBody>
          <a:bodyPr lIns="91425" tIns="91425" rIns="91425" bIns="91425" anchor="t" anchorCtr="0">
            <a:noAutofit/>
          </a:bodyPr>
          <a:lstStyle/>
          <a:p>
            <a:pPr lvl="0" rtl="0">
              <a:spcBef>
                <a:spcPts val="0"/>
              </a:spcBef>
              <a:buNone/>
            </a:pPr>
            <a:r>
              <a:rPr lang="en" sz="1800" dirty="0">
                <a:solidFill>
                  <a:srgbClr val="000000"/>
                </a:solidFill>
                <a:latin typeface="Arial"/>
                <a:ea typeface="Arial"/>
                <a:cs typeface="Arial"/>
                <a:sym typeface="Arial"/>
              </a:rPr>
              <a:t>Participants will be able to:</a:t>
            </a:r>
          </a:p>
          <a:p>
            <a:pPr marL="457200" lvl="0" indent="-342900" rtl="0">
              <a:spcBef>
                <a:spcPts val="0"/>
              </a:spcBef>
              <a:buClr>
                <a:srgbClr val="000000"/>
              </a:buClr>
              <a:buSzPct val="100000"/>
              <a:buFont typeface="Arial" panose="020B0604020202020204" pitchFamily="34" charset="0"/>
              <a:buChar char="•"/>
            </a:pPr>
            <a:r>
              <a:rPr lang="en" sz="1800" dirty="0">
                <a:solidFill>
                  <a:srgbClr val="000000"/>
                </a:solidFill>
                <a:latin typeface="Arial"/>
                <a:ea typeface="Arial"/>
                <a:cs typeface="Arial"/>
                <a:sym typeface="Arial"/>
              </a:rPr>
              <a:t>Define basic trans* concepts</a:t>
            </a:r>
          </a:p>
          <a:p>
            <a:pPr marL="457200" lvl="0" indent="-342900" rtl="0">
              <a:spcBef>
                <a:spcPts val="0"/>
              </a:spcBef>
              <a:buClr>
                <a:srgbClr val="000000"/>
              </a:buClr>
              <a:buSzPct val="100000"/>
              <a:buFont typeface="Arial" panose="020B0604020202020204" pitchFamily="34" charset="0"/>
              <a:buChar char="•"/>
            </a:pPr>
            <a:r>
              <a:rPr lang="en" sz="1800" dirty="0">
                <a:solidFill>
                  <a:srgbClr val="000000"/>
                </a:solidFill>
                <a:latin typeface="Arial"/>
                <a:ea typeface="Arial"/>
                <a:cs typeface="Arial"/>
                <a:sym typeface="Arial"/>
              </a:rPr>
              <a:t>Identify at least three challenges trans* individuals face</a:t>
            </a:r>
          </a:p>
          <a:p>
            <a:pPr marL="457200" lvl="0" indent="-342900" rtl="0">
              <a:spcBef>
                <a:spcPts val="0"/>
              </a:spcBef>
              <a:buClr>
                <a:srgbClr val="000000"/>
              </a:buClr>
              <a:buSzPct val="100000"/>
              <a:buFont typeface="Arial" panose="020B0604020202020204" pitchFamily="34" charset="0"/>
              <a:buChar char="•"/>
            </a:pPr>
            <a:r>
              <a:rPr lang="en" sz="1800" dirty="0">
                <a:solidFill>
                  <a:srgbClr val="000000"/>
                </a:solidFill>
                <a:latin typeface="Arial"/>
                <a:ea typeface="Arial"/>
                <a:cs typeface="Arial"/>
                <a:sym typeface="Arial"/>
              </a:rPr>
              <a:t>Refer trans* students or staff to appropriate helpful campus resources</a:t>
            </a:r>
          </a:p>
          <a:p>
            <a:pPr marL="457200" lvl="0" indent="-342900">
              <a:spcBef>
                <a:spcPts val="0"/>
              </a:spcBef>
              <a:buClr>
                <a:srgbClr val="000000"/>
              </a:buClr>
              <a:buSzPct val="100000"/>
              <a:buFont typeface="Arial" panose="020B0604020202020204" pitchFamily="34" charset="0"/>
              <a:buChar char="•"/>
            </a:pPr>
            <a:r>
              <a:rPr lang="en" sz="1800" dirty="0">
                <a:solidFill>
                  <a:srgbClr val="000000"/>
                </a:solidFill>
                <a:latin typeface="Arial"/>
                <a:ea typeface="Arial"/>
                <a:cs typeface="Arial"/>
                <a:sym typeface="Arial"/>
              </a:rPr>
              <a:t>Develop individual department action plans for creating a welcoming environment</a:t>
            </a:r>
          </a:p>
        </p:txBody>
      </p:sp>
      <p:pic>
        <p:nvPicPr>
          <p:cNvPr id="82" name="Shape 82"/>
          <p:cNvPicPr preferRelativeResize="0"/>
          <p:nvPr/>
        </p:nvPicPr>
        <p:blipFill>
          <a:blip r:embed="rId3">
            <a:alphaModFix/>
          </a:blip>
          <a:stretch>
            <a:fillRect/>
          </a:stretch>
        </p:blipFill>
        <p:spPr>
          <a:xfrm>
            <a:off x="4637198" y="437112"/>
            <a:ext cx="3658400" cy="42692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1" y="281350"/>
            <a:ext cx="2750476" cy="962659"/>
          </a:xfrm>
          <a:prstGeom prst="rect">
            <a:avLst/>
          </a:prstGeom>
          <a:solidFill>
            <a:schemeClr val="tx1"/>
          </a:solidFill>
        </p:spPr>
        <p:txBody>
          <a:bodyPr lIns="91425" tIns="91425" rIns="91425" bIns="91425" anchor="t" anchorCtr="0">
            <a:noAutofit/>
          </a:bodyPr>
          <a:lstStyle/>
          <a:p>
            <a:pPr lvl="0">
              <a:spcBef>
                <a:spcPts val="0"/>
              </a:spcBef>
              <a:buNone/>
            </a:pPr>
            <a:r>
              <a:rPr lang="en" sz="4800" dirty="0"/>
              <a:t>Terminology</a:t>
            </a:r>
          </a:p>
        </p:txBody>
      </p:sp>
      <p:sp>
        <p:nvSpPr>
          <p:cNvPr id="88" name="Shape 88"/>
          <p:cNvSpPr txBox="1"/>
          <p:nvPr/>
        </p:nvSpPr>
        <p:spPr>
          <a:xfrm>
            <a:off x="245100" y="1491725"/>
            <a:ext cx="8653799" cy="31686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en" sz="1600" b="1" u="sng"/>
              <a:t>Sex:</a:t>
            </a:r>
            <a:r>
              <a:rPr lang="en" sz="1600" b="1"/>
              <a:t> </a:t>
            </a:r>
            <a:r>
              <a:rPr lang="en" sz="1600"/>
              <a:t>objective biological characteristics, binary (male or female) </a:t>
            </a:r>
          </a:p>
          <a:p>
            <a:pPr marL="0" lvl="0" indent="0" rtl="0">
              <a:lnSpc>
                <a:spcPct val="150000"/>
              </a:lnSpc>
              <a:spcBef>
                <a:spcPts val="0"/>
              </a:spcBef>
              <a:buNone/>
            </a:pPr>
            <a:r>
              <a:rPr lang="en" sz="1600" b="1" u="sng"/>
              <a:t>Intersex:</a:t>
            </a:r>
            <a:r>
              <a:rPr lang="en" sz="1600"/>
              <a:t> a general term used</a:t>
            </a:r>
            <a:r>
              <a:rPr lang="en" sz="1600">
                <a:latin typeface="Verdana"/>
                <a:ea typeface="Verdana"/>
                <a:cs typeface="Verdana"/>
                <a:sym typeface="Verdana"/>
              </a:rPr>
              <a:t> </a:t>
            </a:r>
            <a:r>
              <a:rPr lang="en" sz="1600">
                <a:highlight>
                  <a:srgbClr val="FFFFFF"/>
                </a:highlight>
              </a:rPr>
              <a:t>for a person born with anatomy that is non-binary</a:t>
            </a:r>
          </a:p>
          <a:p>
            <a:pPr marL="0" lvl="0" indent="0" rtl="0">
              <a:lnSpc>
                <a:spcPct val="150000"/>
              </a:lnSpc>
              <a:spcBef>
                <a:spcPts val="0"/>
              </a:spcBef>
              <a:buNone/>
            </a:pPr>
            <a:r>
              <a:rPr lang="en" sz="1600" b="1" u="sng"/>
              <a:t>Gender:</a:t>
            </a:r>
            <a:r>
              <a:rPr lang="en" sz="1600"/>
              <a:t> culturally shaped expression of sexual differences</a:t>
            </a:r>
          </a:p>
          <a:p>
            <a:pPr marL="0" lvl="0" indent="0" rtl="0">
              <a:lnSpc>
                <a:spcPct val="150000"/>
              </a:lnSpc>
              <a:spcBef>
                <a:spcPts val="0"/>
              </a:spcBef>
              <a:buNone/>
            </a:pPr>
            <a:r>
              <a:rPr lang="en" sz="1600" b="1" u="sng"/>
              <a:t>Gender Identity:</a:t>
            </a:r>
            <a:r>
              <a:rPr lang="en" sz="1600" b="1">
                <a:highlight>
                  <a:srgbClr val="FFFFFF"/>
                </a:highlight>
              </a:rPr>
              <a:t> </a:t>
            </a:r>
            <a:r>
              <a:rPr lang="en" sz="1600">
                <a:highlight>
                  <a:srgbClr val="FFFFFF"/>
                </a:highlight>
              </a:rPr>
              <a:t>one's innermost concept of self as male, female, or other</a:t>
            </a:r>
          </a:p>
          <a:p>
            <a:pPr lvl="0" rtl="0">
              <a:lnSpc>
                <a:spcPct val="150000"/>
              </a:lnSpc>
              <a:spcBef>
                <a:spcPts val="0"/>
              </a:spcBef>
              <a:buNone/>
            </a:pPr>
            <a:r>
              <a:rPr lang="en" sz="1600" b="1" u="sng"/>
              <a:t>Gender Expression:</a:t>
            </a:r>
            <a:r>
              <a:rPr lang="en" sz="1600">
                <a:highlight>
                  <a:srgbClr val="FFFFFF"/>
                </a:highlight>
              </a:rPr>
              <a:t> how one chooses to openly demonstrate their gender</a:t>
            </a:r>
          </a:p>
          <a:p>
            <a:pPr lvl="0" rtl="0">
              <a:lnSpc>
                <a:spcPct val="150000"/>
              </a:lnSpc>
              <a:spcBef>
                <a:spcPts val="0"/>
              </a:spcBef>
              <a:buNone/>
            </a:pPr>
            <a:r>
              <a:rPr lang="en" sz="1600" b="1" u="sng"/>
              <a:t>Cisgender:</a:t>
            </a:r>
            <a:r>
              <a:rPr lang="en" sz="1600" b="1">
                <a:highlight>
                  <a:srgbClr val="FFFFFF"/>
                </a:highlight>
              </a:rPr>
              <a:t> </a:t>
            </a:r>
            <a:r>
              <a:rPr lang="en" sz="1600">
                <a:highlight>
                  <a:srgbClr val="FFFFFF"/>
                </a:highlight>
              </a:rPr>
              <a:t>a person whose sex assigned at birth aligns with their gender identity </a:t>
            </a:r>
          </a:p>
          <a:p>
            <a:pPr marL="0" lvl="0" indent="0" rtl="0">
              <a:lnSpc>
                <a:spcPct val="150000"/>
              </a:lnSpc>
              <a:spcBef>
                <a:spcPts val="0"/>
              </a:spcBef>
              <a:buNone/>
            </a:pPr>
            <a:r>
              <a:rPr lang="en" sz="1600" b="1" u="sng"/>
              <a:t>Trans*:</a:t>
            </a:r>
            <a:r>
              <a:rPr lang="en" sz="1600" b="1">
                <a:highlight>
                  <a:srgbClr val="FFFFFF"/>
                </a:highlight>
              </a:rPr>
              <a:t> </a:t>
            </a:r>
            <a:r>
              <a:rPr lang="en" sz="1600">
                <a:highlight>
                  <a:srgbClr val="FFFFFF"/>
                </a:highlight>
              </a:rPr>
              <a:t>an umbrella term for people whose gender identity and/or expression is different from cultural expectations based on the sex they were assigned at birth</a:t>
            </a:r>
          </a:p>
          <a:p>
            <a:pPr marL="0" lvl="0" indent="0" rtl="0">
              <a:spcBef>
                <a:spcPts val="0"/>
              </a:spcBef>
              <a:buNone/>
            </a:pPr>
            <a:endParaRPr sz="1600">
              <a:highlight>
                <a:srgbClr val="FFFFFF"/>
              </a:highlight>
            </a:endParaRPr>
          </a:p>
          <a:p>
            <a:pPr marL="0" lvl="0" indent="0">
              <a:spcBef>
                <a:spcPts val="0"/>
              </a:spcBef>
              <a:buNone/>
            </a:pPr>
            <a:endParaRPr sz="1600">
              <a:highlight>
                <a:srgbClr val="FFFFFF"/>
              </a:highlight>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a:hlinkClick r:id="rId3"/>
          </p:cNvPr>
          <p:cNvSpPr/>
          <p:nvPr/>
        </p:nvSpPr>
        <p:spPr>
          <a:xfrm>
            <a:off x="3663100" y="698750"/>
            <a:ext cx="5260574" cy="3945449"/>
          </a:xfrm>
          <a:prstGeom prst="rect">
            <a:avLst/>
          </a:prstGeom>
          <a:blipFill>
            <a:blip r:embed="rId4">
              <a:alphaModFix/>
            </a:blip>
            <a:stretch>
              <a:fillRect/>
            </a:stretch>
          </a:blipFill>
          <a:ln>
            <a:noFill/>
          </a:ln>
        </p:spPr>
      </p:sp>
      <p:sp>
        <p:nvSpPr>
          <p:cNvPr id="94" name="Shape 94"/>
          <p:cNvSpPr txBox="1">
            <a:spLocks noGrp="1"/>
          </p:cNvSpPr>
          <p:nvPr>
            <p:ph type="title"/>
          </p:nvPr>
        </p:nvSpPr>
        <p:spPr>
          <a:xfrm>
            <a:off x="311701" y="285525"/>
            <a:ext cx="2622886" cy="800999"/>
          </a:xfrm>
          <a:prstGeom prst="rect">
            <a:avLst/>
          </a:prstGeom>
          <a:solidFill>
            <a:schemeClr val="tx1"/>
          </a:solidFill>
        </p:spPr>
        <p:txBody>
          <a:bodyPr lIns="91425" tIns="91425" rIns="91425" bIns="91425" anchor="t" anchorCtr="0">
            <a:noAutofit/>
          </a:bodyPr>
          <a:lstStyle/>
          <a:p>
            <a:pPr lvl="0" rtl="0">
              <a:spcBef>
                <a:spcPts val="0"/>
              </a:spcBef>
              <a:buNone/>
            </a:pPr>
            <a:r>
              <a:rPr lang="en" dirty="0"/>
              <a:t>Let’s take a look</a:t>
            </a:r>
          </a:p>
          <a:p>
            <a:pPr lvl="0" rtl="0">
              <a:spcBef>
                <a:spcPts val="0"/>
              </a:spcBef>
              <a:buNone/>
            </a:pPr>
            <a:endParaRPr dirty="0"/>
          </a:p>
          <a:p>
            <a:pPr lvl="0" rtl="0">
              <a:spcBef>
                <a:spcPts val="0"/>
              </a:spcBef>
              <a:buNone/>
            </a:pPr>
            <a:r>
              <a:rPr lang="en" dirty="0"/>
              <a:t>This short film</a:t>
            </a:r>
          </a:p>
          <a:p>
            <a:pPr lvl="0" rtl="0">
              <a:spcBef>
                <a:spcPts val="0"/>
              </a:spcBef>
              <a:buNone/>
            </a:pPr>
            <a:r>
              <a:rPr lang="en" dirty="0"/>
              <a:t>will provide a</a:t>
            </a:r>
          </a:p>
          <a:p>
            <a:pPr lvl="0" rtl="0">
              <a:spcBef>
                <a:spcPts val="0"/>
              </a:spcBef>
              <a:buNone/>
            </a:pPr>
            <a:r>
              <a:rPr lang="en" dirty="0"/>
              <a:t>deeper understanding</a:t>
            </a:r>
          </a:p>
          <a:p>
            <a:pPr lvl="0">
              <a:spcBef>
                <a:spcPts val="0"/>
              </a:spcBef>
              <a:buNone/>
            </a:pPr>
            <a:r>
              <a:rPr lang="en" dirty="0"/>
              <a:t> for us all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711200" y="76200"/>
            <a:ext cx="7721599" cy="49910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92850"/>
            <a:ext cx="4770663" cy="800999"/>
          </a:xfrm>
          <a:prstGeom prst="rect">
            <a:avLst/>
          </a:prstGeom>
          <a:solidFill>
            <a:schemeClr val="tx1"/>
          </a:solidFill>
        </p:spPr>
        <p:txBody>
          <a:bodyPr lIns="91425" tIns="91425" rIns="91425" bIns="91425" anchor="t" anchorCtr="0">
            <a:noAutofit/>
          </a:bodyPr>
          <a:lstStyle/>
          <a:p>
            <a:pPr lvl="0">
              <a:spcBef>
                <a:spcPts val="0"/>
              </a:spcBef>
              <a:buNone/>
            </a:pPr>
            <a:r>
              <a:rPr lang="en" sz="4800" dirty="0"/>
              <a:t>Bem’s Gender Schema Theory</a:t>
            </a:r>
          </a:p>
        </p:txBody>
      </p:sp>
      <p:sp>
        <p:nvSpPr>
          <p:cNvPr id="105" name="Shape 105"/>
          <p:cNvSpPr txBox="1">
            <a:spLocks noGrp="1"/>
          </p:cNvSpPr>
          <p:nvPr>
            <p:ph type="body" idx="1"/>
          </p:nvPr>
        </p:nvSpPr>
        <p:spPr>
          <a:xfrm>
            <a:off x="311700" y="1093850"/>
            <a:ext cx="8520599" cy="3822899"/>
          </a:xfrm>
          <a:prstGeom prst="rect">
            <a:avLst/>
          </a:prstGeom>
        </p:spPr>
        <p:txBody>
          <a:bodyPr lIns="91425" tIns="91425" rIns="91425" bIns="91425" anchor="t" anchorCtr="0">
            <a:noAutofit/>
          </a:bodyPr>
          <a:lstStyle/>
          <a:p>
            <a:pPr marL="457200" lvl="0" indent="-228600" rtl="0">
              <a:lnSpc>
                <a:spcPct val="115000"/>
              </a:lnSpc>
              <a:spcBef>
                <a:spcPts val="0"/>
              </a:spcBef>
              <a:spcAft>
                <a:spcPts val="0"/>
              </a:spcAft>
              <a:buClr>
                <a:srgbClr val="000000"/>
              </a:buClr>
              <a:buFont typeface="Arial"/>
              <a:buAutoNum type="arabicPeriod"/>
            </a:pPr>
            <a:r>
              <a:rPr lang="en" sz="1600" dirty="0">
                <a:solidFill>
                  <a:srgbClr val="000000"/>
                </a:solidFill>
                <a:latin typeface="Arial"/>
                <a:ea typeface="Arial"/>
                <a:cs typeface="Arial"/>
                <a:sym typeface="Arial"/>
              </a:rPr>
              <a:t>A developing child learns his or her society’s </a:t>
            </a:r>
            <a:r>
              <a:rPr lang="en" sz="1600" u="sng" dirty="0">
                <a:solidFill>
                  <a:srgbClr val="000000"/>
                </a:solidFill>
                <a:latin typeface="Arial"/>
                <a:ea typeface="Arial"/>
                <a:cs typeface="Arial"/>
                <a:sym typeface="Arial"/>
              </a:rPr>
              <a:t>cultural definitions</a:t>
            </a:r>
            <a:r>
              <a:rPr lang="en" sz="1600" dirty="0">
                <a:solidFill>
                  <a:srgbClr val="000000"/>
                </a:solidFill>
                <a:latin typeface="Arial"/>
                <a:ea typeface="Arial"/>
                <a:cs typeface="Arial"/>
                <a:sym typeface="Arial"/>
              </a:rPr>
              <a:t> of maleness and femaleness</a:t>
            </a:r>
          </a:p>
          <a:p>
            <a:pPr marL="914400" lvl="1" indent="-342900" rtl="0">
              <a:lnSpc>
                <a:spcPct val="115000"/>
              </a:lnSpc>
              <a:spcBef>
                <a:spcPts val="0"/>
              </a:spcBef>
              <a:spcAft>
                <a:spcPts val="0"/>
              </a:spcAft>
              <a:buClr>
                <a:srgbClr val="000000"/>
              </a:buClr>
              <a:buSzPct val="100000"/>
              <a:buFont typeface="Arial"/>
            </a:pPr>
            <a:r>
              <a:rPr lang="en" sz="1600" dirty="0">
                <a:solidFill>
                  <a:srgbClr val="000000"/>
                </a:solidFill>
                <a:latin typeface="Arial"/>
                <a:ea typeface="Arial"/>
                <a:cs typeface="Arial"/>
                <a:sym typeface="Arial"/>
              </a:rPr>
              <a:t>Anatomy, family roles, emotional characteristics</a:t>
            </a:r>
          </a:p>
          <a:p>
            <a:pPr marL="914400" lvl="1" indent="-342900" rtl="0">
              <a:lnSpc>
                <a:spcPct val="115000"/>
              </a:lnSpc>
              <a:spcBef>
                <a:spcPts val="0"/>
              </a:spcBef>
              <a:spcAft>
                <a:spcPts val="0"/>
              </a:spcAft>
              <a:buClr>
                <a:srgbClr val="000000"/>
              </a:buClr>
              <a:buSzPct val="100000"/>
              <a:buFont typeface="Arial"/>
            </a:pPr>
            <a:endParaRPr lang="en" sz="1600" dirty="0">
              <a:solidFill>
                <a:srgbClr val="000000"/>
              </a:solidFill>
              <a:latin typeface="Arial"/>
              <a:ea typeface="Arial"/>
              <a:cs typeface="Arial"/>
              <a:sym typeface="Arial"/>
            </a:endParaRPr>
          </a:p>
          <a:p>
            <a:pPr marL="457200" lvl="0" indent="-342900" rtl="0">
              <a:lnSpc>
                <a:spcPct val="115000"/>
              </a:lnSpc>
              <a:spcBef>
                <a:spcPts val="0"/>
              </a:spcBef>
              <a:spcAft>
                <a:spcPts val="0"/>
              </a:spcAft>
              <a:buClr>
                <a:srgbClr val="000000"/>
              </a:buClr>
              <a:buSzPct val="100000"/>
              <a:buFont typeface="Arial"/>
              <a:buAutoNum type="arabicPeriod"/>
            </a:pPr>
            <a:r>
              <a:rPr lang="en" sz="1600" dirty="0">
                <a:solidFill>
                  <a:srgbClr val="000000"/>
                </a:solidFill>
                <a:latin typeface="Arial"/>
                <a:ea typeface="Arial"/>
                <a:cs typeface="Arial"/>
                <a:sym typeface="Arial"/>
              </a:rPr>
              <a:t>The child learns to recognize and organize incoming information in gender-based categories</a:t>
            </a:r>
          </a:p>
          <a:p>
            <a:pPr marL="914400" lvl="1" indent="-342900" rtl="0">
              <a:lnSpc>
                <a:spcPct val="115000"/>
              </a:lnSpc>
              <a:spcBef>
                <a:spcPts val="0"/>
              </a:spcBef>
              <a:spcAft>
                <a:spcPts val="0"/>
              </a:spcAft>
              <a:buClr>
                <a:srgbClr val="000000"/>
              </a:buClr>
              <a:buSzPct val="100000"/>
              <a:buFont typeface="Arial"/>
            </a:pPr>
            <a:r>
              <a:rPr lang="en" sz="1600" dirty="0">
                <a:solidFill>
                  <a:srgbClr val="000000"/>
                </a:solidFill>
                <a:latin typeface="Arial"/>
                <a:ea typeface="Arial"/>
                <a:cs typeface="Arial"/>
                <a:sym typeface="Arial"/>
              </a:rPr>
              <a:t>Filters perceptions before child is even aware of this process</a:t>
            </a:r>
          </a:p>
          <a:p>
            <a:pPr marL="914400" lvl="1" indent="-342900" rtl="0">
              <a:lnSpc>
                <a:spcPct val="115000"/>
              </a:lnSpc>
              <a:spcBef>
                <a:spcPts val="0"/>
              </a:spcBef>
              <a:spcAft>
                <a:spcPts val="0"/>
              </a:spcAft>
              <a:buClr>
                <a:srgbClr val="000000"/>
              </a:buClr>
              <a:buSzPct val="100000"/>
              <a:buFont typeface="Arial"/>
            </a:pPr>
            <a:r>
              <a:rPr lang="en" sz="1600" u="sng" dirty="0">
                <a:solidFill>
                  <a:srgbClr val="000000"/>
                </a:solidFill>
                <a:latin typeface="Arial"/>
                <a:ea typeface="Arial"/>
                <a:cs typeface="Arial"/>
                <a:sym typeface="Arial"/>
              </a:rPr>
              <a:t>Gender becomes a sorting mechanism</a:t>
            </a:r>
          </a:p>
          <a:p>
            <a:pPr marL="914400" lvl="1" indent="-342900" rtl="0">
              <a:lnSpc>
                <a:spcPct val="115000"/>
              </a:lnSpc>
              <a:spcBef>
                <a:spcPts val="0"/>
              </a:spcBef>
              <a:spcAft>
                <a:spcPts val="0"/>
              </a:spcAft>
              <a:buClr>
                <a:srgbClr val="000000"/>
              </a:buClr>
              <a:buSzPct val="100000"/>
              <a:buFont typeface="Arial"/>
            </a:pPr>
            <a:endParaRPr lang="en" sz="1600" u="sng" dirty="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AutoNum type="arabicPeriod"/>
            </a:pPr>
            <a:r>
              <a:rPr lang="en" sz="1600" dirty="0">
                <a:solidFill>
                  <a:srgbClr val="000000"/>
                </a:solidFill>
                <a:latin typeface="Arial"/>
                <a:ea typeface="Arial"/>
                <a:cs typeface="Arial"/>
                <a:sym typeface="Arial"/>
              </a:rPr>
              <a:t>Children construct and experience themselves within these gender-based categories</a:t>
            </a:r>
          </a:p>
          <a:p>
            <a:pPr marL="914400" lvl="1" indent="-342900" rtl="0">
              <a:lnSpc>
                <a:spcPct val="100000"/>
              </a:lnSpc>
              <a:spcBef>
                <a:spcPts val="0"/>
              </a:spcBef>
              <a:spcAft>
                <a:spcPts val="0"/>
              </a:spcAft>
              <a:buClr>
                <a:srgbClr val="000000"/>
              </a:buClr>
              <a:buSzPct val="100000"/>
              <a:buFont typeface="Arial"/>
            </a:pPr>
            <a:r>
              <a:rPr lang="en" sz="1600" dirty="0">
                <a:solidFill>
                  <a:srgbClr val="000000"/>
                </a:solidFill>
                <a:latin typeface="Arial"/>
                <a:ea typeface="Arial"/>
                <a:cs typeface="Arial"/>
                <a:sym typeface="Arial"/>
              </a:rPr>
              <a:t>Leave behind elements that “don’t fit”</a:t>
            </a:r>
          </a:p>
          <a:p>
            <a:pPr marL="914400" lvl="1" indent="-342900" rtl="0">
              <a:lnSpc>
                <a:spcPct val="100000"/>
              </a:lnSpc>
              <a:spcBef>
                <a:spcPts val="0"/>
              </a:spcBef>
              <a:spcAft>
                <a:spcPts val="0"/>
              </a:spcAft>
              <a:buClr>
                <a:srgbClr val="000000"/>
              </a:buClr>
              <a:buSzPct val="100000"/>
              <a:buFont typeface="Arial"/>
            </a:pPr>
            <a:r>
              <a:rPr lang="en" sz="1600" u="sng" dirty="0">
                <a:solidFill>
                  <a:srgbClr val="000000"/>
                </a:solidFill>
                <a:latin typeface="Arial"/>
                <a:ea typeface="Arial"/>
                <a:cs typeface="Arial"/>
                <a:sym typeface="Arial"/>
              </a:rPr>
              <a:t>Evaluate themselves according to how well they conform to these gender schemas</a:t>
            </a:r>
          </a:p>
          <a:p>
            <a:pPr lvl="0">
              <a:spcBef>
                <a:spcPts val="0"/>
              </a:spcBef>
              <a:buNone/>
            </a:pPr>
            <a:endParaRPr b="1" dirty="0">
              <a:solidFill>
                <a:srgbClr val="00000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On-screen Show (16:9)</PresentationFormat>
  <Paragraphs>135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Verdana</vt:lpstr>
      <vt:lpstr>Amatic SC</vt:lpstr>
      <vt:lpstr>Courier New</vt:lpstr>
      <vt:lpstr>Arial</vt:lpstr>
      <vt:lpstr>Source Code Pro</vt:lpstr>
      <vt:lpstr>beach-day</vt:lpstr>
      <vt:lpstr>Case Study: Welcoming Trans* Individuals to Centrist College</vt:lpstr>
      <vt:lpstr>Agenda</vt:lpstr>
      <vt:lpstr>Introductions: name, pronouns, affiliation/Office</vt:lpstr>
      <vt:lpstr>Icebreaker: 4 Corners</vt:lpstr>
      <vt:lpstr>Learning Objectives</vt:lpstr>
      <vt:lpstr>Terminology</vt:lpstr>
      <vt:lpstr>Let’s take a look  This short film will provide a deeper understanding  for us all</vt:lpstr>
      <vt:lpstr>PowerPoint Presentation</vt:lpstr>
      <vt:lpstr>Bem’s Gender Schema Theory</vt:lpstr>
      <vt:lpstr>Bem’s  Sex Role Inventory  Measures how much individuals view themselves as fitting into masculine and feminine stereotypes Masculinity and femininity as orthogonal - not binary Not on opposite ends of one scale Cross each other within a matrix </vt:lpstr>
      <vt:lpstr>PowerPoint Presentation</vt:lpstr>
      <vt:lpstr>Discussion</vt:lpstr>
      <vt:lpstr>Challenges Trans* Individuals Face</vt:lpstr>
      <vt:lpstr>Campus Resources</vt:lpstr>
      <vt:lpstr>Title IX</vt:lpstr>
      <vt:lpstr>Title IX Rights</vt:lpstr>
      <vt:lpstr>Universal Design For Inclusivity</vt:lpstr>
      <vt:lpstr>Takeaways &amp; Tips</vt:lpstr>
      <vt:lpstr>University Action Plan  Provide additional options other than “male” and “female” on Admissions application, Financial Aid forms, Housing contracts, etc. Campus-wide remodeling to establish at least one gender-neutral restroom in high-traffic area of each building Offer gender-neutral Housing options on campus Redesign faculty training on using preferred student pronouns Re-evaluate student and staff health insurance plans Consider a diversity general education requirement, with an LGBTQ+ course as one option Add LGBTQ+ topics to new employee training</vt:lpstr>
      <vt:lpstr>Your Action Plan</vt:lpstr>
      <vt:lpstr>For Further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Welcoming Trans* Individuals to Centrist College</dc:title>
  <dc:creator>Lindseysteller</dc:creator>
  <cp:lastModifiedBy>Lindseysteller</cp:lastModifiedBy>
  <cp:revision>1</cp:revision>
  <dcterms:modified xsi:type="dcterms:W3CDTF">2016-02-24T01:48:30Z</dcterms:modified>
</cp:coreProperties>
</file>