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A931FB-4564-4181-899C-A73D472EC5D8}"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931FB-4564-4181-899C-A73D472EC5D8}"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931FB-4564-4181-899C-A73D472EC5D8}"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931FB-4564-4181-899C-A73D472EC5D8}"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A931FB-4564-4181-899C-A73D472EC5D8}" type="datetimeFigureOut">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A931FB-4564-4181-899C-A73D472EC5D8}"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A931FB-4564-4181-899C-A73D472EC5D8}" type="datetimeFigureOut">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A931FB-4564-4181-899C-A73D472EC5D8}" type="datetimeFigureOut">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931FB-4564-4181-899C-A73D472EC5D8}" type="datetimeFigureOut">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CBD59-040C-4783-B928-796E0032E3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A931FB-4564-4181-899C-A73D472EC5D8}" type="datetimeFigureOut">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CBD59-040C-4783-B928-796E0032E3E9}"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CA931FB-4564-4181-899C-A73D472EC5D8}" type="datetimeFigureOut">
              <a:rPr lang="en-US" smtClean="0"/>
              <a:t>2/25/2016</a:t>
            </a:fld>
            <a:endParaRPr lang="en-US"/>
          </a:p>
        </p:txBody>
      </p:sp>
      <p:sp>
        <p:nvSpPr>
          <p:cNvPr id="9" name="Slide Number Placeholder 8"/>
          <p:cNvSpPr>
            <a:spLocks noGrp="1"/>
          </p:cNvSpPr>
          <p:nvPr>
            <p:ph type="sldNum" sz="quarter" idx="11"/>
          </p:nvPr>
        </p:nvSpPr>
        <p:spPr/>
        <p:txBody>
          <a:bodyPr/>
          <a:lstStyle/>
          <a:p>
            <a:fld id="{26ECBD59-040C-4783-B928-796E0032E3E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6ECBD59-040C-4783-B928-796E0032E3E9}"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CA931FB-4564-4181-899C-A73D472EC5D8}" type="datetimeFigureOut">
              <a:rPr lang="en-US" smtClean="0"/>
              <a:t>2/25/2016</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Professional Development Plan: Transgender Community at Centrist College </a:t>
            </a:r>
          </a:p>
        </p:txBody>
      </p:sp>
      <p:sp>
        <p:nvSpPr>
          <p:cNvPr id="3" name="Subtitle 2"/>
          <p:cNvSpPr>
            <a:spLocks noGrp="1"/>
          </p:cNvSpPr>
          <p:nvPr>
            <p:ph type="subTitle" idx="1"/>
          </p:nvPr>
        </p:nvSpPr>
        <p:spPr/>
        <p:txBody>
          <a:bodyPr>
            <a:normAutofit fontScale="77500" lnSpcReduction="20000"/>
          </a:bodyPr>
          <a:lstStyle/>
          <a:p>
            <a:r>
              <a:rPr lang="en-US" dirty="0" smtClean="0"/>
              <a:t>Western Michigan University</a:t>
            </a:r>
          </a:p>
          <a:p>
            <a:r>
              <a:rPr lang="en-US" dirty="0" smtClean="0"/>
              <a:t>Paige Schoenborn</a:t>
            </a:r>
          </a:p>
          <a:p>
            <a:r>
              <a:rPr lang="en-US" dirty="0" smtClean="0"/>
              <a:t>Vicki </a:t>
            </a:r>
            <a:r>
              <a:rPr lang="en-US" dirty="0" err="1" smtClean="0"/>
              <a:t>VanPatten</a:t>
            </a:r>
            <a:endParaRPr lang="en-US" dirty="0" smtClean="0"/>
          </a:p>
          <a:p>
            <a:r>
              <a:rPr lang="en-US" dirty="0" err="1" smtClean="0"/>
              <a:t>Kaysee</a:t>
            </a:r>
            <a:r>
              <a:rPr lang="en-US" dirty="0" smtClean="0"/>
              <a:t> Stevenson</a:t>
            </a:r>
            <a:endParaRPr lang="en-US" dirty="0"/>
          </a:p>
        </p:txBody>
      </p:sp>
    </p:spTree>
    <p:extLst>
      <p:ext uri="{BB962C8B-B14F-4D97-AF65-F5344CB8AC3E}">
        <p14:creationId xmlns:p14="http://schemas.microsoft.com/office/powerpoint/2010/main" val="2342908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One</a:t>
            </a:r>
            <a:endParaRPr lang="en-US" dirty="0"/>
          </a:p>
        </p:txBody>
      </p:sp>
      <p:sp>
        <p:nvSpPr>
          <p:cNvPr id="3" name="Content Placeholder 2"/>
          <p:cNvSpPr>
            <a:spLocks noGrp="1"/>
          </p:cNvSpPr>
          <p:nvPr>
            <p:ph idx="1"/>
          </p:nvPr>
        </p:nvSpPr>
        <p:spPr/>
        <p:txBody>
          <a:bodyPr>
            <a:normAutofit fontScale="92500" lnSpcReduction="20000"/>
          </a:bodyPr>
          <a:lstStyle/>
          <a:p>
            <a:pPr marL="114300" indent="0">
              <a:buNone/>
            </a:pPr>
            <a:r>
              <a:rPr lang="en-US" dirty="0"/>
              <a:t>Defining Terms: </a:t>
            </a:r>
            <a:endParaRPr lang="en-US" dirty="0" smtClean="0"/>
          </a:p>
          <a:p>
            <a:pPr marL="114300" indent="0">
              <a:buNone/>
            </a:pPr>
            <a:endParaRPr lang="en-US" dirty="0"/>
          </a:p>
          <a:p>
            <a:r>
              <a:rPr lang="en-US" u="sng" dirty="0" smtClean="0"/>
              <a:t>gender</a:t>
            </a:r>
            <a:r>
              <a:rPr lang="en-US" dirty="0"/>
              <a:t>: the </a:t>
            </a:r>
            <a:r>
              <a:rPr lang="en-US" dirty="0" err="1"/>
              <a:t>sociohistorically</a:t>
            </a:r>
            <a:r>
              <a:rPr lang="en-US" dirty="0"/>
              <a:t> and culturally constructed roles and attributes given to people, often based on their assigned sex</a:t>
            </a:r>
          </a:p>
          <a:p>
            <a:r>
              <a:rPr lang="en-US" u="sng" dirty="0"/>
              <a:t>gender identity</a:t>
            </a:r>
            <a:r>
              <a:rPr lang="en-US" dirty="0"/>
              <a:t>: a person’s own self-conception of gender</a:t>
            </a:r>
          </a:p>
          <a:p>
            <a:r>
              <a:rPr lang="en-US" dirty="0"/>
              <a:t>Examples include: woman, man, genderqueer, transgender, etc.</a:t>
            </a:r>
          </a:p>
          <a:p>
            <a:r>
              <a:rPr lang="en-US" u="sng" dirty="0"/>
              <a:t>gender expression</a:t>
            </a:r>
            <a:r>
              <a:rPr lang="en-US" dirty="0"/>
              <a:t>: performance and enactment of gender, </a:t>
            </a:r>
          </a:p>
          <a:p>
            <a:r>
              <a:rPr lang="en-US" dirty="0"/>
              <a:t>Examples include: masculine, androgynous, feminine, etc.</a:t>
            </a:r>
          </a:p>
          <a:p>
            <a:r>
              <a:rPr lang="en-US" u="sng" dirty="0"/>
              <a:t>sexuality</a:t>
            </a:r>
            <a:r>
              <a:rPr lang="en-US" dirty="0"/>
              <a:t>: involves sexual behaviors (the actions in which one engages with oneself or others)</a:t>
            </a:r>
          </a:p>
          <a:p>
            <a:r>
              <a:rPr lang="en-US" u="sng" dirty="0"/>
              <a:t>sexual orientation</a:t>
            </a:r>
            <a:r>
              <a:rPr lang="en-US" dirty="0"/>
              <a:t>:  encompasses one’s romantic, sexual, and/or emotional attractions to others </a:t>
            </a:r>
          </a:p>
          <a:p>
            <a:pPr marL="114300" indent="0">
              <a:buNone/>
            </a:pPr>
            <a:r>
              <a:rPr lang="en-US" dirty="0"/>
              <a:t/>
            </a:r>
            <a:br>
              <a:rPr lang="en-US" dirty="0"/>
            </a:br>
            <a:r>
              <a:rPr lang="en-US" dirty="0"/>
              <a:t/>
            </a:r>
            <a:br>
              <a:rPr lang="en-US" dirty="0"/>
            </a:br>
            <a:r>
              <a:rPr lang="en-US" dirty="0"/>
              <a:t/>
            </a:r>
            <a:br>
              <a:rPr lang="en-US" dirty="0"/>
            </a:br>
            <a:r>
              <a:rPr lang="en-US" dirty="0"/>
              <a:t/>
            </a:r>
            <a:br>
              <a:rPr lang="en-US" dirty="0"/>
            </a:br>
            <a:r>
              <a:rPr lang="en-US" dirty="0"/>
              <a:t>(All definitions cited from </a:t>
            </a:r>
            <a:r>
              <a:rPr lang="en-US" dirty="0" err="1"/>
              <a:t>Quaye</a:t>
            </a:r>
            <a:r>
              <a:rPr lang="en-US" dirty="0"/>
              <a:t>, 2014</a:t>
            </a:r>
            <a:r>
              <a:rPr lang="en-US" dirty="0" smtClean="0"/>
              <a:t>)</a:t>
            </a:r>
            <a:endParaRPr lang="en-US" dirty="0"/>
          </a:p>
        </p:txBody>
      </p:sp>
    </p:spTree>
    <p:extLst>
      <p:ext uri="{BB962C8B-B14F-4D97-AF65-F5344CB8AC3E}">
        <p14:creationId xmlns:p14="http://schemas.microsoft.com/office/powerpoint/2010/main" val="320357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One: Understanding the Trans </a:t>
            </a:r>
            <a:r>
              <a:rPr lang="en-US" dirty="0" smtClean="0"/>
              <a:t>Community</a:t>
            </a:r>
            <a:endParaRPr lang="en-US" dirty="0"/>
          </a:p>
        </p:txBody>
      </p:sp>
      <p:sp>
        <p:nvSpPr>
          <p:cNvPr id="3" name="Content Placeholder 2"/>
          <p:cNvSpPr>
            <a:spLocks noGrp="1"/>
          </p:cNvSpPr>
          <p:nvPr>
            <p:ph idx="1"/>
          </p:nvPr>
        </p:nvSpPr>
        <p:spPr>
          <a:xfrm>
            <a:off x="457200" y="1905000"/>
            <a:ext cx="7620000" cy="4800600"/>
          </a:xfrm>
        </p:spPr>
        <p:txBody>
          <a:bodyPr>
            <a:normAutofit fontScale="77500" lnSpcReduction="20000"/>
          </a:bodyPr>
          <a:lstStyle/>
          <a:p>
            <a:r>
              <a:rPr lang="en-US" u="sng" dirty="0"/>
              <a:t>trans*</a:t>
            </a:r>
            <a:r>
              <a:rPr lang="en-US" dirty="0"/>
              <a:t>: individuals who subvert the gender binary and/or whose gender identity conflicts with their sex defined at birth (Bornstein &amp; </a:t>
            </a:r>
            <a:r>
              <a:rPr lang="en-US" dirty="0" err="1"/>
              <a:t>Bilodeau</a:t>
            </a:r>
            <a:r>
              <a:rPr lang="en-US" dirty="0"/>
              <a:t> as cited in </a:t>
            </a:r>
            <a:r>
              <a:rPr lang="en-US" dirty="0" err="1"/>
              <a:t>Quaye</a:t>
            </a:r>
            <a:r>
              <a:rPr lang="en-US" dirty="0"/>
              <a:t>, 2014)</a:t>
            </a:r>
          </a:p>
          <a:p>
            <a:r>
              <a:rPr lang="en-US" u="sng" dirty="0" err="1" smtClean="0"/>
              <a:t>transexual</a:t>
            </a:r>
            <a:r>
              <a:rPr lang="en-US" dirty="0"/>
              <a:t>:  an individual who lives some or all of the time in a sex different from their biological sex (</a:t>
            </a:r>
            <a:r>
              <a:rPr lang="en-US" dirty="0" err="1"/>
              <a:t>Quaye</a:t>
            </a:r>
            <a:r>
              <a:rPr lang="en-US" dirty="0"/>
              <a:t>, 2014)</a:t>
            </a:r>
          </a:p>
          <a:p>
            <a:r>
              <a:rPr lang="en-US" u="sng" dirty="0"/>
              <a:t>crossdresser</a:t>
            </a:r>
            <a:r>
              <a:rPr lang="en-US" dirty="0"/>
              <a:t>: those who wear clothes typically associated with the “opposite” gender (</a:t>
            </a:r>
            <a:r>
              <a:rPr lang="en-US" dirty="0" err="1"/>
              <a:t>Quaye</a:t>
            </a:r>
            <a:r>
              <a:rPr lang="en-US" dirty="0"/>
              <a:t>, 2014)</a:t>
            </a:r>
          </a:p>
          <a:p>
            <a:r>
              <a:rPr lang="en-US" u="sng" dirty="0"/>
              <a:t>drag queen / drag king</a:t>
            </a:r>
            <a:r>
              <a:rPr lang="en-US" dirty="0"/>
              <a:t>: those who </a:t>
            </a:r>
            <a:r>
              <a:rPr lang="en-US" dirty="0" err="1"/>
              <a:t>crossdress</a:t>
            </a:r>
            <a:r>
              <a:rPr lang="en-US" dirty="0"/>
              <a:t> within a specific performance context (</a:t>
            </a:r>
            <a:r>
              <a:rPr lang="en-US" dirty="0" err="1"/>
              <a:t>Quaye</a:t>
            </a:r>
            <a:r>
              <a:rPr lang="en-US" dirty="0"/>
              <a:t>, 2014)</a:t>
            </a:r>
          </a:p>
          <a:p>
            <a:r>
              <a:rPr lang="en-US" dirty="0"/>
              <a:t>(drag queen refers to males dressing as women, drag king refers to women dressing as males)</a:t>
            </a:r>
          </a:p>
          <a:p>
            <a:r>
              <a:rPr lang="en-US" u="sng" dirty="0"/>
              <a:t>gender radicals / Genderqueers</a:t>
            </a:r>
            <a:r>
              <a:rPr lang="en-US" dirty="0"/>
              <a:t>: those who identify outside of binary gender or sex systems all together (Gagne as cited in </a:t>
            </a:r>
            <a:r>
              <a:rPr lang="en-US" dirty="0" err="1"/>
              <a:t>Quaye</a:t>
            </a:r>
            <a:r>
              <a:rPr lang="en-US" dirty="0"/>
              <a:t>, 2014)</a:t>
            </a:r>
          </a:p>
          <a:p>
            <a:r>
              <a:rPr lang="en-US" u="sng" dirty="0"/>
              <a:t>cisgender</a:t>
            </a:r>
            <a:r>
              <a:rPr lang="en-US" dirty="0"/>
              <a:t>: those who experience a match between the match the gender they were assigned at birth, their bodies, and their personal identity (</a:t>
            </a:r>
            <a:r>
              <a:rPr lang="en-US" dirty="0" err="1"/>
              <a:t>Schilt</a:t>
            </a:r>
            <a:r>
              <a:rPr lang="en-US" dirty="0"/>
              <a:t> &amp; Westbrook as cited in </a:t>
            </a:r>
            <a:r>
              <a:rPr lang="en-US" dirty="0" err="1"/>
              <a:t>Quaye</a:t>
            </a:r>
            <a:r>
              <a:rPr lang="en-US" dirty="0"/>
              <a:t>, 2014)</a:t>
            </a:r>
          </a:p>
          <a:p>
            <a:pPr marL="114300" indent="0">
              <a:buNone/>
            </a:pPr>
            <a:r>
              <a:rPr lang="en-US" dirty="0"/>
              <a:t/>
            </a:r>
            <a:br>
              <a:rPr lang="en-US" dirty="0"/>
            </a:br>
            <a:r>
              <a:rPr lang="en-US" dirty="0"/>
              <a:t/>
            </a:r>
            <a:br>
              <a:rPr lang="en-US" dirty="0"/>
            </a:br>
            <a:r>
              <a:rPr lang="en-US" dirty="0"/>
              <a:t/>
            </a:r>
            <a:br>
              <a:rPr lang="en-US" dirty="0"/>
            </a:br>
            <a:r>
              <a:rPr lang="en-US" dirty="0"/>
              <a:t>(All definitions cited from </a:t>
            </a:r>
            <a:r>
              <a:rPr lang="en-US" dirty="0" err="1"/>
              <a:t>Quaye</a:t>
            </a:r>
            <a:r>
              <a:rPr lang="en-US" dirty="0"/>
              <a:t>, 2014)</a:t>
            </a:r>
          </a:p>
        </p:txBody>
      </p:sp>
    </p:spTree>
    <p:extLst>
      <p:ext uri="{BB962C8B-B14F-4D97-AF65-F5344CB8AC3E}">
        <p14:creationId xmlns:p14="http://schemas.microsoft.com/office/powerpoint/2010/main" val="85601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Two: Facing Challenges in the Trans* </a:t>
            </a:r>
            <a:r>
              <a:rPr lang="en-US" dirty="0" smtClean="0"/>
              <a:t>Community</a:t>
            </a:r>
            <a:endParaRPr lang="en-US" dirty="0"/>
          </a:p>
        </p:txBody>
      </p:sp>
      <p:sp>
        <p:nvSpPr>
          <p:cNvPr id="3" name="Content Placeholder 2"/>
          <p:cNvSpPr>
            <a:spLocks noGrp="1"/>
          </p:cNvSpPr>
          <p:nvPr>
            <p:ph idx="1"/>
          </p:nvPr>
        </p:nvSpPr>
        <p:spPr/>
        <p:txBody>
          <a:bodyPr/>
          <a:lstStyle/>
          <a:p>
            <a:pPr fontAlgn="base"/>
            <a:r>
              <a:rPr lang="en-US" dirty="0"/>
              <a:t>Common Misconceptions</a:t>
            </a:r>
          </a:p>
          <a:p>
            <a:pPr fontAlgn="base"/>
            <a:r>
              <a:rPr lang="en-US" dirty="0"/>
              <a:t>Housing</a:t>
            </a:r>
          </a:p>
          <a:p>
            <a:pPr marL="114300" indent="0">
              <a:buNone/>
            </a:pPr>
            <a:endParaRPr lang="en-US" dirty="0"/>
          </a:p>
        </p:txBody>
      </p:sp>
    </p:spTree>
    <p:extLst>
      <p:ext uri="{BB962C8B-B14F-4D97-AF65-F5344CB8AC3E}">
        <p14:creationId xmlns:p14="http://schemas.microsoft.com/office/powerpoint/2010/main" val="3660699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Two: Facing Challenges in the Trans* </a:t>
            </a:r>
            <a:r>
              <a:rPr lang="en-US" dirty="0" smtClean="0"/>
              <a:t>Community</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a:t>Common Misconceptions</a:t>
            </a:r>
          </a:p>
          <a:p>
            <a:pPr lvl="1" fontAlgn="base"/>
            <a:r>
              <a:rPr lang="en-US" dirty="0" err="1"/>
              <a:t>Dyadism</a:t>
            </a:r>
            <a:r>
              <a:rPr lang="en-US" dirty="0"/>
              <a:t> </a:t>
            </a:r>
          </a:p>
          <a:p>
            <a:pPr lvl="2" fontAlgn="base"/>
            <a:r>
              <a:rPr lang="en-US" dirty="0"/>
              <a:t>Definition: dichotomy of gender (the only categories are male &amp; female) (</a:t>
            </a:r>
            <a:r>
              <a:rPr lang="en-US" dirty="0" err="1"/>
              <a:t>Jourian</a:t>
            </a:r>
            <a:r>
              <a:rPr lang="en-US" dirty="0"/>
              <a:t>, 2015)</a:t>
            </a:r>
          </a:p>
          <a:p>
            <a:pPr lvl="1" fontAlgn="base"/>
            <a:r>
              <a:rPr lang="en-US" dirty="0"/>
              <a:t>Heterosexism - </a:t>
            </a:r>
          </a:p>
          <a:p>
            <a:pPr lvl="2" fontAlgn="base"/>
            <a:r>
              <a:rPr lang="en-US" dirty="0"/>
              <a:t>The assumption that “everyone is heterosexual” (</a:t>
            </a:r>
            <a:r>
              <a:rPr lang="en-US" dirty="0" err="1"/>
              <a:t>Jourian</a:t>
            </a:r>
            <a:r>
              <a:rPr lang="en-US" dirty="0"/>
              <a:t>, 2015)</a:t>
            </a:r>
          </a:p>
          <a:p>
            <a:pPr lvl="2" fontAlgn="base"/>
            <a:r>
              <a:rPr lang="en-US" dirty="0"/>
              <a:t>This increases problems for trans* students</a:t>
            </a:r>
          </a:p>
          <a:p>
            <a:pPr lvl="1" fontAlgn="base"/>
            <a:r>
              <a:rPr lang="en-US" dirty="0"/>
              <a:t>Trans* is a sexual orientation (lumped with LGBT)</a:t>
            </a:r>
          </a:p>
          <a:p>
            <a:pPr lvl="2" fontAlgn="base"/>
            <a:r>
              <a:rPr lang="en-US" dirty="0"/>
              <a:t>Trans* is not a sexual orientation</a:t>
            </a:r>
          </a:p>
          <a:p>
            <a:pPr lvl="2" fontAlgn="base"/>
            <a:r>
              <a:rPr lang="en-US" dirty="0"/>
              <a:t>Trans* is a gender expression</a:t>
            </a:r>
          </a:p>
          <a:p>
            <a:pPr lvl="1" fontAlgn="base"/>
            <a:r>
              <a:rPr lang="en-US" dirty="0"/>
              <a:t>Gender transition is the ultimate goal for all trans* students (</a:t>
            </a:r>
            <a:r>
              <a:rPr lang="en-US" dirty="0" err="1"/>
              <a:t>Quaye</a:t>
            </a:r>
            <a:r>
              <a:rPr lang="en-US" dirty="0"/>
              <a:t>, 2014)</a:t>
            </a:r>
          </a:p>
          <a:p>
            <a:pPr lvl="2" fontAlgn="base"/>
            <a:r>
              <a:rPr lang="en-US" dirty="0"/>
              <a:t>While many students choose to undergo gender change surgeries, this is not necessarily the choice for all trans* students</a:t>
            </a:r>
          </a:p>
          <a:p>
            <a:pPr lvl="2" fontAlgn="base"/>
            <a:r>
              <a:rPr lang="en-US" dirty="0"/>
              <a:t>It is important to be open to this surgery, but not encourage it for students who do not want this to be part of their journey</a:t>
            </a:r>
          </a:p>
          <a:p>
            <a:endParaRPr lang="en-US" dirty="0"/>
          </a:p>
        </p:txBody>
      </p:sp>
    </p:spTree>
    <p:extLst>
      <p:ext uri="{BB962C8B-B14F-4D97-AF65-F5344CB8AC3E}">
        <p14:creationId xmlns:p14="http://schemas.microsoft.com/office/powerpoint/2010/main" val="1193395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Two: Facing Challenges in the Trans* </a:t>
            </a:r>
            <a:r>
              <a:rPr lang="en-US" dirty="0" smtClean="0"/>
              <a:t>Community</a:t>
            </a:r>
            <a:endParaRPr lang="en-US" dirty="0"/>
          </a:p>
        </p:txBody>
      </p:sp>
      <p:sp>
        <p:nvSpPr>
          <p:cNvPr id="3" name="Content Placeholder 2"/>
          <p:cNvSpPr>
            <a:spLocks noGrp="1"/>
          </p:cNvSpPr>
          <p:nvPr>
            <p:ph idx="1"/>
          </p:nvPr>
        </p:nvSpPr>
        <p:spPr>
          <a:xfrm>
            <a:off x="457200" y="1600200"/>
            <a:ext cx="7620000" cy="5105400"/>
          </a:xfrm>
        </p:spPr>
        <p:txBody>
          <a:bodyPr>
            <a:normAutofit fontScale="92500" lnSpcReduction="20000"/>
          </a:bodyPr>
          <a:lstStyle/>
          <a:p>
            <a:r>
              <a:rPr lang="en-US" dirty="0"/>
              <a:t>Housing </a:t>
            </a:r>
          </a:p>
          <a:p>
            <a:pPr fontAlgn="base"/>
            <a:r>
              <a:rPr lang="en-US" dirty="0"/>
              <a:t>Policies that have a dichotomy of gender (only male and female) for housing, are not inclusive to the trans* community </a:t>
            </a:r>
          </a:p>
          <a:p>
            <a:pPr fontAlgn="base"/>
            <a:r>
              <a:rPr lang="en-US" dirty="0"/>
              <a:t>Housing needs for trans* students must be decided on a case-by-case basis, but overarching policies (requiring reasonable considerations for trans* students) help the community although they may not solve all problems</a:t>
            </a:r>
          </a:p>
          <a:p>
            <a:pPr fontAlgn="base"/>
            <a:r>
              <a:rPr lang="en-US" dirty="0"/>
              <a:t>Need to respect that some trans students do not want to disclose their biological sex</a:t>
            </a:r>
          </a:p>
          <a:p>
            <a:pPr fontAlgn="base"/>
            <a:r>
              <a:rPr lang="en-US" dirty="0"/>
              <a:t>Possible solutions</a:t>
            </a:r>
          </a:p>
          <a:p>
            <a:pPr lvl="1" fontAlgn="base"/>
            <a:r>
              <a:rPr lang="en-US" dirty="0"/>
              <a:t>On applications, offer a “self-identified gender” prompt to include trans* students</a:t>
            </a:r>
          </a:p>
          <a:p>
            <a:pPr lvl="1" fontAlgn="base"/>
            <a:r>
              <a:rPr lang="en-US" dirty="0"/>
              <a:t>Have a specific residence hall community specifically for trans* students</a:t>
            </a:r>
          </a:p>
          <a:p>
            <a:pPr lvl="1" fontAlgn="base"/>
            <a:r>
              <a:rPr lang="en-US" dirty="0"/>
              <a:t>Ongoing professional development related to transgender students (for residence hall staff</a:t>
            </a:r>
            <a:r>
              <a:rPr lang="en-US" dirty="0" smtClean="0"/>
              <a:t>)</a:t>
            </a:r>
          </a:p>
          <a:p>
            <a:pPr lvl="1" fontAlgn="base"/>
            <a:endParaRPr lang="en-US" dirty="0"/>
          </a:p>
          <a:p>
            <a:pPr marL="114300" indent="0">
              <a:buNone/>
            </a:pPr>
            <a:r>
              <a:rPr lang="en-US" dirty="0"/>
              <a:t>All cited from (</a:t>
            </a:r>
            <a:r>
              <a:rPr lang="en-US" dirty="0" err="1"/>
              <a:t>Beemyn</a:t>
            </a:r>
            <a:r>
              <a:rPr lang="en-US" dirty="0"/>
              <a:t>, 2005</a:t>
            </a:r>
            <a:r>
              <a:rPr lang="en-US" dirty="0" smtClean="0"/>
              <a:t>)</a:t>
            </a:r>
            <a:endParaRPr lang="en-US" dirty="0"/>
          </a:p>
        </p:txBody>
      </p:sp>
    </p:spTree>
    <p:extLst>
      <p:ext uri="{BB962C8B-B14F-4D97-AF65-F5344CB8AC3E}">
        <p14:creationId xmlns:p14="http://schemas.microsoft.com/office/powerpoint/2010/main" val="133593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Three - Taking </a:t>
            </a:r>
            <a:r>
              <a:rPr lang="en-US" dirty="0" smtClean="0"/>
              <a:t>Action</a:t>
            </a:r>
            <a:endParaRPr lang="en-US" dirty="0"/>
          </a:p>
        </p:txBody>
      </p:sp>
      <p:sp>
        <p:nvSpPr>
          <p:cNvPr id="3" name="Content Placeholder 2"/>
          <p:cNvSpPr>
            <a:spLocks noGrp="1"/>
          </p:cNvSpPr>
          <p:nvPr>
            <p:ph idx="1"/>
          </p:nvPr>
        </p:nvSpPr>
        <p:spPr/>
        <p:txBody>
          <a:bodyPr/>
          <a:lstStyle/>
          <a:p>
            <a:pPr fontAlgn="base"/>
            <a:r>
              <a:rPr lang="en-US" dirty="0"/>
              <a:t>Preferred </a:t>
            </a:r>
            <a:r>
              <a:rPr lang="en-US" dirty="0" smtClean="0"/>
              <a:t>Name Policy </a:t>
            </a:r>
            <a:r>
              <a:rPr lang="en-US" dirty="0"/>
              <a:t>/ Self-Identified Gender Policy</a:t>
            </a:r>
          </a:p>
          <a:p>
            <a:pPr fontAlgn="base"/>
            <a:r>
              <a:rPr lang="en-US" dirty="0"/>
              <a:t>Additional support services</a:t>
            </a:r>
          </a:p>
          <a:p>
            <a:endParaRPr lang="en-US" dirty="0"/>
          </a:p>
        </p:txBody>
      </p:sp>
    </p:spTree>
    <p:extLst>
      <p:ext uri="{BB962C8B-B14F-4D97-AF65-F5344CB8AC3E}">
        <p14:creationId xmlns:p14="http://schemas.microsoft.com/office/powerpoint/2010/main" val="729204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Three - Taking </a:t>
            </a:r>
            <a:r>
              <a:rPr lang="en-US" dirty="0" smtClean="0"/>
              <a:t>Action</a:t>
            </a:r>
            <a:endParaRPr lang="en-US" dirty="0"/>
          </a:p>
        </p:txBody>
      </p:sp>
      <p:sp>
        <p:nvSpPr>
          <p:cNvPr id="3" name="Content Placeholder 2"/>
          <p:cNvSpPr>
            <a:spLocks noGrp="1"/>
          </p:cNvSpPr>
          <p:nvPr>
            <p:ph idx="1"/>
          </p:nvPr>
        </p:nvSpPr>
        <p:spPr/>
        <p:txBody>
          <a:bodyPr/>
          <a:lstStyle/>
          <a:p>
            <a:pPr fontAlgn="base"/>
            <a:r>
              <a:rPr lang="en-US" dirty="0"/>
              <a:t>Preferred Name Policy </a:t>
            </a:r>
          </a:p>
          <a:p>
            <a:pPr lvl="1" fontAlgn="base"/>
            <a:r>
              <a:rPr lang="en-US" dirty="0"/>
              <a:t>Additional field after legal name indicating their preferred/chosen name if different than legal name</a:t>
            </a:r>
          </a:p>
          <a:p>
            <a:pPr lvl="2" fontAlgn="base"/>
            <a:r>
              <a:rPr lang="en-US" dirty="0"/>
              <a:t>Ex. Legal Name: John Smith, Preferred Name: Jennifer Smith</a:t>
            </a:r>
          </a:p>
          <a:p>
            <a:pPr lvl="1" fontAlgn="base"/>
            <a:r>
              <a:rPr lang="en-US" dirty="0"/>
              <a:t>Required field on all applications (admissions, housing, scholarships, student employment, student organizations, etc.) </a:t>
            </a:r>
          </a:p>
          <a:p>
            <a:pPr fontAlgn="base"/>
            <a:r>
              <a:rPr lang="en-US" dirty="0"/>
              <a:t>Self-Identified Gender Policy</a:t>
            </a:r>
          </a:p>
          <a:p>
            <a:pPr lvl="1" fontAlgn="base"/>
            <a:r>
              <a:rPr lang="en-US" dirty="0"/>
              <a:t>Additional field after biological sex indicating their self-identified gender if different than biological</a:t>
            </a:r>
          </a:p>
          <a:p>
            <a:pPr lvl="2" fontAlgn="base"/>
            <a:r>
              <a:rPr lang="en-US" dirty="0"/>
              <a:t>Ex. Biological Sex: Female, Self-Identified Gender Identity: Male</a:t>
            </a:r>
          </a:p>
          <a:p>
            <a:pPr lvl="1" fontAlgn="base"/>
            <a:r>
              <a:rPr lang="en-US" dirty="0"/>
              <a:t>Required field on all applications (admissions, housing, scholarships, student employment, student organizations, etc.) </a:t>
            </a:r>
          </a:p>
          <a:p>
            <a:endParaRPr lang="en-US" dirty="0"/>
          </a:p>
        </p:txBody>
      </p:sp>
    </p:spTree>
    <p:extLst>
      <p:ext uri="{BB962C8B-B14F-4D97-AF65-F5344CB8AC3E}">
        <p14:creationId xmlns:p14="http://schemas.microsoft.com/office/powerpoint/2010/main" val="652993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Three - Taking </a:t>
            </a:r>
            <a:r>
              <a:rPr lang="en-US" dirty="0" smtClean="0"/>
              <a:t>Action</a:t>
            </a:r>
            <a:endParaRPr lang="en-US" dirty="0"/>
          </a:p>
        </p:txBody>
      </p:sp>
      <p:sp>
        <p:nvSpPr>
          <p:cNvPr id="3" name="Content Placeholder 2"/>
          <p:cNvSpPr>
            <a:spLocks noGrp="1"/>
          </p:cNvSpPr>
          <p:nvPr>
            <p:ph idx="1"/>
          </p:nvPr>
        </p:nvSpPr>
        <p:spPr/>
        <p:txBody>
          <a:bodyPr/>
          <a:lstStyle/>
          <a:p>
            <a:pPr marL="114300" indent="0" fontAlgn="base">
              <a:buNone/>
            </a:pPr>
            <a:r>
              <a:rPr lang="en-US" dirty="0"/>
              <a:t>Additional Support Services</a:t>
            </a:r>
          </a:p>
          <a:p>
            <a:pPr lvl="1" fontAlgn="base"/>
            <a:r>
              <a:rPr lang="en-US" dirty="0"/>
              <a:t>More professional staff to work specifically with trans* students</a:t>
            </a:r>
          </a:p>
          <a:p>
            <a:pPr lvl="2" fontAlgn="base"/>
            <a:r>
              <a:rPr lang="en-US" dirty="0"/>
              <a:t>This staff should be different than the LGB services staff members to ensure that trans* receive adequate support (often gender identity is confused with sexual orientation)</a:t>
            </a:r>
          </a:p>
          <a:p>
            <a:pPr lvl="2" fontAlgn="base"/>
            <a:r>
              <a:rPr lang="en-US" dirty="0"/>
              <a:t>Programming, Housing, Academic Support Services, &amp; Counseling</a:t>
            </a:r>
          </a:p>
          <a:p>
            <a:pPr lvl="1" fontAlgn="base"/>
            <a:r>
              <a:rPr lang="en-US" dirty="0"/>
              <a:t>Trans* Community</a:t>
            </a:r>
          </a:p>
          <a:p>
            <a:pPr lvl="2" fontAlgn="base"/>
            <a:r>
              <a:rPr lang="en-US" dirty="0"/>
              <a:t>Space for students on campus to go if they do not feel comfortable in other communal areas or prefer a safe place to gather with other trans* students / meet other trans* students</a:t>
            </a:r>
          </a:p>
          <a:p>
            <a:pPr lvl="2" fontAlgn="base"/>
            <a:r>
              <a:rPr lang="en-US" dirty="0"/>
              <a:t>Designated for inclusion of all gender identities</a:t>
            </a:r>
          </a:p>
          <a:p>
            <a:endParaRPr lang="en-US" dirty="0"/>
          </a:p>
        </p:txBody>
      </p:sp>
    </p:spTree>
    <p:extLst>
      <p:ext uri="{BB962C8B-B14F-4D97-AF65-F5344CB8AC3E}">
        <p14:creationId xmlns:p14="http://schemas.microsoft.com/office/powerpoint/2010/main" val="3088038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114300" indent="0">
              <a:buNone/>
            </a:pPr>
            <a:r>
              <a:rPr lang="en-US" sz="1600" dirty="0" err="1"/>
              <a:t>Beemyn</a:t>
            </a:r>
            <a:r>
              <a:rPr lang="en-US" sz="1600" dirty="0"/>
              <a:t>, B., Curtis, B., Davis, M., Tubbs, N., &amp; </a:t>
            </a:r>
            <a:r>
              <a:rPr lang="en-US" sz="1600" dirty="0" err="1"/>
              <a:t>Sanlo</a:t>
            </a:r>
            <a:r>
              <a:rPr lang="en-US" sz="1600" dirty="0"/>
              <a:t>, Ronni L. (2005). Transgender issues </a:t>
            </a:r>
            <a:endParaRPr lang="en-US" sz="1600" dirty="0" smtClean="0"/>
          </a:p>
          <a:p>
            <a:pPr marL="114300" indent="0">
              <a:buNone/>
            </a:pPr>
            <a:r>
              <a:rPr lang="en-US" sz="1600" dirty="0" smtClean="0"/>
              <a:t>	</a:t>
            </a:r>
            <a:r>
              <a:rPr lang="en-US" sz="1600" dirty="0"/>
              <a:t>on college campuses. </a:t>
            </a:r>
            <a:r>
              <a:rPr lang="en-US" sz="1600" i="1" dirty="0"/>
              <a:t>New Directions for Student Services,2005, 111</a:t>
            </a:r>
            <a:r>
              <a:rPr lang="en-US" sz="1600" dirty="0"/>
              <a:t>, 49-60. </a:t>
            </a:r>
            <a:endParaRPr lang="en-US" sz="1600" dirty="0" smtClean="0"/>
          </a:p>
          <a:p>
            <a:pPr marL="114300" indent="0">
              <a:buNone/>
            </a:pPr>
            <a:r>
              <a:rPr lang="en-US" sz="1600" dirty="0"/>
              <a:t>	</a:t>
            </a:r>
            <a:r>
              <a:rPr lang="en-US" sz="1600" dirty="0" err="1"/>
              <a:t>doi</a:t>
            </a:r>
            <a:r>
              <a:rPr lang="en-US" sz="1600" dirty="0"/>
              <a:t>: </a:t>
            </a:r>
            <a:r>
              <a:rPr lang="en-US" sz="1600" dirty="0" smtClean="0"/>
              <a:t>10.1002/ss.173</a:t>
            </a:r>
            <a:endParaRPr lang="en-US" sz="1600" dirty="0"/>
          </a:p>
          <a:p>
            <a:pPr marL="114300" indent="0">
              <a:buNone/>
            </a:pPr>
            <a:r>
              <a:rPr lang="en-US" sz="1600" dirty="0" smtClean="0"/>
              <a:t>Harper</a:t>
            </a:r>
            <a:r>
              <a:rPr lang="en-US" sz="1600" dirty="0"/>
              <a:t>, S. R., &amp; </a:t>
            </a:r>
            <a:r>
              <a:rPr lang="en-US" sz="1600" dirty="0" err="1"/>
              <a:t>Quaye</a:t>
            </a:r>
            <a:r>
              <a:rPr lang="en-US" sz="1600" dirty="0"/>
              <a:t>, S. J. (Eds.). (2014). </a:t>
            </a:r>
            <a:r>
              <a:rPr lang="en-US" sz="1600" i="1" dirty="0"/>
              <a:t>Student engagement in higher education: </a:t>
            </a:r>
            <a:endParaRPr lang="en-US" sz="1600" i="1" dirty="0" smtClean="0"/>
          </a:p>
          <a:p>
            <a:pPr marL="114300" indent="0">
              <a:buNone/>
            </a:pPr>
            <a:r>
              <a:rPr lang="en-US" sz="1600" i="1" dirty="0" smtClean="0"/>
              <a:t>	</a:t>
            </a:r>
            <a:r>
              <a:rPr lang="en-US" sz="1600" i="1" dirty="0"/>
              <a:t>Theoretical perspectives and practical </a:t>
            </a:r>
            <a:r>
              <a:rPr lang="en-US" sz="1600" dirty="0"/>
              <a:t> </a:t>
            </a:r>
            <a:r>
              <a:rPr lang="en-US" sz="1600" i="1" dirty="0"/>
              <a:t>approaches for diverse populations</a:t>
            </a:r>
            <a:r>
              <a:rPr lang="en-US" sz="1600" dirty="0"/>
              <a:t>. </a:t>
            </a:r>
            <a:endParaRPr lang="en-US" sz="1600" dirty="0" smtClean="0"/>
          </a:p>
          <a:p>
            <a:pPr marL="114300" indent="0">
              <a:buNone/>
            </a:pPr>
            <a:r>
              <a:rPr lang="en-US" sz="1600" i="1" dirty="0"/>
              <a:t>	</a:t>
            </a:r>
            <a:r>
              <a:rPr lang="en-US" sz="1600" dirty="0"/>
              <a:t>New York, NY: Routledge</a:t>
            </a:r>
            <a:r>
              <a:rPr lang="en-US" sz="1600" dirty="0" smtClean="0"/>
              <a:t>.</a:t>
            </a:r>
            <a:endParaRPr lang="en-US" sz="1600" i="1" dirty="0" smtClean="0"/>
          </a:p>
          <a:p>
            <a:pPr marL="114300" indent="0">
              <a:buNone/>
            </a:pPr>
            <a:r>
              <a:rPr lang="en-US" sz="1600" dirty="0" err="1" smtClean="0"/>
              <a:t>Jourian</a:t>
            </a:r>
            <a:r>
              <a:rPr lang="en-US" sz="1600" dirty="0"/>
              <a:t>, T.J. (2015). Evolving nature of sexual orientation and gender identity. Loyola </a:t>
            </a:r>
            <a:endParaRPr lang="en-US" sz="1600" dirty="0" smtClean="0"/>
          </a:p>
          <a:p>
            <a:pPr marL="114300" indent="0">
              <a:buNone/>
            </a:pPr>
            <a:r>
              <a:rPr lang="en-US" sz="1600" dirty="0" smtClean="0"/>
              <a:t>	</a:t>
            </a:r>
            <a:r>
              <a:rPr lang="en-US" sz="1600" dirty="0"/>
              <a:t>University, Chicago</a:t>
            </a:r>
            <a:r>
              <a:rPr lang="en-US" sz="1600" dirty="0" smtClean="0"/>
              <a:t>.</a:t>
            </a:r>
            <a:endParaRPr lang="en-US" sz="1600" dirty="0"/>
          </a:p>
          <a:p>
            <a:pPr marL="114300" indent="0">
              <a:buNone/>
            </a:pPr>
            <a:r>
              <a:rPr lang="en-US" sz="1600" dirty="0" err="1" smtClean="0"/>
              <a:t>Rentz</a:t>
            </a:r>
            <a:r>
              <a:rPr lang="en-US" sz="1600" dirty="0"/>
              <a:t>, A. L., &amp; Zhang, N. (2011). </a:t>
            </a:r>
            <a:r>
              <a:rPr lang="en-US" sz="1600" dirty="0" err="1"/>
              <a:t>R</a:t>
            </a:r>
            <a:r>
              <a:rPr lang="en-US" sz="1600" i="1" dirty="0" err="1"/>
              <a:t>entz's</a:t>
            </a:r>
            <a:r>
              <a:rPr lang="en-US" sz="1600" i="1" dirty="0"/>
              <a:t> student affairs practice in higher education</a:t>
            </a:r>
            <a:r>
              <a:rPr lang="en-US" sz="1600" dirty="0"/>
              <a:t>. </a:t>
            </a:r>
            <a:endParaRPr lang="en-US" sz="1600" dirty="0" smtClean="0"/>
          </a:p>
          <a:p>
            <a:pPr marL="114300" indent="0">
              <a:buNone/>
            </a:pPr>
            <a:r>
              <a:rPr lang="en-US" sz="1600" dirty="0"/>
              <a:t>	Springfield, IL: C.C. Thomas.</a:t>
            </a:r>
          </a:p>
          <a:p>
            <a:pPr marL="114300" indent="0">
              <a:buNone/>
            </a:pPr>
            <a:endParaRPr lang="en-US" sz="1600" dirty="0"/>
          </a:p>
        </p:txBody>
      </p:sp>
    </p:spTree>
    <p:extLst>
      <p:ext uri="{BB962C8B-B14F-4D97-AF65-F5344CB8AC3E}">
        <p14:creationId xmlns:p14="http://schemas.microsoft.com/office/powerpoint/2010/main" val="191899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Disclaimer</a:t>
            </a:r>
            <a:endParaRPr lang="en-US" dirty="0"/>
          </a:p>
        </p:txBody>
      </p:sp>
      <p:sp>
        <p:nvSpPr>
          <p:cNvPr id="5" name="Content Placeholder 4"/>
          <p:cNvSpPr>
            <a:spLocks noGrp="1"/>
          </p:cNvSpPr>
          <p:nvPr>
            <p:ph idx="1"/>
          </p:nvPr>
        </p:nvSpPr>
        <p:spPr/>
        <p:txBody>
          <a:bodyPr/>
          <a:lstStyle/>
          <a:p>
            <a:pPr marL="114300" indent="0">
              <a:buNone/>
            </a:pPr>
            <a:r>
              <a:rPr lang="en-US" sz="2400" dirty="0"/>
              <a:t>For the purpose of this presentation, we will be  using the term “trans*” instead of transgender.  This term is preferred because it is inclusive to all the gender identities within the trans* community (</a:t>
            </a:r>
            <a:r>
              <a:rPr lang="en-US" sz="2400" dirty="0" err="1"/>
              <a:t>Quaye</a:t>
            </a:r>
            <a:r>
              <a:rPr lang="en-US" sz="2400" dirty="0"/>
              <a:t>, 2014).  </a:t>
            </a:r>
          </a:p>
          <a:p>
            <a:pPr marL="114300" indent="0">
              <a:buNone/>
            </a:pPr>
            <a:r>
              <a:rPr lang="en-US" dirty="0"/>
              <a:t/>
            </a:r>
            <a:br>
              <a:rPr lang="en-US" dirty="0"/>
            </a:br>
            <a:endParaRPr lang="en-US" dirty="0"/>
          </a:p>
        </p:txBody>
      </p:sp>
    </p:spTree>
    <p:extLst>
      <p:ext uri="{BB962C8B-B14F-4D97-AF65-F5344CB8AC3E}">
        <p14:creationId xmlns:p14="http://schemas.microsoft.com/office/powerpoint/2010/main" val="316469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Centrist doing now?</a:t>
            </a:r>
          </a:p>
        </p:txBody>
      </p:sp>
      <p:sp>
        <p:nvSpPr>
          <p:cNvPr id="3" name="Content Placeholder 2"/>
          <p:cNvSpPr>
            <a:spLocks noGrp="1"/>
          </p:cNvSpPr>
          <p:nvPr>
            <p:ph idx="1"/>
          </p:nvPr>
        </p:nvSpPr>
        <p:spPr/>
        <p:txBody>
          <a:bodyPr/>
          <a:lstStyle/>
          <a:p>
            <a:pPr marL="114300" indent="0" fontAlgn="base">
              <a:buNone/>
            </a:pPr>
            <a:r>
              <a:rPr lang="en-US" dirty="0"/>
              <a:t>Basic Diversity &amp; Inclusion Trainings</a:t>
            </a:r>
          </a:p>
          <a:p>
            <a:pPr lvl="1" fontAlgn="base"/>
            <a:r>
              <a:rPr lang="en-US" dirty="0"/>
              <a:t>Residence Life</a:t>
            </a:r>
          </a:p>
          <a:p>
            <a:pPr lvl="2" fontAlgn="base"/>
            <a:r>
              <a:rPr lang="en-US" dirty="0"/>
              <a:t>Resident Assistants receive diversity and inclusion training</a:t>
            </a:r>
          </a:p>
          <a:p>
            <a:pPr lvl="2" fontAlgn="base"/>
            <a:r>
              <a:rPr lang="en-US" dirty="0"/>
              <a:t>Resident Assistants do monthly activities with all members of their halls</a:t>
            </a:r>
          </a:p>
          <a:p>
            <a:pPr lvl="1" fontAlgn="base"/>
            <a:r>
              <a:rPr lang="en-US" dirty="0"/>
              <a:t>Campus Activities</a:t>
            </a:r>
          </a:p>
          <a:p>
            <a:pPr lvl="2" fontAlgn="base"/>
            <a:r>
              <a:rPr lang="en-US" dirty="0"/>
              <a:t>Many groups/speakers/entertainers come to the college to speak and do workshops for diversity</a:t>
            </a:r>
          </a:p>
          <a:p>
            <a:pPr lvl="1" fontAlgn="base"/>
            <a:r>
              <a:rPr lang="en-US" dirty="0"/>
              <a:t>LGBT Center </a:t>
            </a:r>
          </a:p>
          <a:p>
            <a:pPr lvl="2" fontAlgn="base"/>
            <a:r>
              <a:rPr lang="en-US" dirty="0"/>
              <a:t>One staff member</a:t>
            </a:r>
          </a:p>
          <a:p>
            <a:pPr lvl="2" fontAlgn="base"/>
            <a:r>
              <a:rPr lang="en-US" dirty="0"/>
              <a:t>Inclusive space</a:t>
            </a:r>
          </a:p>
          <a:p>
            <a:pPr marL="114300" indent="0">
              <a:buNone/>
            </a:pPr>
            <a:endParaRPr lang="en-US" dirty="0"/>
          </a:p>
        </p:txBody>
      </p:sp>
    </p:spTree>
    <p:extLst>
      <p:ext uri="{BB962C8B-B14F-4D97-AF65-F5344CB8AC3E}">
        <p14:creationId xmlns:p14="http://schemas.microsoft.com/office/powerpoint/2010/main" val="222677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be done better?</a:t>
            </a:r>
          </a:p>
        </p:txBody>
      </p:sp>
      <p:sp>
        <p:nvSpPr>
          <p:cNvPr id="3" name="Content Placeholder 2"/>
          <p:cNvSpPr>
            <a:spLocks noGrp="1"/>
          </p:cNvSpPr>
          <p:nvPr>
            <p:ph idx="1"/>
          </p:nvPr>
        </p:nvSpPr>
        <p:spPr/>
        <p:txBody>
          <a:bodyPr>
            <a:normAutofit lnSpcReduction="10000"/>
          </a:bodyPr>
          <a:lstStyle/>
          <a:p>
            <a:pPr fontAlgn="base"/>
            <a:r>
              <a:rPr lang="en-US" dirty="0"/>
              <a:t>Development of Trans* Students</a:t>
            </a:r>
          </a:p>
          <a:p>
            <a:pPr lvl="1" fontAlgn="base"/>
            <a:r>
              <a:rPr lang="en-US" dirty="0"/>
              <a:t>Create an inclusive community</a:t>
            </a:r>
          </a:p>
          <a:p>
            <a:pPr lvl="1" fontAlgn="base"/>
            <a:r>
              <a:rPr lang="en-US" dirty="0"/>
              <a:t>Offer programming that focuses on reducing hate crimes &amp; empowering trans* students in their daily lives and identity development (</a:t>
            </a:r>
            <a:r>
              <a:rPr lang="en-US" dirty="0" err="1"/>
              <a:t>Rentz</a:t>
            </a:r>
            <a:r>
              <a:rPr lang="en-US" dirty="0"/>
              <a:t>, 2011)</a:t>
            </a:r>
          </a:p>
          <a:p>
            <a:pPr fontAlgn="base"/>
            <a:r>
              <a:rPr lang="en-US" dirty="0"/>
              <a:t>Training</a:t>
            </a:r>
          </a:p>
          <a:p>
            <a:pPr lvl="1" fontAlgn="base"/>
            <a:r>
              <a:rPr lang="en-US" dirty="0"/>
              <a:t>For both students and staff</a:t>
            </a:r>
          </a:p>
          <a:p>
            <a:pPr lvl="1" fontAlgn="base"/>
            <a:r>
              <a:rPr lang="en-US" dirty="0"/>
              <a:t>Mandatory &amp; optional</a:t>
            </a:r>
          </a:p>
          <a:p>
            <a:pPr lvl="1" fontAlgn="base"/>
            <a:r>
              <a:rPr lang="en-US" dirty="0"/>
              <a:t>Not just one training for all LGBT (it is necessary to come to the understanding that there are many different individuals in this community)</a:t>
            </a:r>
          </a:p>
          <a:p>
            <a:pPr fontAlgn="base"/>
            <a:r>
              <a:rPr lang="en-US" dirty="0"/>
              <a:t>Counseling Services</a:t>
            </a:r>
          </a:p>
          <a:p>
            <a:pPr lvl="1" fontAlgn="base"/>
            <a:r>
              <a:rPr lang="en-US" dirty="0"/>
              <a:t>One staff member trained as specialist for trans* students</a:t>
            </a:r>
          </a:p>
          <a:p>
            <a:pPr lvl="1" fontAlgn="base"/>
            <a:r>
              <a:rPr lang="en-US" dirty="0"/>
              <a:t>All counseling staff members trained in LGBT </a:t>
            </a:r>
          </a:p>
          <a:p>
            <a:pPr marL="114300" indent="0">
              <a:buNone/>
            </a:pPr>
            <a:endParaRPr lang="en-US" dirty="0"/>
          </a:p>
        </p:txBody>
      </p:sp>
    </p:spTree>
    <p:extLst>
      <p:ext uri="{BB962C8B-B14F-4D97-AF65-F5344CB8AC3E}">
        <p14:creationId xmlns:p14="http://schemas.microsoft.com/office/powerpoint/2010/main" val="3031531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a:t>
            </a:r>
          </a:p>
        </p:txBody>
      </p:sp>
      <p:sp>
        <p:nvSpPr>
          <p:cNvPr id="3" name="Content Placeholder 2"/>
          <p:cNvSpPr>
            <a:spLocks noGrp="1"/>
          </p:cNvSpPr>
          <p:nvPr>
            <p:ph idx="1"/>
          </p:nvPr>
        </p:nvSpPr>
        <p:spPr/>
        <p:txBody>
          <a:bodyPr/>
          <a:lstStyle/>
          <a:p>
            <a:pPr marL="114300" indent="0">
              <a:buNone/>
            </a:pPr>
            <a:r>
              <a:rPr lang="en-US" dirty="0"/>
              <a:t>Professional Development Lecture Series</a:t>
            </a:r>
          </a:p>
          <a:p>
            <a:pPr fontAlgn="base"/>
            <a:r>
              <a:rPr lang="en-US" dirty="0"/>
              <a:t>3 Sessions </a:t>
            </a:r>
          </a:p>
          <a:p>
            <a:pPr lvl="1" fontAlgn="base"/>
            <a:r>
              <a:rPr lang="en-US" dirty="0"/>
              <a:t>2 hours each</a:t>
            </a:r>
          </a:p>
          <a:p>
            <a:pPr lvl="1" fontAlgn="base"/>
            <a:r>
              <a:rPr lang="en-US" dirty="0"/>
              <a:t>Led by LGBT professional staff</a:t>
            </a:r>
          </a:p>
          <a:p>
            <a:pPr lvl="1" fontAlgn="base"/>
            <a:r>
              <a:rPr lang="en-US" dirty="0"/>
              <a:t>Required for all faculty, student affairs staff and all first-year students</a:t>
            </a:r>
          </a:p>
          <a:p>
            <a:pPr marL="114300" indent="0">
              <a:buNone/>
            </a:pPr>
            <a:endParaRPr lang="en-US" dirty="0"/>
          </a:p>
        </p:txBody>
      </p:sp>
    </p:spTree>
    <p:extLst>
      <p:ext uri="{BB962C8B-B14F-4D97-AF65-F5344CB8AC3E}">
        <p14:creationId xmlns:p14="http://schemas.microsoft.com/office/powerpoint/2010/main" val="3809029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Development Lecture Series</a:t>
            </a:r>
          </a:p>
        </p:txBody>
      </p:sp>
      <p:sp>
        <p:nvSpPr>
          <p:cNvPr id="3" name="Content Placeholder 2"/>
          <p:cNvSpPr>
            <a:spLocks noGrp="1"/>
          </p:cNvSpPr>
          <p:nvPr>
            <p:ph idx="1"/>
          </p:nvPr>
        </p:nvSpPr>
        <p:spPr/>
        <p:txBody>
          <a:bodyPr/>
          <a:lstStyle/>
          <a:p>
            <a:pPr marL="114300" indent="0">
              <a:buNone/>
            </a:pPr>
            <a:r>
              <a:rPr lang="en-US" dirty="0"/>
              <a:t>Session 1:  Understanding the Trans* Community</a:t>
            </a:r>
          </a:p>
          <a:p>
            <a:pPr marL="114300" indent="0">
              <a:buNone/>
            </a:pPr>
            <a:r>
              <a:rPr lang="en-US" dirty="0"/>
              <a:t>Session 2:  Facing Challenges in the Trans* Community</a:t>
            </a:r>
          </a:p>
          <a:p>
            <a:pPr marL="114300" indent="0">
              <a:buNone/>
            </a:pPr>
            <a:r>
              <a:rPr lang="en-US" dirty="0"/>
              <a:t>Session 3:  Taking Action for the Trans* Community</a:t>
            </a:r>
          </a:p>
        </p:txBody>
      </p:sp>
    </p:spTree>
    <p:extLst>
      <p:ext uri="{BB962C8B-B14F-4D97-AF65-F5344CB8AC3E}">
        <p14:creationId xmlns:p14="http://schemas.microsoft.com/office/powerpoint/2010/main" val="335738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One: Understanding the Trans* Community</a:t>
            </a:r>
          </a:p>
        </p:txBody>
      </p:sp>
      <p:sp>
        <p:nvSpPr>
          <p:cNvPr id="3" name="Content Placeholder 2"/>
          <p:cNvSpPr>
            <a:spLocks noGrp="1"/>
          </p:cNvSpPr>
          <p:nvPr>
            <p:ph idx="1"/>
          </p:nvPr>
        </p:nvSpPr>
        <p:spPr/>
        <p:txBody>
          <a:bodyPr/>
          <a:lstStyle/>
          <a:p>
            <a:pPr marL="114300" indent="0" fontAlgn="base">
              <a:buNone/>
            </a:pPr>
            <a:r>
              <a:rPr lang="en-US" dirty="0" smtClean="0"/>
              <a:t>1.  Overview</a:t>
            </a:r>
            <a:endParaRPr lang="en-US" dirty="0"/>
          </a:p>
          <a:p>
            <a:pPr marL="114300" indent="0" fontAlgn="base">
              <a:buNone/>
            </a:pPr>
            <a:r>
              <a:rPr lang="en-US" dirty="0" smtClean="0"/>
              <a:t>2.  Defining </a:t>
            </a:r>
            <a:r>
              <a:rPr lang="en-US" dirty="0"/>
              <a:t>Terms</a:t>
            </a:r>
          </a:p>
          <a:p>
            <a:pPr marL="114300" indent="0" fontAlgn="base">
              <a:buNone/>
            </a:pPr>
            <a:r>
              <a:rPr lang="en-US" dirty="0" smtClean="0"/>
              <a:t>3.  Main </a:t>
            </a:r>
            <a:r>
              <a:rPr lang="en-US" dirty="0"/>
              <a:t>goals for Centrist</a:t>
            </a:r>
          </a:p>
          <a:p>
            <a:endParaRPr lang="en-US" dirty="0"/>
          </a:p>
        </p:txBody>
      </p:sp>
    </p:spTree>
    <p:extLst>
      <p:ext uri="{BB962C8B-B14F-4D97-AF65-F5344CB8AC3E}">
        <p14:creationId xmlns:p14="http://schemas.microsoft.com/office/powerpoint/2010/main" val="1508395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pPr fontAlgn="base"/>
            <a:r>
              <a:rPr lang="en-US" dirty="0"/>
              <a:t>Trans* is not a sexual orientation, it is a gender expression</a:t>
            </a:r>
          </a:p>
          <a:p>
            <a:pPr fontAlgn="base"/>
            <a:r>
              <a:rPr lang="en-US" dirty="0"/>
              <a:t>Trans* is often lumped into LGBT, with LGB representing sexual orientation, although they are very different</a:t>
            </a:r>
          </a:p>
          <a:p>
            <a:pPr fontAlgn="base"/>
            <a:r>
              <a:rPr lang="en-US" dirty="0"/>
              <a:t>Language is essential when communicating with these students, it is important to understand terminology and use it correctly (Jourian,2015)</a:t>
            </a:r>
          </a:p>
          <a:p>
            <a:endParaRPr lang="en-US" dirty="0"/>
          </a:p>
        </p:txBody>
      </p:sp>
    </p:spTree>
    <p:extLst>
      <p:ext uri="{BB962C8B-B14F-4D97-AF65-F5344CB8AC3E}">
        <p14:creationId xmlns:p14="http://schemas.microsoft.com/office/powerpoint/2010/main" val="2576864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One</a:t>
            </a:r>
            <a:endParaRPr lang="en-US" dirty="0"/>
          </a:p>
        </p:txBody>
      </p:sp>
      <p:sp>
        <p:nvSpPr>
          <p:cNvPr id="3" name="Content Placeholder 2"/>
          <p:cNvSpPr>
            <a:spLocks noGrp="1"/>
          </p:cNvSpPr>
          <p:nvPr>
            <p:ph idx="1"/>
          </p:nvPr>
        </p:nvSpPr>
        <p:spPr>
          <a:xfrm>
            <a:off x="457200" y="1600200"/>
            <a:ext cx="7620000" cy="5029200"/>
          </a:xfrm>
        </p:spPr>
        <p:txBody>
          <a:bodyPr>
            <a:normAutofit fontScale="85000" lnSpcReduction="10000"/>
          </a:bodyPr>
          <a:lstStyle/>
          <a:p>
            <a:r>
              <a:rPr lang="en-US" dirty="0" err="1"/>
              <a:t>Devors</a:t>
            </a:r>
            <a:r>
              <a:rPr lang="en-US" dirty="0"/>
              <a:t>’ Transsexual Identity Development Model</a:t>
            </a:r>
          </a:p>
          <a:p>
            <a:pPr lvl="1" fontAlgn="base"/>
            <a:r>
              <a:rPr lang="en-US" dirty="0"/>
              <a:t>“The path toward a stable and solid sense of gender identity for trans individuals is one that is significantly informed by the process of self-discovery, mediated by the reactions of others, both trans* and cisgender, in the individual’s life”</a:t>
            </a:r>
          </a:p>
          <a:p>
            <a:pPr lvl="1" fontAlgn="base"/>
            <a:r>
              <a:rPr lang="en-US" dirty="0"/>
              <a:t>Trans* individuals begin their identity development by comparing their gender to others, this leads to their understanding of transgenderism, and is seen when observing pop culture, individuals in the community, the Internet, and the reading</a:t>
            </a:r>
          </a:p>
          <a:p>
            <a:pPr lvl="1" fontAlgn="base"/>
            <a:r>
              <a:rPr lang="en-US" dirty="0"/>
              <a:t>Trans* students develop after a period of confusion</a:t>
            </a:r>
          </a:p>
          <a:p>
            <a:pPr lvl="1" fontAlgn="base"/>
            <a:r>
              <a:rPr lang="en-US" dirty="0"/>
              <a:t>Trans* students benefit from contact with other members of the trans* community</a:t>
            </a:r>
          </a:p>
          <a:p>
            <a:pPr lvl="1" fontAlgn="base"/>
            <a:r>
              <a:rPr lang="en-US" dirty="0"/>
              <a:t>Trans* individuals become comfortable with their gender identity through acceptance and integration, they then can demonstrate pride of their trans* identity</a:t>
            </a:r>
          </a:p>
          <a:p>
            <a:pPr lvl="1" fontAlgn="base"/>
            <a:r>
              <a:rPr lang="en-US" dirty="0"/>
              <a:t>“Witnessing and mirroring” enables trans* students to witness positive images in their community and enact on their own trans* </a:t>
            </a:r>
            <a:r>
              <a:rPr lang="en-US" dirty="0" smtClean="0"/>
              <a:t>identity</a:t>
            </a:r>
            <a:endParaRPr lang="en-US" dirty="0"/>
          </a:p>
          <a:p>
            <a:pPr marL="114300" indent="0">
              <a:buNone/>
            </a:pPr>
            <a:r>
              <a:rPr lang="en-US" dirty="0"/>
              <a:t/>
            </a:r>
            <a:br>
              <a:rPr lang="en-US" dirty="0"/>
            </a:br>
            <a:r>
              <a:rPr lang="en-US" dirty="0"/>
              <a:t>(Vanderburgh, 2009 as cited in </a:t>
            </a:r>
            <a:r>
              <a:rPr lang="en-US" dirty="0" err="1"/>
              <a:t>Quaye</a:t>
            </a:r>
            <a:r>
              <a:rPr lang="en-US" dirty="0"/>
              <a:t>, 2014)</a:t>
            </a:r>
          </a:p>
          <a:p>
            <a:pPr marL="114300" indent="0">
              <a:buNone/>
            </a:pPr>
            <a:endParaRPr lang="en-US" dirty="0"/>
          </a:p>
        </p:txBody>
      </p:sp>
    </p:spTree>
    <p:extLst>
      <p:ext uri="{BB962C8B-B14F-4D97-AF65-F5344CB8AC3E}">
        <p14:creationId xmlns:p14="http://schemas.microsoft.com/office/powerpoint/2010/main" val="9981013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TotalTime>
  <Words>1116</Words>
  <Application>Microsoft Office PowerPoint</Application>
  <PresentationFormat>On-screen Show (4:3)</PresentationFormat>
  <Paragraphs>134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Cambria</vt:lpstr>
      <vt:lpstr>Adjacency</vt:lpstr>
      <vt:lpstr>Professional Development Plan: Transgender Community at Centrist College </vt:lpstr>
      <vt:lpstr>Disclaimer</vt:lpstr>
      <vt:lpstr>What is Centrist doing now?</vt:lpstr>
      <vt:lpstr>What can be done better?</vt:lpstr>
      <vt:lpstr>Action Plan</vt:lpstr>
      <vt:lpstr>Professional Development Lecture Series</vt:lpstr>
      <vt:lpstr>Session One: Understanding the Trans* Community</vt:lpstr>
      <vt:lpstr>Overview</vt:lpstr>
      <vt:lpstr>Session One</vt:lpstr>
      <vt:lpstr>Session One</vt:lpstr>
      <vt:lpstr>Session One: Understanding the Trans Community</vt:lpstr>
      <vt:lpstr>Session Two: Facing Challenges in the Trans* Community</vt:lpstr>
      <vt:lpstr>Session Two: Facing Challenges in the Trans* Community</vt:lpstr>
      <vt:lpstr>Session Two: Facing Challenges in the Trans* Community</vt:lpstr>
      <vt:lpstr>Session Three - Taking Action</vt:lpstr>
      <vt:lpstr>Session Three - Taking Action</vt:lpstr>
      <vt:lpstr>Session Three - Taking Action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Paige</dc:creator>
  <cp:lastModifiedBy>Paige M. Schoenborn</cp:lastModifiedBy>
  <cp:revision>4</cp:revision>
  <dcterms:created xsi:type="dcterms:W3CDTF">2016-02-25T05:37:02Z</dcterms:created>
  <dcterms:modified xsi:type="dcterms:W3CDTF">2016-02-25T05:51:42Z</dcterms:modified>
</cp:coreProperties>
</file>