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57" r:id="rId3"/>
    <p:sldId id="263" r:id="rId4"/>
    <p:sldId id="258" r:id="rId5"/>
    <p:sldId id="259" r:id="rId6"/>
    <p:sldId id="260" r:id="rId7"/>
    <p:sldId id="264" r:id="rId8"/>
    <p:sldId id="267" r:id="rId9"/>
    <p:sldId id="268" r:id="rId10"/>
    <p:sldId id="269" r:id="rId11"/>
    <p:sldId id="275" r:id="rId12"/>
    <p:sldId id="276" r:id="rId13"/>
    <p:sldId id="273" r:id="rId14"/>
    <p:sldId id="265" r:id="rId15"/>
    <p:sldId id="270" r:id="rId16"/>
    <p:sldId id="271" r:id="rId17"/>
    <p:sldId id="277" r:id="rId18"/>
    <p:sldId id="279" r:id="rId19"/>
    <p:sldId id="280" r:id="rId20"/>
    <p:sldId id="282" r:id="rId21"/>
    <p:sldId id="281" r:id="rId22"/>
    <p:sldId id="283" r:id="rId23"/>
    <p:sldId id="262" r:id="rId24"/>
    <p:sldId id="261"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81"/>
  </p:normalViewPr>
  <p:slideViewPr>
    <p:cSldViewPr snapToGrid="0" snapToObjects="1">
      <p:cViewPr varScale="1">
        <p:scale>
          <a:sx n="107" d="100"/>
          <a:sy n="107" d="100"/>
        </p:scale>
        <p:origin x="736" y="17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7DA349-3C64-9642-AD34-186BCB38E495}" type="datetimeFigureOut">
              <a:rPr lang="en-US" smtClean="0"/>
              <a:t>2/26/16</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6804CA-C4F5-9045-B364-8E8E1AFC6CB0}" type="slidenum">
              <a:rPr lang="en-US" smtClean="0"/>
              <a:t>‹#›</a:t>
            </a:fld>
            <a:endParaRPr lang="en-US" dirty="0"/>
          </a:p>
        </p:txBody>
      </p:sp>
    </p:spTree>
    <p:extLst>
      <p:ext uri="{BB962C8B-B14F-4D97-AF65-F5344CB8AC3E}">
        <p14:creationId xmlns:p14="http://schemas.microsoft.com/office/powerpoint/2010/main" val="8974658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6804CA-C4F5-9045-B364-8E8E1AFC6CB0}" type="slidenum">
              <a:rPr lang="en-US" smtClean="0"/>
              <a:t>4</a:t>
            </a:fld>
            <a:endParaRPr lang="en-US" dirty="0"/>
          </a:p>
        </p:txBody>
      </p:sp>
    </p:spTree>
    <p:extLst>
      <p:ext uri="{BB962C8B-B14F-4D97-AF65-F5344CB8AC3E}">
        <p14:creationId xmlns:p14="http://schemas.microsoft.com/office/powerpoint/2010/main" val="19306695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2/26/16</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2/26/16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2/26/16</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2/26/16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2/26/16</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2/26/16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2/26/16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2/26/16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2/26/16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2/26/16</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2/26/16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2/26/16</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lgbtq.arizona.edu/campus-housing-options)"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jpg"/><Relationship Id="rId4" Type="http://schemas.openxmlformats.org/officeDocument/2006/relationships/image" Target="../media/image6.jpg"/><Relationship Id="rId5" Type="http://schemas.openxmlformats.org/officeDocument/2006/relationships/image" Target="../media/image7.jpg"/><Relationship Id="rId6" Type="http://schemas.openxmlformats.org/officeDocument/2006/relationships/image" Target="../media/image8.jpg"/><Relationship Id="rId7" Type="http://schemas.openxmlformats.org/officeDocument/2006/relationships/image" Target="../media/image9.jpg"/><Relationship Id="rId8" Type="http://schemas.openxmlformats.org/officeDocument/2006/relationships/image" Target="../media/image10.jpg"/><Relationship Id="rId9" Type="http://schemas.openxmlformats.org/officeDocument/2006/relationships/image" Target="../media/image11.jpg"/><Relationship Id="rId1" Type="http://schemas.openxmlformats.org/officeDocument/2006/relationships/slideLayout" Target="../slideLayouts/slideLayout6.xml"/><Relationship Id="rId2" Type="http://schemas.openxmlformats.org/officeDocument/2006/relationships/image" Target="../media/image4.jpg"/></Relationships>
</file>

<file path=ppt/slides/_rels/slide24.xml.rels><?xml version="1.0" encoding="UTF-8" standalone="yes"?>
<Relationships xmlns="http://schemas.openxmlformats.org/package/2006/relationships"><Relationship Id="rId3" Type="http://schemas.openxmlformats.org/officeDocument/2006/relationships/hyperlink" Target="https://upload.wikimedia.org/wikipedia/commons/7/7f/Pearce_Ford_Tower_(Bowling_Green,_Kentucky).jpg" TargetMode="External"/><Relationship Id="rId4" Type="http://schemas.openxmlformats.org/officeDocument/2006/relationships/hyperlink" Target="http://studentaffairs.illinoisstate.edu/downloads/diversity_action_plan.pdf" TargetMode="External"/><Relationship Id="rId5" Type="http://schemas.openxmlformats.org/officeDocument/2006/relationships/hyperlink" Target="https://studyqa.com/tpl/common/img/university_profile.png?25" TargetMode="External"/><Relationship Id="rId6" Type="http://schemas.openxmlformats.org/officeDocument/2006/relationships/hyperlink" Target="http://media.graytvinc.com/images/wku-flags-1_107549071.jpg" TargetMode="External"/><Relationship Id="rId7" Type="http://schemas.openxmlformats.org/officeDocument/2006/relationships/hyperlink" Target="http://thinkprogress.org/lgbt/2014/08/27/3476435/transgender-pride-flag/" TargetMode="External"/><Relationship Id="rId8" Type="http://schemas.openxmlformats.org/officeDocument/2006/relationships/hyperlink" Target="http://www.transequality.org/sites/default/files/docs/resources/NTDS_Exec_Summary.pdf" TargetMode="External"/><Relationship Id="rId9" Type="http://schemas.openxmlformats.org/officeDocument/2006/relationships/hyperlink" Target="http://www.nacada.ksu.edu/Resources/Clearinghouse/View-Articles/Advising-issues-for-transgender-students.aspx" TargetMode="External"/><Relationship Id="rId10" Type="http://schemas.openxmlformats.org/officeDocument/2006/relationships/hyperlink" Target="http://transquotes.tumblr.com/" TargetMode="External"/><Relationship Id="rId11" Type="http://schemas.openxmlformats.org/officeDocument/2006/relationships/image" Target="../media/image12.jpg"/><Relationship Id="rId1" Type="http://schemas.openxmlformats.org/officeDocument/2006/relationships/slideLayout" Target="../slideLayouts/slideLayout2.xml"/><Relationship Id="rId2" Type="http://schemas.openxmlformats.org/officeDocument/2006/relationships/hyperlink" Target="http://www.lgbtq.arizona.edu/campus-housing-option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dirty="0" smtClean="0"/>
              <a:t>Studentaffairs.com virtual case study: Transgender Students</a:t>
            </a:r>
            <a:endParaRPr lang="en-US" sz="4000" dirty="0"/>
          </a:p>
        </p:txBody>
      </p:sp>
      <p:sp>
        <p:nvSpPr>
          <p:cNvPr id="3" name="Subtitle 2"/>
          <p:cNvSpPr>
            <a:spLocks noGrp="1"/>
          </p:cNvSpPr>
          <p:nvPr>
            <p:ph type="subTitle" idx="1"/>
          </p:nvPr>
        </p:nvSpPr>
        <p:spPr>
          <a:xfrm>
            <a:off x="581194" y="2636322"/>
            <a:ext cx="10993546" cy="449444"/>
          </a:xfrm>
        </p:spPr>
        <p:txBody>
          <a:bodyPr>
            <a:normAutofit fontScale="92500"/>
          </a:bodyPr>
          <a:lstStyle/>
          <a:p>
            <a:r>
              <a:rPr lang="en-US" dirty="0" smtClean="0"/>
              <a:t>Western Kentucky University:  Alex Kennedy (team leader) , Aimee Davis, </a:t>
            </a:r>
            <a:r>
              <a:rPr lang="en-US" dirty="0"/>
              <a:t>Bryan Hamann, </a:t>
            </a:r>
            <a:r>
              <a:rPr lang="en-US" dirty="0" smtClean="0"/>
              <a:t>and Zach Jones</a:t>
            </a:r>
            <a:endParaRPr lang="en-US" dirty="0"/>
          </a:p>
        </p:txBody>
      </p:sp>
    </p:spTree>
    <p:extLst>
      <p:ext uri="{BB962C8B-B14F-4D97-AF65-F5344CB8AC3E}">
        <p14:creationId xmlns:p14="http://schemas.microsoft.com/office/powerpoint/2010/main" val="19538962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 Standards</a:t>
            </a:r>
            <a:endParaRPr lang="en-US" dirty="0"/>
          </a:p>
        </p:txBody>
      </p:sp>
      <p:sp>
        <p:nvSpPr>
          <p:cNvPr id="3" name="Content Placeholder 2"/>
          <p:cNvSpPr>
            <a:spLocks noGrp="1"/>
          </p:cNvSpPr>
          <p:nvPr>
            <p:ph idx="1"/>
          </p:nvPr>
        </p:nvSpPr>
        <p:spPr/>
        <p:txBody>
          <a:bodyPr>
            <a:normAutofit/>
          </a:bodyPr>
          <a:lstStyle/>
          <a:p>
            <a:pPr marL="0" indent="0">
              <a:buNone/>
            </a:pPr>
            <a:r>
              <a:rPr lang="en-US" sz="4400" dirty="0" smtClean="0"/>
              <a:t>“On </a:t>
            </a:r>
            <a:r>
              <a:rPr lang="en-US" sz="4400" dirty="0"/>
              <a:t>any campus, particular attention should be given to </a:t>
            </a:r>
            <a:r>
              <a:rPr lang="en-US" sz="4400" b="1" i="1" dirty="0">
                <a:solidFill>
                  <a:srgbClr val="0070C0"/>
                </a:solidFill>
              </a:rPr>
              <a:t>financial aid, athletic scholarships, fraternity and sorority life, employment opportunities, and campus engagement/co-curricular activities</a:t>
            </a:r>
            <a:r>
              <a:rPr lang="en-US" sz="4400" dirty="0">
                <a:solidFill>
                  <a:srgbClr val="0070C0"/>
                </a:solidFill>
              </a:rPr>
              <a:t> </a:t>
            </a:r>
            <a:r>
              <a:rPr lang="en-US" sz="4400" dirty="0"/>
              <a:t>on campus</a:t>
            </a:r>
            <a:r>
              <a:rPr lang="en-US" sz="4400" dirty="0" smtClean="0"/>
              <a:t>.”</a:t>
            </a:r>
            <a:endParaRPr lang="en-US" sz="4400" dirty="0"/>
          </a:p>
        </p:txBody>
      </p:sp>
    </p:spTree>
    <p:extLst>
      <p:ext uri="{BB962C8B-B14F-4D97-AF65-F5344CB8AC3E}">
        <p14:creationId xmlns:p14="http://schemas.microsoft.com/office/powerpoint/2010/main" val="22269055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campus initiatives</a:t>
            </a:r>
            <a:endParaRPr lang="en-US" dirty="0"/>
          </a:p>
        </p:txBody>
      </p:sp>
      <p:sp>
        <p:nvSpPr>
          <p:cNvPr id="3" name="Content Placeholder 2"/>
          <p:cNvSpPr>
            <a:spLocks noGrp="1"/>
          </p:cNvSpPr>
          <p:nvPr>
            <p:ph idx="1"/>
          </p:nvPr>
        </p:nvSpPr>
        <p:spPr>
          <a:xfrm>
            <a:off x="581193" y="2719449"/>
            <a:ext cx="11029615" cy="3800104"/>
          </a:xfrm>
        </p:spPr>
        <p:txBody>
          <a:bodyPr>
            <a:normAutofit fontScale="55000" lnSpcReduction="20000"/>
          </a:bodyPr>
          <a:lstStyle/>
          <a:p>
            <a:pPr marL="889000"/>
            <a:r>
              <a:rPr lang="en-US" altLang="en-US" sz="4400" dirty="0" smtClean="0"/>
              <a:t>Inner Group Dialogue program</a:t>
            </a:r>
          </a:p>
          <a:p>
            <a:pPr marL="889000"/>
            <a:r>
              <a:rPr lang="en-US" altLang="en-US" sz="4400" dirty="0" smtClean="0"/>
              <a:t>Identity-specific student organizations</a:t>
            </a:r>
          </a:p>
          <a:p>
            <a:pPr marL="889000"/>
            <a:r>
              <a:rPr lang="en-US" altLang="en-US" sz="4400" dirty="0" smtClean="0"/>
              <a:t>Safe Zone Trainings</a:t>
            </a:r>
          </a:p>
          <a:p>
            <a:pPr marL="889000"/>
            <a:r>
              <a:rPr lang="en-US" altLang="en-US" sz="4400" dirty="0" smtClean="0"/>
              <a:t>Gender-neutral bathrooms – temporary locations</a:t>
            </a:r>
          </a:p>
          <a:p>
            <a:pPr marL="889000"/>
            <a:r>
              <a:rPr lang="en-US" altLang="en-US" sz="4400" dirty="0" smtClean="0"/>
              <a:t>Gender and Communication Conference</a:t>
            </a:r>
          </a:p>
          <a:p>
            <a:pPr marL="889000"/>
            <a:r>
              <a:rPr lang="en-US" altLang="en-US" sz="4400" dirty="0" smtClean="0"/>
              <a:t>Lavender Graduation</a:t>
            </a:r>
          </a:p>
          <a:p>
            <a:pPr marL="889000"/>
            <a:r>
              <a:rPr lang="en-US" altLang="en-US" sz="4400" dirty="0" smtClean="0"/>
              <a:t>Social Justice University Committee</a:t>
            </a:r>
          </a:p>
          <a:p>
            <a:pPr marL="889000"/>
            <a:r>
              <a:rPr lang="en-US" altLang="en-US" sz="4400" dirty="0" smtClean="0"/>
              <a:t>LGBT Meet and Greet with University President</a:t>
            </a:r>
          </a:p>
          <a:p>
            <a:pPr marL="889000"/>
            <a:endParaRPr lang="en-US" altLang="en-US" sz="4400" dirty="0" smtClean="0"/>
          </a:p>
          <a:p>
            <a:pPr marL="0" indent="0">
              <a:buNone/>
            </a:pPr>
            <a:endParaRPr lang="en-US" sz="4400" dirty="0"/>
          </a:p>
        </p:txBody>
      </p:sp>
    </p:spTree>
    <p:extLst>
      <p:ext uri="{BB962C8B-B14F-4D97-AF65-F5344CB8AC3E}">
        <p14:creationId xmlns:p14="http://schemas.microsoft.com/office/powerpoint/2010/main" val="705680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Campus specific definitions</a:t>
            </a:r>
            <a:endParaRPr lang="en-US" dirty="0"/>
          </a:p>
        </p:txBody>
      </p:sp>
      <p:sp>
        <p:nvSpPr>
          <p:cNvPr id="3" name="Content Placeholder 2"/>
          <p:cNvSpPr>
            <a:spLocks noGrp="1"/>
          </p:cNvSpPr>
          <p:nvPr>
            <p:ph idx="1"/>
          </p:nvPr>
        </p:nvSpPr>
        <p:spPr>
          <a:xfrm>
            <a:off x="581192" y="2446317"/>
            <a:ext cx="11029615" cy="3800104"/>
          </a:xfrm>
        </p:spPr>
        <p:txBody>
          <a:bodyPr>
            <a:normAutofit fontScale="47500" lnSpcReduction="20000"/>
          </a:bodyPr>
          <a:lstStyle/>
          <a:p>
            <a:pPr marL="889000"/>
            <a:r>
              <a:rPr lang="en-US" altLang="en-US" sz="4400" dirty="0" smtClean="0"/>
              <a:t>OIDI: Office of Institutional Diversity and Inclusion</a:t>
            </a:r>
            <a:r>
              <a:rPr lang="en-US" altLang="en-US" sz="4200" dirty="0" smtClean="0"/>
              <a:t>:</a:t>
            </a:r>
          </a:p>
          <a:p>
            <a:pPr marL="1213000" lvl="1"/>
            <a:r>
              <a:rPr lang="en-US" altLang="en-US" sz="3400" dirty="0" smtClean="0"/>
              <a:t>Provide resources to campus community and external community</a:t>
            </a:r>
          </a:p>
          <a:p>
            <a:pPr marL="1213000" lvl="1"/>
            <a:r>
              <a:rPr lang="en-US" altLang="en-US" sz="3400" dirty="0" smtClean="0"/>
              <a:t>Promote inclusive excellence, access, and social justice for all</a:t>
            </a:r>
          </a:p>
          <a:p>
            <a:pPr marL="889000"/>
            <a:r>
              <a:rPr lang="en-US" altLang="en-US" sz="4400" dirty="0" smtClean="0"/>
              <a:t>SIO: Student Identity Outreach:</a:t>
            </a:r>
          </a:p>
          <a:p>
            <a:pPr marL="1213000" lvl="1"/>
            <a:r>
              <a:rPr lang="en-US" altLang="en-US" sz="3600" dirty="0" smtClean="0"/>
              <a:t>Provide resources in the form of information, connections, and events for Centrist College’s gender, sexual minority, and queer population</a:t>
            </a:r>
          </a:p>
          <a:p>
            <a:pPr marL="1213000" lvl="1"/>
            <a:r>
              <a:rPr lang="en-US" altLang="en-US" sz="3600" dirty="0" smtClean="0"/>
              <a:t>Educate all students, staff, and faculty on gender and sexual minorities history and issues</a:t>
            </a:r>
          </a:p>
          <a:p>
            <a:pPr marL="1213000" lvl="1"/>
            <a:r>
              <a:rPr lang="en-US" altLang="en-US" sz="3600" dirty="0" smtClean="0"/>
              <a:t>Advocate for the interests of gender and sexual minorities</a:t>
            </a:r>
          </a:p>
          <a:p>
            <a:pPr marL="889000"/>
            <a:r>
              <a:rPr lang="en-US" altLang="en-US" sz="4400" dirty="0" smtClean="0"/>
              <a:t>CDO: Chief Diversity Officer:</a:t>
            </a:r>
          </a:p>
          <a:p>
            <a:pPr marL="1213000" lvl="1"/>
            <a:r>
              <a:rPr lang="en-US" altLang="en-US" sz="3400" dirty="0" smtClean="0"/>
              <a:t>Responsible for guiding efforts to conceptualize, define, assess, nurture, and cultivate diversity as an institutional and educational resource</a:t>
            </a:r>
            <a:endParaRPr lang="en-US" altLang="en-US" sz="4400" dirty="0" smtClean="0"/>
          </a:p>
          <a:p>
            <a:pPr marL="0" indent="0">
              <a:buNone/>
            </a:pPr>
            <a:endParaRPr lang="en-US" sz="4400" dirty="0"/>
          </a:p>
        </p:txBody>
      </p:sp>
    </p:spTree>
    <p:extLst>
      <p:ext uri="{BB962C8B-B14F-4D97-AF65-F5344CB8AC3E}">
        <p14:creationId xmlns:p14="http://schemas.microsoft.com/office/powerpoint/2010/main" val="16210893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smtClean="0"/>
              <a:t>Importance of Educational campus programming</a:t>
            </a:r>
            <a:endParaRPr lang="en-US" dirty="0"/>
          </a:p>
        </p:txBody>
      </p:sp>
      <p:sp>
        <p:nvSpPr>
          <p:cNvPr id="3" name="Content Placeholder 2"/>
          <p:cNvSpPr>
            <a:spLocks noGrp="1"/>
          </p:cNvSpPr>
          <p:nvPr>
            <p:ph idx="1"/>
          </p:nvPr>
        </p:nvSpPr>
        <p:spPr>
          <a:xfrm>
            <a:off x="581192" y="1964602"/>
            <a:ext cx="11029615" cy="4526733"/>
          </a:xfrm>
        </p:spPr>
        <p:txBody>
          <a:bodyPr>
            <a:normAutofit/>
          </a:bodyPr>
          <a:lstStyle/>
          <a:p>
            <a:pPr marL="603250" indent="-285750"/>
            <a:r>
              <a:rPr lang="en-US" altLang="en-US" b="1" i="1" dirty="0">
                <a:solidFill>
                  <a:srgbClr val="0070C0"/>
                </a:solidFill>
                <a:cs typeface="Times" panose="02020603050405020304" pitchFamily="18" charset="0"/>
                <a:sym typeface="Times" panose="02020603050405020304" pitchFamily="18" charset="0"/>
              </a:rPr>
              <a:t>“Educating the campus community meant tearing down those barriers and privileged belief systems that presented major obstacles to understanding. To raise awareness, students and faculty delivered educational “presentations to different groups just about what it means to be a member of the transgender community” and provided packets of information to counter common myths and stereotypes” </a:t>
            </a:r>
            <a:r>
              <a:rPr lang="en-US" altLang="en-US" dirty="0">
                <a:cs typeface="Times" panose="02020603050405020304" pitchFamily="18" charset="0"/>
                <a:sym typeface="Times" panose="02020603050405020304" pitchFamily="18" charset="0"/>
              </a:rPr>
              <a:t>(Case et al</a:t>
            </a:r>
            <a:r>
              <a:rPr lang="en-US" altLang="en-US" dirty="0" smtClean="0">
                <a:cs typeface="Times" panose="02020603050405020304" pitchFamily="18" charset="0"/>
                <a:sym typeface="Times" panose="02020603050405020304" pitchFamily="18" charset="0"/>
              </a:rPr>
              <a:t>., p </a:t>
            </a:r>
            <a:r>
              <a:rPr lang="en-US" altLang="en-US" dirty="0">
                <a:cs typeface="Times" panose="02020603050405020304" pitchFamily="18" charset="0"/>
                <a:sym typeface="Times" panose="02020603050405020304" pitchFamily="18" charset="0"/>
              </a:rPr>
              <a:t>11) A </a:t>
            </a:r>
            <a:r>
              <a:rPr lang="en-US" altLang="en-US" dirty="0" smtClean="0">
                <a:cs typeface="Times" panose="02020603050405020304" pitchFamily="18" charset="0"/>
                <a:sym typeface="Times" panose="02020603050405020304" pitchFamily="18" charset="0"/>
              </a:rPr>
              <a:t>large part of </a:t>
            </a:r>
            <a:r>
              <a:rPr lang="en-US" altLang="en-US" dirty="0">
                <a:cs typeface="Times" panose="02020603050405020304" pitchFamily="18" charset="0"/>
                <a:sym typeface="Times" panose="02020603050405020304" pitchFamily="18" charset="0"/>
              </a:rPr>
              <a:t>making an environment more inclusive is to change the vocabulary and actions of the people in the environment. Actions and vocabulary do not change without education being provided.</a:t>
            </a:r>
            <a:endParaRPr lang="en-US" altLang="en-US" dirty="0">
              <a:ea typeface="ヒラギノ明朝 ProN W3" charset="0"/>
              <a:cs typeface="ヒラギノ明朝 ProN W3" charset="0"/>
              <a:sym typeface="Times" panose="02020603050405020304" pitchFamily="18" charset="0"/>
            </a:endParaRPr>
          </a:p>
          <a:p>
            <a:pPr marL="603250" indent="-285750"/>
            <a:r>
              <a:rPr lang="en-US" altLang="en-US" b="1" i="1" dirty="0">
                <a:solidFill>
                  <a:srgbClr val="0070C0"/>
                </a:solidFill>
                <a:cs typeface="Times" panose="02020603050405020304" pitchFamily="18" charset="0"/>
                <a:sym typeface="Times" panose="02020603050405020304" pitchFamily="18" charset="0"/>
              </a:rPr>
              <a:t>“Adopting transgender inclusive language in nondiscrimination statements for colleges and universities should not be mistaken to be a brief process. The work of facilitating a cultural shift, the reality of what often must occur, is time consuming and one that requires partnership across traditional lines of power and privilege. The co-intentional educational process that results from tackling such change through student activism promotes learning both in and outside of the classroom”</a:t>
            </a:r>
            <a:r>
              <a:rPr lang="en-US" altLang="en-US" dirty="0">
                <a:cs typeface="Times" panose="02020603050405020304" pitchFamily="18" charset="0"/>
                <a:sym typeface="Times" panose="02020603050405020304" pitchFamily="18" charset="0"/>
              </a:rPr>
              <a:t> (Case et. </a:t>
            </a:r>
            <a:r>
              <a:rPr lang="en-US" altLang="en-US" dirty="0" smtClean="0">
                <a:cs typeface="Times" panose="02020603050405020304" pitchFamily="18" charset="0"/>
                <a:sym typeface="Times" panose="02020603050405020304" pitchFamily="18" charset="0"/>
              </a:rPr>
              <a:t>al., p </a:t>
            </a:r>
            <a:r>
              <a:rPr lang="en-US" altLang="en-US" dirty="0">
                <a:cs typeface="Times" panose="02020603050405020304" pitchFamily="18" charset="0"/>
                <a:sym typeface="Times" panose="02020603050405020304" pitchFamily="18" charset="0"/>
              </a:rPr>
              <a:t>16). This process cannot come from one group or one person. It has to be a campus wide effort where every department is putting forth the same message. Cooperation, communication, and collaboration are </a:t>
            </a:r>
            <a:r>
              <a:rPr lang="en-US" altLang="en-US" dirty="0" smtClean="0">
                <a:cs typeface="Times" panose="02020603050405020304" pitchFamily="18" charset="0"/>
                <a:sym typeface="Times" panose="02020603050405020304" pitchFamily="18" charset="0"/>
              </a:rPr>
              <a:t>key.</a:t>
            </a:r>
            <a:endParaRPr lang="en-US" altLang="en-US" dirty="0">
              <a:ea typeface="ヒラギノ明朝 ProN W3" charset="0"/>
              <a:cs typeface="ヒラギノ明朝 ProN W3" charset="0"/>
              <a:sym typeface="Times" panose="02020603050405020304" pitchFamily="18" charset="0"/>
            </a:endParaRPr>
          </a:p>
          <a:p>
            <a:pPr marL="868750" indent="-285750"/>
            <a:endParaRPr lang="en-US" altLang="en-US" dirty="0">
              <a:ea typeface="ヒラギノ明朝 ProN W3" charset="0"/>
              <a:cs typeface="ヒラギノ明朝 ProN W3" charset="0"/>
              <a:sym typeface="Times" panose="02020603050405020304" pitchFamily="18" charset="0"/>
            </a:endParaRPr>
          </a:p>
        </p:txBody>
      </p:sp>
    </p:spTree>
    <p:extLst>
      <p:ext uri="{BB962C8B-B14F-4D97-AF65-F5344CB8AC3E}">
        <p14:creationId xmlns:p14="http://schemas.microsoft.com/office/powerpoint/2010/main" val="5480220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smtClean="0"/>
              <a:t>ACTION PLAN Outcome </a:t>
            </a:r>
            <a:r>
              <a:rPr lang="en-US" b="1" i="1" dirty="0"/>
              <a:t>1: </a:t>
            </a:r>
            <a:r>
              <a:rPr lang="en-US" i="1" dirty="0"/>
              <a:t>Raise awareness and educate all students, faculty, </a:t>
            </a:r>
            <a:r>
              <a:rPr lang="en-US" i="1" dirty="0" smtClean="0"/>
              <a:t> and </a:t>
            </a:r>
            <a:r>
              <a:rPr lang="en-US" i="1" dirty="0"/>
              <a:t>staff on the </a:t>
            </a:r>
            <a:r>
              <a:rPr lang="en-US" i="1" dirty="0" smtClean="0"/>
              <a:t>LGBT community </a:t>
            </a:r>
            <a:endParaRPr lang="en-US" dirty="0"/>
          </a:p>
        </p:txBody>
      </p:sp>
      <p:sp>
        <p:nvSpPr>
          <p:cNvPr id="3" name="Content Placeholder 2"/>
          <p:cNvSpPr>
            <a:spLocks noGrp="1"/>
          </p:cNvSpPr>
          <p:nvPr>
            <p:ph idx="1"/>
          </p:nvPr>
        </p:nvSpPr>
        <p:spPr>
          <a:xfrm>
            <a:off x="581192" y="1888176"/>
            <a:ext cx="11029615" cy="4969824"/>
          </a:xfrm>
        </p:spPr>
        <p:txBody>
          <a:bodyPr>
            <a:normAutofit fontScale="77500" lnSpcReduction="20000"/>
          </a:bodyPr>
          <a:lstStyle/>
          <a:p>
            <a:pPr marL="342900" lvl="0" indent="-342900">
              <a:spcBef>
                <a:spcPts val="600"/>
              </a:spcBef>
              <a:spcAft>
                <a:spcPts val="0"/>
              </a:spcAft>
              <a:buFont typeface="+mj-lt"/>
              <a:buAutoNum type="arabicPeriod"/>
            </a:pPr>
            <a:r>
              <a:rPr lang="en-US" dirty="0"/>
              <a:t>Establish a task force to create measures to determine the current perceptions of inclusivity on campus:</a:t>
            </a:r>
          </a:p>
          <a:p>
            <a:pPr lvl="1">
              <a:spcBef>
                <a:spcPts val="600"/>
              </a:spcBef>
              <a:spcAft>
                <a:spcPts val="0"/>
              </a:spcAft>
            </a:pPr>
            <a:r>
              <a:rPr lang="en-US" dirty="0"/>
              <a:t>This task force will be called upon to create a campus-wide survey for all stakeholders regarding the climate and perceptions of the LGBT community on campus</a:t>
            </a:r>
          </a:p>
          <a:p>
            <a:pPr lvl="1">
              <a:spcBef>
                <a:spcPts val="600"/>
              </a:spcBef>
              <a:spcAft>
                <a:spcPts val="0"/>
              </a:spcAft>
            </a:pPr>
            <a:r>
              <a:rPr lang="en-US" dirty="0"/>
              <a:t>We need to seek to provide areas both online and offline where all students, faculty, and staff can attest to their perceptions and opinions regarding the inclusive atmosphere of campus. This will further help us determine the reality of turning our campus into one more inclusive of </a:t>
            </a:r>
            <a:r>
              <a:rPr lang="en-US" dirty="0" smtClean="0"/>
              <a:t>transgender </a:t>
            </a:r>
            <a:r>
              <a:rPr lang="en-US" dirty="0"/>
              <a:t>students. </a:t>
            </a:r>
          </a:p>
          <a:p>
            <a:pPr lvl="1">
              <a:spcBef>
                <a:spcPts val="600"/>
              </a:spcBef>
              <a:spcAft>
                <a:spcPts val="0"/>
              </a:spcAft>
            </a:pPr>
            <a:r>
              <a:rPr lang="en-US" dirty="0"/>
              <a:t>This will be established within the first </a:t>
            </a:r>
            <a:r>
              <a:rPr lang="en-US" dirty="0" smtClean="0"/>
              <a:t>month </a:t>
            </a:r>
            <a:r>
              <a:rPr lang="en-US" dirty="0"/>
              <a:t>of implementing the plan in order to gain immediate knowledge and attention. </a:t>
            </a:r>
            <a:r>
              <a:rPr lang="en-US" dirty="0" smtClean="0"/>
              <a:t>This task force will be responsible for the timely implementation of all action items</a:t>
            </a:r>
            <a:endParaRPr lang="en-US" dirty="0"/>
          </a:p>
          <a:p>
            <a:pPr lvl="1">
              <a:spcBef>
                <a:spcPts val="600"/>
              </a:spcBef>
              <a:spcAft>
                <a:spcPts val="0"/>
              </a:spcAft>
            </a:pPr>
            <a:r>
              <a:rPr lang="en-US" dirty="0"/>
              <a:t>Multiple constituents from across campus will work together to implement this. </a:t>
            </a:r>
            <a:endParaRPr lang="en-US" dirty="0" smtClean="0"/>
          </a:p>
          <a:p>
            <a:pPr lvl="1">
              <a:spcBef>
                <a:spcPts val="600"/>
              </a:spcBef>
              <a:spcAft>
                <a:spcPts val="0"/>
              </a:spcAft>
            </a:pPr>
            <a:r>
              <a:rPr lang="en-US" dirty="0" smtClean="0"/>
              <a:t>While a Social Justice Committee already exists on the campus, this task force would be responsible for the specific LGBT population on campus</a:t>
            </a:r>
            <a:endParaRPr lang="en-US" dirty="0"/>
          </a:p>
          <a:p>
            <a:pPr marL="342900" lvl="0" indent="-342900">
              <a:spcBef>
                <a:spcPts val="600"/>
              </a:spcBef>
              <a:spcAft>
                <a:spcPts val="0"/>
              </a:spcAft>
              <a:buFont typeface="+mj-lt"/>
              <a:buAutoNum type="arabicPeriod"/>
            </a:pPr>
            <a:r>
              <a:rPr lang="en-US" dirty="0" smtClean="0"/>
              <a:t>Establish </a:t>
            </a:r>
            <a:r>
              <a:rPr lang="en-US" dirty="0"/>
              <a:t>an educational series through the Office of Institutional Diversity and Inclusion on the </a:t>
            </a:r>
            <a:r>
              <a:rPr lang="en-US" dirty="0" smtClean="0"/>
              <a:t>LGBT community:</a:t>
            </a:r>
            <a:endParaRPr lang="en-US" dirty="0"/>
          </a:p>
          <a:p>
            <a:pPr lvl="1">
              <a:spcBef>
                <a:spcPts val="600"/>
              </a:spcBef>
              <a:spcAft>
                <a:spcPts val="0"/>
              </a:spcAft>
            </a:pPr>
            <a:r>
              <a:rPr lang="en-US" dirty="0"/>
              <a:t>This educational series will include a three week long session with </a:t>
            </a:r>
            <a:r>
              <a:rPr lang="en-US" dirty="0" smtClean="0"/>
              <a:t>a one </a:t>
            </a:r>
            <a:r>
              <a:rPr lang="en-US" dirty="0"/>
              <a:t>hour session once a week in which each department on campus is required to send a representative who can then relay the information back to the entire department at a later date. Through a series of guest speakers (including students), videos, and a clear direction of next steps for our </a:t>
            </a:r>
            <a:r>
              <a:rPr lang="en-US" dirty="0" smtClean="0"/>
              <a:t>campus, </a:t>
            </a:r>
            <a:r>
              <a:rPr lang="en-US" dirty="0"/>
              <a:t>awareness will be raised regarding facts, statistics, and improvement of the university. </a:t>
            </a:r>
          </a:p>
          <a:p>
            <a:pPr lvl="1">
              <a:spcBef>
                <a:spcPts val="600"/>
              </a:spcBef>
              <a:spcAft>
                <a:spcPts val="0"/>
              </a:spcAft>
            </a:pPr>
            <a:r>
              <a:rPr lang="en-US" dirty="0"/>
              <a:t>This educational series will be completed within the next six months and departments will then have 2 months to relay their information appropriately. </a:t>
            </a:r>
          </a:p>
          <a:p>
            <a:pPr lvl="1">
              <a:spcBef>
                <a:spcPts val="600"/>
              </a:spcBef>
              <a:spcAft>
                <a:spcPts val="0"/>
              </a:spcAft>
            </a:pPr>
            <a:r>
              <a:rPr lang="en-US" dirty="0"/>
              <a:t>The Office of Institutional Diversity and Inclusions will be in charge of organizing and executing this series. </a:t>
            </a:r>
          </a:p>
          <a:p>
            <a:pPr marL="342900" lvl="0" indent="-342900">
              <a:spcBef>
                <a:spcPts val="600"/>
              </a:spcBef>
              <a:spcAft>
                <a:spcPts val="0"/>
              </a:spcAft>
              <a:buFont typeface="+mj-lt"/>
              <a:buAutoNum type="arabicPeriod"/>
            </a:pPr>
            <a:r>
              <a:rPr lang="en-US" dirty="0"/>
              <a:t>Educate multiple professionals on campus who can conduct a Safe Zone training </a:t>
            </a:r>
            <a:r>
              <a:rPr lang="en-US" dirty="0" smtClean="0"/>
              <a:t>session</a:t>
            </a:r>
            <a:r>
              <a:rPr lang="en-US" dirty="0"/>
              <a:t>:</a:t>
            </a:r>
          </a:p>
          <a:p>
            <a:pPr lvl="1">
              <a:spcBef>
                <a:spcPts val="600"/>
              </a:spcBef>
              <a:spcAft>
                <a:spcPts val="0"/>
              </a:spcAft>
            </a:pPr>
            <a:r>
              <a:rPr lang="en-US" dirty="0"/>
              <a:t>This Safe Zone training session will be required for faculty and staff to complete in order to further raise awareness and educate individuals on our campus of how to interact with students who are </a:t>
            </a:r>
            <a:r>
              <a:rPr lang="en-US" dirty="0" smtClean="0"/>
              <a:t>LGBT.</a:t>
            </a:r>
          </a:p>
          <a:p>
            <a:pPr lvl="1">
              <a:spcBef>
                <a:spcPts val="600"/>
              </a:spcBef>
              <a:spcAft>
                <a:spcPts val="0"/>
              </a:spcAft>
            </a:pPr>
            <a:r>
              <a:rPr lang="en-US" dirty="0" smtClean="0"/>
              <a:t>These Safe Zone Trainings would also educate participants on discriminatory language, pronouns,  and microaggressions.  </a:t>
            </a:r>
            <a:endParaRPr lang="en-US" dirty="0"/>
          </a:p>
          <a:p>
            <a:pPr lvl="1">
              <a:spcBef>
                <a:spcPts val="600"/>
              </a:spcBef>
              <a:spcAft>
                <a:spcPts val="0"/>
              </a:spcAft>
            </a:pPr>
            <a:r>
              <a:rPr lang="en-US" dirty="0"/>
              <a:t>Safe Zone Training needs to be completed by all individuals within the first eight months of implementing this action plan. </a:t>
            </a:r>
          </a:p>
          <a:p>
            <a:pPr lvl="1">
              <a:spcBef>
                <a:spcPts val="600"/>
              </a:spcBef>
              <a:spcAft>
                <a:spcPts val="0"/>
              </a:spcAft>
            </a:pPr>
            <a:r>
              <a:rPr lang="en-US" dirty="0"/>
              <a:t>With </a:t>
            </a:r>
            <a:r>
              <a:rPr lang="en-US" dirty="0" smtClean="0"/>
              <a:t>3,455 employees at </a:t>
            </a:r>
            <a:r>
              <a:rPr lang="en-US" dirty="0"/>
              <a:t>the </a:t>
            </a:r>
            <a:r>
              <a:rPr lang="en-US" dirty="0" smtClean="0"/>
              <a:t>university, there is currently only one individual trained in Safe Zone facilitation at Centrist College. </a:t>
            </a:r>
            <a:endParaRPr lang="en-US" dirty="0"/>
          </a:p>
        </p:txBody>
      </p:sp>
    </p:spTree>
    <p:extLst>
      <p:ext uri="{BB962C8B-B14F-4D97-AF65-F5344CB8AC3E}">
        <p14:creationId xmlns:p14="http://schemas.microsoft.com/office/powerpoint/2010/main" val="21337855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smtClean="0"/>
              <a:t>ACTION PLAN Outcome </a:t>
            </a:r>
            <a:r>
              <a:rPr lang="en-US" b="1" i="1" dirty="0"/>
              <a:t>2</a:t>
            </a:r>
            <a:r>
              <a:rPr lang="en-US" b="1" i="1" dirty="0" smtClean="0"/>
              <a:t>: </a:t>
            </a:r>
            <a:r>
              <a:rPr lang="en-US" i="1" dirty="0" smtClean="0"/>
              <a:t>Develop additional areas of support to improve equity among students, faculty,  and staff</a:t>
            </a:r>
            <a:endParaRPr lang="en-US" dirty="0"/>
          </a:p>
        </p:txBody>
      </p:sp>
      <p:sp>
        <p:nvSpPr>
          <p:cNvPr id="3" name="Content Placeholder 2"/>
          <p:cNvSpPr>
            <a:spLocks noGrp="1"/>
          </p:cNvSpPr>
          <p:nvPr>
            <p:ph idx="1"/>
          </p:nvPr>
        </p:nvSpPr>
        <p:spPr>
          <a:xfrm>
            <a:off x="581192" y="1964602"/>
            <a:ext cx="11029615" cy="4526733"/>
          </a:xfrm>
        </p:spPr>
        <p:txBody>
          <a:bodyPr>
            <a:noAutofit/>
          </a:bodyPr>
          <a:lstStyle/>
          <a:p>
            <a:pPr marL="342900" lvl="0" indent="-342900">
              <a:buFont typeface="+mj-lt"/>
              <a:buAutoNum type="arabicPeriod"/>
            </a:pPr>
            <a:r>
              <a:rPr lang="en-US" sz="1300" dirty="0" smtClean="0"/>
              <a:t>Implement </a:t>
            </a:r>
            <a:r>
              <a:rPr lang="en-US" sz="1300" dirty="0"/>
              <a:t>support groups within the Office of Institutional Diversity and Inclusion for </a:t>
            </a:r>
            <a:r>
              <a:rPr lang="en-US" sz="1300" dirty="0" smtClean="0"/>
              <a:t>transgender students: </a:t>
            </a:r>
          </a:p>
          <a:p>
            <a:pPr lvl="1"/>
            <a:r>
              <a:rPr lang="en-US" sz="1300" dirty="0" smtClean="0"/>
              <a:t>Multiple </a:t>
            </a:r>
            <a:r>
              <a:rPr lang="en-US" sz="1300" dirty="0"/>
              <a:t>(3) support groups will be established specifically for students who identify within the </a:t>
            </a:r>
            <a:r>
              <a:rPr lang="en-US" sz="1300" dirty="0" smtClean="0"/>
              <a:t>LGBT </a:t>
            </a:r>
            <a:r>
              <a:rPr lang="en-US" sz="1300" dirty="0"/>
              <a:t>community. These support groups will include one for the </a:t>
            </a:r>
            <a:r>
              <a:rPr lang="en-US" sz="1300" dirty="0" smtClean="0"/>
              <a:t>LGBT </a:t>
            </a:r>
            <a:r>
              <a:rPr lang="en-US" sz="1300" dirty="0"/>
              <a:t>community, a discussion group for the </a:t>
            </a:r>
            <a:r>
              <a:rPr lang="en-US" sz="1300" dirty="0" smtClean="0"/>
              <a:t>LGBT </a:t>
            </a:r>
            <a:r>
              <a:rPr lang="en-US" sz="1300" dirty="0"/>
              <a:t>community, and lastly a support group specifically for gender identity (transgender) students. </a:t>
            </a:r>
          </a:p>
          <a:p>
            <a:pPr lvl="1"/>
            <a:r>
              <a:rPr lang="en-US" sz="1300" dirty="0"/>
              <a:t>These three support groups will be established within the first year of this plan being implemented. </a:t>
            </a:r>
          </a:p>
          <a:p>
            <a:pPr lvl="1"/>
            <a:r>
              <a:rPr lang="en-US" sz="1300" dirty="0"/>
              <a:t>The Office of Institutional Diversity and Inclusion will work with groups such as the Student Identity Outreach to ensure this is implemented. </a:t>
            </a:r>
            <a:endParaRPr lang="en-US" sz="1300" dirty="0" smtClean="0"/>
          </a:p>
          <a:p>
            <a:pPr marL="342900" lvl="0" indent="-342900">
              <a:buFont typeface="+mj-lt"/>
              <a:buAutoNum type="arabicPeriod"/>
            </a:pPr>
            <a:r>
              <a:rPr lang="en-US" sz="1300" dirty="0" smtClean="0"/>
              <a:t>Establish a specific training for academic advisors in which they are educated on how to support transgender students:</a:t>
            </a:r>
          </a:p>
          <a:p>
            <a:pPr lvl="1"/>
            <a:r>
              <a:rPr lang="en-US" sz="1300" dirty="0" smtClean="0"/>
              <a:t>This </a:t>
            </a:r>
            <a:r>
              <a:rPr lang="en-US" sz="1300" dirty="0"/>
              <a:t>training is necessary for students are required to meet with an advisor on campus. </a:t>
            </a:r>
            <a:r>
              <a:rPr lang="en-US" sz="1300" dirty="0" smtClean="0"/>
              <a:t> Advisors </a:t>
            </a:r>
            <a:r>
              <a:rPr lang="en-US" sz="1300" dirty="0"/>
              <a:t>are further available to listen and provide resources when necessary for students. </a:t>
            </a:r>
            <a:r>
              <a:rPr lang="en-US" sz="1300" dirty="0" smtClean="0"/>
              <a:t> Due to this, advisors </a:t>
            </a:r>
            <a:r>
              <a:rPr lang="en-US" sz="1300" dirty="0"/>
              <a:t>need to be educated on questions to ask </a:t>
            </a:r>
            <a:r>
              <a:rPr lang="en-US" sz="1300" dirty="0" smtClean="0"/>
              <a:t>transgender </a:t>
            </a:r>
            <a:r>
              <a:rPr lang="en-US" sz="1300" dirty="0"/>
              <a:t>students, developing an understanding for their background and immediate needs, meeting </a:t>
            </a:r>
            <a:r>
              <a:rPr lang="en-US" sz="1300" dirty="0" smtClean="0"/>
              <a:t>transgender </a:t>
            </a:r>
            <a:r>
              <a:rPr lang="en-US" sz="1300" dirty="0"/>
              <a:t>students where they are, and having knowledge of all campus and community resources available to them. </a:t>
            </a:r>
          </a:p>
          <a:p>
            <a:pPr lvl="1"/>
            <a:r>
              <a:rPr lang="en-US" sz="1300" dirty="0"/>
              <a:t>This training for advisors will be completed within the first year. It will be more in depth in </a:t>
            </a:r>
            <a:r>
              <a:rPr lang="en-US" sz="1300" dirty="0" smtClean="0"/>
              <a:t>comparison </a:t>
            </a:r>
            <a:r>
              <a:rPr lang="en-US" sz="1300" dirty="0"/>
              <a:t>to the three week series mentioned in outcome one. This is due to the time advisors might spend with their students over other departments on campus. </a:t>
            </a:r>
          </a:p>
          <a:p>
            <a:pPr lvl="1"/>
            <a:r>
              <a:rPr lang="en-US" sz="1300" dirty="0"/>
              <a:t>The Office of Institutional Diversity and Inclusion as well as the Student Identity </a:t>
            </a:r>
            <a:r>
              <a:rPr lang="en-US" sz="1300" dirty="0" smtClean="0"/>
              <a:t>Outreach</a:t>
            </a:r>
            <a:r>
              <a:rPr lang="en-US" sz="1300" dirty="0"/>
              <a:t> </a:t>
            </a:r>
            <a:r>
              <a:rPr lang="en-US" sz="1300" dirty="0" smtClean="0"/>
              <a:t>program will work to ensure the success of this training. </a:t>
            </a:r>
            <a:endParaRPr lang="en-US" sz="1300" dirty="0"/>
          </a:p>
          <a:p>
            <a:pPr marL="342900" lvl="0" indent="-342900">
              <a:buFont typeface="+mj-lt"/>
              <a:buAutoNum type="arabicPeriod"/>
            </a:pPr>
            <a:r>
              <a:rPr lang="en-US" sz="1300" dirty="0" smtClean="0"/>
              <a:t>Establish an additional counselor within the Counseling and Testing Center:</a:t>
            </a:r>
          </a:p>
          <a:p>
            <a:pPr lvl="1"/>
            <a:r>
              <a:rPr lang="en-US" sz="1300" dirty="0" smtClean="0"/>
              <a:t>This counselor would be certified in identity topics such as sexuality and gender. This counselor will report to Chief Diversity Officer and make recommendations on creating and maintaining a more inclusive and healthy climate. </a:t>
            </a:r>
          </a:p>
          <a:p>
            <a:pPr lvl="1"/>
            <a:r>
              <a:rPr lang="en-US" sz="1300" dirty="0" smtClean="0"/>
              <a:t>This position should be created with an effective hire and start date within one full academic year of implementing this plan. </a:t>
            </a:r>
          </a:p>
        </p:txBody>
      </p:sp>
    </p:spTree>
    <p:extLst>
      <p:ext uri="{BB962C8B-B14F-4D97-AF65-F5344CB8AC3E}">
        <p14:creationId xmlns:p14="http://schemas.microsoft.com/office/powerpoint/2010/main" val="14264345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ACTION PLAN Outcome </a:t>
            </a:r>
            <a:r>
              <a:rPr lang="en-US" b="1" i="1" dirty="0"/>
              <a:t>3</a:t>
            </a:r>
            <a:r>
              <a:rPr lang="en-US" b="1" i="1" dirty="0" smtClean="0"/>
              <a:t>: </a:t>
            </a:r>
            <a:r>
              <a:rPr lang="en-US" i="1" dirty="0" smtClean="0"/>
              <a:t>Develop collaboration among campus departments to create a more inclusive campus environment</a:t>
            </a:r>
            <a:endParaRPr lang="en-US" dirty="0"/>
          </a:p>
        </p:txBody>
      </p:sp>
      <p:sp>
        <p:nvSpPr>
          <p:cNvPr id="3" name="Content Placeholder 2"/>
          <p:cNvSpPr>
            <a:spLocks noGrp="1"/>
          </p:cNvSpPr>
          <p:nvPr>
            <p:ph idx="1"/>
          </p:nvPr>
        </p:nvSpPr>
        <p:spPr>
          <a:xfrm>
            <a:off x="581192" y="1964602"/>
            <a:ext cx="11139753" cy="4626203"/>
          </a:xfrm>
        </p:spPr>
        <p:txBody>
          <a:bodyPr>
            <a:noAutofit/>
          </a:bodyPr>
          <a:lstStyle/>
          <a:p>
            <a:pPr marL="342900" lvl="0" indent="-342900">
              <a:buFont typeface="+mj-lt"/>
              <a:buAutoNum type="arabicPeriod"/>
            </a:pPr>
            <a:r>
              <a:rPr lang="en-US" sz="1300" dirty="0"/>
              <a:t>Establish communication with multiple campus resources regarding current </a:t>
            </a:r>
            <a:r>
              <a:rPr lang="en-US" sz="1300" dirty="0" smtClean="0"/>
              <a:t>LGBT </a:t>
            </a:r>
            <a:r>
              <a:rPr lang="en-US" sz="1300" dirty="0"/>
              <a:t>policies and laws both on campus and off </a:t>
            </a:r>
            <a:r>
              <a:rPr lang="en-US" sz="1300" dirty="0" smtClean="0"/>
              <a:t>campus</a:t>
            </a:r>
            <a:r>
              <a:rPr lang="en-US" sz="1300" dirty="0"/>
              <a:t>:</a:t>
            </a:r>
          </a:p>
          <a:p>
            <a:pPr lvl="1"/>
            <a:r>
              <a:rPr lang="en-US" sz="1300" dirty="0"/>
              <a:t>In order to help campus further understand where our students may run into issues within the outside community, we need to be sure to discuss these issues within certain offices and ensure these students do not run into such issues within our campus community. This includes ensuring </a:t>
            </a:r>
            <a:r>
              <a:rPr lang="en-US" sz="1300" dirty="0" smtClean="0"/>
              <a:t>our </a:t>
            </a:r>
            <a:r>
              <a:rPr lang="en-US" sz="1300" dirty="0"/>
              <a:t>health care </a:t>
            </a:r>
            <a:r>
              <a:rPr lang="en-US" sz="1300" dirty="0" smtClean="0"/>
              <a:t>policies</a:t>
            </a:r>
            <a:r>
              <a:rPr lang="en-US" sz="1300" dirty="0"/>
              <a:t> </a:t>
            </a:r>
            <a:r>
              <a:rPr lang="en-US" sz="1300" dirty="0" smtClean="0"/>
              <a:t>incorporate coverage of transgender students, </a:t>
            </a:r>
            <a:r>
              <a:rPr lang="en-US" sz="1300" dirty="0"/>
              <a:t>ensuring admissions procedures and the ID center </a:t>
            </a:r>
            <a:r>
              <a:rPr lang="en-US" sz="1300" dirty="0" smtClean="0"/>
              <a:t>allow </a:t>
            </a:r>
            <a:r>
              <a:rPr lang="en-US" sz="1300" dirty="0"/>
              <a:t>students to identify as they choose </a:t>
            </a:r>
            <a:r>
              <a:rPr lang="en-US" sz="1300" dirty="0" smtClean="0"/>
              <a:t>as well as </a:t>
            </a:r>
            <a:r>
              <a:rPr lang="en-US" sz="1300" dirty="0"/>
              <a:t>providing such options for students</a:t>
            </a:r>
            <a:r>
              <a:rPr lang="en-US" sz="1300" dirty="0" smtClean="0"/>
              <a:t>, and </a:t>
            </a:r>
            <a:r>
              <a:rPr lang="en-US" sz="1300" dirty="0"/>
              <a:t>adding and altering campus restrooms to be inclusive of both </a:t>
            </a:r>
            <a:r>
              <a:rPr lang="en-US" sz="1300" dirty="0" smtClean="0"/>
              <a:t>sex.  While there are gender-neutral bathrooms on campus presently, their location and ease of access must be improved.  The current options are an acceptable temporary solution but not sustainable for a growing  campus. There should be an institutional effort to employ universal design for all restrooms in order to include all students. </a:t>
            </a:r>
          </a:p>
          <a:p>
            <a:pPr lvl="1"/>
            <a:r>
              <a:rPr lang="en-US" sz="1300" dirty="0" smtClean="0"/>
              <a:t>Within </a:t>
            </a:r>
            <a:r>
              <a:rPr lang="en-US" sz="1300" dirty="0"/>
              <a:t>a year and a half all constituents will be aware of such issues and be actively working towards changing any policies or procedures they need to in an attempt to become more inclusive for transgender students. </a:t>
            </a:r>
            <a:endParaRPr lang="en-US" sz="1300" dirty="0" smtClean="0"/>
          </a:p>
          <a:p>
            <a:pPr lvl="1"/>
            <a:r>
              <a:rPr lang="en-US" sz="1300" dirty="0" smtClean="0"/>
              <a:t>The Office of Institutional Diversity and Inclusion as well as Facilities Management will work closely together to implement these policies and procedures. </a:t>
            </a:r>
            <a:endParaRPr lang="en-US" sz="1300" dirty="0"/>
          </a:p>
          <a:p>
            <a:pPr marL="342900" lvl="0" indent="-342900">
              <a:buFont typeface="+mj-lt"/>
              <a:buAutoNum type="arabicPeriod"/>
            </a:pPr>
            <a:r>
              <a:rPr lang="en-US" sz="1300" dirty="0"/>
              <a:t>Work closely with Housing and Residence Life to implement concrete procedures and additional living arrangements for </a:t>
            </a:r>
            <a:r>
              <a:rPr lang="en-US" sz="1300" dirty="0" smtClean="0"/>
              <a:t>LGBT students</a:t>
            </a:r>
            <a:r>
              <a:rPr lang="en-US" sz="1300" dirty="0"/>
              <a:t>:</a:t>
            </a:r>
          </a:p>
          <a:p>
            <a:pPr lvl="1"/>
            <a:r>
              <a:rPr lang="en-US" sz="1300" dirty="0"/>
              <a:t>Review current procedures within Housing and Residence Life and raise the discussion of implementing safe spaces within the residence halls or even an </a:t>
            </a:r>
            <a:r>
              <a:rPr lang="en-US" sz="1300" dirty="0" smtClean="0"/>
              <a:t>LGBT </a:t>
            </a:r>
            <a:r>
              <a:rPr lang="en-US" sz="1300" dirty="0"/>
              <a:t>living learning community area of the residence hall open for all students who wish to be included in such an inclusive and supporting environment.  </a:t>
            </a:r>
          </a:p>
          <a:p>
            <a:pPr lvl="1"/>
            <a:r>
              <a:rPr lang="en-US" sz="1300" dirty="0" smtClean="0"/>
              <a:t>Establish and implement a Social Justice wing within a current residence hall. This wing would provide housing for non-gender conforming, LGBT, and ally students as well as other areas of Social Justice. This wing would be modeled after the Social Justice Wing at University of Arizona (</a:t>
            </a:r>
            <a:r>
              <a:rPr lang="en-US" sz="1300" dirty="0" smtClean="0">
                <a:hlinkClick r:id="rId2"/>
              </a:rPr>
              <a:t>www.lgbtq.arizona.edu/campus-housing-options)</a:t>
            </a:r>
            <a:r>
              <a:rPr lang="en-US" sz="1300" dirty="0" smtClean="0"/>
              <a:t> </a:t>
            </a:r>
          </a:p>
          <a:p>
            <a:pPr lvl="1"/>
            <a:r>
              <a:rPr lang="en-US" sz="1300" dirty="0" smtClean="0"/>
              <a:t>New </a:t>
            </a:r>
            <a:r>
              <a:rPr lang="en-US" sz="1300" dirty="0"/>
              <a:t>policies and procedures will be implemented within one year of start </a:t>
            </a:r>
            <a:r>
              <a:rPr lang="en-US" sz="1300" dirty="0" smtClean="0"/>
              <a:t>date. </a:t>
            </a:r>
          </a:p>
          <a:p>
            <a:pPr lvl="1"/>
            <a:r>
              <a:rPr lang="en-US" sz="1300" dirty="0" smtClean="0"/>
              <a:t>A collaboration among The Office of Institutional Diversity and Inclusion, Housing and Residence Life, and Facilities Management would implement these living arrangements and procedures. </a:t>
            </a:r>
            <a:endParaRPr lang="en-US" sz="1300" dirty="0"/>
          </a:p>
        </p:txBody>
      </p:sp>
    </p:spTree>
    <p:extLst>
      <p:ext uri="{BB962C8B-B14F-4D97-AF65-F5344CB8AC3E}">
        <p14:creationId xmlns:p14="http://schemas.microsoft.com/office/powerpoint/2010/main" val="19972446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ACTION PLAN Outcome </a:t>
            </a:r>
            <a:r>
              <a:rPr lang="en-US" b="1" i="1" dirty="0"/>
              <a:t>4</a:t>
            </a:r>
            <a:r>
              <a:rPr lang="en-US" b="1" i="1" dirty="0" smtClean="0"/>
              <a:t>: </a:t>
            </a:r>
            <a:r>
              <a:rPr lang="en-US" i="1" dirty="0" smtClean="0"/>
              <a:t>Develop initiatives and resources for lgbt students Regarding employment and professional development</a:t>
            </a:r>
            <a:endParaRPr lang="en-US" dirty="0"/>
          </a:p>
        </p:txBody>
      </p:sp>
      <p:sp>
        <p:nvSpPr>
          <p:cNvPr id="3" name="Content Placeholder 2"/>
          <p:cNvSpPr>
            <a:spLocks noGrp="1"/>
          </p:cNvSpPr>
          <p:nvPr>
            <p:ph idx="1"/>
          </p:nvPr>
        </p:nvSpPr>
        <p:spPr>
          <a:xfrm>
            <a:off x="581192" y="1964602"/>
            <a:ext cx="11139753" cy="4626203"/>
          </a:xfrm>
        </p:spPr>
        <p:txBody>
          <a:bodyPr>
            <a:normAutofit/>
          </a:bodyPr>
          <a:lstStyle/>
          <a:p>
            <a:pPr marL="342900" lvl="0" indent="-342900">
              <a:buFont typeface="+mj-lt"/>
              <a:buAutoNum type="arabicPeriod"/>
            </a:pPr>
            <a:r>
              <a:rPr lang="en-US" dirty="0" smtClean="0"/>
              <a:t>Establish resources within the Career and Professional Development Center specifically for the LGBT community:</a:t>
            </a:r>
            <a:endParaRPr lang="en-US" dirty="0"/>
          </a:p>
          <a:p>
            <a:pPr lvl="1"/>
            <a:r>
              <a:rPr lang="en-US" dirty="0" smtClean="0"/>
              <a:t>Educate students regarding employment law</a:t>
            </a:r>
          </a:p>
          <a:p>
            <a:pPr lvl="1"/>
            <a:r>
              <a:rPr lang="en-US" dirty="0" smtClean="0"/>
              <a:t>Implementation of an LGBT Job Fair where potential employees and students can connect in a safe space</a:t>
            </a:r>
          </a:p>
          <a:p>
            <a:pPr lvl="1"/>
            <a:r>
              <a:rPr lang="en-US" dirty="0" smtClean="0"/>
              <a:t>Organizing and connecting LGBT students with Career Counselors and mentors</a:t>
            </a:r>
          </a:p>
          <a:p>
            <a:pPr lvl="1"/>
            <a:r>
              <a:rPr lang="en-US" dirty="0" smtClean="0"/>
              <a:t>This resource should be completed within one year. </a:t>
            </a:r>
          </a:p>
          <a:p>
            <a:pPr lvl="1"/>
            <a:r>
              <a:rPr lang="en-US" dirty="0" smtClean="0"/>
              <a:t>The Career and Professional Development Center and Office of Institutional Diversity and Inclusion would collaborate on these efforts. </a:t>
            </a:r>
          </a:p>
          <a:p>
            <a:pPr marL="342900" indent="-342900">
              <a:buFont typeface="+mj-lt"/>
              <a:buAutoNum type="arabicPeriod"/>
            </a:pPr>
            <a:r>
              <a:rPr lang="en-US" dirty="0" smtClean="0"/>
              <a:t>Implementation of a non-discriminatory compliance statement:</a:t>
            </a:r>
          </a:p>
          <a:p>
            <a:pPr lvl="1"/>
            <a:r>
              <a:rPr lang="en-US" dirty="0" smtClean="0"/>
              <a:t>To </a:t>
            </a:r>
            <a:r>
              <a:rPr lang="en-US" dirty="0"/>
              <a:t>be signed by all employees affiliated with the institution (included but not limited to full-time, part-time, auxiliary, and student workers</a:t>
            </a:r>
            <a:r>
              <a:rPr lang="en-US" dirty="0" smtClean="0"/>
              <a:t>). </a:t>
            </a:r>
          </a:p>
          <a:p>
            <a:pPr lvl="1"/>
            <a:r>
              <a:rPr lang="en-US" dirty="0" smtClean="0"/>
              <a:t>This compliance statement should be effective for the upcoming </a:t>
            </a:r>
            <a:r>
              <a:rPr lang="en-US" dirty="0"/>
              <a:t>f</a:t>
            </a:r>
            <a:r>
              <a:rPr lang="en-US" dirty="0" smtClean="0"/>
              <a:t>all semester (six months). </a:t>
            </a:r>
            <a:endParaRPr lang="en-US" dirty="0"/>
          </a:p>
          <a:p>
            <a:pPr lvl="1"/>
            <a:r>
              <a:rPr lang="en-US" dirty="0" smtClean="0"/>
              <a:t>This would be a collaboration between the Human Resources Department and Office of Institutional Diversity and Inclusion. </a:t>
            </a:r>
          </a:p>
        </p:txBody>
      </p:sp>
    </p:spTree>
    <p:extLst>
      <p:ext uri="{BB962C8B-B14F-4D97-AF65-F5344CB8AC3E}">
        <p14:creationId xmlns:p14="http://schemas.microsoft.com/office/powerpoint/2010/main" val="7713700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smtClean="0"/>
              <a:t>Cost Analysis: Outcome 1</a:t>
            </a:r>
            <a:endParaRPr lang="en-US" dirty="0"/>
          </a:p>
        </p:txBody>
      </p:sp>
      <p:sp>
        <p:nvSpPr>
          <p:cNvPr id="3" name="Content Placeholder 2"/>
          <p:cNvSpPr>
            <a:spLocks noGrp="1"/>
          </p:cNvSpPr>
          <p:nvPr>
            <p:ph idx="1"/>
          </p:nvPr>
        </p:nvSpPr>
        <p:spPr>
          <a:xfrm>
            <a:off x="581192" y="1964602"/>
            <a:ext cx="11139753" cy="4626203"/>
          </a:xfrm>
        </p:spPr>
        <p:txBody>
          <a:bodyPr>
            <a:normAutofit/>
          </a:bodyPr>
          <a:lstStyle/>
          <a:p>
            <a:pPr lvl="1">
              <a:spcBef>
                <a:spcPts val="600"/>
              </a:spcBef>
              <a:spcAft>
                <a:spcPts val="0"/>
              </a:spcAft>
            </a:pPr>
            <a:r>
              <a:rPr lang="en-US" dirty="0" smtClean="0"/>
              <a:t>Establishing </a:t>
            </a:r>
            <a:r>
              <a:rPr lang="en-US" dirty="0"/>
              <a:t>a task force </a:t>
            </a:r>
            <a:r>
              <a:rPr lang="en-US" dirty="0" smtClean="0"/>
              <a:t>would not incur any additional costs --- this would be an ad hoc committee of various, educated professionals on campus.</a:t>
            </a:r>
            <a:endParaRPr lang="en-US" dirty="0"/>
          </a:p>
          <a:p>
            <a:pPr lvl="1">
              <a:spcBef>
                <a:spcPts val="600"/>
              </a:spcBef>
              <a:spcAft>
                <a:spcPts val="0"/>
              </a:spcAft>
            </a:pPr>
            <a:r>
              <a:rPr lang="en-US" dirty="0" smtClean="0"/>
              <a:t>The establishment of an educational series </a:t>
            </a:r>
            <a:r>
              <a:rPr lang="en-US" dirty="0"/>
              <a:t>through the Office of Institutional Diversity and Inclusion </a:t>
            </a:r>
            <a:r>
              <a:rPr lang="en-US" dirty="0" smtClean="0"/>
              <a:t>for and about the </a:t>
            </a:r>
            <a:r>
              <a:rPr lang="en-US" dirty="0"/>
              <a:t>LGBT </a:t>
            </a:r>
            <a:r>
              <a:rPr lang="en-US" dirty="0" smtClean="0"/>
              <a:t>community could be part of the responsibility of various personnel in OIDI – therefore not requiring any additional funding.</a:t>
            </a:r>
            <a:endParaRPr lang="en-US" dirty="0"/>
          </a:p>
          <a:p>
            <a:pPr lvl="1">
              <a:spcBef>
                <a:spcPts val="600"/>
              </a:spcBef>
              <a:spcAft>
                <a:spcPts val="0"/>
              </a:spcAft>
            </a:pPr>
            <a:r>
              <a:rPr lang="en-US" dirty="0" smtClean="0"/>
              <a:t>Safe Zone is a completely free web-based resource – so utilizing their resources will not require additional funding. Printing of the resources and the costs of using campus space would be minimal. We would encourage the Office of Institutional Diversity and Inclusion to use their meeting/training space within the office. We would suggest a printing budget of $500 for the school year. We would offer the opportunity to be trained to serve as a Safe Zone Facilitator to various faculty/staff/administration on campus. This would cost $4,500 for a Safe Zone national “Train-the-Trainer” visit. This would be a two-day, two-trainer visit.  This price is all inclusive. With an institution the size of Centrist College, we would suggest having one Safe Zone facilitator for every 250 employees. With 3,455 employees, that would equate out to roughly 13 additional facilitators. These facilitators could and should be diverse and from various offices on campus. Potential areas could be faculty/staff from financial </a:t>
            </a:r>
            <a:r>
              <a:rPr lang="en-US" dirty="0"/>
              <a:t>aid, athletic </a:t>
            </a:r>
            <a:r>
              <a:rPr lang="en-US" dirty="0" smtClean="0"/>
              <a:t>scholarship, </a:t>
            </a:r>
            <a:r>
              <a:rPr lang="en-US" dirty="0"/>
              <a:t>fraternity and sorority life, </a:t>
            </a:r>
            <a:r>
              <a:rPr lang="en-US" dirty="0" smtClean="0"/>
              <a:t>student employment, </a:t>
            </a:r>
            <a:r>
              <a:rPr lang="en-US" dirty="0"/>
              <a:t>and campus </a:t>
            </a:r>
            <a:r>
              <a:rPr lang="en-US" dirty="0" smtClean="0"/>
              <a:t>engagement/co-curriculars. These areas were specifically mentioned in the CAS Standards. These additional facilitators would help LGBT students see there is a culture of care throughout the campus.</a:t>
            </a:r>
            <a:endParaRPr lang="en-US" dirty="0"/>
          </a:p>
        </p:txBody>
      </p:sp>
    </p:spTree>
    <p:extLst>
      <p:ext uri="{BB962C8B-B14F-4D97-AF65-F5344CB8AC3E}">
        <p14:creationId xmlns:p14="http://schemas.microsoft.com/office/powerpoint/2010/main" val="25187937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smtClean="0"/>
              <a:t>Cost Analysis: Outcome 2</a:t>
            </a:r>
            <a:endParaRPr lang="en-US" dirty="0"/>
          </a:p>
        </p:txBody>
      </p:sp>
      <p:sp>
        <p:nvSpPr>
          <p:cNvPr id="3" name="Content Placeholder 2"/>
          <p:cNvSpPr>
            <a:spLocks noGrp="1"/>
          </p:cNvSpPr>
          <p:nvPr>
            <p:ph idx="1"/>
          </p:nvPr>
        </p:nvSpPr>
        <p:spPr>
          <a:xfrm>
            <a:off x="581192" y="1964602"/>
            <a:ext cx="11139753" cy="4626203"/>
          </a:xfrm>
        </p:spPr>
        <p:txBody>
          <a:bodyPr>
            <a:normAutofit/>
          </a:bodyPr>
          <a:lstStyle/>
          <a:p>
            <a:r>
              <a:rPr lang="en-US" sz="2000" dirty="0"/>
              <a:t>Implementation of 3 support groups would not have major cost associated with them. </a:t>
            </a:r>
            <a:r>
              <a:rPr lang="en-US" sz="2000" dirty="0" smtClean="0"/>
              <a:t> An </a:t>
            </a:r>
            <a:r>
              <a:rPr lang="en-US" sz="2000" dirty="0"/>
              <a:t>annual budget of $100 per group could be allocated towards printed brochures, advertising, and meeting refreshments, but not necessary</a:t>
            </a:r>
            <a:r>
              <a:rPr lang="en-US" sz="2000" dirty="0" smtClean="0"/>
              <a:t>.</a:t>
            </a:r>
            <a:endParaRPr lang="en-US" sz="2000" dirty="0"/>
          </a:p>
          <a:p>
            <a:r>
              <a:rPr lang="en-US" sz="2000" dirty="0"/>
              <a:t>Establish a specific training for </a:t>
            </a:r>
            <a:r>
              <a:rPr lang="en-US" sz="2000" dirty="0" smtClean="0"/>
              <a:t>various campus offices:  A </a:t>
            </a:r>
            <a:r>
              <a:rPr lang="en-US" sz="2000" dirty="0"/>
              <a:t>$2,000 salary increase for the individual currently conducting </a:t>
            </a:r>
            <a:r>
              <a:rPr lang="en-US" sz="2000" dirty="0" smtClean="0"/>
              <a:t>Safe </a:t>
            </a:r>
            <a:r>
              <a:rPr lang="en-US" sz="2000" dirty="0"/>
              <a:t>Z</a:t>
            </a:r>
            <a:r>
              <a:rPr lang="en-US" sz="2000" dirty="0" smtClean="0"/>
              <a:t>one trainings would allow them to serve as the campus Lead Safe Zone Trainer, where they are responsible for </a:t>
            </a:r>
            <a:r>
              <a:rPr lang="en-US" sz="2000" dirty="0" smtClean="0"/>
              <a:t>the campus-wide Safe Zone </a:t>
            </a:r>
            <a:r>
              <a:rPr lang="en-US" sz="2000" dirty="0" smtClean="0"/>
              <a:t>Initiative. </a:t>
            </a:r>
            <a:r>
              <a:rPr lang="en-US" sz="2000" dirty="0" smtClean="0"/>
              <a:t>The </a:t>
            </a:r>
            <a:r>
              <a:rPr lang="en-US" sz="2000" dirty="0"/>
              <a:t>salary increase would justify their </a:t>
            </a:r>
            <a:r>
              <a:rPr lang="en-US" sz="2000"/>
              <a:t>added </a:t>
            </a:r>
            <a:r>
              <a:rPr lang="en-US" sz="2000" smtClean="0"/>
              <a:t>responsibility.  They </a:t>
            </a:r>
            <a:r>
              <a:rPr lang="en-US" sz="2000" dirty="0" smtClean="0"/>
              <a:t>will also be responsible for the specialized trainings for different campus functional areas. </a:t>
            </a:r>
          </a:p>
          <a:p>
            <a:r>
              <a:rPr lang="en-US" sz="2000" dirty="0" smtClean="0"/>
              <a:t>Establish </a:t>
            </a:r>
            <a:r>
              <a:rPr lang="en-US" sz="2000" dirty="0"/>
              <a:t>an additional counselor. </a:t>
            </a:r>
            <a:r>
              <a:rPr lang="en-US" sz="2000" dirty="0" smtClean="0"/>
              <a:t> Salary </a:t>
            </a:r>
            <a:r>
              <a:rPr lang="en-US" sz="2000" dirty="0"/>
              <a:t>would be $43,000 with approximately $20,000 in additional benefits (health insurance, 401k, etc.) needing to be allocated toward the position’s cost. </a:t>
            </a:r>
          </a:p>
        </p:txBody>
      </p:sp>
    </p:spTree>
    <p:extLst>
      <p:ext uri="{BB962C8B-B14F-4D97-AF65-F5344CB8AC3E}">
        <p14:creationId xmlns:p14="http://schemas.microsoft.com/office/powerpoint/2010/main" val="32032266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sz="half" idx="1"/>
          </p:nvPr>
        </p:nvSpPr>
        <p:spPr>
          <a:xfrm>
            <a:off x="889951" y="2443348"/>
            <a:ext cx="3895805" cy="3657600"/>
          </a:xfrm>
        </p:spPr>
        <p:txBody>
          <a:bodyPr>
            <a:normAutofit lnSpcReduction="10000"/>
          </a:bodyPr>
          <a:lstStyle/>
          <a:p>
            <a:r>
              <a:rPr lang="en-US" dirty="0" smtClean="0"/>
              <a:t>Institutional Background</a:t>
            </a:r>
          </a:p>
          <a:p>
            <a:r>
              <a:rPr lang="en-US" dirty="0" smtClean="0"/>
              <a:t>Transgender Community </a:t>
            </a:r>
            <a:r>
              <a:rPr lang="en-US" dirty="0"/>
              <a:t>F</a:t>
            </a:r>
            <a:r>
              <a:rPr lang="en-US" dirty="0" smtClean="0"/>
              <a:t>acts</a:t>
            </a:r>
          </a:p>
          <a:p>
            <a:r>
              <a:rPr lang="en-US" dirty="0" smtClean="0"/>
              <a:t>CAS Standards</a:t>
            </a:r>
          </a:p>
          <a:p>
            <a:r>
              <a:rPr lang="en-US" dirty="0" smtClean="0"/>
              <a:t>Current Campus Initiatives</a:t>
            </a:r>
          </a:p>
          <a:p>
            <a:r>
              <a:rPr lang="en-US" dirty="0" smtClean="0"/>
              <a:t>Campus Specific Definitions</a:t>
            </a:r>
          </a:p>
          <a:p>
            <a:r>
              <a:rPr lang="en-US" dirty="0" smtClean="0"/>
              <a:t>Action Plan</a:t>
            </a:r>
          </a:p>
          <a:p>
            <a:r>
              <a:rPr lang="en-US" dirty="0" smtClean="0"/>
              <a:t>Cost Analysis</a:t>
            </a:r>
          </a:p>
          <a:p>
            <a:r>
              <a:rPr lang="en-US" dirty="0" smtClean="0"/>
              <a:t>Quotes</a:t>
            </a:r>
          </a:p>
          <a:p>
            <a:r>
              <a:rPr lang="en-US" dirty="0" smtClean="0"/>
              <a:t>Sources</a:t>
            </a:r>
          </a:p>
          <a:p>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68544" y="2244940"/>
            <a:ext cx="5581291" cy="3856008"/>
          </a:xfrm>
          <a:prstGeom prst="rect">
            <a:avLst/>
          </a:prstGeom>
        </p:spPr>
      </p:pic>
    </p:spTree>
    <p:extLst>
      <p:ext uri="{BB962C8B-B14F-4D97-AF65-F5344CB8AC3E}">
        <p14:creationId xmlns:p14="http://schemas.microsoft.com/office/powerpoint/2010/main" val="178035119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smtClean="0"/>
              <a:t>Cost Analysis: Outcome 3</a:t>
            </a:r>
            <a:endParaRPr lang="en-US" dirty="0"/>
          </a:p>
        </p:txBody>
      </p:sp>
      <p:sp>
        <p:nvSpPr>
          <p:cNvPr id="3" name="Content Placeholder 2"/>
          <p:cNvSpPr>
            <a:spLocks noGrp="1"/>
          </p:cNvSpPr>
          <p:nvPr>
            <p:ph idx="1"/>
          </p:nvPr>
        </p:nvSpPr>
        <p:spPr>
          <a:xfrm>
            <a:off x="581192" y="1964602"/>
            <a:ext cx="11139753" cy="4626203"/>
          </a:xfrm>
        </p:spPr>
        <p:txBody>
          <a:bodyPr>
            <a:normAutofit/>
          </a:bodyPr>
          <a:lstStyle/>
          <a:p>
            <a:r>
              <a:rPr lang="en-US" dirty="0" smtClean="0"/>
              <a:t>There would be limited costs associated with communicating LGBT laws and policies to campus resources. However there will need to be a small fund to work with Facilities Management to implement gender-neutral bathrooms. We have allocated $15,000 to this initiative. The current gender-neutral bathrooms were a temporary fix that needs to be addressed. </a:t>
            </a:r>
            <a:endParaRPr lang="en-US" dirty="0"/>
          </a:p>
          <a:p>
            <a:r>
              <a:rPr lang="en-US" dirty="0" smtClean="0"/>
              <a:t>To create a Social Justice Wing within a residence hall on campus would be an affordable accommodation. We suggest utilizing a hall that is already arranged in a ”suite style” as it is more cost effective.  This will also allow us to monitor the potential loss of revenue if the interest is not as prevalent as anticipated. If interest is lower than anticipated, we could still utilize gender-neutral rooms – as the bathrooms are included in the suite.  The only major costs associated would be updating current forms and applications to show the new option for students and updating any common area’s gender specific bathrooms. We have allocated $5,000 to updating these forms and bathrooms. </a:t>
            </a:r>
            <a:endParaRPr lang="en-US" dirty="0"/>
          </a:p>
        </p:txBody>
      </p:sp>
    </p:spTree>
    <p:extLst>
      <p:ext uri="{BB962C8B-B14F-4D97-AF65-F5344CB8AC3E}">
        <p14:creationId xmlns:p14="http://schemas.microsoft.com/office/powerpoint/2010/main" val="5893708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smtClean="0"/>
              <a:t>Cost Analysis: Outcome 4</a:t>
            </a:r>
            <a:endParaRPr lang="en-US" dirty="0"/>
          </a:p>
        </p:txBody>
      </p:sp>
      <p:sp>
        <p:nvSpPr>
          <p:cNvPr id="3" name="Content Placeholder 2"/>
          <p:cNvSpPr>
            <a:spLocks noGrp="1"/>
          </p:cNvSpPr>
          <p:nvPr>
            <p:ph idx="1"/>
          </p:nvPr>
        </p:nvSpPr>
        <p:spPr>
          <a:xfrm>
            <a:off x="581192" y="1964602"/>
            <a:ext cx="11139753" cy="4626203"/>
          </a:xfrm>
        </p:spPr>
        <p:txBody>
          <a:bodyPr>
            <a:normAutofit/>
          </a:bodyPr>
          <a:lstStyle/>
          <a:p>
            <a:r>
              <a:rPr lang="en-US" sz="2400" dirty="0" smtClean="0"/>
              <a:t>The creation of an LGBT Job Fair would cost roughly $200 total. This would include room reservations and any PR and marketing material. Many costs would be covered through the registration fee of the various participating organizations or companies.</a:t>
            </a:r>
          </a:p>
          <a:p>
            <a:r>
              <a:rPr lang="en-US" sz="2400" dirty="0" smtClean="0"/>
              <a:t>The proposed non-discriminatory </a:t>
            </a:r>
            <a:r>
              <a:rPr lang="en-US" sz="2400" dirty="0"/>
              <a:t>compliance </a:t>
            </a:r>
            <a:r>
              <a:rPr lang="en-US" sz="2400" dirty="0" smtClean="0"/>
              <a:t>statement would be created with the assistance of General Council – resulting in no additional costs. </a:t>
            </a:r>
            <a:endParaRPr lang="en-US" sz="2400" dirty="0"/>
          </a:p>
        </p:txBody>
      </p:sp>
    </p:spTree>
    <p:extLst>
      <p:ext uri="{BB962C8B-B14F-4D97-AF65-F5344CB8AC3E}">
        <p14:creationId xmlns:p14="http://schemas.microsoft.com/office/powerpoint/2010/main" val="16996539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smtClean="0"/>
              <a:t>COMPLETE COST ANALYSIS</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541894403"/>
              </p:ext>
            </p:extLst>
          </p:nvPr>
        </p:nvGraphicFramePr>
        <p:xfrm>
          <a:off x="1744806" y="2023011"/>
          <a:ext cx="7845679" cy="4343400"/>
        </p:xfrm>
        <a:graphic>
          <a:graphicData uri="http://schemas.openxmlformats.org/drawingml/2006/table">
            <a:tbl>
              <a:tblPr firstRow="1" bandRow="1">
                <a:tableStyleId>{00A15C55-8517-42AA-B614-E9B94910E393}</a:tableStyleId>
              </a:tblPr>
              <a:tblGrid>
                <a:gridCol w="4305554"/>
                <a:gridCol w="3540125"/>
              </a:tblGrid>
              <a:tr h="358140">
                <a:tc>
                  <a:txBody>
                    <a:bodyPr/>
                    <a:lstStyle/>
                    <a:p>
                      <a:pPr algn="l"/>
                      <a:r>
                        <a:rPr lang="en-US" sz="2000" dirty="0" smtClean="0"/>
                        <a:t>Action Plan</a:t>
                      </a:r>
                      <a:r>
                        <a:rPr lang="en-US" sz="2000" baseline="0" dirty="0" smtClean="0"/>
                        <a:t> Outcome</a:t>
                      </a:r>
                      <a:endParaRPr lang="en-US" sz="2000" dirty="0"/>
                    </a:p>
                  </a:txBody>
                  <a:tcPr/>
                </a:tc>
                <a:tc>
                  <a:txBody>
                    <a:bodyPr/>
                    <a:lstStyle/>
                    <a:p>
                      <a:pPr algn="l"/>
                      <a:r>
                        <a:rPr lang="en-US" sz="2000" dirty="0" smtClean="0"/>
                        <a:t>Cost</a:t>
                      </a:r>
                      <a:endParaRPr lang="en-US" sz="2000" dirty="0"/>
                    </a:p>
                  </a:txBody>
                  <a:tcPr/>
                </a:tc>
              </a:tr>
              <a:tr h="358140">
                <a:tc>
                  <a:txBody>
                    <a:bodyPr/>
                    <a:lstStyle/>
                    <a:p>
                      <a:pPr algn="l"/>
                      <a:r>
                        <a:rPr lang="en-US" sz="1600" dirty="0" smtClean="0"/>
                        <a:t>Establish a task force</a:t>
                      </a:r>
                      <a:endParaRPr lang="en-US" sz="1600" dirty="0"/>
                    </a:p>
                  </a:txBody>
                  <a:tcPr/>
                </a:tc>
                <a:tc>
                  <a:txBody>
                    <a:bodyPr/>
                    <a:lstStyle/>
                    <a:p>
                      <a:pPr algn="l"/>
                      <a:r>
                        <a:rPr lang="en-US" sz="1600" dirty="0" smtClean="0"/>
                        <a:t>$0.00</a:t>
                      </a:r>
                    </a:p>
                  </a:txBody>
                  <a:tcPr/>
                </a:tc>
              </a:tr>
              <a:tr h="358140">
                <a:tc>
                  <a:txBody>
                    <a:bodyPr/>
                    <a:lstStyle/>
                    <a:p>
                      <a:pPr algn="l"/>
                      <a:r>
                        <a:rPr lang="en-US" sz="1600" dirty="0" smtClean="0"/>
                        <a:t>Educational</a:t>
                      </a:r>
                      <a:r>
                        <a:rPr lang="en-US" sz="1600" baseline="0" dirty="0" smtClean="0"/>
                        <a:t> Series through OIDI</a:t>
                      </a:r>
                      <a:endParaRPr lang="en-US" sz="1600" dirty="0"/>
                    </a:p>
                  </a:txBody>
                  <a:tcPr/>
                </a:tc>
                <a:tc>
                  <a:txBody>
                    <a:bodyPr/>
                    <a:lstStyle/>
                    <a:p>
                      <a:pPr algn="l"/>
                      <a:r>
                        <a:rPr lang="en-US" sz="1600" dirty="0" smtClean="0"/>
                        <a:t>$0.00</a:t>
                      </a:r>
                      <a:endParaRPr lang="en-US" sz="1600" dirty="0"/>
                    </a:p>
                  </a:txBody>
                  <a:tcPr/>
                </a:tc>
              </a:tr>
              <a:tr h="358140">
                <a:tc>
                  <a:txBody>
                    <a:bodyPr/>
                    <a:lstStyle/>
                    <a:p>
                      <a:pPr algn="l"/>
                      <a:r>
                        <a:rPr lang="en-US" sz="1600" dirty="0" smtClean="0"/>
                        <a:t>Safe Zone Facilitator</a:t>
                      </a:r>
                      <a:r>
                        <a:rPr lang="en-US" sz="1600" baseline="0" dirty="0" smtClean="0"/>
                        <a:t> “Train-the-Trainer” trainings</a:t>
                      </a:r>
                      <a:endParaRPr lang="en-US" sz="1600" dirty="0"/>
                    </a:p>
                  </a:txBody>
                  <a:tcPr/>
                </a:tc>
                <a:tc>
                  <a:txBody>
                    <a:bodyPr/>
                    <a:lstStyle/>
                    <a:p>
                      <a:pPr algn="l"/>
                      <a:r>
                        <a:rPr lang="en-US" sz="1600" dirty="0" smtClean="0"/>
                        <a:t>$4,500</a:t>
                      </a:r>
                      <a:r>
                        <a:rPr lang="en-US" sz="1600" baseline="0" dirty="0" smtClean="0"/>
                        <a:t> (all inclusive)</a:t>
                      </a:r>
                      <a:endParaRPr lang="en-US" sz="1600" dirty="0"/>
                    </a:p>
                  </a:txBody>
                  <a:tcPr/>
                </a:tc>
              </a:tr>
              <a:tr h="358140">
                <a:tc>
                  <a:txBody>
                    <a:bodyPr/>
                    <a:lstStyle/>
                    <a:p>
                      <a:pPr algn="l"/>
                      <a:r>
                        <a:rPr lang="en-US" sz="1600" dirty="0" smtClean="0"/>
                        <a:t>Support Groups</a:t>
                      </a:r>
                      <a:endParaRPr lang="en-US" sz="1600" dirty="0"/>
                    </a:p>
                  </a:txBody>
                  <a:tcPr/>
                </a:tc>
                <a:tc>
                  <a:txBody>
                    <a:bodyPr/>
                    <a:lstStyle/>
                    <a:p>
                      <a:pPr algn="l"/>
                      <a:r>
                        <a:rPr lang="en-US" sz="1600" dirty="0" smtClean="0"/>
                        <a:t>$300 ($100</a:t>
                      </a:r>
                      <a:r>
                        <a:rPr lang="en-US" sz="1600" baseline="0" dirty="0" smtClean="0"/>
                        <a:t> per group, 3 total groups)</a:t>
                      </a:r>
                      <a:endParaRPr lang="en-US" sz="1600" dirty="0"/>
                    </a:p>
                  </a:txBody>
                  <a:tcPr/>
                </a:tc>
              </a:tr>
              <a:tr h="358140">
                <a:tc>
                  <a:txBody>
                    <a:bodyPr/>
                    <a:lstStyle/>
                    <a:p>
                      <a:pPr algn="l"/>
                      <a:r>
                        <a:rPr lang="en-US" sz="1600" dirty="0" smtClean="0"/>
                        <a:t>Campus Office Safe Zone trainings</a:t>
                      </a:r>
                      <a:endParaRPr lang="en-US" sz="1600" dirty="0"/>
                    </a:p>
                  </a:txBody>
                  <a:tcPr/>
                </a:tc>
                <a:tc>
                  <a:txBody>
                    <a:bodyPr/>
                    <a:lstStyle/>
                    <a:p>
                      <a:pPr algn="l"/>
                      <a:r>
                        <a:rPr lang="en-US" sz="1600" dirty="0" smtClean="0"/>
                        <a:t>$2,000</a:t>
                      </a:r>
                      <a:endParaRPr lang="en-US" sz="1600" dirty="0"/>
                    </a:p>
                  </a:txBody>
                  <a:tcPr/>
                </a:tc>
              </a:tr>
              <a:tr h="358140">
                <a:tc>
                  <a:txBody>
                    <a:bodyPr/>
                    <a:lstStyle/>
                    <a:p>
                      <a:pPr algn="l"/>
                      <a:r>
                        <a:rPr lang="en-US" sz="1600" dirty="0" smtClean="0"/>
                        <a:t>Establishment of an additional counselor</a:t>
                      </a:r>
                      <a:endParaRPr lang="en-US" sz="1600" dirty="0"/>
                    </a:p>
                  </a:txBody>
                  <a:tcPr/>
                </a:tc>
                <a:tc>
                  <a:txBody>
                    <a:bodyPr/>
                    <a:lstStyle/>
                    <a:p>
                      <a:pPr algn="l"/>
                      <a:r>
                        <a:rPr lang="en-US" sz="1600" dirty="0" smtClean="0"/>
                        <a:t>$63,000 ($40k salary and $23k</a:t>
                      </a:r>
                      <a:r>
                        <a:rPr lang="en-US" sz="1600" baseline="0" dirty="0" smtClean="0"/>
                        <a:t> benefits)</a:t>
                      </a:r>
                      <a:endParaRPr lang="en-US" sz="1600" dirty="0"/>
                    </a:p>
                  </a:txBody>
                  <a:tcPr/>
                </a:tc>
              </a:tr>
              <a:tr h="358140">
                <a:tc>
                  <a:txBody>
                    <a:bodyPr/>
                    <a:lstStyle/>
                    <a:p>
                      <a:pPr algn="l"/>
                      <a:r>
                        <a:rPr lang="en-US" sz="1600" dirty="0" smtClean="0"/>
                        <a:t>Gender-Neutral bathrooms</a:t>
                      </a:r>
                      <a:endParaRPr lang="en-US" sz="1600" dirty="0"/>
                    </a:p>
                  </a:txBody>
                  <a:tcPr/>
                </a:tc>
                <a:tc>
                  <a:txBody>
                    <a:bodyPr/>
                    <a:lstStyle/>
                    <a:p>
                      <a:pPr algn="l"/>
                      <a:r>
                        <a:rPr lang="en-US" sz="1600" dirty="0" smtClean="0"/>
                        <a:t>$15,000</a:t>
                      </a:r>
                      <a:endParaRPr lang="en-US" sz="1600" dirty="0"/>
                    </a:p>
                  </a:txBody>
                  <a:tcPr/>
                </a:tc>
              </a:tr>
              <a:tr h="358140">
                <a:tc>
                  <a:txBody>
                    <a:bodyPr/>
                    <a:lstStyle/>
                    <a:p>
                      <a:pPr algn="l"/>
                      <a:r>
                        <a:rPr lang="en-US" sz="1600" dirty="0" smtClean="0"/>
                        <a:t>Social Justice Wing</a:t>
                      </a:r>
                      <a:endParaRPr lang="en-US" sz="1600" dirty="0"/>
                    </a:p>
                  </a:txBody>
                  <a:tcPr/>
                </a:tc>
                <a:tc>
                  <a:txBody>
                    <a:bodyPr/>
                    <a:lstStyle/>
                    <a:p>
                      <a:pPr algn="l"/>
                      <a:r>
                        <a:rPr lang="en-US" sz="1600" dirty="0" smtClean="0"/>
                        <a:t>$5,000</a:t>
                      </a:r>
                      <a:endParaRPr lang="en-US" sz="1600" dirty="0"/>
                    </a:p>
                  </a:txBody>
                  <a:tcPr/>
                </a:tc>
              </a:tr>
              <a:tr h="358140">
                <a:tc>
                  <a:txBody>
                    <a:bodyPr/>
                    <a:lstStyle/>
                    <a:p>
                      <a:pPr algn="l"/>
                      <a:r>
                        <a:rPr lang="en-US" sz="1600" dirty="0" smtClean="0"/>
                        <a:t>LGBT Job Fair</a:t>
                      </a:r>
                      <a:endParaRPr lang="en-US" sz="1600" dirty="0"/>
                    </a:p>
                  </a:txBody>
                  <a:tcPr/>
                </a:tc>
                <a:tc>
                  <a:txBody>
                    <a:bodyPr/>
                    <a:lstStyle/>
                    <a:p>
                      <a:pPr algn="l"/>
                      <a:r>
                        <a:rPr lang="en-US" sz="1600" dirty="0" smtClean="0"/>
                        <a:t>$200</a:t>
                      </a:r>
                      <a:endParaRPr lang="en-US" sz="1600" dirty="0"/>
                    </a:p>
                  </a:txBody>
                  <a:tcPr/>
                </a:tc>
              </a:tr>
              <a:tr h="358140">
                <a:tc>
                  <a:txBody>
                    <a:bodyPr/>
                    <a:lstStyle/>
                    <a:p>
                      <a:pPr algn="l"/>
                      <a:r>
                        <a:rPr lang="en-US" sz="1600" dirty="0" smtClean="0"/>
                        <a:t>Non-Discriminatory</a:t>
                      </a:r>
                      <a:r>
                        <a:rPr lang="en-US" sz="1600" baseline="0" dirty="0" smtClean="0"/>
                        <a:t> Compliance Statement</a:t>
                      </a:r>
                      <a:endParaRPr lang="en-US" sz="1600" dirty="0"/>
                    </a:p>
                  </a:txBody>
                  <a:tcPr/>
                </a:tc>
                <a:tc>
                  <a:txBody>
                    <a:bodyPr/>
                    <a:lstStyle/>
                    <a:p>
                      <a:pPr algn="l"/>
                      <a:r>
                        <a:rPr lang="en-US" sz="1600" dirty="0" smtClean="0"/>
                        <a:t>$0.00</a:t>
                      </a:r>
                      <a:endParaRPr lang="en-US" sz="1600" dirty="0"/>
                    </a:p>
                  </a:txBody>
                  <a:tcPr/>
                </a:tc>
              </a:tr>
              <a:tr h="358140">
                <a:tc>
                  <a:txBody>
                    <a:bodyPr/>
                    <a:lstStyle/>
                    <a:p>
                      <a:pPr algn="r"/>
                      <a:r>
                        <a:rPr lang="en-US" sz="1800" b="1" dirty="0" smtClean="0"/>
                        <a:t>TOTAL:</a:t>
                      </a:r>
                      <a:endParaRPr lang="en-US" sz="1800" b="1" dirty="0"/>
                    </a:p>
                  </a:txBody>
                  <a:tcPr>
                    <a:solidFill>
                      <a:schemeClr val="accent1">
                        <a:lumMod val="60000"/>
                        <a:lumOff val="40000"/>
                      </a:schemeClr>
                    </a:solidFill>
                  </a:tcPr>
                </a:tc>
                <a:tc>
                  <a:txBody>
                    <a:bodyPr/>
                    <a:lstStyle/>
                    <a:p>
                      <a:pPr algn="l"/>
                      <a:r>
                        <a:rPr lang="en-US" sz="1800" b="1" dirty="0" smtClean="0"/>
                        <a:t>$90,400</a:t>
                      </a:r>
                      <a:endParaRPr lang="en-US" sz="1800" b="1" dirty="0"/>
                    </a:p>
                  </a:txBody>
                  <a:tcPr>
                    <a:solidFill>
                      <a:schemeClr val="accent1">
                        <a:lumMod val="60000"/>
                        <a:lumOff val="40000"/>
                      </a:schemeClr>
                    </a:solidFill>
                  </a:tcPr>
                </a:tc>
              </a:tr>
            </a:tbl>
          </a:graphicData>
        </a:graphic>
      </p:graphicFrame>
    </p:spTree>
    <p:extLst>
      <p:ext uri="{BB962C8B-B14F-4D97-AF65-F5344CB8AC3E}">
        <p14:creationId xmlns:p14="http://schemas.microsoft.com/office/powerpoint/2010/main" val="20573610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Transquotes.tumblr.com</a:t>
            </a:r>
            <a:endParaRPr lang="en-US"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4478" y="2068681"/>
            <a:ext cx="2511552" cy="2103120"/>
          </a:xfrm>
          <a:prstGeom prst="rect">
            <a:avLst/>
          </a:prstGeo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4478" y="4477512"/>
            <a:ext cx="2511552" cy="2097024"/>
          </a:xfrm>
          <a:prstGeom prst="rect">
            <a:avLst/>
          </a:prstGeom>
        </p:spPr>
      </p:pic>
      <p:pic>
        <p:nvPicPr>
          <p:cNvPr id="13" name="Picture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71968" y="2068681"/>
            <a:ext cx="2474976" cy="2103120"/>
          </a:xfrm>
          <a:prstGeom prst="rect">
            <a:avLst/>
          </a:prstGeom>
        </p:spPr>
      </p:pic>
      <p:pic>
        <p:nvPicPr>
          <p:cNvPr id="14" name="Picture 1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65872" y="4510617"/>
            <a:ext cx="2481072" cy="2097024"/>
          </a:xfrm>
          <a:prstGeom prst="rect">
            <a:avLst/>
          </a:prstGeom>
        </p:spPr>
      </p:pic>
      <p:pic>
        <p:nvPicPr>
          <p:cNvPr id="15" name="Picture 1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279854" y="2068681"/>
            <a:ext cx="2517648" cy="2103120"/>
          </a:xfrm>
          <a:prstGeom prst="rect">
            <a:avLst/>
          </a:prstGeom>
        </p:spPr>
      </p:pic>
      <p:pic>
        <p:nvPicPr>
          <p:cNvPr id="16" name="Picture 1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304238" y="4510617"/>
            <a:ext cx="2517648" cy="2097024"/>
          </a:xfrm>
          <a:prstGeom prst="rect">
            <a:avLst/>
          </a:prstGeom>
        </p:spPr>
      </p:pic>
      <p:pic>
        <p:nvPicPr>
          <p:cNvPr id="17" name="Picture 16"/>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9230413" y="2077587"/>
            <a:ext cx="2517648" cy="2103120"/>
          </a:xfrm>
          <a:prstGeom prst="rect">
            <a:avLst/>
          </a:prstGeom>
        </p:spPr>
      </p:pic>
      <p:pic>
        <p:nvPicPr>
          <p:cNvPr id="18" name="Picture 17"/>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9279181" y="4477512"/>
            <a:ext cx="2468880" cy="2097024"/>
          </a:xfrm>
          <a:prstGeom prst="rect">
            <a:avLst/>
          </a:prstGeom>
        </p:spPr>
      </p:pic>
    </p:spTree>
    <p:extLst>
      <p:ext uri="{BB962C8B-B14F-4D97-AF65-F5344CB8AC3E}">
        <p14:creationId xmlns:p14="http://schemas.microsoft.com/office/powerpoint/2010/main" val="4209424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Bibliography</a:t>
            </a:r>
            <a:endParaRPr lang="en-US" dirty="0"/>
          </a:p>
        </p:txBody>
      </p:sp>
      <p:sp>
        <p:nvSpPr>
          <p:cNvPr id="3" name="Content Placeholder 2"/>
          <p:cNvSpPr>
            <a:spLocks noGrp="1"/>
          </p:cNvSpPr>
          <p:nvPr>
            <p:ph idx="1"/>
          </p:nvPr>
        </p:nvSpPr>
        <p:spPr>
          <a:xfrm>
            <a:off x="5173683" y="2370668"/>
            <a:ext cx="6318371" cy="4148696"/>
          </a:xfrm>
        </p:spPr>
        <p:txBody>
          <a:bodyPr>
            <a:normAutofit fontScale="77500" lnSpcReduction="20000"/>
          </a:bodyPr>
          <a:lstStyle/>
          <a:p>
            <a:pPr lvl="0"/>
            <a:r>
              <a:rPr lang="en-US" sz="1400" dirty="0"/>
              <a:t>(n.d.). </a:t>
            </a:r>
            <a:r>
              <a:rPr lang="en-US" sz="1400" i="1" dirty="0"/>
              <a:t>Campus housing options</a:t>
            </a:r>
            <a:r>
              <a:rPr lang="en-US" sz="1400" dirty="0"/>
              <a:t>. Retrieved from </a:t>
            </a:r>
            <a:r>
              <a:rPr lang="en-US" sz="1400" u="sng" dirty="0">
                <a:hlinkClick r:id="rId2"/>
              </a:rPr>
              <a:t>www.lgbtq.arizona.edu/campus-housing-options</a:t>
            </a:r>
            <a:endParaRPr lang="en-US" sz="1400" dirty="0"/>
          </a:p>
          <a:p>
            <a:pPr lvl="0"/>
            <a:r>
              <a:rPr lang="en-US" sz="1400" dirty="0"/>
              <a:t>(n.d.). </a:t>
            </a:r>
            <a:r>
              <a:rPr lang="en-US" sz="1400" i="1" dirty="0"/>
              <a:t>Pearce ford tower (bowling green, ky).</a:t>
            </a:r>
            <a:r>
              <a:rPr lang="en-US" sz="1400" dirty="0"/>
              <a:t> Retrieved from </a:t>
            </a:r>
            <a:r>
              <a:rPr lang="en-US" sz="1400" u="sng" dirty="0">
                <a:hlinkClick r:id="rId3"/>
              </a:rPr>
              <a:t>https://upload.wikimedia.org/wikipedia/commons/7/7f/Pearce_Ford_Tower_(Bowling_Green,_Kentucky).jpg</a:t>
            </a:r>
            <a:r>
              <a:rPr lang="en-US" sz="1400" dirty="0"/>
              <a:t> </a:t>
            </a:r>
          </a:p>
          <a:p>
            <a:pPr lvl="0"/>
            <a:r>
              <a:rPr lang="en-US" sz="1400" dirty="0"/>
              <a:t>(n.d.). </a:t>
            </a:r>
            <a:r>
              <a:rPr lang="en-US" sz="1400" i="1" dirty="0"/>
              <a:t>Student affairs diversity action and assessment plan: Illinois state university.</a:t>
            </a:r>
            <a:r>
              <a:rPr lang="en-US" sz="1400" dirty="0"/>
              <a:t> Retrieved from </a:t>
            </a:r>
            <a:r>
              <a:rPr lang="en-US" sz="1400" u="sng" dirty="0">
                <a:hlinkClick r:id="rId4"/>
              </a:rPr>
              <a:t>http://studentaffairs.illinoisstate.edu/downloads/diversity_action_plan.pdf</a:t>
            </a:r>
            <a:r>
              <a:rPr lang="en-US" sz="1400" dirty="0"/>
              <a:t> </a:t>
            </a:r>
          </a:p>
          <a:p>
            <a:pPr lvl="0"/>
            <a:r>
              <a:rPr lang="en-US" sz="1400" dirty="0"/>
              <a:t>(n.d.). </a:t>
            </a:r>
            <a:r>
              <a:rPr lang="en-US" sz="1400" i="1" dirty="0"/>
              <a:t>University profile</a:t>
            </a:r>
            <a:r>
              <a:rPr lang="en-US" sz="1400" dirty="0"/>
              <a:t>. Retrieved from </a:t>
            </a:r>
            <a:r>
              <a:rPr lang="en-US" sz="1400" u="sng" dirty="0">
                <a:hlinkClick r:id="rId5"/>
              </a:rPr>
              <a:t>studyqa.com/tpl/common/img/university_profile.png?25</a:t>
            </a:r>
            <a:endParaRPr lang="en-US" sz="1400" dirty="0"/>
          </a:p>
          <a:p>
            <a:pPr lvl="0"/>
            <a:r>
              <a:rPr lang="en-US" sz="1400" dirty="0"/>
              <a:t>(n.d.). </a:t>
            </a:r>
            <a:r>
              <a:rPr lang="en-US" sz="1400" i="1" dirty="0"/>
              <a:t>Wku flags.</a:t>
            </a:r>
            <a:r>
              <a:rPr lang="en-US" sz="1400" dirty="0"/>
              <a:t> Retrieved from </a:t>
            </a:r>
            <a:r>
              <a:rPr lang="en-US" sz="1400" u="sng" dirty="0">
                <a:hlinkClick r:id="rId6"/>
              </a:rPr>
              <a:t>http://media.graytvinc.com/images/wku-flags-1_107549071.jpg</a:t>
            </a:r>
            <a:endParaRPr lang="en-US" sz="1400" dirty="0"/>
          </a:p>
          <a:p>
            <a:pPr lvl="0"/>
            <a:r>
              <a:rPr lang="en-US" sz="1400" dirty="0"/>
              <a:t>Case, K. A., Kanenberg, H., Erich, S., &amp; Tittsworth, J. (2012). Transgender inclusion in university nondiscrimination statements: Challenging gender-conforming privilege through student activism. </a:t>
            </a:r>
            <a:r>
              <a:rPr lang="en-US" sz="1400" i="1" dirty="0"/>
              <a:t>The Journal of Social Issues, 68</a:t>
            </a:r>
            <a:r>
              <a:rPr lang="en-US" sz="1400" dirty="0"/>
              <a:t>(1), 145. doi: 10.1111/j.1540-4560.2011.01741.x</a:t>
            </a:r>
          </a:p>
          <a:p>
            <a:pPr lvl="0"/>
            <a:r>
              <a:rPr lang="en-US" sz="1400" dirty="0"/>
              <a:t>Ford, Z. (2014, August 27). </a:t>
            </a:r>
            <a:r>
              <a:rPr lang="en-US" sz="1400" i="1" dirty="0"/>
              <a:t>Transgender pride flag designer applauds smithsonian lgbt artifacts collection</a:t>
            </a:r>
            <a:r>
              <a:rPr lang="en-US" sz="1400" dirty="0"/>
              <a:t>. Retrieved from </a:t>
            </a:r>
            <a:r>
              <a:rPr lang="en-US" sz="1400" u="sng" dirty="0">
                <a:hlinkClick r:id="rId7"/>
              </a:rPr>
              <a:t>http://thinkprogress.org/lgbt/2014/08/27/3476435/transgender-pride-flag/</a:t>
            </a:r>
            <a:r>
              <a:rPr lang="en-US" sz="1400" dirty="0"/>
              <a:t> </a:t>
            </a:r>
          </a:p>
          <a:p>
            <a:pPr lvl="0"/>
            <a:r>
              <a:rPr lang="en-US" sz="1400" dirty="0"/>
              <a:t>Grant, J.M., Mottet, L. A., Tanis, J., Harrison, J., Herman, J. L., Keisling, M. (2011). </a:t>
            </a:r>
            <a:r>
              <a:rPr lang="en-US" sz="1400" i="1" dirty="0" smtClean="0"/>
              <a:t>Injustice </a:t>
            </a:r>
            <a:r>
              <a:rPr lang="en-US" sz="1400" i="1" dirty="0"/>
              <a:t>at every turn: A report of the national transgender discrimination survey, executive summary.</a:t>
            </a:r>
            <a:r>
              <a:rPr lang="en-US" sz="1400" dirty="0"/>
              <a:t> Retrieved from </a:t>
            </a:r>
            <a:r>
              <a:rPr lang="en-US" sz="1400" u="sng" dirty="0">
                <a:hlinkClick r:id="rId8"/>
              </a:rPr>
              <a:t>http://www.transequality.org/sites/default/files/docs/resources/NTDS_Exec_Summary.pdf</a:t>
            </a:r>
            <a:r>
              <a:rPr lang="en-US" sz="1400" dirty="0"/>
              <a:t> </a:t>
            </a:r>
          </a:p>
          <a:p>
            <a:pPr lvl="0"/>
            <a:r>
              <a:rPr lang="en-US" sz="1400" dirty="0"/>
              <a:t>Lindenberg, M. (2012).Transgender students: Seven recommendations for academic advisors. Retrieved from </a:t>
            </a:r>
            <a:r>
              <a:rPr lang="en-US" sz="1400" u="sng" dirty="0">
                <a:hlinkClick r:id="rId9"/>
              </a:rPr>
              <a:t>http://www.nacada.ksu.edu/Resources/Clearinghouse/View-Articles/Advising-issues-for-transgender-students.aspx</a:t>
            </a:r>
            <a:r>
              <a:rPr lang="en-US" sz="1400" dirty="0"/>
              <a:t> </a:t>
            </a:r>
          </a:p>
          <a:p>
            <a:pPr lvl="0"/>
            <a:r>
              <a:rPr lang="en-US" sz="1400" dirty="0"/>
              <a:t>Vidani, P. (n.d.). </a:t>
            </a:r>
            <a:r>
              <a:rPr lang="en-US" sz="1400" i="1" dirty="0"/>
              <a:t>Transquotes.</a:t>
            </a:r>
            <a:r>
              <a:rPr lang="en-US" sz="1400" dirty="0"/>
              <a:t> Retrieved from </a:t>
            </a:r>
            <a:r>
              <a:rPr lang="en-US" sz="1400" u="sng" dirty="0">
                <a:hlinkClick r:id="rId10"/>
              </a:rPr>
              <a:t>http://transquotes.tumblr.com/</a:t>
            </a:r>
            <a:r>
              <a:rPr lang="en-US" sz="1400" dirty="0"/>
              <a:t> </a:t>
            </a:r>
            <a:endParaRPr lang="en-US" dirty="0" smtClean="0"/>
          </a:p>
          <a:p>
            <a:endParaRPr lang="en-US" dirty="0"/>
          </a:p>
        </p:txBody>
      </p:sp>
      <p:pic>
        <p:nvPicPr>
          <p:cNvPr id="5" name="Picture 4"/>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126375" y="2654412"/>
            <a:ext cx="2956560" cy="2950464"/>
          </a:xfrm>
          <a:prstGeom prst="rect">
            <a:avLst/>
          </a:prstGeom>
        </p:spPr>
      </p:pic>
    </p:spTree>
    <p:extLst>
      <p:ext uri="{BB962C8B-B14F-4D97-AF65-F5344CB8AC3E}">
        <p14:creationId xmlns:p14="http://schemas.microsoft.com/office/powerpoint/2010/main" val="457371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Institutional background</a:t>
            </a:r>
            <a:endParaRPr lang="en-US" dirty="0"/>
          </a:p>
        </p:txBody>
      </p:sp>
      <p:sp>
        <p:nvSpPr>
          <p:cNvPr id="3" name="Content Placeholder 2"/>
          <p:cNvSpPr>
            <a:spLocks noGrp="1"/>
          </p:cNvSpPr>
          <p:nvPr>
            <p:ph idx="1"/>
          </p:nvPr>
        </p:nvSpPr>
        <p:spPr>
          <a:xfrm>
            <a:off x="5386812" y="2197214"/>
            <a:ext cx="6292159" cy="4084502"/>
          </a:xfrm>
        </p:spPr>
        <p:txBody>
          <a:bodyPr>
            <a:normAutofit fontScale="92500" lnSpcReduction="20000"/>
          </a:bodyPr>
          <a:lstStyle/>
          <a:p>
            <a:pPr>
              <a:spcBef>
                <a:spcPts val="600"/>
              </a:spcBef>
              <a:spcAft>
                <a:spcPts val="0"/>
              </a:spcAft>
            </a:pPr>
            <a:r>
              <a:rPr lang="en-US" dirty="0" smtClean="0"/>
              <a:t>Centrist College is a mid-sized institution</a:t>
            </a:r>
          </a:p>
          <a:p>
            <a:pPr>
              <a:spcBef>
                <a:spcPts val="600"/>
              </a:spcBef>
              <a:spcAft>
                <a:spcPts val="0"/>
              </a:spcAft>
            </a:pPr>
            <a:r>
              <a:rPr lang="en-US" dirty="0" smtClean="0"/>
              <a:t>In recent years, it has been a growing institution that currently enrolls 17,000 undergraduates and 2,000 graduates. It is a teaching university that focuses on the education of students while also producing important research. </a:t>
            </a:r>
          </a:p>
          <a:p>
            <a:pPr>
              <a:spcBef>
                <a:spcPts val="600"/>
              </a:spcBef>
              <a:spcAft>
                <a:spcPts val="0"/>
              </a:spcAft>
            </a:pPr>
            <a:r>
              <a:rPr lang="en-US" dirty="0" smtClean="0"/>
              <a:t>Campus Breakdown Statistics:</a:t>
            </a:r>
          </a:p>
          <a:p>
            <a:pPr lvl="1">
              <a:spcBef>
                <a:spcPts val="600"/>
              </a:spcBef>
              <a:spcAft>
                <a:spcPts val="0"/>
              </a:spcAft>
            </a:pPr>
            <a:r>
              <a:rPr lang="en-US" dirty="0" smtClean="0"/>
              <a:t>74% white</a:t>
            </a:r>
          </a:p>
          <a:p>
            <a:pPr lvl="1">
              <a:spcBef>
                <a:spcPts val="600"/>
              </a:spcBef>
              <a:spcAft>
                <a:spcPts val="0"/>
              </a:spcAft>
            </a:pPr>
            <a:r>
              <a:rPr lang="en-US" dirty="0" smtClean="0"/>
              <a:t>13% black</a:t>
            </a:r>
          </a:p>
          <a:p>
            <a:pPr lvl="1">
              <a:spcBef>
                <a:spcPts val="600"/>
              </a:spcBef>
              <a:spcAft>
                <a:spcPts val="0"/>
              </a:spcAft>
            </a:pPr>
            <a:r>
              <a:rPr lang="en-US" dirty="0" smtClean="0"/>
              <a:t>3% Hispanic</a:t>
            </a:r>
          </a:p>
          <a:p>
            <a:pPr>
              <a:spcBef>
                <a:spcPts val="600"/>
              </a:spcBef>
              <a:spcAft>
                <a:spcPts val="0"/>
              </a:spcAft>
            </a:pPr>
            <a:r>
              <a:rPr lang="en-US" dirty="0" smtClean="0"/>
              <a:t>Most students are full time traditional students (under 25) with 77% living on campus and 75% from the state</a:t>
            </a:r>
          </a:p>
          <a:p>
            <a:pPr>
              <a:spcBef>
                <a:spcPts val="600"/>
              </a:spcBef>
              <a:spcAft>
                <a:spcPts val="0"/>
              </a:spcAft>
            </a:pPr>
            <a:r>
              <a:rPr lang="en-US" dirty="0" smtClean="0"/>
              <a:t>There are 16 residence halls on campus: </a:t>
            </a:r>
          </a:p>
          <a:p>
            <a:pPr lvl="1">
              <a:spcBef>
                <a:spcPts val="600"/>
              </a:spcBef>
              <a:spcAft>
                <a:spcPts val="0"/>
              </a:spcAft>
            </a:pPr>
            <a:r>
              <a:rPr lang="en-US" dirty="0" smtClean="0"/>
              <a:t>6 Co-ed (suite style)</a:t>
            </a:r>
          </a:p>
          <a:p>
            <a:pPr lvl="1">
              <a:spcBef>
                <a:spcPts val="600"/>
              </a:spcBef>
              <a:spcAft>
                <a:spcPts val="0"/>
              </a:spcAft>
            </a:pPr>
            <a:r>
              <a:rPr lang="en-US" dirty="0" smtClean="0"/>
              <a:t>6 Female only (community style)</a:t>
            </a:r>
          </a:p>
          <a:p>
            <a:pPr lvl="1">
              <a:spcBef>
                <a:spcPts val="600"/>
              </a:spcBef>
              <a:spcAft>
                <a:spcPts val="0"/>
              </a:spcAft>
            </a:pPr>
            <a:r>
              <a:rPr lang="en-US" dirty="0" smtClean="0"/>
              <a:t>4 Male only (community style)</a:t>
            </a:r>
            <a:endParaRPr lang="en-US" dirty="0"/>
          </a:p>
        </p:txBody>
      </p:sp>
      <p:sp>
        <p:nvSpPr>
          <p:cNvPr id="4" name="TextBox 3"/>
          <p:cNvSpPr txBox="1"/>
          <p:nvPr/>
        </p:nvSpPr>
        <p:spPr>
          <a:xfrm>
            <a:off x="1191411" y="6388594"/>
            <a:ext cx="10823158" cy="276999"/>
          </a:xfrm>
          <a:prstGeom prst="rect">
            <a:avLst/>
          </a:prstGeom>
          <a:noFill/>
        </p:spPr>
        <p:txBody>
          <a:bodyPr wrap="square" rtlCol="0">
            <a:spAutoFit/>
          </a:bodyPr>
          <a:lstStyle/>
          <a:p>
            <a:pPr algn="r"/>
            <a:r>
              <a:rPr lang="en-US" sz="1200" i="1" dirty="0" smtClean="0"/>
              <a:t>*Centrist College uses the acronym LGBT for all matters related to the LGBTQIA* community</a:t>
            </a:r>
            <a:endParaRPr lang="en-US" sz="1200" i="1"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1192" y="2328369"/>
            <a:ext cx="4517136" cy="3822192"/>
          </a:xfrm>
          <a:prstGeom prst="rect">
            <a:avLst/>
          </a:prstGeom>
        </p:spPr>
      </p:pic>
    </p:spTree>
    <p:extLst>
      <p:ext uri="{BB962C8B-B14F-4D97-AF65-F5344CB8AC3E}">
        <p14:creationId xmlns:p14="http://schemas.microsoft.com/office/powerpoint/2010/main" val="18608492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TRANSGENDER INFORMATION</a:t>
            </a:r>
            <a:endParaRPr lang="en-US" dirty="0"/>
          </a:p>
        </p:txBody>
      </p:sp>
      <p:sp>
        <p:nvSpPr>
          <p:cNvPr id="3" name="Content Placeholder 2"/>
          <p:cNvSpPr>
            <a:spLocks noGrp="1"/>
          </p:cNvSpPr>
          <p:nvPr>
            <p:ph idx="1"/>
          </p:nvPr>
        </p:nvSpPr>
        <p:spPr>
          <a:xfrm>
            <a:off x="581193" y="2104933"/>
            <a:ext cx="6652526" cy="4734962"/>
          </a:xfrm>
        </p:spPr>
        <p:txBody>
          <a:bodyPr>
            <a:normAutofit/>
          </a:bodyPr>
          <a:lstStyle/>
          <a:p>
            <a:pPr>
              <a:spcBef>
                <a:spcPts val="600"/>
              </a:spcBef>
              <a:spcAft>
                <a:spcPts val="0"/>
              </a:spcAft>
            </a:pPr>
            <a:r>
              <a:rPr lang="en-US" sz="1600" dirty="0" smtClean="0"/>
              <a:t>Transgender is a term that describes a person whose gender identity differs from the sex marked on their birth certificate. Just as attempting to change a person’s sexual orientation does not work, neither does changing a person’s gender identity. </a:t>
            </a:r>
            <a:r>
              <a:rPr lang="en-US" sz="1600" b="1" i="1" dirty="0" smtClean="0">
                <a:solidFill>
                  <a:srgbClr val="0070C0"/>
                </a:solidFill>
              </a:rPr>
              <a:t>Trans people seek to bring into better alignment their gender identity and gender expression.</a:t>
            </a:r>
          </a:p>
          <a:p>
            <a:pPr>
              <a:spcBef>
                <a:spcPts val="600"/>
              </a:spcBef>
              <a:spcAft>
                <a:spcPts val="0"/>
              </a:spcAft>
            </a:pPr>
            <a:r>
              <a:rPr lang="en-US" sz="1600" dirty="0" smtClean="0"/>
              <a:t>Transgender is an </a:t>
            </a:r>
            <a:r>
              <a:rPr lang="en-US" sz="1600" b="1" i="1" dirty="0" smtClean="0">
                <a:solidFill>
                  <a:srgbClr val="0070C0"/>
                </a:solidFill>
              </a:rPr>
              <a:t>ADJECTIVE</a:t>
            </a:r>
            <a:r>
              <a:rPr lang="en-US" sz="1600" dirty="0" smtClean="0"/>
              <a:t> and not a</a:t>
            </a:r>
            <a:r>
              <a:rPr lang="en-US" sz="1600" b="1" i="1" dirty="0" smtClean="0">
                <a:solidFill>
                  <a:srgbClr val="0070C0"/>
                </a:solidFill>
              </a:rPr>
              <a:t> NOUN</a:t>
            </a:r>
            <a:r>
              <a:rPr lang="en-US" sz="1600" dirty="0" smtClean="0"/>
              <a:t>.  The correct way of using the term would be </a:t>
            </a:r>
            <a:r>
              <a:rPr lang="en-US" sz="1600" i="1" dirty="0" smtClean="0"/>
              <a:t>“Suzie is a transgender person.”</a:t>
            </a:r>
          </a:p>
          <a:p>
            <a:pPr>
              <a:spcBef>
                <a:spcPts val="600"/>
              </a:spcBef>
              <a:spcAft>
                <a:spcPts val="0"/>
              </a:spcAft>
            </a:pPr>
            <a:r>
              <a:rPr lang="en-US" sz="1600" dirty="0" smtClean="0"/>
              <a:t>Sexual orientation is not the same as gender identity. Sexual orientation is related to who someone is attracted to/fall in love with while </a:t>
            </a:r>
            <a:r>
              <a:rPr lang="en-US" sz="1600" b="1" i="1" dirty="0" smtClean="0">
                <a:solidFill>
                  <a:srgbClr val="0070C0"/>
                </a:solidFill>
              </a:rPr>
              <a:t>gender identity is about self identity.</a:t>
            </a:r>
          </a:p>
          <a:p>
            <a:pPr>
              <a:spcBef>
                <a:spcPts val="600"/>
              </a:spcBef>
              <a:spcAft>
                <a:spcPts val="0"/>
              </a:spcAft>
            </a:pPr>
            <a:r>
              <a:rPr lang="en-US" sz="1600" dirty="0" smtClean="0"/>
              <a:t>As a sign of respect, we should always refer to a transgender person by their desired pronoun. If you are not sure which to use you could say something like, </a:t>
            </a:r>
            <a:r>
              <a:rPr lang="en-US" sz="1600" b="1" i="1" dirty="0" smtClean="0">
                <a:solidFill>
                  <a:srgbClr val="0070C0"/>
                </a:solidFill>
              </a:rPr>
              <a:t>“Hi, my name is Jeff and I prefer he or his pronouns. How about you?” </a:t>
            </a:r>
            <a:r>
              <a:rPr lang="en-US" sz="1600" dirty="0" smtClean="0"/>
              <a:t>We should not refer to them by their birth name if they do not express that it is okay.</a:t>
            </a:r>
          </a:p>
          <a:p>
            <a:endParaRPr lang="en-US" dirty="0"/>
          </a:p>
        </p:txBody>
      </p:sp>
      <p:pic>
        <p:nvPicPr>
          <p:cNvPr id="1026" name="Picture 2" descr="https://upload.wikimedia.org/wikipedia/commons/thumb/b/b0/Transgender_Pride_flag.svg/208px-Transgender_Pride_flag.svg.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77201" y="2740745"/>
            <a:ext cx="3604692" cy="1802348"/>
          </a:xfrm>
          <a:prstGeom prst="rect">
            <a:avLst/>
          </a:prstGeom>
          <a:ln>
            <a:noFill/>
          </a:ln>
          <a:effectLst>
            <a:outerShdw blurRad="190500" algn="tl" rotWithShape="0">
              <a:srgbClr val="000000">
                <a:alpha val="70000"/>
              </a:srgbClr>
            </a:outerShdw>
          </a:effectLst>
          <a:extLst>
            <a:ext uri="{909E8E84-426E-40dd-AFC4-6F175D3DCCD1}">
              <a14:hiddenFill xmlns="" xmlns:a14="http://schemas.microsoft.com/office/drawing/2010/main">
                <a:solidFill>
                  <a:srgbClr val="FFFFFF"/>
                </a:solidFill>
              </a14:hiddenFill>
            </a:ext>
          </a:extLst>
        </p:spPr>
      </p:pic>
      <p:sp>
        <p:nvSpPr>
          <p:cNvPr id="4" name="TextBox 3"/>
          <p:cNvSpPr txBox="1"/>
          <p:nvPr/>
        </p:nvSpPr>
        <p:spPr>
          <a:xfrm>
            <a:off x="8861407" y="4888684"/>
            <a:ext cx="2749401" cy="1338828"/>
          </a:xfrm>
          <a:prstGeom prst="rect">
            <a:avLst/>
          </a:prstGeom>
          <a:noFill/>
        </p:spPr>
        <p:txBody>
          <a:bodyPr wrap="square" rtlCol="0">
            <a:spAutoFit/>
          </a:bodyPr>
          <a:lstStyle/>
          <a:p>
            <a:pPr algn="just"/>
            <a:r>
              <a:rPr lang="en-US" sz="900" dirty="0" smtClean="0"/>
              <a:t>“The </a:t>
            </a:r>
            <a:r>
              <a:rPr lang="en-US" sz="900" dirty="0"/>
              <a:t>trans flag has five stripes. The outer two are light blue and the inner two are light pink, representing the traditional colors for baby boys and baby girls, while the middle stripe is white to represent </a:t>
            </a:r>
            <a:r>
              <a:rPr lang="en-US" sz="900" dirty="0" smtClean="0"/>
              <a:t>‘those </a:t>
            </a:r>
            <a:r>
              <a:rPr lang="en-US" sz="900" dirty="0"/>
              <a:t>who are intersex, transitioning, or consider themselves having a neutral or undefined gender</a:t>
            </a:r>
            <a:r>
              <a:rPr lang="en-US" sz="900" dirty="0" smtClean="0"/>
              <a:t>.’</a:t>
            </a:r>
            <a:r>
              <a:rPr lang="en-US" sz="900" dirty="0"/>
              <a:t> </a:t>
            </a:r>
            <a:r>
              <a:rPr lang="en-US" sz="900" dirty="0" smtClean="0"/>
              <a:t>… (it was designed to) be </a:t>
            </a:r>
            <a:r>
              <a:rPr lang="en-US" sz="900" dirty="0"/>
              <a:t>horizontally symmetrical so that </a:t>
            </a:r>
            <a:r>
              <a:rPr lang="en-US" sz="900" dirty="0" smtClean="0"/>
              <a:t>‘no </a:t>
            </a:r>
            <a:r>
              <a:rPr lang="en-US" sz="900" dirty="0"/>
              <a:t>matter which way you fly it, it is always correct, signifying us finding correctness in our lives</a:t>
            </a:r>
            <a:r>
              <a:rPr lang="en-US" sz="900" dirty="0" smtClean="0"/>
              <a:t>.’” (thinkprogress.org)</a:t>
            </a:r>
            <a:endParaRPr lang="en-US" sz="900" dirty="0"/>
          </a:p>
        </p:txBody>
      </p:sp>
      <p:sp>
        <p:nvSpPr>
          <p:cNvPr id="5" name="Bent Arrow 4"/>
          <p:cNvSpPr/>
          <p:nvPr/>
        </p:nvSpPr>
        <p:spPr>
          <a:xfrm rot="10800000" flipH="1">
            <a:off x="7945842" y="4762123"/>
            <a:ext cx="772397" cy="1258431"/>
          </a:xfrm>
          <a:prstGeom prst="bentArrow">
            <a:avLst>
              <a:gd name="adj1" fmla="val 18325"/>
              <a:gd name="adj2" fmla="val 30006"/>
              <a:gd name="adj3" fmla="val 25000"/>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15999225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Transgender facts</a:t>
            </a:r>
            <a:endParaRPr lang="en-US" dirty="0"/>
          </a:p>
        </p:txBody>
      </p:sp>
      <p:sp>
        <p:nvSpPr>
          <p:cNvPr id="3" name="Content Placeholder 2"/>
          <p:cNvSpPr>
            <a:spLocks noGrp="1"/>
          </p:cNvSpPr>
          <p:nvPr>
            <p:ph idx="1"/>
          </p:nvPr>
        </p:nvSpPr>
        <p:spPr>
          <a:xfrm>
            <a:off x="581192" y="2180496"/>
            <a:ext cx="11029615" cy="4300515"/>
          </a:xfrm>
        </p:spPr>
        <p:txBody>
          <a:bodyPr>
            <a:normAutofit/>
          </a:bodyPr>
          <a:lstStyle/>
          <a:p>
            <a:pPr marL="0" indent="0">
              <a:spcBef>
                <a:spcPts val="600"/>
              </a:spcBef>
              <a:spcAft>
                <a:spcPts val="0"/>
              </a:spcAft>
              <a:buNone/>
            </a:pPr>
            <a:r>
              <a:rPr lang="en-US" i="1" dirty="0" smtClean="0"/>
              <a:t>“Injustice at Every Turn” </a:t>
            </a:r>
            <a:r>
              <a:rPr lang="en-US" dirty="0" smtClean="0"/>
              <a:t>a report by the National Center for Transgender Equality and the Task Force reported:</a:t>
            </a:r>
          </a:p>
          <a:p>
            <a:pPr>
              <a:spcBef>
                <a:spcPts val="600"/>
              </a:spcBef>
              <a:spcAft>
                <a:spcPts val="0"/>
              </a:spcAft>
            </a:pPr>
            <a:r>
              <a:rPr lang="en-US" dirty="0" smtClean="0"/>
              <a:t>Trans people are </a:t>
            </a:r>
            <a:r>
              <a:rPr lang="en-US" b="1" i="1" dirty="0" smtClean="0">
                <a:solidFill>
                  <a:srgbClr val="0070C0"/>
                </a:solidFill>
              </a:rPr>
              <a:t>four times more likely </a:t>
            </a:r>
            <a:r>
              <a:rPr lang="en-US" dirty="0" smtClean="0"/>
              <a:t>to live in poverty</a:t>
            </a:r>
          </a:p>
          <a:p>
            <a:pPr>
              <a:spcBef>
                <a:spcPts val="600"/>
              </a:spcBef>
              <a:spcAft>
                <a:spcPts val="0"/>
              </a:spcAft>
            </a:pPr>
            <a:r>
              <a:rPr lang="en-US" b="1" i="1" dirty="0" smtClean="0">
                <a:solidFill>
                  <a:srgbClr val="0070C0"/>
                </a:solidFill>
              </a:rPr>
              <a:t>90%</a:t>
            </a:r>
            <a:r>
              <a:rPr lang="en-US" dirty="0" smtClean="0"/>
              <a:t> of trans people have experienced harassment, discrimination, or mistreatment on the job</a:t>
            </a:r>
          </a:p>
          <a:p>
            <a:pPr>
              <a:spcBef>
                <a:spcPts val="600"/>
              </a:spcBef>
              <a:spcAft>
                <a:spcPts val="0"/>
              </a:spcAft>
            </a:pPr>
            <a:r>
              <a:rPr lang="en-US" dirty="0" smtClean="0"/>
              <a:t>Trans people cannot serve in the US Military</a:t>
            </a:r>
          </a:p>
          <a:p>
            <a:pPr>
              <a:spcBef>
                <a:spcPts val="600"/>
              </a:spcBef>
              <a:spcAft>
                <a:spcPts val="0"/>
              </a:spcAft>
            </a:pPr>
            <a:r>
              <a:rPr lang="en-US" dirty="0" smtClean="0"/>
              <a:t>Most states </a:t>
            </a:r>
            <a:r>
              <a:rPr lang="en-US" b="1" i="1" dirty="0" smtClean="0">
                <a:solidFill>
                  <a:srgbClr val="0070C0"/>
                </a:solidFill>
              </a:rPr>
              <a:t>do not offer legal protection for trans individuals </a:t>
            </a:r>
            <a:r>
              <a:rPr lang="en-US" dirty="0" smtClean="0"/>
              <a:t>in the areas of housing, employment, and health care</a:t>
            </a:r>
          </a:p>
          <a:p>
            <a:pPr>
              <a:spcBef>
                <a:spcPts val="600"/>
              </a:spcBef>
              <a:spcAft>
                <a:spcPts val="0"/>
              </a:spcAft>
            </a:pPr>
            <a:r>
              <a:rPr lang="en-US" dirty="0" smtClean="0"/>
              <a:t>41% of the survey respondents reported </a:t>
            </a:r>
            <a:r>
              <a:rPr lang="en-US" b="1" i="1" dirty="0" smtClean="0">
                <a:solidFill>
                  <a:srgbClr val="0070C0"/>
                </a:solidFill>
              </a:rPr>
              <a:t>attempting suicide</a:t>
            </a:r>
            <a:r>
              <a:rPr lang="en-US" dirty="0" smtClean="0"/>
              <a:t> as opposed to 1.6% of the general population</a:t>
            </a:r>
          </a:p>
          <a:p>
            <a:pPr>
              <a:spcBef>
                <a:spcPts val="600"/>
              </a:spcBef>
              <a:spcAft>
                <a:spcPts val="0"/>
              </a:spcAft>
            </a:pPr>
            <a:r>
              <a:rPr lang="en-US" dirty="0" smtClean="0"/>
              <a:t>While discrimination was found throughout all respondents it was made worse when combined with racism. </a:t>
            </a:r>
            <a:r>
              <a:rPr lang="en-US" b="1" i="1" dirty="0" smtClean="0">
                <a:solidFill>
                  <a:srgbClr val="0070C0"/>
                </a:solidFill>
              </a:rPr>
              <a:t>People of color in general fared worse than white participants.</a:t>
            </a:r>
          </a:p>
          <a:p>
            <a:pPr>
              <a:spcBef>
                <a:spcPts val="600"/>
              </a:spcBef>
              <a:spcAft>
                <a:spcPts val="0"/>
              </a:spcAft>
            </a:pPr>
            <a:r>
              <a:rPr lang="en-US" dirty="0" smtClean="0"/>
              <a:t>46% of respondents reported feeling uncomfortable going to the police for assistance</a:t>
            </a:r>
          </a:p>
        </p:txBody>
      </p:sp>
    </p:spTree>
    <p:extLst>
      <p:ext uri="{BB962C8B-B14F-4D97-AF65-F5344CB8AC3E}">
        <p14:creationId xmlns:p14="http://schemas.microsoft.com/office/powerpoint/2010/main" val="16579225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Transgender facts, CONTINUED</a:t>
            </a:r>
            <a:endParaRPr lang="en-US" dirty="0"/>
          </a:p>
        </p:txBody>
      </p:sp>
      <p:sp>
        <p:nvSpPr>
          <p:cNvPr id="3" name="Content Placeholder 2"/>
          <p:cNvSpPr>
            <a:spLocks noGrp="1"/>
          </p:cNvSpPr>
          <p:nvPr>
            <p:ph idx="1"/>
          </p:nvPr>
        </p:nvSpPr>
        <p:spPr>
          <a:xfrm>
            <a:off x="581192" y="2180496"/>
            <a:ext cx="11029615" cy="4300515"/>
          </a:xfrm>
        </p:spPr>
        <p:txBody>
          <a:bodyPr>
            <a:normAutofit/>
          </a:bodyPr>
          <a:lstStyle/>
          <a:p>
            <a:pPr marL="0" indent="0">
              <a:buNone/>
            </a:pPr>
            <a:r>
              <a:rPr lang="en-US" dirty="0" smtClean="0"/>
              <a:t>While there are many barriers that trans individuals face, there is an overwhelming amount of determination and resiliency.</a:t>
            </a:r>
          </a:p>
          <a:p>
            <a:pPr marL="0" indent="0">
              <a:buNone/>
            </a:pPr>
            <a:r>
              <a:rPr lang="en-US" sz="2400" b="1" i="1" dirty="0" smtClean="0">
                <a:solidFill>
                  <a:srgbClr val="0070C0"/>
                </a:solidFill>
              </a:rPr>
              <a:t>“My mother disowned me. I was fired from my job after 18 years of loyal employment. I was forced onto public assistance to survive. But still I have pressed forward, started a new career, and rebuilt my immediate family. You are defined not by falling, but how well you rise after falling. I’m a licensed practical nurse now and am studying to become an RN. I have walked these streets and been harassed nearly every day, but I will not change. I am back out there the next day with my head up.” </a:t>
            </a:r>
          </a:p>
          <a:p>
            <a:pPr marL="0" indent="0">
              <a:buNone/>
            </a:pPr>
            <a:r>
              <a:rPr lang="en-US" i="1" dirty="0"/>
              <a:t>	</a:t>
            </a:r>
            <a:r>
              <a:rPr lang="en-US" i="1" dirty="0" smtClean="0"/>
              <a:t>– Injustice at Every Turn: A Report of the National Transgender Discrimination Survey, Executive Summary respondent</a:t>
            </a:r>
          </a:p>
        </p:txBody>
      </p:sp>
    </p:spTree>
    <p:extLst>
      <p:ext uri="{BB962C8B-B14F-4D97-AF65-F5344CB8AC3E}">
        <p14:creationId xmlns:p14="http://schemas.microsoft.com/office/powerpoint/2010/main" val="8313248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 Standards</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a:t>An LGBT professional (and center) should promote issues regarding the overall campus climate and general support for LGBT students on the campus. This can be accomplished by </a:t>
            </a:r>
            <a:r>
              <a:rPr lang="en-US" sz="2400" b="1" i="1" dirty="0"/>
              <a:t>advocating</a:t>
            </a:r>
            <a:r>
              <a:rPr lang="en-US" sz="2400" dirty="0"/>
              <a:t> for a campus climate free from harassment and violence; </a:t>
            </a:r>
            <a:r>
              <a:rPr lang="en-US" sz="2400" b="1" i="1" dirty="0"/>
              <a:t>training</a:t>
            </a:r>
            <a:r>
              <a:rPr lang="en-US" sz="2400" dirty="0"/>
              <a:t> students and staff members what a supportive environment for everyone would be, </a:t>
            </a:r>
            <a:r>
              <a:rPr lang="en-US" sz="2400" b="1" i="1" dirty="0"/>
              <a:t>identifying and publishing </a:t>
            </a:r>
            <a:r>
              <a:rPr lang="en-US" sz="2400" dirty="0"/>
              <a:t>allies, identify negative conditions (policies, departments, etc.) and propose solutions, creation and maintenance within the institution’s policies which </a:t>
            </a:r>
            <a:r>
              <a:rPr lang="en-US" sz="2400" b="1" i="1" dirty="0"/>
              <a:t>promote a healthy climate</a:t>
            </a:r>
            <a:r>
              <a:rPr lang="en-US" sz="2400" dirty="0"/>
              <a:t>. </a:t>
            </a:r>
            <a:r>
              <a:rPr lang="en-US" sz="2400" b="1" i="1" dirty="0">
                <a:solidFill>
                  <a:srgbClr val="0070C0"/>
                </a:solidFill>
              </a:rPr>
              <a:t>It is important that designated LGBT services and offices are not the only divisions and offices meeting the needs of LGBT students and advocating for </a:t>
            </a:r>
            <a:r>
              <a:rPr lang="en-US" sz="2400" b="1" i="1" dirty="0" smtClean="0">
                <a:solidFill>
                  <a:srgbClr val="0070C0"/>
                </a:solidFill>
              </a:rPr>
              <a:t>them</a:t>
            </a:r>
            <a:endParaRPr lang="en-US" sz="2400" b="1" i="1" dirty="0">
              <a:solidFill>
                <a:srgbClr val="0070C0"/>
              </a:solidFill>
            </a:endParaRPr>
          </a:p>
        </p:txBody>
      </p:sp>
    </p:spTree>
    <p:extLst>
      <p:ext uri="{BB962C8B-B14F-4D97-AF65-F5344CB8AC3E}">
        <p14:creationId xmlns:p14="http://schemas.microsoft.com/office/powerpoint/2010/main" val="16804935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RELEVANT CAS Standards</a:t>
            </a:r>
            <a:endParaRPr lang="en-US" dirty="0"/>
          </a:p>
        </p:txBody>
      </p:sp>
      <p:sp>
        <p:nvSpPr>
          <p:cNvPr id="3" name="Content Placeholder 2"/>
          <p:cNvSpPr>
            <a:spLocks noGrp="1"/>
          </p:cNvSpPr>
          <p:nvPr>
            <p:ph idx="1"/>
          </p:nvPr>
        </p:nvSpPr>
        <p:spPr>
          <a:xfrm>
            <a:off x="581192" y="2180496"/>
            <a:ext cx="11029615" cy="4528122"/>
          </a:xfrm>
        </p:spPr>
        <p:txBody>
          <a:bodyPr>
            <a:normAutofit fontScale="85000" lnSpcReduction="20000"/>
          </a:bodyPr>
          <a:lstStyle/>
          <a:p>
            <a:pPr>
              <a:spcBef>
                <a:spcPts val="600"/>
              </a:spcBef>
              <a:spcAft>
                <a:spcPts val="0"/>
              </a:spcAft>
            </a:pPr>
            <a:r>
              <a:rPr lang="en-US" dirty="0" smtClean="0"/>
              <a:t>Programming: </a:t>
            </a:r>
            <a:endParaRPr lang="en-US" dirty="0"/>
          </a:p>
          <a:p>
            <a:pPr lvl="1">
              <a:spcBef>
                <a:spcPts val="600"/>
              </a:spcBef>
              <a:spcAft>
                <a:spcPts val="0"/>
              </a:spcAft>
            </a:pPr>
            <a:r>
              <a:rPr lang="en-US" dirty="0"/>
              <a:t>Integrate into the life of the institution</a:t>
            </a:r>
          </a:p>
          <a:p>
            <a:pPr lvl="1">
              <a:spcBef>
                <a:spcPts val="600"/>
              </a:spcBef>
              <a:spcAft>
                <a:spcPts val="0"/>
              </a:spcAft>
            </a:pPr>
            <a:r>
              <a:rPr lang="en-US" dirty="0"/>
              <a:t>Reflective of demographic and developmental profiles of the represented student population</a:t>
            </a:r>
          </a:p>
          <a:p>
            <a:pPr lvl="1">
              <a:spcBef>
                <a:spcPts val="600"/>
              </a:spcBef>
              <a:spcAft>
                <a:spcPts val="0"/>
              </a:spcAft>
            </a:pPr>
            <a:r>
              <a:rPr lang="en-US" dirty="0"/>
              <a:t>Utilize multiple formats, strategies, and contexts for delivering a </a:t>
            </a:r>
            <a:r>
              <a:rPr lang="en-US" dirty="0" smtClean="0"/>
              <a:t>message</a:t>
            </a:r>
            <a:r>
              <a:rPr lang="en-US" dirty="0"/>
              <a:t> </a:t>
            </a:r>
          </a:p>
          <a:p>
            <a:pPr>
              <a:spcBef>
                <a:spcPts val="600"/>
              </a:spcBef>
              <a:spcAft>
                <a:spcPts val="0"/>
              </a:spcAft>
            </a:pPr>
            <a:r>
              <a:rPr lang="en-US" dirty="0"/>
              <a:t>Services should provide the following:</a:t>
            </a:r>
          </a:p>
          <a:p>
            <a:pPr lvl="1">
              <a:spcBef>
                <a:spcPts val="600"/>
              </a:spcBef>
              <a:spcAft>
                <a:spcPts val="0"/>
              </a:spcAft>
            </a:pPr>
            <a:r>
              <a:rPr lang="en-US" dirty="0"/>
              <a:t>Coming out support with particular attention to </a:t>
            </a:r>
            <a:r>
              <a:rPr lang="en-US" dirty="0" smtClean="0"/>
              <a:t>multiple identities </a:t>
            </a:r>
            <a:r>
              <a:rPr lang="en-US" dirty="0"/>
              <a:t>especially race, ethnicity, disability, religion, family of origin issues, and internalized homophobia and biphobia</a:t>
            </a:r>
          </a:p>
          <a:p>
            <a:pPr lvl="1">
              <a:spcBef>
                <a:spcPts val="600"/>
              </a:spcBef>
              <a:spcAft>
                <a:spcPts val="0"/>
              </a:spcAft>
            </a:pPr>
            <a:r>
              <a:rPr lang="en-US" dirty="0"/>
              <a:t>Services for victims, survivors, and perpetrators of homophobia, biphobia, and transphobia</a:t>
            </a:r>
          </a:p>
          <a:p>
            <a:pPr lvl="1">
              <a:spcBef>
                <a:spcPts val="600"/>
              </a:spcBef>
              <a:spcAft>
                <a:spcPts val="0"/>
              </a:spcAft>
            </a:pPr>
            <a:r>
              <a:rPr lang="en-US" dirty="0"/>
              <a:t>Services to address family issues</a:t>
            </a:r>
          </a:p>
          <a:p>
            <a:pPr lvl="1">
              <a:spcBef>
                <a:spcPts val="600"/>
              </a:spcBef>
              <a:spcAft>
                <a:spcPts val="0"/>
              </a:spcAft>
            </a:pPr>
            <a:r>
              <a:rPr lang="en-US" dirty="0"/>
              <a:t>Services for addressing dating issues for those who date only people of the same sex, who may date individuals of either sex, or someone who is transgender or dates someone transgender</a:t>
            </a:r>
          </a:p>
          <a:p>
            <a:pPr lvl="1">
              <a:spcBef>
                <a:spcPts val="600"/>
              </a:spcBef>
              <a:spcAft>
                <a:spcPts val="0"/>
              </a:spcAft>
            </a:pPr>
            <a:r>
              <a:rPr lang="en-US" dirty="0"/>
              <a:t>Services to address domestic and relationship violence </a:t>
            </a:r>
          </a:p>
          <a:p>
            <a:pPr lvl="1">
              <a:spcBef>
                <a:spcPts val="600"/>
              </a:spcBef>
              <a:spcAft>
                <a:spcPts val="0"/>
              </a:spcAft>
            </a:pPr>
            <a:r>
              <a:rPr lang="en-US" dirty="0"/>
              <a:t>Services to address body image </a:t>
            </a:r>
            <a:r>
              <a:rPr lang="en-US" dirty="0" smtClean="0"/>
              <a:t>concern</a:t>
            </a:r>
            <a:r>
              <a:rPr lang="en-US" dirty="0"/>
              <a:t> </a:t>
            </a:r>
          </a:p>
          <a:p>
            <a:pPr>
              <a:spcBef>
                <a:spcPts val="600"/>
              </a:spcBef>
              <a:spcAft>
                <a:spcPts val="0"/>
              </a:spcAft>
            </a:pPr>
            <a:r>
              <a:rPr lang="en-US" dirty="0"/>
              <a:t>Health Services:</a:t>
            </a:r>
          </a:p>
          <a:p>
            <a:pPr lvl="1">
              <a:spcBef>
                <a:spcPts val="600"/>
              </a:spcBef>
              <a:spcAft>
                <a:spcPts val="0"/>
              </a:spcAft>
            </a:pPr>
            <a:r>
              <a:rPr lang="en-US" dirty="0"/>
              <a:t>Health forms with inclusive language</a:t>
            </a:r>
          </a:p>
          <a:p>
            <a:pPr lvl="1">
              <a:spcBef>
                <a:spcPts val="600"/>
              </a:spcBef>
              <a:spcAft>
                <a:spcPts val="0"/>
              </a:spcAft>
            </a:pPr>
            <a:r>
              <a:rPr lang="en-US" dirty="0"/>
              <a:t>HIV/STD testing services with intake and follow-up protocols appropriate for LGBT people</a:t>
            </a:r>
          </a:p>
          <a:p>
            <a:pPr lvl="1">
              <a:spcBef>
                <a:spcPts val="600"/>
              </a:spcBef>
              <a:spcAft>
                <a:spcPts val="0"/>
              </a:spcAft>
            </a:pPr>
            <a:r>
              <a:rPr lang="en-US" dirty="0"/>
              <a:t>Sex-specific services for those </a:t>
            </a:r>
            <a:r>
              <a:rPr lang="en-US" dirty="0" smtClean="0"/>
              <a:t>whose </a:t>
            </a:r>
            <a:r>
              <a:rPr lang="en-US" dirty="0"/>
              <a:t>sex and gender may not align (e.g. pap smears for female bodied individuals who identify as males)</a:t>
            </a:r>
          </a:p>
          <a:p>
            <a:pPr lvl="1">
              <a:spcBef>
                <a:spcPts val="600"/>
              </a:spcBef>
              <a:spcAft>
                <a:spcPts val="0"/>
              </a:spcAft>
            </a:pPr>
            <a:r>
              <a:rPr lang="en-US" dirty="0"/>
              <a:t>Inclusion of transgender specific healthcare coverage by any insurance offered by the institution</a:t>
            </a:r>
          </a:p>
          <a:p>
            <a:endParaRPr lang="en-US" dirty="0"/>
          </a:p>
        </p:txBody>
      </p:sp>
    </p:spTree>
    <p:extLst>
      <p:ext uri="{BB962C8B-B14F-4D97-AF65-F5344CB8AC3E}">
        <p14:creationId xmlns:p14="http://schemas.microsoft.com/office/powerpoint/2010/main" val="32039234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RELEVANT CAS Standards, CONTINUED</a:t>
            </a:r>
            <a:endParaRPr lang="en-US" dirty="0"/>
          </a:p>
        </p:txBody>
      </p:sp>
      <p:sp>
        <p:nvSpPr>
          <p:cNvPr id="3" name="Content Placeholder 2"/>
          <p:cNvSpPr>
            <a:spLocks noGrp="1"/>
          </p:cNvSpPr>
          <p:nvPr>
            <p:ph idx="1"/>
          </p:nvPr>
        </p:nvSpPr>
        <p:spPr>
          <a:xfrm>
            <a:off x="581192" y="2009869"/>
            <a:ext cx="11029615" cy="4698749"/>
          </a:xfrm>
        </p:spPr>
        <p:txBody>
          <a:bodyPr>
            <a:normAutofit fontScale="92500" lnSpcReduction="20000"/>
          </a:bodyPr>
          <a:lstStyle/>
          <a:p>
            <a:pPr>
              <a:lnSpc>
                <a:spcPct val="120000"/>
              </a:lnSpc>
              <a:spcBef>
                <a:spcPts val="0"/>
              </a:spcBef>
              <a:spcAft>
                <a:spcPts val="0"/>
              </a:spcAft>
            </a:pPr>
            <a:r>
              <a:rPr lang="en-US" dirty="0"/>
              <a:t>Career Services:</a:t>
            </a:r>
          </a:p>
          <a:p>
            <a:pPr lvl="1">
              <a:lnSpc>
                <a:spcPct val="120000"/>
              </a:lnSpc>
              <a:spcBef>
                <a:spcPts val="0"/>
              </a:spcBef>
              <a:spcAft>
                <a:spcPts val="0"/>
              </a:spcAft>
            </a:pPr>
            <a:r>
              <a:rPr lang="en-US" dirty="0"/>
              <a:t>Information on LGBT friendly employers</a:t>
            </a:r>
          </a:p>
          <a:p>
            <a:pPr lvl="1">
              <a:lnSpc>
                <a:spcPct val="120000"/>
              </a:lnSpc>
              <a:spcBef>
                <a:spcPts val="0"/>
              </a:spcBef>
              <a:spcAft>
                <a:spcPts val="0"/>
              </a:spcAft>
            </a:pPr>
            <a:r>
              <a:rPr lang="en-US" dirty="0"/>
              <a:t>Employer mentoring programs for LGBT students</a:t>
            </a:r>
          </a:p>
          <a:p>
            <a:pPr lvl="1">
              <a:lnSpc>
                <a:spcPct val="120000"/>
              </a:lnSpc>
              <a:spcBef>
                <a:spcPts val="0"/>
              </a:spcBef>
              <a:spcAft>
                <a:spcPts val="0"/>
              </a:spcAft>
            </a:pPr>
            <a:r>
              <a:rPr lang="en-US" dirty="0"/>
              <a:t>Information on LGBT issues in the workplace, coming out and transitioning on the </a:t>
            </a:r>
            <a:r>
              <a:rPr lang="en-US" dirty="0" smtClean="0"/>
              <a:t>job</a:t>
            </a:r>
            <a:endParaRPr lang="en-US" dirty="0"/>
          </a:p>
          <a:p>
            <a:pPr>
              <a:lnSpc>
                <a:spcPct val="120000"/>
              </a:lnSpc>
              <a:spcBef>
                <a:spcPts val="0"/>
              </a:spcBef>
              <a:spcAft>
                <a:spcPts val="0"/>
              </a:spcAft>
            </a:pPr>
            <a:r>
              <a:rPr lang="en-US" dirty="0"/>
              <a:t>Public Safety:</a:t>
            </a:r>
          </a:p>
          <a:p>
            <a:pPr lvl="1">
              <a:lnSpc>
                <a:spcPct val="120000"/>
              </a:lnSpc>
              <a:spcBef>
                <a:spcPts val="0"/>
              </a:spcBef>
              <a:spcAft>
                <a:spcPts val="0"/>
              </a:spcAft>
            </a:pPr>
            <a:r>
              <a:rPr lang="en-US" dirty="0"/>
              <a:t>Training for police officers to respond appropriately when an LGBT student is involved in an incident</a:t>
            </a:r>
          </a:p>
          <a:p>
            <a:pPr lvl="1">
              <a:lnSpc>
                <a:spcPct val="120000"/>
              </a:lnSpc>
              <a:spcBef>
                <a:spcPts val="0"/>
              </a:spcBef>
              <a:spcAft>
                <a:spcPts val="0"/>
              </a:spcAft>
            </a:pPr>
            <a:r>
              <a:rPr lang="en-US" dirty="0"/>
              <a:t>Avoidance of re-victimization of LGBT students who have experienced </a:t>
            </a:r>
            <a:r>
              <a:rPr lang="en-US" dirty="0" smtClean="0"/>
              <a:t>bias</a:t>
            </a:r>
            <a:endParaRPr lang="en-US" dirty="0"/>
          </a:p>
          <a:p>
            <a:pPr>
              <a:lnSpc>
                <a:spcPct val="120000"/>
              </a:lnSpc>
              <a:spcBef>
                <a:spcPts val="0"/>
              </a:spcBef>
              <a:spcAft>
                <a:spcPts val="0"/>
              </a:spcAft>
            </a:pPr>
            <a:r>
              <a:rPr lang="en-US" dirty="0"/>
              <a:t>Admission and Registration: </a:t>
            </a:r>
          </a:p>
          <a:p>
            <a:pPr lvl="1">
              <a:lnSpc>
                <a:spcPct val="120000"/>
              </a:lnSpc>
              <a:spcBef>
                <a:spcPts val="0"/>
              </a:spcBef>
              <a:spcAft>
                <a:spcPts val="0"/>
              </a:spcAft>
            </a:pPr>
            <a:r>
              <a:rPr lang="en-US" dirty="0"/>
              <a:t>An easily navigable process for documenting and maintaining records of changes in names or sex, and supports individuals who are in the process of transitioning with the use of a preferred </a:t>
            </a:r>
            <a:r>
              <a:rPr lang="en-US" dirty="0" smtClean="0"/>
              <a:t>name</a:t>
            </a:r>
            <a:endParaRPr lang="en-US" dirty="0"/>
          </a:p>
          <a:p>
            <a:pPr>
              <a:lnSpc>
                <a:spcPct val="120000"/>
              </a:lnSpc>
              <a:spcBef>
                <a:spcPts val="0"/>
              </a:spcBef>
              <a:spcAft>
                <a:spcPts val="0"/>
              </a:spcAft>
            </a:pPr>
            <a:r>
              <a:rPr lang="en-US" dirty="0"/>
              <a:t>Housing:</a:t>
            </a:r>
          </a:p>
          <a:p>
            <a:pPr lvl="1">
              <a:lnSpc>
                <a:spcPct val="120000"/>
              </a:lnSpc>
              <a:spcBef>
                <a:spcPts val="0"/>
              </a:spcBef>
              <a:spcAft>
                <a:spcPts val="0"/>
              </a:spcAft>
            </a:pPr>
            <a:r>
              <a:rPr lang="en-US" dirty="0"/>
              <a:t>Housing assignments which respect students’ gender when it conflicts with their legal sex</a:t>
            </a:r>
          </a:p>
          <a:p>
            <a:pPr lvl="1">
              <a:lnSpc>
                <a:spcPct val="120000"/>
              </a:lnSpc>
              <a:spcBef>
                <a:spcPts val="0"/>
              </a:spcBef>
              <a:spcAft>
                <a:spcPts val="0"/>
              </a:spcAft>
            </a:pPr>
            <a:r>
              <a:rPr lang="en-US" dirty="0"/>
              <a:t>The availability of married student housing for same sex couples</a:t>
            </a:r>
          </a:p>
          <a:p>
            <a:pPr lvl="1">
              <a:lnSpc>
                <a:spcPct val="120000"/>
              </a:lnSpc>
              <a:spcBef>
                <a:spcPts val="0"/>
              </a:spcBef>
              <a:spcAft>
                <a:spcPts val="0"/>
              </a:spcAft>
            </a:pPr>
            <a:r>
              <a:rPr lang="en-US" dirty="0"/>
              <a:t>Facility policies (restroom and locker room included) which accommodate and support individuals who are transitioning or whose appearance may not fit a traditional male/female </a:t>
            </a:r>
            <a:r>
              <a:rPr lang="en-US" dirty="0" smtClean="0"/>
              <a:t>division</a:t>
            </a:r>
            <a:endParaRPr lang="en-US" dirty="0"/>
          </a:p>
          <a:p>
            <a:pPr>
              <a:lnSpc>
                <a:spcPct val="120000"/>
              </a:lnSpc>
              <a:spcBef>
                <a:spcPts val="0"/>
              </a:spcBef>
              <a:spcAft>
                <a:spcPts val="0"/>
              </a:spcAft>
            </a:pPr>
            <a:r>
              <a:rPr lang="en-US" dirty="0"/>
              <a:t>Student Activities:</a:t>
            </a:r>
          </a:p>
          <a:p>
            <a:pPr lvl="1">
              <a:lnSpc>
                <a:spcPct val="120000"/>
              </a:lnSpc>
              <a:spcBef>
                <a:spcPts val="0"/>
              </a:spcBef>
              <a:spcAft>
                <a:spcPts val="0"/>
              </a:spcAft>
            </a:pPr>
            <a:r>
              <a:rPr lang="en-US" dirty="0"/>
              <a:t>Recreational and intramural sports, and other recreational opportunities which include and support individuals who do not fit into traditional sex segregated categories</a:t>
            </a:r>
          </a:p>
          <a:p>
            <a:pPr lvl="1">
              <a:lnSpc>
                <a:spcPct val="120000"/>
              </a:lnSpc>
              <a:spcBef>
                <a:spcPts val="0"/>
              </a:spcBef>
              <a:spcAft>
                <a:spcPts val="0"/>
              </a:spcAft>
            </a:pPr>
            <a:r>
              <a:rPr lang="en-US" dirty="0"/>
              <a:t>Access to opportunities for membership in student activities including fraternity and sorority life</a:t>
            </a:r>
          </a:p>
        </p:txBody>
      </p:sp>
    </p:spTree>
    <p:extLst>
      <p:ext uri="{BB962C8B-B14F-4D97-AF65-F5344CB8AC3E}">
        <p14:creationId xmlns:p14="http://schemas.microsoft.com/office/powerpoint/2010/main" val="3174710316"/>
      </p:ext>
    </p:extLst>
  </p:cSld>
  <p:clrMapOvr>
    <a:masterClrMapping/>
  </p:clrMapOvr>
  <p:timing>
    <p:tnLst>
      <p:par>
        <p:cTn id="1" dur="indefinite" restart="never" nodeType="tmRoot"/>
      </p:par>
    </p:tnLst>
  </p:timing>
</p:sld>
</file>

<file path=ppt/theme/theme1.xml><?xml version="1.0" encoding="utf-8"?>
<a:theme xmlns:a="http://schemas.openxmlformats.org/drawingml/2006/main" name="Dividend">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Dividend">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Dividend</Template>
  <TotalTime>365</TotalTime>
  <Words>3721</Words>
  <Application>Microsoft Macintosh PowerPoint</Application>
  <PresentationFormat>Widescreen</PresentationFormat>
  <Paragraphs>205</Paragraphs>
  <Slides>24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Calibri</vt:lpstr>
      <vt:lpstr>Gill Sans MT</vt:lpstr>
      <vt:lpstr>Times</vt:lpstr>
      <vt:lpstr>Wingdings 2</vt:lpstr>
      <vt:lpstr>ヒラギノ明朝 ProN W3</vt:lpstr>
      <vt:lpstr>Dividend</vt:lpstr>
      <vt:lpstr>Studentaffairs.com virtual case study: Transgender Students</vt:lpstr>
      <vt:lpstr>Outline</vt:lpstr>
      <vt:lpstr>Institutional background</vt:lpstr>
      <vt:lpstr>TRANSGENDER INFORMATION</vt:lpstr>
      <vt:lpstr>Transgender facts</vt:lpstr>
      <vt:lpstr>Transgender facts, CONTINUED</vt:lpstr>
      <vt:lpstr>CAS Standards</vt:lpstr>
      <vt:lpstr>RELEVANT CAS Standards</vt:lpstr>
      <vt:lpstr>RELEVANT CAS Standards, CONTINUED</vt:lpstr>
      <vt:lpstr>CAS Standards</vt:lpstr>
      <vt:lpstr>Current campus initiatives</vt:lpstr>
      <vt:lpstr>Campus specific definitions</vt:lpstr>
      <vt:lpstr>Importance of Educational campus programming</vt:lpstr>
      <vt:lpstr>ACTION PLAN Outcome 1: Raise awareness and educate all students, faculty,  and staff on the LGBT community </vt:lpstr>
      <vt:lpstr>ACTION PLAN Outcome 2: Develop additional areas of support to improve equity among students, faculty,  and staff</vt:lpstr>
      <vt:lpstr>ACTION PLAN Outcome 3: Develop collaboration among campus departments to create a more inclusive campus environment</vt:lpstr>
      <vt:lpstr>ACTION PLAN Outcome 4: Develop initiatives and resources for lgbt students Regarding employment and professional development</vt:lpstr>
      <vt:lpstr>Cost Analysis: Outcome 1</vt:lpstr>
      <vt:lpstr>Cost Analysis: Outcome 2</vt:lpstr>
      <vt:lpstr>Cost Analysis: Outcome 3</vt:lpstr>
      <vt:lpstr>Cost Analysis: Outcome 4</vt:lpstr>
      <vt:lpstr>COMPLETE COST ANALYSIS</vt:lpstr>
      <vt:lpstr>Transquotes.tumblr.com</vt:lpstr>
      <vt:lpstr>Bibliography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Studentaffairs.com virtual case study: Transgender Students</dc:title>
  <dc:creator>Alexandria Kennedy</dc:creator>
  <cp:lastModifiedBy>Alexandria Kennedy</cp:lastModifiedBy>
  <cp:revision>70</cp:revision>
  <dcterms:created xsi:type="dcterms:W3CDTF">2016-02-15T17:31:16Z</dcterms:created>
  <dcterms:modified xsi:type="dcterms:W3CDTF">2016-02-26T22:51:04Z</dcterms:modified>
</cp:coreProperties>
</file>