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608"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66992502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16" name="Shape 16"/>
          <p:cNvSpPr txBox="1">
            <a:spLocks noGrp="1"/>
          </p:cNvSpPr>
          <p:nvPr>
            <p:ph type="ctrTitle"/>
          </p:nvPr>
        </p:nvSpPr>
        <p:spPr>
          <a:xfrm>
            <a:off x="598100" y="1775222"/>
            <a:ext cx="8222100" cy="838799"/>
          </a:xfrm>
          <a:prstGeom prst="rect">
            <a:avLst/>
          </a:prstGeom>
        </p:spPr>
        <p:txBody>
          <a:bodyPr lIns="91425" tIns="91425" rIns="91425" bIns="91425" anchor="b"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17" name="Shape 17"/>
          <p:cNvSpPr txBox="1">
            <a:spLocks noGrp="1"/>
          </p:cNvSpPr>
          <p:nvPr>
            <p:ph type="subTitle" idx="1"/>
          </p:nvPr>
        </p:nvSpPr>
        <p:spPr>
          <a:xfrm>
            <a:off x="598088" y="2715912"/>
            <a:ext cx="8222100" cy="432899"/>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8" name="Shape 1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76" name="Shape 76"/>
          <p:cNvSpPr txBox="1">
            <a:spLocks noGrp="1"/>
          </p:cNvSpPr>
          <p:nvPr>
            <p:ph type="title"/>
          </p:nvPr>
        </p:nvSpPr>
        <p:spPr>
          <a:xfrm>
            <a:off x="311700" y="1256050"/>
            <a:ext cx="8520599" cy="20307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77" name="Shape 77"/>
          <p:cNvSpPr txBox="1">
            <a:spLocks noGrp="1"/>
          </p:cNvSpPr>
          <p:nvPr>
            <p:ph type="body" idx="1"/>
          </p:nvPr>
        </p:nvSpPr>
        <p:spPr>
          <a:xfrm>
            <a:off x="311700" y="3369225"/>
            <a:ext cx="8520599" cy="12819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78" name="Shape 7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26" name="Shape 26"/>
          <p:cNvSpPr txBox="1">
            <a:spLocks noGrp="1"/>
          </p:cNvSpPr>
          <p:nvPr>
            <p:ph type="title"/>
          </p:nvPr>
        </p:nvSpPr>
        <p:spPr>
          <a:xfrm>
            <a:off x="598100" y="2152347"/>
            <a:ext cx="8222100" cy="838799"/>
          </a:xfrm>
          <a:prstGeom prst="rect">
            <a:avLst/>
          </a:prstGeom>
        </p:spPr>
        <p:txBody>
          <a:bodyPr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27" name="Shape 2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9" name="Shape 29"/>
          <p:cNvGrpSpPr/>
          <p:nvPr/>
        </p:nvGrpSpPr>
        <p:grpSpPr>
          <a:xfrm>
            <a:off x="0" y="3903669"/>
            <a:ext cx="9144000" cy="1239924"/>
            <a:chOff x="0" y="3903669"/>
            <a:chExt cx="9144000" cy="1239924"/>
          </a:xfrm>
        </p:grpSpPr>
        <p:sp>
          <p:nvSpPr>
            <p:cNvPr id="30" name="Shape 30"/>
            <p:cNvSpPr/>
            <p:nvPr/>
          </p:nvSpPr>
          <p:spPr>
            <a:xfrm>
              <a:off x="8154895" y="3903669"/>
              <a:ext cx="989099" cy="987899"/>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flipH="1">
              <a:off x="6181162" y="3903669"/>
              <a:ext cx="989099" cy="987899"/>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170274" y="3903669"/>
              <a:ext cx="989099" cy="9878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8154757" y="3903682"/>
              <a:ext cx="989099" cy="987899"/>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0" y="4891594"/>
              <a:ext cx="9144000" cy="2519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35" name="Shape 35"/>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311700" y="1229875"/>
            <a:ext cx="8520599" cy="3339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311700" y="1229975"/>
            <a:ext cx="3999899"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body" idx="2"/>
          </p:nvPr>
        </p:nvSpPr>
        <p:spPr>
          <a:xfrm>
            <a:off x="4832400" y="1229975"/>
            <a:ext cx="3999899"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2" name="Shape 42"/>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8" name="Shape 48"/>
          <p:cNvSpPr txBox="1">
            <a:spLocks noGrp="1"/>
          </p:cNvSpPr>
          <p:nvPr>
            <p:ph type="body" idx="1"/>
          </p:nvPr>
        </p:nvSpPr>
        <p:spPr>
          <a:xfrm>
            <a:off x="311700" y="1465804"/>
            <a:ext cx="2807999" cy="3103199"/>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9" name="Shape 49"/>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grpSp>
      <p:sp>
        <p:nvSpPr>
          <p:cNvPr id="57" name="Shape 57"/>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58" name="Shape 5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0" name="Shape 60"/>
          <p:cNvSpPr/>
          <p:nvPr/>
        </p:nvSpPr>
        <p:spPr>
          <a:xfrm>
            <a:off x="4572000" y="-175"/>
            <a:ext cx="4572000" cy="51434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61" name="Shape 6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2" name="Shape 62"/>
          <p:cNvSpPr txBox="1">
            <a:spLocks noGrp="1"/>
          </p:cNvSpPr>
          <p:nvPr>
            <p:ph type="title"/>
          </p:nvPr>
        </p:nvSpPr>
        <p:spPr>
          <a:xfrm>
            <a:off x="265500" y="1151100"/>
            <a:ext cx="4045199" cy="1564499"/>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63" name="Shape 63"/>
          <p:cNvSpPr txBox="1">
            <a:spLocks noGrp="1"/>
          </p:cNvSpPr>
          <p:nvPr>
            <p:ph type="subTitle" idx="1"/>
          </p:nvPr>
        </p:nvSpPr>
        <p:spPr>
          <a:xfrm>
            <a:off x="265500" y="2769001"/>
            <a:ext cx="4045199" cy="12692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64" name="Shape 64"/>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65" name="Shape 65"/>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319500" y="4230575"/>
            <a:ext cx="5998800" cy="598799"/>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68" name="Shape 6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10000"/>
            <a:ext cx="8520599" cy="607800"/>
          </a:xfrm>
          <a:prstGeom prst="rect">
            <a:avLst/>
          </a:prstGeom>
          <a:noFill/>
          <a:ln>
            <a:noFill/>
          </a:ln>
        </p:spPr>
        <p:txBody>
          <a:bodyPr lIns="91425" tIns="91425" rIns="91425" bIns="91425" anchor="t" anchorCtr="0"/>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311700" y="1229875"/>
            <a:ext cx="8520599" cy="3339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60431" y="4651190"/>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pendientedemigracion.ucm.es/info/rqtr/biblioteca/Transexualidad/transgender%20theory%20and%20embodiment%20risk%20of%20racial%20marginalis~.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pendientedemigracion.ucm.es/info/rqtr/biblioteca/Transexualidad/transgender%20theory%20and%20embodiment%20risk%20of%20racial%20marginali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ctrTitle"/>
          </p:nvPr>
        </p:nvSpPr>
        <p:spPr>
          <a:xfrm>
            <a:off x="299575" y="261625"/>
            <a:ext cx="8520599" cy="1509299"/>
          </a:xfrm>
          <a:prstGeom prst="rect">
            <a:avLst/>
          </a:prstGeom>
        </p:spPr>
        <p:txBody>
          <a:bodyPr lIns="91425" tIns="91425" rIns="91425" bIns="91425" anchor="b" anchorCtr="0">
            <a:noAutofit/>
          </a:bodyPr>
          <a:lstStyle/>
          <a:p>
            <a:pPr lvl="0">
              <a:spcBef>
                <a:spcPts val="0"/>
              </a:spcBef>
              <a:buNone/>
            </a:pPr>
            <a:r>
              <a:rPr lang="en"/>
              <a:t>Transgender Inclusiveness</a:t>
            </a:r>
          </a:p>
        </p:txBody>
      </p:sp>
      <p:sp>
        <p:nvSpPr>
          <p:cNvPr id="86" name="Shape 86"/>
          <p:cNvSpPr txBox="1">
            <a:spLocks noGrp="1"/>
          </p:cNvSpPr>
          <p:nvPr>
            <p:ph type="subTitle" idx="1"/>
          </p:nvPr>
        </p:nvSpPr>
        <p:spPr>
          <a:xfrm>
            <a:off x="299575" y="1738650"/>
            <a:ext cx="8520599" cy="1175099"/>
          </a:xfrm>
          <a:prstGeom prst="rect">
            <a:avLst/>
          </a:prstGeom>
        </p:spPr>
        <p:txBody>
          <a:bodyPr lIns="91425" tIns="91425" rIns="91425" bIns="91425" anchor="t" anchorCtr="0">
            <a:noAutofit/>
          </a:bodyPr>
          <a:lstStyle/>
          <a:p>
            <a:pPr lvl="0">
              <a:spcBef>
                <a:spcPts val="0"/>
              </a:spcBef>
              <a:buNone/>
            </a:pPr>
            <a:r>
              <a:rPr lang="en"/>
              <a:t>How can we become educated, aware, and active in implementing change on our campus?</a:t>
            </a:r>
          </a:p>
        </p:txBody>
      </p:sp>
      <p:sp>
        <p:nvSpPr>
          <p:cNvPr id="87" name="Shape 87"/>
          <p:cNvSpPr txBox="1"/>
          <p:nvPr/>
        </p:nvSpPr>
        <p:spPr>
          <a:xfrm>
            <a:off x="1988175" y="3129125"/>
            <a:ext cx="5368800" cy="677999"/>
          </a:xfrm>
          <a:prstGeom prst="rect">
            <a:avLst/>
          </a:prstGeom>
          <a:noFill/>
          <a:ln>
            <a:noFill/>
          </a:ln>
        </p:spPr>
        <p:txBody>
          <a:bodyPr lIns="91425" tIns="91425" rIns="91425" bIns="91425" anchor="t" anchorCtr="0">
            <a:noAutofit/>
          </a:bodyPr>
          <a:lstStyle/>
          <a:p>
            <a:pPr lvl="0">
              <a:spcBef>
                <a:spcPts val="0"/>
              </a:spcBef>
              <a:buNone/>
            </a:pPr>
            <a:r>
              <a:rPr lang="en">
                <a:solidFill>
                  <a:srgbClr val="FFFFFF"/>
                </a:solidFill>
              </a:rPr>
              <a:t>Presented by Caleb Maddox (team leader), Caitlyn Westfall, Maggie Miller, and Danielle Flack - Western Illinois University</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11700" y="105200"/>
            <a:ext cx="8520599" cy="607800"/>
          </a:xfrm>
          <a:prstGeom prst="rect">
            <a:avLst/>
          </a:prstGeom>
        </p:spPr>
        <p:txBody>
          <a:bodyPr lIns="91425" tIns="91425" rIns="91425" bIns="91425" anchor="t" anchorCtr="0">
            <a:noAutofit/>
          </a:bodyPr>
          <a:lstStyle/>
          <a:p>
            <a:pPr lvl="0">
              <a:spcBef>
                <a:spcPts val="0"/>
              </a:spcBef>
              <a:buClr>
                <a:schemeClr val="dk1"/>
              </a:buClr>
              <a:buSzPct val="36666"/>
              <a:buFont typeface="Arial"/>
              <a:buNone/>
            </a:pPr>
            <a:r>
              <a:rPr lang="en"/>
              <a:t>Alternatives to the solutions we chose (continued)</a:t>
            </a:r>
          </a:p>
        </p:txBody>
      </p:sp>
      <p:sp>
        <p:nvSpPr>
          <p:cNvPr id="141" name="Shape 141"/>
          <p:cNvSpPr txBox="1">
            <a:spLocks noGrp="1"/>
          </p:cNvSpPr>
          <p:nvPr>
            <p:ph type="body" idx="1"/>
          </p:nvPr>
        </p:nvSpPr>
        <p:spPr>
          <a:xfrm>
            <a:off x="39150" y="1142175"/>
            <a:ext cx="8792999" cy="3416400"/>
          </a:xfrm>
          <a:prstGeom prst="rect">
            <a:avLst/>
          </a:prstGeom>
        </p:spPr>
        <p:txBody>
          <a:bodyPr lIns="91425" tIns="91425" rIns="91425" bIns="91425" anchor="t" anchorCtr="0">
            <a:noAutofit/>
          </a:bodyPr>
          <a:lstStyle/>
          <a:p>
            <a:pPr marL="457200" lvl="0" indent="-304800" rtl="0">
              <a:spcBef>
                <a:spcPts val="0"/>
              </a:spcBef>
              <a:spcAft>
                <a:spcPts val="0"/>
              </a:spcAft>
              <a:buClr>
                <a:srgbClr val="666666"/>
              </a:buClr>
              <a:buSzPct val="100000"/>
              <a:buChar char="❖"/>
            </a:pPr>
            <a:r>
              <a:rPr lang="en" sz="1200">
                <a:solidFill>
                  <a:srgbClr val="666666"/>
                </a:solidFill>
              </a:rPr>
              <a:t>Work with residence life to create transgender-inclusive housing options, including gender-inclusive rooms or floors.</a:t>
            </a:r>
          </a:p>
          <a:p>
            <a:pPr marL="457200" lvl="0" indent="-304800" rtl="0">
              <a:spcBef>
                <a:spcPts val="0"/>
              </a:spcBef>
              <a:spcAft>
                <a:spcPts val="0"/>
              </a:spcAft>
              <a:buClr>
                <a:srgbClr val="666666"/>
              </a:buClr>
              <a:buSzPct val="100000"/>
              <a:buChar char="❖"/>
            </a:pPr>
            <a:r>
              <a:rPr lang="en" sz="1200">
                <a:solidFill>
                  <a:srgbClr val="666666"/>
                </a:solidFill>
              </a:rPr>
              <a:t>Cornell University provides a great example for how we could model this: https://living.sas.cornell.edu/live/apply/apply_undergrad/gender_inclusive_housing.cfm</a:t>
            </a:r>
          </a:p>
          <a:p>
            <a:pPr marL="914400" lvl="1" indent="-304800" rtl="0">
              <a:spcBef>
                <a:spcPts val="0"/>
              </a:spcBef>
              <a:spcAft>
                <a:spcPts val="0"/>
              </a:spcAft>
              <a:buClr>
                <a:srgbClr val="666666"/>
              </a:buClr>
              <a:buSzPct val="100000"/>
              <a:buChar char="➢"/>
            </a:pPr>
            <a:r>
              <a:rPr lang="en" sz="1200">
                <a:solidFill>
                  <a:srgbClr val="666666"/>
                </a:solidFill>
              </a:rPr>
              <a:t>Advantages: Transgender students will feel more comfortable/included; This could expand student education through exposure; This could lessen the stigma of having opposite sexes live together.</a:t>
            </a:r>
          </a:p>
          <a:p>
            <a:pPr marL="914400" lvl="1" indent="-304800" rtl="0">
              <a:spcBef>
                <a:spcPts val="0"/>
              </a:spcBef>
              <a:spcAft>
                <a:spcPts val="0"/>
              </a:spcAft>
              <a:buClr>
                <a:srgbClr val="666666"/>
              </a:buClr>
              <a:buSzPct val="100000"/>
              <a:buChar char="➢"/>
            </a:pPr>
            <a:r>
              <a:rPr lang="en" sz="1200">
                <a:solidFill>
                  <a:srgbClr val="666666"/>
                </a:solidFill>
              </a:rPr>
              <a:t>Disadvantage: This could potentially be more exclusive, rather than inclusive if in suite-style housing, because the students may not interact with other students as often </a:t>
            </a:r>
          </a:p>
          <a:p>
            <a:pPr marL="457200" lvl="0" indent="0" rtl="0">
              <a:spcBef>
                <a:spcPts val="0"/>
              </a:spcBef>
              <a:spcAft>
                <a:spcPts val="0"/>
              </a:spcAft>
              <a:buNone/>
            </a:pPr>
            <a:endParaRPr sz="1200">
              <a:solidFill>
                <a:srgbClr val="666666"/>
              </a:solidFill>
            </a:endParaRPr>
          </a:p>
          <a:p>
            <a:pPr marL="457200" lvl="0" indent="-304800" rtl="0">
              <a:spcBef>
                <a:spcPts val="0"/>
              </a:spcBef>
              <a:spcAft>
                <a:spcPts val="0"/>
              </a:spcAft>
              <a:buClr>
                <a:srgbClr val="666666"/>
              </a:buClr>
              <a:buSzPct val="100000"/>
              <a:buChar char="❖"/>
            </a:pPr>
            <a:r>
              <a:rPr lang="en" sz="1200">
                <a:solidFill>
                  <a:srgbClr val="666666"/>
                </a:solidFill>
              </a:rPr>
              <a:t>Work with Student Activities, Fraternity/Sorority Life, Athletics, and other campus departments to develop policies that ensure that transgender students can be part of gender-specific student groups, fraternities and sororities, and sports teams.</a:t>
            </a:r>
          </a:p>
          <a:p>
            <a:pPr marL="914400" lvl="1" indent="-304800" rtl="0">
              <a:spcBef>
                <a:spcPts val="0"/>
              </a:spcBef>
              <a:spcAft>
                <a:spcPts val="0"/>
              </a:spcAft>
              <a:buClr>
                <a:srgbClr val="666666"/>
              </a:buClr>
              <a:buSzPct val="100000"/>
              <a:buChar char="➢"/>
            </a:pPr>
            <a:r>
              <a:rPr lang="en" sz="1200">
                <a:solidFill>
                  <a:srgbClr val="666666"/>
                </a:solidFill>
              </a:rPr>
              <a:t>Advantages: Students will feel more welcomed and have a sense of belonging which should increase retention</a:t>
            </a:r>
          </a:p>
          <a:p>
            <a:pPr marL="914400" lvl="1" indent="-304800" rtl="0">
              <a:spcBef>
                <a:spcPts val="0"/>
              </a:spcBef>
              <a:spcAft>
                <a:spcPts val="0"/>
              </a:spcAft>
              <a:buClr>
                <a:schemeClr val="dk1"/>
              </a:buClr>
              <a:buSzPct val="100000"/>
              <a:buChar char="➢"/>
            </a:pPr>
            <a:r>
              <a:rPr lang="en" sz="1200">
                <a:solidFill>
                  <a:srgbClr val="666666"/>
                </a:solidFill>
              </a:rPr>
              <a:t>Disadvantages: Working with national fraternity/sorority headquarters/national sports corporations could be difficult and take a long time to see results; Potential scholarships through athletics could be exclusive; Students in the programs may feel uncomfortable with transgender peers in the organizations</a:t>
            </a:r>
          </a:p>
          <a:p>
            <a:pPr lvl="0">
              <a:spcBef>
                <a:spcPts val="0"/>
              </a:spcBef>
              <a:buNone/>
            </a:pPr>
            <a:endParaRP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166625"/>
            <a:ext cx="8520599" cy="607800"/>
          </a:xfrm>
          <a:prstGeom prst="rect">
            <a:avLst/>
          </a:prstGeom>
        </p:spPr>
        <p:txBody>
          <a:bodyPr lIns="91425" tIns="91425" rIns="91425" bIns="91425" anchor="t" anchorCtr="0">
            <a:noAutofit/>
          </a:bodyPr>
          <a:lstStyle/>
          <a:p>
            <a:pPr lvl="0" rtl="0">
              <a:spcBef>
                <a:spcPts val="0"/>
              </a:spcBef>
              <a:buClr>
                <a:schemeClr val="dk1"/>
              </a:buClr>
              <a:buSzPct val="39285"/>
              <a:buFont typeface="Arial"/>
              <a:buNone/>
            </a:pPr>
            <a:r>
              <a:rPr lang="en" sz="2800"/>
              <a:t>Alternatives to the Solutions We Chose (continued)</a:t>
            </a:r>
          </a:p>
          <a:p>
            <a:pPr lvl="0">
              <a:spcBef>
                <a:spcPts val="0"/>
              </a:spcBef>
              <a:buNone/>
            </a:pPr>
            <a:endParaRPr/>
          </a:p>
        </p:txBody>
      </p:sp>
      <p:sp>
        <p:nvSpPr>
          <p:cNvPr id="147" name="Shape 147"/>
          <p:cNvSpPr txBox="1">
            <a:spLocks noGrp="1"/>
          </p:cNvSpPr>
          <p:nvPr>
            <p:ph type="body" idx="1"/>
          </p:nvPr>
        </p:nvSpPr>
        <p:spPr>
          <a:xfrm>
            <a:off x="190025" y="774425"/>
            <a:ext cx="8520599" cy="3339000"/>
          </a:xfrm>
          <a:prstGeom prst="rect">
            <a:avLst/>
          </a:prstGeom>
        </p:spPr>
        <p:txBody>
          <a:bodyPr lIns="91425" tIns="91425" rIns="91425" bIns="91425" anchor="t" anchorCtr="0">
            <a:noAutofit/>
          </a:bodyPr>
          <a:lstStyle/>
          <a:p>
            <a:pPr marL="457200" lvl="0" indent="-304800" rtl="0">
              <a:spcBef>
                <a:spcPts val="0"/>
              </a:spcBef>
              <a:spcAft>
                <a:spcPts val="0"/>
              </a:spcAft>
              <a:buClr>
                <a:srgbClr val="666666"/>
              </a:buClr>
              <a:buSzPct val="100000"/>
              <a:buChar char="❖"/>
            </a:pPr>
            <a:r>
              <a:rPr lang="en" sz="1200">
                <a:solidFill>
                  <a:srgbClr val="666666"/>
                </a:solidFill>
              </a:rPr>
              <a:t>Work with the Registrar’s Office to establish a simple, one-stop procedure for students to change the name and/or gender on all of their campus records and documents.</a:t>
            </a:r>
          </a:p>
          <a:p>
            <a:pPr marL="457200" lvl="0" indent="-304800" rtl="0">
              <a:spcBef>
                <a:spcPts val="0"/>
              </a:spcBef>
              <a:spcAft>
                <a:spcPts val="0"/>
              </a:spcAft>
              <a:buClr>
                <a:srgbClr val="666666"/>
              </a:buClr>
              <a:buSzPct val="100000"/>
              <a:buChar char="❖"/>
            </a:pPr>
            <a:r>
              <a:rPr lang="en" sz="1200">
                <a:solidFill>
                  <a:srgbClr val="666666"/>
                </a:solidFill>
              </a:rPr>
              <a:t>Swarthmore College provides a short presentation on how to better handle name changes at institutions of higher education regarding Trans* students: handouts.aacrao.org/am07/finished/T1100a_M_Warner.pdf </a:t>
            </a:r>
          </a:p>
          <a:p>
            <a:pPr lvl="0" rtl="0">
              <a:spcBef>
                <a:spcPts val="0"/>
              </a:spcBef>
              <a:spcAft>
                <a:spcPts val="0"/>
              </a:spcAft>
              <a:buNone/>
            </a:pPr>
            <a:endParaRPr sz="1200">
              <a:solidFill>
                <a:srgbClr val="666666"/>
              </a:solidFill>
            </a:endParaRPr>
          </a:p>
          <a:p>
            <a:pPr marL="914400" lvl="1" indent="-304800" rtl="0">
              <a:spcBef>
                <a:spcPts val="0"/>
              </a:spcBef>
              <a:spcAft>
                <a:spcPts val="0"/>
              </a:spcAft>
              <a:buClr>
                <a:srgbClr val="666666"/>
              </a:buClr>
              <a:buSzPct val="100000"/>
              <a:buChar char="➢"/>
            </a:pPr>
            <a:r>
              <a:rPr lang="en" sz="1200">
                <a:solidFill>
                  <a:srgbClr val="666666"/>
                </a:solidFill>
              </a:rPr>
              <a:t>Advantages: Demonstrates our willingness to accept and work with every student and be flexible in order to meet their needs; This would make things more easily accessible and the students will not have to jump through a lot of hoops; This could make the process more comfortable for students to only have to disclose this information to one office</a:t>
            </a:r>
          </a:p>
          <a:p>
            <a:pPr marL="914400" lvl="1" indent="-304800" rtl="0">
              <a:spcBef>
                <a:spcPts val="0"/>
              </a:spcBef>
              <a:spcAft>
                <a:spcPts val="0"/>
              </a:spcAft>
              <a:buClr>
                <a:srgbClr val="666666"/>
              </a:buClr>
              <a:buSzPct val="100000"/>
              <a:buChar char="➢"/>
            </a:pPr>
            <a:r>
              <a:rPr lang="en" sz="1200">
                <a:solidFill>
                  <a:srgbClr val="666666"/>
                </a:solidFill>
              </a:rPr>
              <a:t>Disadvantages: None noted at this time</a:t>
            </a:r>
          </a:p>
          <a:p>
            <a:pPr marL="457200" lvl="0" indent="0" rtl="0">
              <a:spcBef>
                <a:spcPts val="0"/>
              </a:spcBef>
              <a:spcAft>
                <a:spcPts val="0"/>
              </a:spcAft>
              <a:buNone/>
            </a:pPr>
            <a:endParaRPr sz="1200">
              <a:solidFill>
                <a:srgbClr val="666666"/>
              </a:solidFill>
            </a:endParaRPr>
          </a:p>
          <a:p>
            <a:pPr marL="457200" lvl="0" indent="-304800" rtl="0">
              <a:spcBef>
                <a:spcPts val="0"/>
              </a:spcBef>
              <a:spcAft>
                <a:spcPts val="0"/>
              </a:spcAft>
              <a:buClr>
                <a:srgbClr val="666666"/>
              </a:buClr>
              <a:buSzPct val="100000"/>
              <a:buChar char="❖"/>
            </a:pPr>
            <a:r>
              <a:rPr lang="en" sz="1200">
                <a:solidFill>
                  <a:srgbClr val="666666"/>
                </a:solidFill>
              </a:rPr>
              <a:t>Sponsor regular transgender-specific programs and include transgender-related events during LGBT pride weeks and awareness months.</a:t>
            </a:r>
          </a:p>
          <a:p>
            <a:pPr marL="914400" lvl="1" indent="-304800" rtl="0">
              <a:spcBef>
                <a:spcPts val="0"/>
              </a:spcBef>
              <a:spcAft>
                <a:spcPts val="0"/>
              </a:spcAft>
              <a:buClr>
                <a:srgbClr val="666666"/>
              </a:buClr>
              <a:buSzPct val="100000"/>
              <a:buChar char="➢"/>
            </a:pPr>
            <a:r>
              <a:rPr lang="en" sz="1200">
                <a:solidFill>
                  <a:srgbClr val="666666"/>
                </a:solidFill>
              </a:rPr>
              <a:t>Advantages: Students may feel more included and comfortable; There will be more transgender awareness on campus; This could potentially open the door to other population-specific programming</a:t>
            </a:r>
          </a:p>
          <a:p>
            <a:pPr marL="914400" lvl="1" indent="-304800" rtl="0">
              <a:spcBef>
                <a:spcPts val="0"/>
              </a:spcBef>
              <a:spcAft>
                <a:spcPts val="0"/>
              </a:spcAft>
              <a:buClr>
                <a:srgbClr val="666666"/>
              </a:buClr>
              <a:buSzPct val="100000"/>
              <a:buChar char="➢"/>
            </a:pPr>
            <a:r>
              <a:rPr lang="en" sz="1200">
                <a:solidFill>
                  <a:srgbClr val="666666"/>
                </a:solidFill>
              </a:rPr>
              <a:t>Disadvantages: Possible backlash from some students who do not approve</a:t>
            </a:r>
          </a:p>
          <a:p>
            <a:pPr lvl="0">
              <a:spcBef>
                <a:spcPts val="0"/>
              </a:spcBef>
              <a:buNone/>
            </a:pPr>
            <a:endParaRP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181400"/>
            <a:ext cx="8520599" cy="607800"/>
          </a:xfrm>
          <a:prstGeom prst="rect">
            <a:avLst/>
          </a:prstGeom>
        </p:spPr>
        <p:txBody>
          <a:bodyPr lIns="91425" tIns="91425" rIns="91425" bIns="91425" anchor="t" anchorCtr="0">
            <a:noAutofit/>
          </a:bodyPr>
          <a:lstStyle/>
          <a:p>
            <a:pPr lvl="0">
              <a:spcBef>
                <a:spcPts val="0"/>
              </a:spcBef>
              <a:buNone/>
            </a:pPr>
            <a:r>
              <a:rPr lang="en" sz="2400"/>
              <a:t>The best options for us to begin implementing:</a:t>
            </a:r>
          </a:p>
        </p:txBody>
      </p:sp>
      <p:sp>
        <p:nvSpPr>
          <p:cNvPr id="153" name="Shape 153"/>
          <p:cNvSpPr txBox="1">
            <a:spLocks noGrp="1"/>
          </p:cNvSpPr>
          <p:nvPr>
            <p:ph type="body" idx="1"/>
          </p:nvPr>
        </p:nvSpPr>
        <p:spPr>
          <a:xfrm>
            <a:off x="311700" y="696475"/>
            <a:ext cx="8520599" cy="3339000"/>
          </a:xfrm>
          <a:prstGeom prst="rect">
            <a:avLst/>
          </a:prstGeom>
        </p:spPr>
        <p:txBody>
          <a:bodyPr lIns="91425" tIns="91425" rIns="91425" bIns="91425" anchor="t" anchorCtr="0">
            <a:noAutofit/>
          </a:bodyPr>
          <a:lstStyle/>
          <a:p>
            <a:pPr lvl="0" rtl="0">
              <a:spcBef>
                <a:spcPts val="0"/>
              </a:spcBef>
              <a:spcAft>
                <a:spcPts val="0"/>
              </a:spcAft>
              <a:buNone/>
            </a:pPr>
            <a:r>
              <a:rPr lang="en" sz="1300">
                <a:solidFill>
                  <a:srgbClr val="666666"/>
                </a:solidFill>
              </a:rPr>
              <a:t>The following solutions are what our team feels we should begin to implement at this time, based on short-term and long-term feasibility. This is not an exhaustive list, but rather a starting point. We believe that almost all of the alternative solutions listed previously could eventually be implemented to create a fully-inclusive college experience for our transgender students. Below, under each of our suggested solutions, we have included whether these are short-term or long-term goals and what the advantages and disadvantages are for each of them.</a:t>
            </a:r>
          </a:p>
          <a:p>
            <a:pPr lvl="0" rtl="0">
              <a:spcBef>
                <a:spcPts val="0"/>
              </a:spcBef>
              <a:spcAft>
                <a:spcPts val="0"/>
              </a:spcAft>
              <a:buNone/>
            </a:pPr>
            <a:endParaRPr sz="1300">
              <a:solidFill>
                <a:srgbClr val="666666"/>
              </a:solidFill>
            </a:endParaRPr>
          </a:p>
          <a:p>
            <a:pPr marL="457200" lvl="0" indent="-311150" rtl="0">
              <a:spcBef>
                <a:spcPts val="0"/>
              </a:spcBef>
              <a:spcAft>
                <a:spcPts val="0"/>
              </a:spcAft>
              <a:buClr>
                <a:srgbClr val="666666"/>
              </a:buClr>
              <a:buSzPct val="100000"/>
              <a:buChar char="❖"/>
            </a:pPr>
            <a:r>
              <a:rPr lang="en" sz="1300" b="1">
                <a:solidFill>
                  <a:srgbClr val="666666"/>
                </a:solidFill>
              </a:rPr>
              <a:t>Add “gender identity or expression” to the college’s nondiscrimination policy.</a:t>
            </a:r>
          </a:p>
          <a:p>
            <a:pPr marL="457200" lvl="0" indent="-311150" rtl="0">
              <a:spcBef>
                <a:spcPts val="0"/>
              </a:spcBef>
              <a:spcAft>
                <a:spcPts val="0"/>
              </a:spcAft>
              <a:buClr>
                <a:srgbClr val="666666"/>
              </a:buClr>
              <a:buSzPct val="100000"/>
              <a:buChar char="❖"/>
            </a:pPr>
            <a:r>
              <a:rPr lang="en" sz="1300" b="1">
                <a:solidFill>
                  <a:srgbClr val="666666"/>
                </a:solidFill>
              </a:rPr>
              <a:t>The National Association of College and University Attorneys provides relevant and meaningful case law to support the importance of this: http://www.nacua.org/nacualert/memberversion/Gender.asp</a:t>
            </a:r>
          </a:p>
          <a:p>
            <a:pPr marL="914400" lvl="1" indent="-311150" rtl="0">
              <a:spcBef>
                <a:spcPts val="0"/>
              </a:spcBef>
              <a:spcAft>
                <a:spcPts val="0"/>
              </a:spcAft>
              <a:buClr>
                <a:srgbClr val="666666"/>
              </a:buClr>
              <a:buSzPct val="100000"/>
              <a:buChar char="➢"/>
            </a:pPr>
            <a:r>
              <a:rPr lang="en" sz="1300">
                <a:solidFill>
                  <a:srgbClr val="666666"/>
                </a:solidFill>
              </a:rPr>
              <a:t>This would be a short term goal, but with long term effects. We should begin the process of implementing this as soon as possible, as it may take some time to process.</a:t>
            </a:r>
          </a:p>
          <a:p>
            <a:pPr marL="914400" lvl="1" indent="-311150" rtl="0">
              <a:spcBef>
                <a:spcPts val="0"/>
              </a:spcBef>
              <a:spcAft>
                <a:spcPts val="0"/>
              </a:spcAft>
              <a:buClr>
                <a:srgbClr val="666666"/>
              </a:buClr>
              <a:buSzPct val="100000"/>
              <a:buChar char="➢"/>
            </a:pPr>
            <a:r>
              <a:rPr lang="en" sz="1300" i="1">
                <a:solidFill>
                  <a:srgbClr val="666666"/>
                </a:solidFill>
              </a:rPr>
              <a:t>Advantages:</a:t>
            </a:r>
            <a:r>
              <a:rPr lang="en" sz="1300">
                <a:solidFill>
                  <a:srgbClr val="666666"/>
                </a:solidFill>
              </a:rPr>
              <a:t> It would create more inclusiveness; It would make some students or potential employees of the university feel more comfortable coming to the institution; We could set a national precedent, giving us more publicity and causing more students to want to attend; This will have an extremely low-cost; This will most likely garner positive media attention, opening our doors to an even larger population.</a:t>
            </a:r>
          </a:p>
          <a:p>
            <a:pPr marL="914400" lvl="1" indent="-311150" rtl="0">
              <a:spcBef>
                <a:spcPts val="0"/>
              </a:spcBef>
              <a:spcAft>
                <a:spcPts val="0"/>
              </a:spcAft>
              <a:buClr>
                <a:srgbClr val="666666"/>
              </a:buClr>
              <a:buSzPct val="100000"/>
              <a:buChar char="➢"/>
            </a:pPr>
            <a:r>
              <a:rPr lang="en" sz="1300" i="1">
                <a:solidFill>
                  <a:srgbClr val="666666"/>
                </a:solidFill>
              </a:rPr>
              <a:t>Disadvantages:</a:t>
            </a:r>
            <a:r>
              <a:rPr lang="en" sz="1300">
                <a:solidFill>
                  <a:srgbClr val="666666"/>
                </a:solidFill>
              </a:rPr>
              <a:t> This could upset some of the student/employee population; It could create more division.</a:t>
            </a:r>
          </a:p>
          <a:p>
            <a:pPr lvl="0">
              <a:spcBef>
                <a:spcPts val="0"/>
              </a:spcBef>
              <a:buNone/>
            </a:pPr>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sz="2400"/>
              <a:t>The best options for us to begin implementing (continued):</a:t>
            </a:r>
          </a:p>
        </p:txBody>
      </p:sp>
      <p:sp>
        <p:nvSpPr>
          <p:cNvPr id="159" name="Shape 159"/>
          <p:cNvSpPr txBox="1">
            <a:spLocks noGrp="1"/>
          </p:cNvSpPr>
          <p:nvPr>
            <p:ph type="body" idx="1"/>
          </p:nvPr>
        </p:nvSpPr>
        <p:spPr>
          <a:xfrm>
            <a:off x="196300" y="1056775"/>
            <a:ext cx="8520599" cy="3339000"/>
          </a:xfrm>
          <a:prstGeom prst="rect">
            <a:avLst/>
          </a:prstGeom>
        </p:spPr>
        <p:txBody>
          <a:bodyPr lIns="91425" tIns="91425" rIns="91425" bIns="91425" anchor="t" anchorCtr="0">
            <a:noAutofit/>
          </a:bodyPr>
          <a:lstStyle/>
          <a:p>
            <a:pPr marL="457200" lvl="0" indent="-311150" rtl="0">
              <a:spcBef>
                <a:spcPts val="0"/>
              </a:spcBef>
              <a:spcAft>
                <a:spcPts val="0"/>
              </a:spcAft>
              <a:buClr>
                <a:srgbClr val="666666"/>
              </a:buClr>
              <a:buSzPct val="100000"/>
              <a:buChar char="❖"/>
            </a:pPr>
            <a:r>
              <a:rPr lang="en" sz="1300" b="1">
                <a:solidFill>
                  <a:srgbClr val="666666"/>
                </a:solidFill>
              </a:rPr>
              <a:t>Advocate for Student Affairs offices to change the gender category on their standardized forms to enable transgender students to self-identify, if they wish.</a:t>
            </a:r>
          </a:p>
          <a:p>
            <a:pPr marL="914400" lvl="1" indent="-311150" rtl="0">
              <a:spcBef>
                <a:spcPts val="0"/>
              </a:spcBef>
              <a:spcAft>
                <a:spcPts val="0"/>
              </a:spcAft>
              <a:buClr>
                <a:srgbClr val="666666"/>
              </a:buClr>
              <a:buSzPct val="100000"/>
              <a:buChar char="➢"/>
            </a:pPr>
            <a:r>
              <a:rPr lang="en" sz="1300">
                <a:solidFill>
                  <a:srgbClr val="666666"/>
                </a:solidFill>
              </a:rPr>
              <a:t>This would also be a short-term goal that we could quickly implement, but would result in long-term effects</a:t>
            </a:r>
          </a:p>
          <a:p>
            <a:pPr marL="914400" lvl="1" indent="-311150" rtl="0">
              <a:spcBef>
                <a:spcPts val="0"/>
              </a:spcBef>
              <a:spcAft>
                <a:spcPts val="0"/>
              </a:spcAft>
              <a:buClr>
                <a:srgbClr val="666666"/>
              </a:buClr>
              <a:buSzPct val="100000"/>
              <a:buChar char="➢"/>
            </a:pPr>
            <a:r>
              <a:rPr lang="en" sz="1300">
                <a:solidFill>
                  <a:srgbClr val="666666"/>
                </a:solidFill>
              </a:rPr>
              <a:t>Advantages: An overall feeling and sense of inclusion; This will be a low-cost solution</a:t>
            </a:r>
          </a:p>
          <a:p>
            <a:pPr marL="914400" lvl="1" indent="-311150" rtl="0">
              <a:spcBef>
                <a:spcPts val="0"/>
              </a:spcBef>
              <a:spcAft>
                <a:spcPts val="0"/>
              </a:spcAft>
              <a:buClr>
                <a:srgbClr val="666666"/>
              </a:buClr>
              <a:buSzPct val="100000"/>
              <a:buChar char="➢"/>
            </a:pPr>
            <a:r>
              <a:rPr lang="en" sz="1300">
                <a:solidFill>
                  <a:srgbClr val="666666"/>
                </a:solidFill>
              </a:rPr>
              <a:t>Disadvantages: It will take time and likely require a number of drafts that will need approval.</a:t>
            </a:r>
          </a:p>
          <a:p>
            <a:pPr marL="457200" lvl="0" indent="0" rtl="0">
              <a:spcBef>
                <a:spcPts val="0"/>
              </a:spcBef>
              <a:spcAft>
                <a:spcPts val="0"/>
              </a:spcAft>
              <a:buNone/>
            </a:pPr>
            <a:endParaRPr sz="1300">
              <a:solidFill>
                <a:srgbClr val="666666"/>
              </a:solidFill>
            </a:endParaRPr>
          </a:p>
          <a:p>
            <a:pPr marL="457200" lvl="0" indent="-311150" rtl="0">
              <a:spcBef>
                <a:spcPts val="0"/>
              </a:spcBef>
              <a:spcAft>
                <a:spcPts val="0"/>
              </a:spcAft>
              <a:buClr>
                <a:srgbClr val="666666"/>
              </a:buClr>
              <a:buSzPct val="100000"/>
              <a:buChar char="❖"/>
            </a:pPr>
            <a:r>
              <a:rPr lang="en" sz="1300" b="1">
                <a:solidFill>
                  <a:srgbClr val="666666"/>
                </a:solidFill>
              </a:rPr>
              <a:t>Include extensive transgender information and resources as part of an Ally or Safe Space program</a:t>
            </a:r>
            <a:r>
              <a:rPr lang="en" sz="1300">
                <a:solidFill>
                  <a:srgbClr val="666666"/>
                </a:solidFill>
              </a:rPr>
              <a:t>.</a:t>
            </a:r>
          </a:p>
          <a:p>
            <a:pPr marL="914400" lvl="1" indent="-311150" rtl="0">
              <a:spcBef>
                <a:spcPts val="0"/>
              </a:spcBef>
              <a:spcAft>
                <a:spcPts val="0"/>
              </a:spcAft>
              <a:buClr>
                <a:srgbClr val="666666"/>
              </a:buClr>
              <a:buSzPct val="100000"/>
              <a:buChar char="➢"/>
            </a:pPr>
            <a:r>
              <a:rPr lang="en" sz="1300">
                <a:solidFill>
                  <a:srgbClr val="666666"/>
                </a:solidFill>
              </a:rPr>
              <a:t>This would be a long-term goal with long-term effects, but we can begin the process right away</a:t>
            </a:r>
          </a:p>
          <a:p>
            <a:pPr marL="914400" lvl="1" indent="-311150" rtl="0">
              <a:spcBef>
                <a:spcPts val="0"/>
              </a:spcBef>
              <a:spcAft>
                <a:spcPts val="0"/>
              </a:spcAft>
              <a:buClr>
                <a:srgbClr val="666666"/>
              </a:buClr>
              <a:buSzPct val="100000"/>
              <a:buChar char="➢"/>
            </a:pPr>
            <a:r>
              <a:rPr lang="en" sz="1300">
                <a:solidFill>
                  <a:srgbClr val="666666"/>
                </a:solidFill>
              </a:rPr>
              <a:t>Advantages: Transgender awareness for our community; Specific training on how to deal with tough situations involving transgender individuals</a:t>
            </a:r>
          </a:p>
          <a:p>
            <a:pPr marL="914400" lvl="1" indent="-311150" rtl="0">
              <a:spcBef>
                <a:spcPts val="0"/>
              </a:spcBef>
              <a:spcAft>
                <a:spcPts val="0"/>
              </a:spcAft>
              <a:buClr>
                <a:srgbClr val="666666"/>
              </a:buClr>
              <a:buSzPct val="100000"/>
              <a:buChar char="➢"/>
            </a:pPr>
            <a:r>
              <a:rPr lang="en" sz="1300">
                <a:solidFill>
                  <a:srgbClr val="666666"/>
                </a:solidFill>
              </a:rPr>
              <a:t>Disadvantages: While some people consider themselves to be allies to people who identify with a different sexual orientation, they do not always support the transgender identity; Money will be needed to create the resources</a:t>
            </a:r>
          </a:p>
          <a:p>
            <a:pPr marR="0" lvl="0" algn="l" rtl="0">
              <a:lnSpc>
                <a:spcPct val="115000"/>
              </a:lnSpc>
              <a:spcBef>
                <a:spcPts val="0"/>
              </a:spcBef>
              <a:spcAft>
                <a:spcPts val="0"/>
              </a:spcAft>
              <a:buNone/>
            </a:pPr>
            <a:endParaRPr sz="1200">
              <a:solidFill>
                <a:srgbClr val="666666"/>
              </a:solidFill>
            </a:endParaRPr>
          </a:p>
          <a:p>
            <a:pPr lvl="0">
              <a:spcBef>
                <a:spcPts val="0"/>
              </a:spcBef>
              <a:buNone/>
            </a:pPr>
            <a:endParaRP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sz="2400"/>
              <a:t>The best options for us to begin implementing (continued):</a:t>
            </a:r>
          </a:p>
        </p:txBody>
      </p:sp>
      <p:sp>
        <p:nvSpPr>
          <p:cNvPr id="165" name="Shape 165"/>
          <p:cNvSpPr txBox="1">
            <a:spLocks noGrp="1"/>
          </p:cNvSpPr>
          <p:nvPr>
            <p:ph type="body" idx="1"/>
          </p:nvPr>
        </p:nvSpPr>
        <p:spPr>
          <a:xfrm>
            <a:off x="311700" y="925075"/>
            <a:ext cx="8520599" cy="3339000"/>
          </a:xfrm>
          <a:prstGeom prst="rect">
            <a:avLst/>
          </a:prstGeom>
        </p:spPr>
        <p:txBody>
          <a:bodyPr lIns="91425" tIns="91425" rIns="91425" bIns="91425" anchor="t" anchorCtr="0">
            <a:noAutofit/>
          </a:bodyPr>
          <a:lstStyle/>
          <a:p>
            <a:pPr marL="457200" lvl="0" indent="-311150" rtl="0">
              <a:spcBef>
                <a:spcPts val="0"/>
              </a:spcBef>
              <a:spcAft>
                <a:spcPts val="0"/>
              </a:spcAft>
              <a:buClr>
                <a:srgbClr val="666666"/>
              </a:buClr>
              <a:buSzPct val="100000"/>
              <a:buChar char="❖"/>
            </a:pPr>
            <a:r>
              <a:rPr lang="en" sz="1300" b="1">
                <a:solidFill>
                  <a:srgbClr val="666666"/>
                </a:solidFill>
              </a:rPr>
              <a:t>Convert existing single-occupancy men’s and women’s restrooms into gender-neutral bathrooms and include gender-neutral bathrooms in new and renovated buildings.</a:t>
            </a:r>
            <a:r>
              <a:rPr lang="en" sz="1300">
                <a:solidFill>
                  <a:srgbClr val="666666"/>
                </a:solidFill>
              </a:rPr>
              <a:t> </a:t>
            </a:r>
            <a:r>
              <a:rPr lang="en" sz="1300" b="1">
                <a:solidFill>
                  <a:srgbClr val="666666"/>
                </a:solidFill>
              </a:rPr>
              <a:t>According to http://www.uua.org/lgbtq/welcoming/ways/bathrooms, this is one of the easiest changes to make for an inclusive campus.</a:t>
            </a:r>
          </a:p>
          <a:p>
            <a:pPr marL="914400" lvl="1" indent="-311150" rtl="0">
              <a:spcBef>
                <a:spcPts val="0"/>
              </a:spcBef>
              <a:spcAft>
                <a:spcPts val="0"/>
              </a:spcAft>
              <a:buClr>
                <a:srgbClr val="666666"/>
              </a:buClr>
              <a:buSzPct val="100000"/>
              <a:buChar char="➢"/>
            </a:pPr>
            <a:r>
              <a:rPr lang="en" sz="1300">
                <a:solidFill>
                  <a:srgbClr val="666666"/>
                </a:solidFill>
              </a:rPr>
              <a:t>Short-term goal with long-lasting effects</a:t>
            </a:r>
          </a:p>
          <a:p>
            <a:pPr marL="914400" lvl="1" indent="-311150" rtl="0">
              <a:spcBef>
                <a:spcPts val="0"/>
              </a:spcBef>
              <a:spcAft>
                <a:spcPts val="0"/>
              </a:spcAft>
              <a:buClr>
                <a:srgbClr val="666666"/>
              </a:buClr>
              <a:buSzPct val="100000"/>
              <a:buChar char="➢"/>
            </a:pPr>
            <a:r>
              <a:rPr lang="en" sz="1300">
                <a:solidFill>
                  <a:srgbClr val="666666"/>
                </a:solidFill>
              </a:rPr>
              <a:t>Advantages: This provides a space where the students should never feel like they have to conform to any one gender; there may potentially be a small cost </a:t>
            </a:r>
          </a:p>
          <a:p>
            <a:pPr marL="914400" lvl="1" indent="-311150" rtl="0">
              <a:spcBef>
                <a:spcPts val="0"/>
              </a:spcBef>
              <a:spcAft>
                <a:spcPts val="0"/>
              </a:spcAft>
              <a:buClr>
                <a:srgbClr val="666666"/>
              </a:buClr>
              <a:buSzPct val="100000"/>
              <a:buChar char="➢"/>
            </a:pPr>
            <a:r>
              <a:rPr lang="en" sz="1300">
                <a:solidFill>
                  <a:srgbClr val="666666"/>
                </a:solidFill>
              </a:rPr>
              <a:t>Disadvantages: The students are still separated from others and not included in the main restrooms</a:t>
            </a:r>
          </a:p>
          <a:p>
            <a:pPr lvl="0" rtl="0">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As previously noted, these are only the first steps we believe should be taken. We have chosen four goals to achieve what we believe should be our starting point during this process. We chose a mixture of short-term and long-term goals based on how feasible we believe they are, but they will also all have long lasting effects. </a:t>
            </a:r>
          </a:p>
          <a:p>
            <a:pPr lvl="0" rtl="0">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Once we begin this process, we will revisit some of the other alternatives, as well as focus on some other very important steps to be taken to ensure inclusiveness for other identities in the near future.</a:t>
            </a:r>
          </a:p>
          <a:p>
            <a:pPr lvl="0">
              <a:spcBef>
                <a:spcPts val="0"/>
              </a:spcBef>
              <a:spcAft>
                <a:spcPts val="0"/>
              </a:spcAft>
              <a:buNone/>
            </a:pPr>
            <a:endParaRPr sz="1300">
              <a:solidFill>
                <a:srgbClr val="666666"/>
              </a:solidFill>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311700" y="154450"/>
            <a:ext cx="8520599" cy="607800"/>
          </a:xfrm>
          <a:prstGeom prst="rect">
            <a:avLst/>
          </a:prstGeom>
        </p:spPr>
        <p:txBody>
          <a:bodyPr lIns="91425" tIns="91425" rIns="91425" bIns="91425" anchor="t" anchorCtr="0">
            <a:noAutofit/>
          </a:bodyPr>
          <a:lstStyle/>
          <a:p>
            <a:pPr lvl="0">
              <a:spcBef>
                <a:spcPts val="0"/>
              </a:spcBef>
              <a:buNone/>
            </a:pPr>
            <a:r>
              <a:rPr lang="en"/>
              <a:t>References</a:t>
            </a:r>
          </a:p>
        </p:txBody>
      </p:sp>
      <p:sp>
        <p:nvSpPr>
          <p:cNvPr id="171" name="Shape 171"/>
          <p:cNvSpPr txBox="1">
            <a:spLocks noGrp="1"/>
          </p:cNvSpPr>
          <p:nvPr>
            <p:ph type="body" idx="1"/>
          </p:nvPr>
        </p:nvSpPr>
        <p:spPr>
          <a:xfrm>
            <a:off x="311700" y="974350"/>
            <a:ext cx="8520599" cy="3339000"/>
          </a:xfrm>
          <a:prstGeom prst="rect">
            <a:avLst/>
          </a:prstGeom>
        </p:spPr>
        <p:txBody>
          <a:bodyPr lIns="91425" tIns="91425" rIns="91425" bIns="91425" anchor="t" anchorCtr="0">
            <a:noAutofit/>
          </a:bodyPr>
          <a:lstStyle/>
          <a:p>
            <a:pPr marL="0" lvl="0" indent="0" rtl="0">
              <a:spcBef>
                <a:spcPts val="0"/>
              </a:spcBef>
              <a:buNone/>
            </a:pPr>
            <a:r>
              <a:rPr lang="en" sz="1300">
                <a:solidFill>
                  <a:srgbClr val="666666"/>
                </a:solidFill>
              </a:rPr>
              <a:t>Beemyn, B. G. (2006). Ten strategies to include trans inclusiveness on campus.  </a:t>
            </a:r>
            <a:r>
              <a:rPr lang="en" sz="1300" i="1">
                <a:solidFill>
                  <a:srgbClr val="666666"/>
                </a:solidFill>
              </a:rPr>
              <a:t>Best of the Best: An Official Queer Guide	to Higher Education.</a:t>
            </a:r>
          </a:p>
          <a:p>
            <a:pPr lvl="0" rtl="0">
              <a:lnSpc>
                <a:spcPct val="100000"/>
              </a:lnSpc>
              <a:spcBef>
                <a:spcPts val="0"/>
              </a:spcBef>
              <a:spcAft>
                <a:spcPts val="0"/>
              </a:spcAft>
              <a:buNone/>
            </a:pPr>
            <a:r>
              <a:rPr lang="en" sz="1300">
                <a:solidFill>
                  <a:srgbClr val="666666"/>
                </a:solidFill>
              </a:rPr>
              <a:t>Gender identity and expression issues at colleges and universities. (n.d.). Retrieved February 26, 2016, from http://www.nacua.org/nacualert/memberversion/Gender.asp </a:t>
            </a:r>
          </a:p>
          <a:p>
            <a:pPr lvl="0" rtl="0">
              <a:lnSpc>
                <a:spcPct val="100000"/>
              </a:lnSpc>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Gender-Inclusive Housing. (n.d.). Retrieved February 26, 2016, from https://living.sas.cornell.edu/live/apply/apply_undergrad/gender_inclusive_housing.cfm </a:t>
            </a:r>
          </a:p>
          <a:p>
            <a:pPr lvl="0" rtl="0">
              <a:lnSpc>
                <a:spcPct val="100000"/>
              </a:lnSpc>
              <a:spcBef>
                <a:spcPts val="0"/>
              </a:spcBef>
              <a:spcAft>
                <a:spcPts val="0"/>
              </a:spcAft>
              <a:buNone/>
            </a:pPr>
            <a:endParaRPr sz="1300">
              <a:solidFill>
                <a:srgbClr val="666666"/>
              </a:solidFill>
            </a:endParaRPr>
          </a:p>
          <a:p>
            <a:pPr lvl="0" rtl="0">
              <a:lnSpc>
                <a:spcPct val="100000"/>
              </a:lnSpc>
              <a:spcBef>
                <a:spcPts val="0"/>
              </a:spcBef>
              <a:spcAft>
                <a:spcPts val="0"/>
              </a:spcAft>
              <a:buNone/>
            </a:pPr>
            <a:r>
              <a:rPr lang="en" sz="1300">
                <a:solidFill>
                  <a:srgbClr val="666666"/>
                </a:solidFill>
              </a:rPr>
              <a:t>Gender Performance: The TransAdvocate interviews Judith Butler. (2014). Retrieved February 26, 2016, from http://www.transadvocate.com/gender-performance-the-transadvocate-interviews-judith-butler_n_13652.htm </a:t>
            </a:r>
          </a:p>
          <a:p>
            <a:pPr lvl="0" rtl="0">
              <a:lnSpc>
                <a:spcPct val="100000"/>
              </a:lnSpc>
              <a:spcBef>
                <a:spcPts val="0"/>
              </a:spcBef>
              <a:spcAft>
                <a:spcPts val="0"/>
              </a:spcAft>
              <a:buNone/>
            </a:pPr>
            <a:endParaRPr sz="1300">
              <a:solidFill>
                <a:srgbClr val="666666"/>
              </a:solidFill>
            </a:endParaRPr>
          </a:p>
          <a:p>
            <a:pPr marL="0" lvl="0" indent="0" rtl="0">
              <a:spcBef>
                <a:spcPts val="0"/>
              </a:spcBef>
              <a:buNone/>
            </a:pPr>
            <a:r>
              <a:rPr lang="en" sz="1300">
                <a:solidFill>
                  <a:srgbClr val="666666"/>
                </a:solidFill>
              </a:rPr>
              <a:t>Growing Up Transgender: Research and Theory. (2008, March). Retrieved February 26, 2016, from www.actforyouth.net/resources/rf/rf_trans-identity_0308.pdf</a:t>
            </a:r>
          </a:p>
          <a:p>
            <a:pPr lvl="0" rtl="0">
              <a:lnSpc>
                <a:spcPct val="100000"/>
              </a:lnSpc>
              <a:spcBef>
                <a:spcPts val="0"/>
              </a:spcBef>
              <a:spcAft>
                <a:spcPts val="0"/>
              </a:spcAft>
              <a:buNone/>
            </a:pPr>
            <a:endParaRPr sz="1200">
              <a:solidFill>
                <a:srgbClr val="666666"/>
              </a:solidFill>
            </a:endParaRPr>
          </a:p>
          <a:p>
            <a:pPr lvl="0" rtl="0">
              <a:lnSpc>
                <a:spcPct val="100000"/>
              </a:lnSpc>
              <a:spcBef>
                <a:spcPts val="0"/>
              </a:spcBef>
              <a:spcAft>
                <a:spcPts val="0"/>
              </a:spcAft>
              <a:buNone/>
            </a:pPr>
            <a:endParaRPr sz="1200">
              <a:solidFill>
                <a:srgbClr val="666666"/>
              </a:solidFill>
            </a:endParaRPr>
          </a:p>
          <a:p>
            <a:pPr lvl="0" rtl="0">
              <a:lnSpc>
                <a:spcPct val="100000"/>
              </a:lnSpc>
              <a:spcBef>
                <a:spcPts val="0"/>
              </a:spcBef>
              <a:spcAft>
                <a:spcPts val="0"/>
              </a:spcAft>
              <a:buNone/>
            </a:pPr>
            <a:endParaRPr sz="1200"/>
          </a:p>
          <a:p>
            <a:pPr lvl="0" rtl="0">
              <a:lnSpc>
                <a:spcPct val="100000"/>
              </a:lnSpc>
              <a:spcBef>
                <a:spcPts val="0"/>
              </a:spcBef>
              <a:spcAft>
                <a:spcPts val="0"/>
              </a:spcAft>
              <a:buNone/>
            </a:pPr>
            <a:endParaRPr sz="1200">
              <a:solidFill>
                <a:srgbClr val="666666"/>
              </a:solidFill>
            </a:endParaRPr>
          </a:p>
          <a:p>
            <a:pPr lvl="0" rtl="0">
              <a:lnSpc>
                <a:spcPct val="100000"/>
              </a:lnSpc>
              <a:spcBef>
                <a:spcPts val="0"/>
              </a:spcBef>
              <a:spcAft>
                <a:spcPts val="0"/>
              </a:spcAft>
              <a:buNone/>
            </a:pPr>
            <a:endParaRPr sz="1200">
              <a:solidFill>
                <a:srgbClr val="666666"/>
              </a:solidFill>
            </a:endParaRPr>
          </a:p>
          <a:p>
            <a:pPr lvl="0" rtl="0">
              <a:spcBef>
                <a:spcPts val="0"/>
              </a:spcBef>
              <a:spcAft>
                <a:spcPts val="0"/>
              </a:spcAft>
              <a:buNone/>
            </a:pPr>
            <a:endParaRPr sz="1200">
              <a:solidFill>
                <a:srgbClr val="666666"/>
              </a:solidFill>
            </a:endParaRPr>
          </a:p>
          <a:p>
            <a:pPr lvl="0" rtl="0">
              <a:spcBef>
                <a:spcPts val="0"/>
              </a:spcBef>
              <a:spcAft>
                <a:spcPts val="0"/>
              </a:spcAft>
              <a:buNone/>
            </a:pPr>
            <a:endParaRPr sz="1200">
              <a:solidFill>
                <a:srgbClr val="666666"/>
              </a:solidFill>
            </a:endParaRPr>
          </a:p>
          <a:p>
            <a:pPr lvl="0">
              <a:spcBef>
                <a:spcPts val="0"/>
              </a:spcBef>
              <a:spcAft>
                <a:spcPts val="0"/>
              </a:spcAft>
              <a:buNone/>
            </a:pPr>
            <a:endParaRPr sz="1200">
              <a:solidFill>
                <a:srgbClr val="666666"/>
              </a:solidFill>
            </a:endParaRP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References (con’t.)</a:t>
            </a:r>
          </a:p>
        </p:txBody>
      </p:sp>
      <p:sp>
        <p:nvSpPr>
          <p:cNvPr id="177" name="Shape 177"/>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300">
                <a:solidFill>
                  <a:srgbClr val="666666"/>
                </a:solidFill>
              </a:rPr>
              <a:t>Schneider, W. (2010). Where do we belong? Addressing the needs of transgender students in higher education. Retrieved from www.uvm.edu/~vtconn/v31/Schneider.pdf </a:t>
            </a:r>
          </a:p>
          <a:p>
            <a:pPr lvl="0" rtl="0">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Supporting transgender student name change. (n.d.). Retrieved from handouts.aacrao.org/am07/finished/T1100a_M_Warner.pdf</a:t>
            </a:r>
          </a:p>
          <a:p>
            <a:pPr lvl="0" rtl="0">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Tinto,V. (1975) "Dropout from Higher Education: A Theoretical Synthesis of Recent Research" </a:t>
            </a:r>
            <a:r>
              <a:rPr lang="en" sz="1300" i="1">
                <a:solidFill>
                  <a:srgbClr val="666666"/>
                </a:solidFill>
              </a:rPr>
              <a:t>Review of Educational Research</a:t>
            </a:r>
            <a:r>
              <a:rPr lang="en" sz="1300">
                <a:solidFill>
                  <a:srgbClr val="666666"/>
                </a:solidFill>
              </a:rPr>
              <a:t> vol.45, pp.89-125</a:t>
            </a:r>
          </a:p>
          <a:p>
            <a:pPr lvl="0" rtl="0">
              <a:spcBef>
                <a:spcPts val="0"/>
              </a:spcBef>
              <a:spcAft>
                <a:spcPts val="0"/>
              </a:spcAft>
              <a:buNone/>
            </a:pPr>
            <a:endParaRPr sz="1300">
              <a:solidFill>
                <a:srgbClr val="666666"/>
              </a:solidFill>
            </a:endParaRPr>
          </a:p>
          <a:p>
            <a:pPr lvl="0" rtl="0">
              <a:spcBef>
                <a:spcPts val="0"/>
              </a:spcBef>
              <a:spcAft>
                <a:spcPts val="0"/>
              </a:spcAft>
              <a:buNone/>
            </a:pPr>
            <a:r>
              <a:rPr lang="en" sz="1300">
                <a:solidFill>
                  <a:srgbClr val="666666"/>
                </a:solidFill>
              </a:rPr>
              <a:t>Transgender 101: Identity, Inclusion, and Resources. (2014). Retrieved February 22, 2016, from http://www.uua.org/lgbtq/identity/transgender  </a:t>
            </a:r>
          </a:p>
          <a:p>
            <a:pPr lvl="0" rtl="0">
              <a:spcBef>
                <a:spcPts val="0"/>
              </a:spcBef>
              <a:spcAft>
                <a:spcPts val="0"/>
              </a:spcAft>
              <a:buNone/>
            </a:pPr>
            <a:endParaRPr sz="1200">
              <a:solidFill>
                <a:srgbClr val="666666"/>
              </a:solidFill>
            </a:endParaRPr>
          </a:p>
          <a:p>
            <a:pPr lvl="0" rtl="0">
              <a:spcBef>
                <a:spcPts val="0"/>
              </a:spcBef>
              <a:spcAft>
                <a:spcPts val="0"/>
              </a:spcAft>
              <a:buNone/>
            </a:pPr>
            <a:endParaRPr sz="1200">
              <a:solidFill>
                <a:srgbClr val="666666"/>
              </a:solidFill>
            </a:endParaRPr>
          </a:p>
          <a:p>
            <a:pPr lvl="0" rtl="0">
              <a:spcBef>
                <a:spcPts val="0"/>
              </a:spcBef>
              <a:spcAft>
                <a:spcPts val="0"/>
              </a:spcAft>
              <a:buNone/>
            </a:pPr>
            <a:endParaRPr sz="1200">
              <a:solidFill>
                <a:srgbClr val="666666"/>
              </a:solidFill>
            </a:endParaRPr>
          </a:p>
          <a:p>
            <a:pPr lvl="0" rtl="0">
              <a:spcBef>
                <a:spcPts val="0"/>
              </a:spcBef>
              <a:spcAft>
                <a:spcPts val="0"/>
              </a:spcAft>
              <a:buNone/>
            </a:pPr>
            <a:endParaRPr sz="1200">
              <a:solidFill>
                <a:srgbClr val="666666"/>
              </a:solidFill>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Thank You For Joining Us Today!</a:t>
            </a:r>
          </a:p>
        </p:txBody>
      </p:sp>
      <p:sp>
        <p:nvSpPr>
          <p:cNvPr id="183" name="Shape 183"/>
          <p:cNvSpPr txBox="1">
            <a:spLocks noGrp="1"/>
          </p:cNvSpPr>
          <p:nvPr>
            <p:ph type="body" idx="1"/>
          </p:nvPr>
        </p:nvSpPr>
        <p:spPr>
          <a:xfrm>
            <a:off x="311700" y="1056775"/>
            <a:ext cx="8520599" cy="33390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endParaRPr/>
          </a:p>
          <a:p>
            <a:pPr lvl="0" algn="ctr">
              <a:spcBef>
                <a:spcPts val="0"/>
              </a:spcBef>
              <a:buNone/>
            </a:pPr>
            <a:r>
              <a:rPr lang="en"/>
              <a:t>Any questions?</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Overview</a:t>
            </a:r>
          </a:p>
        </p:txBody>
      </p:sp>
      <p:sp>
        <p:nvSpPr>
          <p:cNvPr id="93" name="Shape 93"/>
          <p:cNvSpPr txBox="1">
            <a:spLocks noGrp="1"/>
          </p:cNvSpPr>
          <p:nvPr>
            <p:ph type="body" idx="1"/>
          </p:nvPr>
        </p:nvSpPr>
        <p:spPr>
          <a:xfrm>
            <a:off x="311700" y="1017800"/>
            <a:ext cx="8520599" cy="3551099"/>
          </a:xfrm>
          <a:prstGeom prst="rect">
            <a:avLst/>
          </a:prstGeom>
        </p:spPr>
        <p:txBody>
          <a:bodyPr lIns="91425" tIns="91425" rIns="91425" bIns="91425" anchor="t" anchorCtr="0">
            <a:noAutofit/>
          </a:bodyPr>
          <a:lstStyle/>
          <a:p>
            <a:pPr lvl="0">
              <a:spcBef>
                <a:spcPts val="0"/>
              </a:spcBef>
              <a:buNone/>
            </a:pPr>
            <a:r>
              <a:rPr lang="en" sz="1400">
                <a:solidFill>
                  <a:srgbClr val="666666"/>
                </a:solidFill>
              </a:rPr>
              <a:t>Our President, Dr. Philias Fogg, has become very aware of the many tensions and inequities happening at colleges around the nation. While our campus has been tranquil up to this point, President Fogg wants to be proactive and begin working to improve specific areas within our institution in order to become more inclusive. When he communicated this to the Director of Student Services, the Director created a team of staff members from within the Division of Student Services to work on creating and implementing various ways for our campus to become more inclusive. After meeting with the director, we mutually agreed that we would begin by creating and conducting this presentation to the upper administration that would help to inform (you) on issues facing our transgender students and on potential steps that we believe could be taken to become an even more inclusive campus overall. We will be discussing what we currently know about creating inclusive environments for transgender students, what our process was in order to prepare, and then some short- and long-term solutions that we believe will help us achieve our goals.</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260750"/>
            <a:ext cx="8520599" cy="608400"/>
          </a:xfrm>
          <a:prstGeom prst="rect">
            <a:avLst/>
          </a:prstGeom>
        </p:spPr>
        <p:txBody>
          <a:bodyPr lIns="91425" tIns="91425" rIns="91425" bIns="91425" anchor="t" anchorCtr="0">
            <a:noAutofit/>
          </a:bodyPr>
          <a:lstStyle/>
          <a:p>
            <a:pPr lvl="0">
              <a:spcBef>
                <a:spcPts val="0"/>
              </a:spcBef>
              <a:buNone/>
            </a:pPr>
            <a:r>
              <a:rPr lang="en"/>
              <a:t>Assumptions We Are Making</a:t>
            </a:r>
          </a:p>
        </p:txBody>
      </p:sp>
      <p:sp>
        <p:nvSpPr>
          <p:cNvPr id="99" name="Shape 99"/>
          <p:cNvSpPr txBox="1">
            <a:spLocks noGrp="1"/>
          </p:cNvSpPr>
          <p:nvPr>
            <p:ph type="body" idx="1"/>
          </p:nvPr>
        </p:nvSpPr>
        <p:spPr>
          <a:xfrm>
            <a:off x="311700" y="902250"/>
            <a:ext cx="8520599" cy="3339000"/>
          </a:xfrm>
          <a:prstGeom prst="rect">
            <a:avLst/>
          </a:prstGeom>
        </p:spPr>
        <p:txBody>
          <a:bodyPr lIns="91425" tIns="91425" rIns="91425" bIns="91425" anchor="t" anchorCtr="0">
            <a:noAutofit/>
          </a:bodyPr>
          <a:lstStyle/>
          <a:p>
            <a:pPr marL="457200" lvl="0" indent="-317500" rtl="0">
              <a:lnSpc>
                <a:spcPct val="138000"/>
              </a:lnSpc>
              <a:spcBef>
                <a:spcPts val="0"/>
              </a:spcBef>
              <a:spcAft>
                <a:spcPts val="0"/>
              </a:spcAft>
              <a:buClr>
                <a:srgbClr val="666666"/>
              </a:buClr>
              <a:buSzPct val="100000"/>
              <a:buChar char="❖"/>
            </a:pPr>
            <a:r>
              <a:rPr lang="en" sz="1400">
                <a:solidFill>
                  <a:srgbClr val="666666"/>
                </a:solidFill>
                <a:highlight>
                  <a:srgbClr val="FFFFFF"/>
                </a:highlight>
              </a:rPr>
              <a:t>This is a private university.</a:t>
            </a:r>
          </a:p>
          <a:p>
            <a:pPr marL="457200" lvl="0" indent="-317500" rtl="0">
              <a:lnSpc>
                <a:spcPct val="138000"/>
              </a:lnSpc>
              <a:spcBef>
                <a:spcPts val="0"/>
              </a:spcBef>
              <a:spcAft>
                <a:spcPts val="0"/>
              </a:spcAft>
              <a:buClr>
                <a:srgbClr val="666666"/>
              </a:buClr>
              <a:buSzPct val="100000"/>
              <a:buChar char="❖"/>
            </a:pPr>
            <a:r>
              <a:rPr lang="en" sz="1400">
                <a:solidFill>
                  <a:srgbClr val="666666"/>
                </a:solidFill>
              </a:rPr>
              <a:t>There are religious undertones at this school that may be both for/against support for the transgender community.</a:t>
            </a:r>
          </a:p>
          <a:p>
            <a:pPr marL="457200" lvl="0" indent="-317500" rtl="0">
              <a:lnSpc>
                <a:spcPct val="138000"/>
              </a:lnSpc>
              <a:spcBef>
                <a:spcPts val="0"/>
              </a:spcBef>
              <a:spcAft>
                <a:spcPts val="0"/>
              </a:spcAft>
              <a:buClr>
                <a:srgbClr val="666666"/>
              </a:buClr>
              <a:buSzPct val="100000"/>
              <a:buChar char="❖"/>
            </a:pPr>
            <a:r>
              <a:rPr lang="en" sz="1400">
                <a:solidFill>
                  <a:srgbClr val="666666"/>
                </a:solidFill>
              </a:rPr>
              <a:t>There may also be some political concerns tied to whether or not the students support the expansion/push for the transgender community inclusiveness.</a:t>
            </a:r>
          </a:p>
          <a:p>
            <a:pPr marL="457200" lvl="0" indent="-317500" rtl="0">
              <a:lnSpc>
                <a:spcPct val="138000"/>
              </a:lnSpc>
              <a:spcBef>
                <a:spcPts val="0"/>
              </a:spcBef>
              <a:spcAft>
                <a:spcPts val="0"/>
              </a:spcAft>
              <a:buClr>
                <a:srgbClr val="666666"/>
              </a:buClr>
              <a:buSzPct val="100000"/>
              <a:buChar char="❖"/>
            </a:pPr>
            <a:r>
              <a:rPr lang="en" sz="1400">
                <a:solidFill>
                  <a:srgbClr val="666666"/>
                </a:solidFill>
                <a:highlight>
                  <a:srgbClr val="FFFFFF"/>
                </a:highlight>
              </a:rPr>
              <a:t>President Fogg thinks that the upper administration may not be up to date on current campus  climates nationwide</a:t>
            </a:r>
          </a:p>
          <a:p>
            <a:pPr marL="457200" lvl="0" indent="-317500" rtl="0">
              <a:lnSpc>
                <a:spcPct val="138000"/>
              </a:lnSpc>
              <a:spcBef>
                <a:spcPts val="0"/>
              </a:spcBef>
              <a:spcAft>
                <a:spcPts val="0"/>
              </a:spcAft>
              <a:buClr>
                <a:srgbClr val="666666"/>
              </a:buClr>
              <a:buSzPct val="100000"/>
              <a:buChar char="❖"/>
            </a:pPr>
            <a:r>
              <a:rPr lang="en" sz="1400">
                <a:solidFill>
                  <a:srgbClr val="666666"/>
                </a:solidFill>
              </a:rPr>
              <a:t>There is currently no transgender education for the administration.</a:t>
            </a:r>
          </a:p>
          <a:p>
            <a:pPr marL="457200" lvl="0" indent="-317500" rtl="0">
              <a:lnSpc>
                <a:spcPct val="138000"/>
              </a:lnSpc>
              <a:spcBef>
                <a:spcPts val="0"/>
              </a:spcBef>
              <a:spcAft>
                <a:spcPts val="0"/>
              </a:spcAft>
              <a:buClr>
                <a:srgbClr val="666666"/>
              </a:buClr>
              <a:buSzPct val="100000"/>
              <a:buChar char="❖"/>
            </a:pPr>
            <a:r>
              <a:rPr lang="en" sz="1400">
                <a:solidFill>
                  <a:srgbClr val="666666"/>
                </a:solidFill>
                <a:highlight>
                  <a:srgbClr val="FFFFFF"/>
                </a:highlight>
              </a:rPr>
              <a:t>We are assuming the administration will be willing to go through this training.</a:t>
            </a:r>
          </a:p>
          <a:p>
            <a:pPr marL="457200" lvl="0" indent="-317500" rtl="0">
              <a:lnSpc>
                <a:spcPct val="138000"/>
              </a:lnSpc>
              <a:spcBef>
                <a:spcPts val="0"/>
              </a:spcBef>
              <a:spcAft>
                <a:spcPts val="0"/>
              </a:spcAft>
              <a:buClr>
                <a:srgbClr val="666666"/>
              </a:buClr>
              <a:buSzPct val="100000"/>
              <a:buChar char="❖"/>
            </a:pPr>
            <a:r>
              <a:rPr lang="en" sz="1400">
                <a:solidFill>
                  <a:srgbClr val="666666"/>
                </a:solidFill>
                <a:highlight>
                  <a:srgbClr val="FFFFFF"/>
                </a:highlight>
              </a:rPr>
              <a:t>We do not currently have “</a:t>
            </a:r>
            <a:r>
              <a:rPr lang="en" sz="1400">
                <a:solidFill>
                  <a:srgbClr val="666666"/>
                </a:solidFill>
              </a:rPr>
              <a:t>gender identity or expression” listed in our nondiscrimination policy.</a:t>
            </a:r>
          </a:p>
          <a:p>
            <a:pPr lvl="0" rtl="0">
              <a:spcBef>
                <a:spcPts val="0"/>
              </a:spcBef>
              <a:spcAft>
                <a:spcPts val="0"/>
              </a:spcAft>
              <a:buClr>
                <a:schemeClr val="dk1"/>
              </a:buClr>
              <a:buSzPct val="91666"/>
              <a:buFont typeface="Arial"/>
              <a:buNone/>
            </a:pPr>
            <a:endParaRPr sz="1200">
              <a:solidFill>
                <a:srgbClr val="0000FF"/>
              </a:solidFill>
              <a:highlight>
                <a:srgbClr val="FFFFFF"/>
              </a:highlight>
              <a:latin typeface="Times New Roman"/>
              <a:ea typeface="Times New Roman"/>
              <a:cs typeface="Times New Roman"/>
              <a:sym typeface="Times New Roman"/>
            </a:endParaRPr>
          </a:p>
          <a:p>
            <a:pPr lvl="0">
              <a:spcBef>
                <a:spcPts val="0"/>
              </a:spcBef>
              <a:buNone/>
            </a:pPr>
            <a:endParaRP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82325"/>
            <a:ext cx="8520599" cy="526200"/>
          </a:xfrm>
          <a:prstGeom prst="rect">
            <a:avLst/>
          </a:prstGeom>
        </p:spPr>
        <p:txBody>
          <a:bodyPr lIns="91425" tIns="91425" rIns="91425" bIns="91425" anchor="t" anchorCtr="0">
            <a:noAutofit/>
          </a:bodyPr>
          <a:lstStyle/>
          <a:p>
            <a:pPr lvl="0" rtl="0">
              <a:spcBef>
                <a:spcPts val="0"/>
              </a:spcBef>
              <a:buNone/>
            </a:pPr>
            <a:r>
              <a:rPr lang="en"/>
              <a:t>What do we know about Transgender inclusion? </a:t>
            </a:r>
          </a:p>
        </p:txBody>
      </p:sp>
      <p:sp>
        <p:nvSpPr>
          <p:cNvPr id="105" name="Shape 105"/>
          <p:cNvSpPr txBox="1">
            <a:spLocks noGrp="1"/>
          </p:cNvSpPr>
          <p:nvPr>
            <p:ph type="body" idx="1"/>
          </p:nvPr>
        </p:nvSpPr>
        <p:spPr>
          <a:xfrm>
            <a:off x="352950" y="727500"/>
            <a:ext cx="8438100" cy="3688500"/>
          </a:xfrm>
          <a:prstGeom prst="rect">
            <a:avLst/>
          </a:prstGeom>
        </p:spPr>
        <p:txBody>
          <a:bodyPr lIns="91425" tIns="91425" rIns="91425" bIns="91425" anchor="t" anchorCtr="0">
            <a:noAutofit/>
          </a:bodyPr>
          <a:lstStyle/>
          <a:p>
            <a:pPr lvl="0" rtl="0">
              <a:lnSpc>
                <a:spcPct val="138000"/>
              </a:lnSpc>
              <a:spcBef>
                <a:spcPts val="0"/>
              </a:spcBef>
              <a:spcAft>
                <a:spcPts val="0"/>
              </a:spcAft>
              <a:buNone/>
            </a:pPr>
            <a:r>
              <a:rPr lang="en" sz="1300">
                <a:solidFill>
                  <a:srgbClr val="666666"/>
                </a:solidFill>
                <a:highlight>
                  <a:srgbClr val="FFFFFF"/>
                </a:highlight>
              </a:rPr>
              <a:t>We know from the recent research and literature that most colleges and universities were not designed to be inclusive for Transgender students. However, many institutions are working on updating policies and procedures to make them more inclusive. This literature also informs us that there should be a focus on the authenticity of what the students are going through and what that authenticity can do to create policy change. </a:t>
            </a:r>
          </a:p>
          <a:p>
            <a:pPr lvl="0" rtl="0">
              <a:lnSpc>
                <a:spcPct val="138000"/>
              </a:lnSpc>
              <a:spcBef>
                <a:spcPts val="0"/>
              </a:spcBef>
              <a:spcAft>
                <a:spcPts val="0"/>
              </a:spcAft>
              <a:buNone/>
            </a:pPr>
            <a:endParaRPr sz="1300">
              <a:solidFill>
                <a:srgbClr val="666666"/>
              </a:solidFill>
              <a:highlight>
                <a:srgbClr val="FFFFFF"/>
              </a:highlight>
            </a:endParaRPr>
          </a:p>
          <a:p>
            <a:pPr lvl="0" rtl="0">
              <a:lnSpc>
                <a:spcPct val="138000"/>
              </a:lnSpc>
              <a:spcBef>
                <a:spcPts val="0"/>
              </a:spcBef>
              <a:spcAft>
                <a:spcPts val="0"/>
              </a:spcAft>
              <a:buNone/>
            </a:pPr>
            <a:r>
              <a:rPr lang="en" sz="1300">
                <a:solidFill>
                  <a:srgbClr val="666666"/>
                </a:solidFill>
                <a:highlight>
                  <a:srgbClr val="FFFFFF"/>
                </a:highlight>
              </a:rPr>
              <a:t>We have seen institutions turn to this literature and these theories to implement best practices. These theories that have been created can be seen as a springboard to inform student affairs professionals at several different institutions and also have the power to pave a pathway for change.  </a:t>
            </a:r>
          </a:p>
          <a:p>
            <a:pPr lvl="0" rtl="0">
              <a:lnSpc>
                <a:spcPct val="138000"/>
              </a:lnSpc>
              <a:spcBef>
                <a:spcPts val="0"/>
              </a:spcBef>
              <a:spcAft>
                <a:spcPts val="0"/>
              </a:spcAft>
              <a:buNone/>
            </a:pPr>
            <a:endParaRPr sz="1300">
              <a:solidFill>
                <a:srgbClr val="666666"/>
              </a:solidFill>
              <a:highlight>
                <a:srgbClr val="FFFFFF"/>
              </a:highlight>
            </a:endParaRPr>
          </a:p>
          <a:p>
            <a:pPr lvl="0" rtl="0">
              <a:lnSpc>
                <a:spcPct val="138000"/>
              </a:lnSpc>
              <a:spcBef>
                <a:spcPts val="0"/>
              </a:spcBef>
              <a:spcAft>
                <a:spcPts val="0"/>
              </a:spcAft>
              <a:buNone/>
            </a:pPr>
            <a:r>
              <a:rPr lang="en" sz="1300">
                <a:solidFill>
                  <a:srgbClr val="666666"/>
                </a:solidFill>
                <a:highlight>
                  <a:srgbClr val="FFFFFF"/>
                </a:highlight>
              </a:rPr>
              <a:t>We found articles, presentations, website resources, and quotes to help provide concrete support for the increasing need of transgender student inclusion. Most of the information that we gathered has helped us better understand the importance of transgender inclusion. Below you will see a collection of these materials.</a:t>
            </a:r>
          </a:p>
          <a:p>
            <a:pPr lvl="0" rtl="0">
              <a:lnSpc>
                <a:spcPct val="138000"/>
              </a:lnSpc>
              <a:spcBef>
                <a:spcPts val="0"/>
              </a:spcBef>
              <a:spcAft>
                <a:spcPts val="0"/>
              </a:spcAft>
              <a:buNone/>
            </a:pPr>
            <a:endParaRPr sz="1300">
              <a:solidFill>
                <a:srgbClr val="666666"/>
              </a:solidFill>
              <a:hlinkClick r:id="rId3"/>
            </a:endParaRPr>
          </a:p>
          <a:p>
            <a:pPr lvl="0" rtl="0">
              <a:spcBef>
                <a:spcPts val="0"/>
              </a:spcBef>
              <a:buNone/>
            </a:pPr>
            <a:endParaRPr sz="1300">
              <a:solidFill>
                <a:srgbClr val="666666"/>
              </a:solidFill>
            </a:endParaRP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82325"/>
            <a:ext cx="8520599" cy="572699"/>
          </a:xfrm>
          <a:prstGeom prst="rect">
            <a:avLst/>
          </a:prstGeom>
        </p:spPr>
        <p:txBody>
          <a:bodyPr lIns="91425" tIns="91425" rIns="91425" bIns="91425" anchor="t" anchorCtr="0">
            <a:noAutofit/>
          </a:bodyPr>
          <a:lstStyle/>
          <a:p>
            <a:pPr lvl="0">
              <a:spcBef>
                <a:spcPts val="0"/>
              </a:spcBef>
              <a:buNone/>
            </a:pPr>
            <a:r>
              <a:rPr lang="en" sz="2400"/>
              <a:t>Relevant Theories/Literature about Transgender inclusion</a:t>
            </a:r>
          </a:p>
        </p:txBody>
      </p:sp>
      <p:sp>
        <p:nvSpPr>
          <p:cNvPr id="111" name="Shape 111"/>
          <p:cNvSpPr txBox="1">
            <a:spLocks noGrp="1"/>
          </p:cNvSpPr>
          <p:nvPr>
            <p:ph type="body" idx="1"/>
          </p:nvPr>
        </p:nvSpPr>
        <p:spPr>
          <a:xfrm>
            <a:off x="41875" y="524675"/>
            <a:ext cx="9031499" cy="4194600"/>
          </a:xfrm>
          <a:prstGeom prst="rect">
            <a:avLst/>
          </a:prstGeom>
        </p:spPr>
        <p:txBody>
          <a:bodyPr lIns="91425" tIns="91425" rIns="91425" bIns="91425" anchor="t" anchorCtr="0">
            <a:noAutofit/>
          </a:bodyPr>
          <a:lstStyle/>
          <a:p>
            <a:pPr marL="457200" lvl="0" indent="-311150" rtl="0">
              <a:lnSpc>
                <a:spcPct val="138000"/>
              </a:lnSpc>
              <a:spcBef>
                <a:spcPts val="0"/>
              </a:spcBef>
              <a:spcAft>
                <a:spcPts val="0"/>
              </a:spcAft>
              <a:buClr>
                <a:srgbClr val="666666"/>
              </a:buClr>
              <a:buSzPct val="100000"/>
              <a:buChar char="❖"/>
            </a:pPr>
            <a:r>
              <a:rPr lang="en" sz="1300">
                <a:solidFill>
                  <a:srgbClr val="666666"/>
                </a:solidFill>
                <a:highlight>
                  <a:srgbClr val="FFFFFF"/>
                </a:highlight>
              </a:rPr>
              <a:t>An interview with Judith Butler (2014) reminds us of the importance of ALL students: “I believe that transgender people, including those who have transitioned, are living out real, authentic lives. Those lives should be celebrated, not questioned.”</a:t>
            </a:r>
          </a:p>
          <a:p>
            <a:pPr marL="457200" lvl="0" indent="-311150" rtl="0">
              <a:lnSpc>
                <a:spcPct val="138000"/>
              </a:lnSpc>
              <a:spcBef>
                <a:spcPts val="0"/>
              </a:spcBef>
              <a:spcAft>
                <a:spcPts val="0"/>
              </a:spcAft>
              <a:buClr>
                <a:srgbClr val="666666"/>
              </a:buClr>
              <a:buSzPct val="100000"/>
              <a:buChar char="❖"/>
            </a:pPr>
            <a:r>
              <a:rPr lang="en" sz="1300">
                <a:solidFill>
                  <a:srgbClr val="666666"/>
                </a:solidFill>
                <a:highlight>
                  <a:srgbClr val="FFFFFF"/>
                </a:highlight>
              </a:rPr>
              <a:t>An Exploratory Study of Identity Conceptualization and Development in a Sample of Gender Nonconforming Biological Females: A thesis shows the importance of inclusion and the challenges Trans* students face</a:t>
            </a:r>
          </a:p>
          <a:p>
            <a:pPr marL="457200" lvl="0" indent="-311150" rtl="0">
              <a:lnSpc>
                <a:spcPct val="138000"/>
              </a:lnSpc>
              <a:spcBef>
                <a:spcPts val="0"/>
              </a:spcBef>
              <a:spcAft>
                <a:spcPts val="0"/>
              </a:spcAft>
              <a:buClr>
                <a:srgbClr val="666666"/>
              </a:buClr>
              <a:buSzPct val="100000"/>
              <a:buChar char="❖"/>
            </a:pPr>
            <a:r>
              <a:rPr lang="en" sz="1300">
                <a:solidFill>
                  <a:srgbClr val="666666"/>
                </a:solidFill>
              </a:rPr>
              <a:t>Regarding Tinto’s retention model: “The model theorizes that students who socially integrate into the campus community increase their commitment to the institution and are more likely to graduate” (Tinto, 1975)</a:t>
            </a:r>
          </a:p>
          <a:p>
            <a:pPr marL="457200" lvl="0" indent="-311150" rtl="0">
              <a:lnSpc>
                <a:spcPct val="138000"/>
              </a:lnSpc>
              <a:spcBef>
                <a:spcPts val="0"/>
              </a:spcBef>
              <a:spcAft>
                <a:spcPts val="0"/>
              </a:spcAft>
              <a:buClr>
                <a:srgbClr val="666666"/>
              </a:buClr>
              <a:buSzPct val="100000"/>
              <a:buChar char="❖"/>
            </a:pPr>
            <a:r>
              <a:rPr lang="en" sz="1300">
                <a:solidFill>
                  <a:srgbClr val="666666"/>
                </a:solidFill>
              </a:rPr>
              <a:t>Ten Strategies to Improve Trans Inclusiveness on Campus published in An Official Queer Guide to Higher Education (Alyson, 2006) gives us multiple strategies that are easily implementable to increase inclusiveness on college campuses</a:t>
            </a:r>
          </a:p>
          <a:p>
            <a:pPr marL="457200" lvl="0" indent="-311150" rtl="0">
              <a:lnSpc>
                <a:spcPct val="138000"/>
              </a:lnSpc>
              <a:spcBef>
                <a:spcPts val="0"/>
              </a:spcBef>
              <a:spcAft>
                <a:spcPts val="0"/>
              </a:spcAft>
              <a:buClr>
                <a:srgbClr val="666666"/>
              </a:buClr>
              <a:buSzPct val="100000"/>
              <a:buChar char="❖"/>
            </a:pPr>
            <a:r>
              <a:rPr lang="en" sz="1300">
                <a:solidFill>
                  <a:srgbClr val="666666"/>
                </a:solidFill>
              </a:rPr>
              <a:t>Transgender Identity Development (Pardo, S. T., 2008): “Recent developmental explorations of transgender identities suggest that trans people typically go through a process of dissonance, exploration, and disclosures that, when successful, leads to identity resolution” </a:t>
            </a:r>
          </a:p>
          <a:p>
            <a:pPr lvl="0" rtl="0">
              <a:lnSpc>
                <a:spcPct val="138000"/>
              </a:lnSpc>
              <a:spcBef>
                <a:spcPts val="0"/>
              </a:spcBef>
              <a:spcAft>
                <a:spcPts val="0"/>
              </a:spcAft>
              <a:buNone/>
            </a:pPr>
            <a:endParaRPr sz="1200">
              <a:solidFill>
                <a:srgbClr val="666666"/>
              </a:solidFill>
              <a:hlinkClick r:id="rId3"/>
            </a:endParaRPr>
          </a:p>
          <a:p>
            <a:pPr lvl="0">
              <a:spcBef>
                <a:spcPts val="0"/>
              </a:spcBef>
              <a:buNone/>
            </a:pPr>
            <a:endParaRPr>
              <a:solidFill>
                <a:srgbClr val="666666"/>
              </a:solidFill>
            </a:endParaRP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185375"/>
            <a:ext cx="8520599" cy="607800"/>
          </a:xfrm>
          <a:prstGeom prst="rect">
            <a:avLst/>
          </a:prstGeom>
        </p:spPr>
        <p:txBody>
          <a:bodyPr lIns="91425" tIns="91425" rIns="91425" bIns="91425" anchor="t" anchorCtr="0">
            <a:noAutofit/>
          </a:bodyPr>
          <a:lstStyle/>
          <a:p>
            <a:pPr lvl="0">
              <a:spcBef>
                <a:spcPts val="0"/>
              </a:spcBef>
              <a:buNone/>
            </a:pPr>
            <a:r>
              <a:rPr lang="en"/>
              <a:t>How we approached this topic:</a:t>
            </a:r>
          </a:p>
        </p:txBody>
      </p:sp>
      <p:sp>
        <p:nvSpPr>
          <p:cNvPr id="117" name="Shape 117"/>
          <p:cNvSpPr txBox="1">
            <a:spLocks noGrp="1"/>
          </p:cNvSpPr>
          <p:nvPr>
            <p:ph type="body" idx="1"/>
          </p:nvPr>
        </p:nvSpPr>
        <p:spPr>
          <a:xfrm>
            <a:off x="311700" y="793175"/>
            <a:ext cx="8520599" cy="3339000"/>
          </a:xfrm>
          <a:prstGeom prst="rect">
            <a:avLst/>
          </a:prstGeom>
        </p:spPr>
        <p:txBody>
          <a:bodyPr lIns="91425" tIns="91425" rIns="91425" bIns="91425" anchor="t" anchorCtr="0">
            <a:noAutofit/>
          </a:bodyPr>
          <a:lstStyle/>
          <a:p>
            <a:pPr marL="457200" lvl="0" indent="-311150" rtl="0">
              <a:spcBef>
                <a:spcPts val="0"/>
              </a:spcBef>
              <a:buClr>
                <a:srgbClr val="666666"/>
              </a:buClr>
              <a:buSzPct val="100000"/>
              <a:buChar char="❖"/>
            </a:pPr>
            <a:r>
              <a:rPr lang="en" sz="1300">
                <a:solidFill>
                  <a:srgbClr val="666666"/>
                </a:solidFill>
              </a:rPr>
              <a:t>We looked at the decision issues:</a:t>
            </a:r>
          </a:p>
          <a:p>
            <a:pPr marL="914400" lvl="1" indent="-311150" rtl="0">
              <a:spcBef>
                <a:spcPts val="0"/>
              </a:spcBef>
              <a:buClr>
                <a:srgbClr val="666666"/>
              </a:buClr>
              <a:buSzPct val="100000"/>
              <a:buChar char="➢"/>
            </a:pPr>
            <a:r>
              <a:rPr lang="en" sz="1300">
                <a:solidFill>
                  <a:srgbClr val="666666"/>
                </a:solidFill>
                <a:highlight>
                  <a:srgbClr val="FFFFFF"/>
                </a:highlight>
              </a:rPr>
              <a:t>How can the college be a more welcoming environment for transgender students?</a:t>
            </a:r>
          </a:p>
          <a:p>
            <a:pPr marL="1371600" lvl="2" indent="-311150" rtl="0">
              <a:spcBef>
                <a:spcPts val="0"/>
              </a:spcBef>
              <a:buClr>
                <a:srgbClr val="666666"/>
              </a:buClr>
              <a:buSzPct val="100000"/>
              <a:buChar char="■"/>
            </a:pPr>
            <a:r>
              <a:rPr lang="en" sz="1300">
                <a:solidFill>
                  <a:srgbClr val="666666"/>
                </a:solidFill>
              </a:rPr>
              <a:t>University of Vermont provides compelling evidence that we as a society need to be more welcoming and inclusive of Trans* students (www.uvm.edu/~vtconn/v31/Schneider.pdf) </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What is the school doing well?</a:t>
            </a:r>
          </a:p>
          <a:p>
            <a:pPr marL="1371600" lvl="2" indent="-311150" rtl="0">
              <a:spcBef>
                <a:spcPts val="0"/>
              </a:spcBef>
              <a:spcAft>
                <a:spcPts val="0"/>
              </a:spcAft>
              <a:buClr>
                <a:srgbClr val="666666"/>
              </a:buClr>
              <a:buSzPct val="100000"/>
              <a:buChar char="■"/>
            </a:pPr>
            <a:r>
              <a:rPr lang="en" sz="1300">
                <a:solidFill>
                  <a:srgbClr val="666666"/>
                </a:solidFill>
                <a:highlight>
                  <a:srgbClr val="FFFFFF"/>
                </a:highlight>
              </a:rPr>
              <a:t>The institution (or at least the President) is being progressive with their knowledge of current issues affecting campuses across the nation</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What can be done better?</a:t>
            </a:r>
          </a:p>
          <a:p>
            <a:pPr marL="1371600" lvl="2" indent="-311150" rtl="0">
              <a:spcBef>
                <a:spcPts val="0"/>
              </a:spcBef>
              <a:spcAft>
                <a:spcPts val="0"/>
              </a:spcAft>
              <a:buClr>
                <a:srgbClr val="666666"/>
              </a:buClr>
              <a:buSzPct val="100000"/>
              <a:buChar char="■"/>
            </a:pPr>
            <a:r>
              <a:rPr lang="en" sz="1300">
                <a:solidFill>
                  <a:srgbClr val="666666"/>
                </a:solidFill>
                <a:highlight>
                  <a:srgbClr val="FFFFFF"/>
                </a:highlight>
              </a:rPr>
              <a:t>Help our campus become more aware of the issues facing transgender students and create a plan that will help us become inclusive and welcoming in ways we were previously unaware</a:t>
            </a:r>
          </a:p>
          <a:p>
            <a:pPr marL="457200" lvl="0" indent="-311150" rtl="0">
              <a:spcBef>
                <a:spcPts val="0"/>
              </a:spcBef>
              <a:spcAft>
                <a:spcPts val="0"/>
              </a:spcAft>
              <a:buClr>
                <a:srgbClr val="666666"/>
              </a:buClr>
              <a:buSzPct val="100000"/>
              <a:buChar char="❖"/>
            </a:pPr>
            <a:r>
              <a:rPr lang="en" sz="1300">
                <a:solidFill>
                  <a:srgbClr val="666666"/>
                </a:solidFill>
                <a:highlight>
                  <a:srgbClr val="FFFFFF"/>
                </a:highlight>
              </a:rPr>
              <a:t>We questioned:</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How will we ensure that we are continuing education to the community about transgender student needs?</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How will we ensure that we meet the most realistic goals for helping our students?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How we approached this topic (continued):</a:t>
            </a:r>
          </a:p>
        </p:txBody>
      </p:sp>
      <p:sp>
        <p:nvSpPr>
          <p:cNvPr id="123" name="Shape 123"/>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11150" rtl="0">
              <a:spcBef>
                <a:spcPts val="0"/>
              </a:spcBef>
              <a:buClr>
                <a:srgbClr val="666666"/>
              </a:buClr>
              <a:buSzPct val="100000"/>
              <a:buChar char="❖"/>
            </a:pPr>
            <a:r>
              <a:rPr lang="en" sz="1300">
                <a:solidFill>
                  <a:srgbClr val="666666"/>
                </a:solidFill>
              </a:rPr>
              <a:t>What are the facts necessary to dealing with the issues?</a:t>
            </a:r>
          </a:p>
          <a:p>
            <a:pPr marL="914400" lvl="1" indent="-311150" rtl="0">
              <a:spcBef>
                <a:spcPts val="0"/>
              </a:spcBef>
              <a:spcAft>
                <a:spcPts val="0"/>
              </a:spcAft>
              <a:buClr>
                <a:srgbClr val="666666"/>
              </a:buClr>
              <a:buSzPct val="100000"/>
            </a:pPr>
            <a:r>
              <a:rPr lang="en" sz="1300">
                <a:solidFill>
                  <a:srgbClr val="666666"/>
                </a:solidFill>
                <a:highlight>
                  <a:srgbClr val="FFFFFF"/>
                </a:highlight>
              </a:rPr>
              <a:t>President Fogg is concerned about the nationwide university issues (including transgender inclusion policies) and wants to ensure that they do not happen here at this mid-sized Centrist college he has led for eight years</a:t>
            </a:r>
          </a:p>
          <a:p>
            <a:pPr marL="914400" lvl="1" indent="-311150" rtl="0">
              <a:spcBef>
                <a:spcPts val="0"/>
              </a:spcBef>
              <a:spcAft>
                <a:spcPts val="0"/>
              </a:spcAft>
              <a:buClr>
                <a:srgbClr val="666666"/>
              </a:buClr>
              <a:buSzPct val="100000"/>
            </a:pPr>
            <a:r>
              <a:rPr lang="en" sz="1300">
                <a:solidFill>
                  <a:srgbClr val="666666"/>
                </a:solidFill>
                <a:highlight>
                  <a:srgbClr val="FFFFFF"/>
                </a:highlight>
              </a:rPr>
              <a:t>This campus has been tranquil in the midst of the issues everywhere else, but President Fogg feels his senior staff should be aware of the relevant issues as much as, if not more, than anyone else. </a:t>
            </a:r>
          </a:p>
          <a:p>
            <a:pPr marL="914400" lvl="1" indent="-311150" rtl="0">
              <a:spcBef>
                <a:spcPts val="0"/>
              </a:spcBef>
              <a:spcAft>
                <a:spcPts val="0"/>
              </a:spcAft>
              <a:buClr>
                <a:srgbClr val="666666"/>
              </a:buClr>
              <a:buSzPct val="100000"/>
            </a:pPr>
            <a:r>
              <a:rPr lang="en" sz="1300">
                <a:solidFill>
                  <a:srgbClr val="666666"/>
                </a:solidFill>
                <a:highlight>
                  <a:srgbClr val="FFFFFF"/>
                </a:highlight>
              </a:rPr>
              <a:t>The Director of Student Services assembled us into a team from within his department to create a professional development series for the senior staff. It is up to us (the group) to decide what should be emphasized.</a:t>
            </a:r>
          </a:p>
          <a:p>
            <a:pPr marL="914400" lvl="1" indent="-311150" rtl="0">
              <a:spcBef>
                <a:spcPts val="0"/>
              </a:spcBef>
              <a:spcAft>
                <a:spcPts val="0"/>
              </a:spcAft>
              <a:buClr>
                <a:srgbClr val="666666"/>
              </a:buClr>
              <a:buSzPct val="100000"/>
            </a:pPr>
            <a:r>
              <a:rPr lang="en" sz="1300">
                <a:solidFill>
                  <a:srgbClr val="666666"/>
                </a:solidFill>
                <a:highlight>
                  <a:srgbClr val="FFFFFF"/>
                </a:highlight>
              </a:rPr>
              <a:t>Because this is a moderate institution, the community’s views on transgender identities will most likely vary. Because of this, we need to be focusing on the importance of transgender inclusion.</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71600"/>
            <a:ext cx="8520599" cy="572699"/>
          </a:xfrm>
          <a:prstGeom prst="rect">
            <a:avLst/>
          </a:prstGeom>
        </p:spPr>
        <p:txBody>
          <a:bodyPr lIns="91425" tIns="91425" rIns="91425" bIns="91425" anchor="t" anchorCtr="0">
            <a:noAutofit/>
          </a:bodyPr>
          <a:lstStyle/>
          <a:p>
            <a:pPr lvl="0" rtl="0">
              <a:spcBef>
                <a:spcPts val="0"/>
              </a:spcBef>
              <a:buNone/>
            </a:pPr>
            <a:r>
              <a:rPr lang="en"/>
              <a:t>How we approached this topic (continued):</a:t>
            </a:r>
          </a:p>
        </p:txBody>
      </p:sp>
      <p:sp>
        <p:nvSpPr>
          <p:cNvPr id="129" name="Shape 129"/>
          <p:cNvSpPr txBox="1">
            <a:spLocks noGrp="1"/>
          </p:cNvSpPr>
          <p:nvPr>
            <p:ph type="body" idx="1"/>
          </p:nvPr>
        </p:nvSpPr>
        <p:spPr>
          <a:xfrm>
            <a:off x="162000" y="644300"/>
            <a:ext cx="8820000" cy="5143499"/>
          </a:xfrm>
          <a:prstGeom prst="rect">
            <a:avLst/>
          </a:prstGeom>
        </p:spPr>
        <p:txBody>
          <a:bodyPr lIns="91425" tIns="91425" rIns="91425" bIns="91425" anchor="t" anchorCtr="0">
            <a:noAutofit/>
          </a:bodyPr>
          <a:lstStyle/>
          <a:p>
            <a:pPr marL="457200" lvl="0" indent="-304800" rtl="0">
              <a:spcBef>
                <a:spcPts val="0"/>
              </a:spcBef>
              <a:buClr>
                <a:srgbClr val="666666"/>
              </a:buClr>
              <a:buSzPct val="100000"/>
              <a:buChar char="❖"/>
            </a:pPr>
            <a:r>
              <a:rPr lang="en" sz="1200">
                <a:solidFill>
                  <a:srgbClr val="666666"/>
                </a:solidFill>
                <a:highlight>
                  <a:srgbClr val="FFFFFF"/>
                </a:highlight>
              </a:rPr>
              <a:t>What additional information must be collected?</a:t>
            </a:r>
          </a:p>
          <a:p>
            <a:pPr marL="914400" lvl="1" indent="-304800" rtl="0">
              <a:spcBef>
                <a:spcPts val="0"/>
              </a:spcBef>
              <a:buClr>
                <a:srgbClr val="666666"/>
              </a:buClr>
              <a:buSzPct val="100000"/>
              <a:buChar char="➢"/>
            </a:pPr>
            <a:r>
              <a:rPr lang="en" sz="1200">
                <a:solidFill>
                  <a:srgbClr val="666666"/>
                </a:solidFill>
                <a:highlight>
                  <a:srgbClr val="FFFFFF"/>
                </a:highlight>
              </a:rPr>
              <a:t>What is currently in place for transgender students here?</a:t>
            </a:r>
          </a:p>
          <a:p>
            <a:pPr marL="914400" lvl="1" indent="-304800" rtl="0">
              <a:spcBef>
                <a:spcPts val="0"/>
              </a:spcBef>
              <a:buClr>
                <a:srgbClr val="666666"/>
              </a:buClr>
              <a:buSzPct val="100000"/>
              <a:buChar char="➢"/>
            </a:pPr>
            <a:r>
              <a:rPr lang="en" sz="1200">
                <a:solidFill>
                  <a:srgbClr val="666666"/>
                </a:solidFill>
                <a:highlight>
                  <a:srgbClr val="FFFFFF"/>
                </a:highlight>
              </a:rPr>
              <a:t>What are other colleges doing to include this community of students?</a:t>
            </a:r>
          </a:p>
          <a:p>
            <a:pPr marL="914400" lvl="1" indent="-304800" rtl="0">
              <a:spcBef>
                <a:spcPts val="0"/>
              </a:spcBef>
              <a:buClr>
                <a:srgbClr val="666666"/>
              </a:buClr>
              <a:buSzPct val="100000"/>
              <a:buChar char="➢"/>
            </a:pPr>
            <a:r>
              <a:rPr lang="en" sz="1200">
                <a:solidFill>
                  <a:srgbClr val="666666"/>
                </a:solidFill>
                <a:highlight>
                  <a:srgbClr val="FFFFFF"/>
                </a:highlight>
              </a:rPr>
              <a:t>What is the current education around the topics of transgender identity, racial identity, and religious identity for both administration and students?</a:t>
            </a:r>
          </a:p>
          <a:p>
            <a:pPr marL="914400" lvl="1"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How will our student population react to more “inclusive” language and policies?</a:t>
            </a:r>
          </a:p>
          <a:p>
            <a:pPr marL="914400" lvl="1"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What are the attitudes of the administration toward this issue and will they support our initiatives?</a:t>
            </a:r>
          </a:p>
          <a:p>
            <a:pPr marL="457200" lvl="0"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Who are the principal decision makers and what role do they play?</a:t>
            </a:r>
          </a:p>
          <a:p>
            <a:pPr marL="914400" lvl="1"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Our Team</a:t>
            </a:r>
          </a:p>
          <a:p>
            <a:pPr marL="1371600" lvl="2"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Our role in this is to create and conduct research about how transgender inclusiveness issues  are currently being seen on different campuses. This information can help us understand ways we can be more inclusive on campus overall. </a:t>
            </a:r>
          </a:p>
          <a:p>
            <a:pPr marL="914400" lvl="1"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The Director of Student Services </a:t>
            </a:r>
          </a:p>
          <a:p>
            <a:pPr marL="1371600" lvl="2" indent="-304800" rtl="0">
              <a:lnSpc>
                <a:spcPct val="138000"/>
              </a:lnSpc>
              <a:spcBef>
                <a:spcPts val="0"/>
              </a:spcBef>
              <a:spcAft>
                <a:spcPts val="0"/>
              </a:spcAft>
              <a:buClr>
                <a:srgbClr val="666666"/>
              </a:buClr>
              <a:buSzPct val="100000"/>
              <a:buChar char="■"/>
            </a:pPr>
            <a:r>
              <a:rPr lang="en" sz="1200">
                <a:solidFill>
                  <a:srgbClr val="666666"/>
                </a:solidFill>
                <a:highlight>
                  <a:srgbClr val="FFFFFF"/>
                </a:highlight>
              </a:rPr>
              <a:t>Initiated a plan to put a team together to brainstorm and implement ideas know to be more inclusive on campus. </a:t>
            </a:r>
          </a:p>
          <a:p>
            <a:pPr marL="914400" lvl="1" indent="-304800" rtl="0">
              <a:spcBef>
                <a:spcPts val="0"/>
              </a:spcBef>
              <a:spcAft>
                <a:spcPts val="0"/>
              </a:spcAft>
              <a:buClr>
                <a:srgbClr val="666666"/>
              </a:buClr>
              <a:buSzPct val="100000"/>
              <a:buChar char="➢"/>
            </a:pPr>
            <a:r>
              <a:rPr lang="en" sz="1200">
                <a:solidFill>
                  <a:srgbClr val="666666"/>
                </a:solidFill>
                <a:highlight>
                  <a:srgbClr val="FFFFFF"/>
                </a:highlight>
              </a:rPr>
              <a:t>President Fogg</a:t>
            </a:r>
          </a:p>
          <a:p>
            <a:pPr marL="1371600" lvl="2" indent="-304800" rtl="0">
              <a:spcBef>
                <a:spcPts val="0"/>
              </a:spcBef>
              <a:spcAft>
                <a:spcPts val="0"/>
              </a:spcAft>
              <a:buClr>
                <a:srgbClr val="666666"/>
              </a:buClr>
              <a:buSzPct val="100000"/>
              <a:buChar char="■"/>
            </a:pPr>
            <a:r>
              <a:rPr lang="en" sz="1200">
                <a:solidFill>
                  <a:srgbClr val="666666"/>
                </a:solidFill>
              </a:rPr>
              <a:t>A key member in communicating a desire to change the inclusive </a:t>
            </a:r>
          </a:p>
          <a:p>
            <a:pPr marL="914400" lvl="0" indent="0" rtl="0">
              <a:spcBef>
                <a:spcPts val="0"/>
              </a:spcBef>
              <a:spcAft>
                <a:spcPts val="0"/>
              </a:spcAft>
              <a:buNone/>
            </a:pPr>
            <a:r>
              <a:rPr lang="en" sz="1200">
                <a:solidFill>
                  <a:srgbClr val="666666"/>
                </a:solidFill>
              </a:rPr>
              <a:t>           issues  present on campus. </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11700" y="327575"/>
            <a:ext cx="8520599" cy="607800"/>
          </a:xfrm>
          <a:prstGeom prst="rect">
            <a:avLst/>
          </a:prstGeom>
        </p:spPr>
        <p:txBody>
          <a:bodyPr lIns="91425" tIns="91425" rIns="91425" bIns="91425" anchor="t" anchorCtr="0">
            <a:noAutofit/>
          </a:bodyPr>
          <a:lstStyle/>
          <a:p>
            <a:pPr lvl="0">
              <a:spcBef>
                <a:spcPts val="0"/>
              </a:spcBef>
              <a:buClr>
                <a:schemeClr val="dk1"/>
              </a:buClr>
              <a:buSzPct val="36666"/>
              <a:buFont typeface="Arial"/>
              <a:buNone/>
            </a:pPr>
            <a:r>
              <a:rPr lang="en"/>
              <a:t>Alternatives to the Solutions We Chose</a:t>
            </a:r>
          </a:p>
        </p:txBody>
      </p:sp>
      <p:sp>
        <p:nvSpPr>
          <p:cNvPr id="135" name="Shape 135"/>
          <p:cNvSpPr txBox="1">
            <a:spLocks noGrp="1"/>
          </p:cNvSpPr>
          <p:nvPr>
            <p:ph type="body" idx="1"/>
          </p:nvPr>
        </p:nvSpPr>
        <p:spPr>
          <a:xfrm>
            <a:off x="311700" y="848875"/>
            <a:ext cx="8520599" cy="3339000"/>
          </a:xfrm>
          <a:prstGeom prst="rect">
            <a:avLst/>
          </a:prstGeom>
        </p:spPr>
        <p:txBody>
          <a:bodyPr lIns="91425" tIns="91425" rIns="91425" bIns="91425" anchor="t" anchorCtr="0">
            <a:noAutofit/>
          </a:bodyPr>
          <a:lstStyle/>
          <a:p>
            <a:pPr lvl="0" rtl="0">
              <a:spcBef>
                <a:spcPts val="0"/>
              </a:spcBef>
              <a:buNone/>
            </a:pPr>
            <a:r>
              <a:rPr lang="en" sz="1300">
                <a:solidFill>
                  <a:srgbClr val="666666"/>
                </a:solidFill>
              </a:rPr>
              <a:t>What else could we have focused on during training?</a:t>
            </a:r>
          </a:p>
          <a:p>
            <a:pPr marL="457200" lvl="0" indent="-311150" rtl="0">
              <a:spcBef>
                <a:spcPts val="0"/>
              </a:spcBef>
              <a:spcAft>
                <a:spcPts val="0"/>
              </a:spcAft>
              <a:buClr>
                <a:srgbClr val="666666"/>
              </a:buClr>
              <a:buSzPct val="100000"/>
              <a:buChar char="❖"/>
            </a:pPr>
            <a:r>
              <a:rPr lang="en" sz="1300">
                <a:solidFill>
                  <a:srgbClr val="666666"/>
                </a:solidFill>
                <a:highlight>
                  <a:srgbClr val="FFFFFF"/>
                </a:highlight>
              </a:rPr>
              <a:t>Advocate for the campus health center to provide direct insurance coverage for hormones and gender confirmation surgeries for transitioning students. (Providing a separate insurance option for students to select rather than adding potential fees to regular student insurance)</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Advantages: More students would be covered for their needs; There would be more knowledgeable physicians available; These treatments and surgeries could be done in a more private setting; Some students would feel more welcomed on the campus</a:t>
            </a:r>
          </a:p>
          <a:p>
            <a:pPr marL="914400" lvl="1" indent="-311150" rtl="0">
              <a:spcBef>
                <a:spcPts val="0"/>
              </a:spcBef>
              <a:spcAft>
                <a:spcPts val="0"/>
              </a:spcAft>
              <a:buClr>
                <a:srgbClr val="666666"/>
              </a:buClr>
              <a:buSzPct val="100000"/>
              <a:buChar char="➢"/>
            </a:pPr>
            <a:r>
              <a:rPr lang="en" sz="1300">
                <a:solidFill>
                  <a:srgbClr val="666666"/>
                </a:solidFill>
                <a:highlight>
                  <a:srgbClr val="FFFFFF"/>
                </a:highlight>
              </a:rPr>
              <a:t>Disadvantages: Having to find knowledgeable physicians willing to work on a college campus; This would be an additional cost for transgender students</a:t>
            </a:r>
          </a:p>
          <a:p>
            <a:pPr marL="457200" lvl="0" indent="0" rtl="0">
              <a:spcBef>
                <a:spcPts val="0"/>
              </a:spcBef>
              <a:spcAft>
                <a:spcPts val="0"/>
              </a:spcAft>
              <a:buNone/>
            </a:pPr>
            <a:endParaRPr sz="1300">
              <a:solidFill>
                <a:srgbClr val="666666"/>
              </a:solidFill>
              <a:highlight>
                <a:srgbClr val="FFFFFF"/>
              </a:highlight>
            </a:endParaRPr>
          </a:p>
          <a:p>
            <a:pPr marL="457200" lvl="0" indent="-311150" rtl="0">
              <a:spcBef>
                <a:spcPts val="0"/>
              </a:spcBef>
              <a:spcAft>
                <a:spcPts val="0"/>
              </a:spcAft>
              <a:buClr>
                <a:srgbClr val="666666"/>
              </a:buClr>
              <a:buSzPct val="100000"/>
              <a:buChar char="❖"/>
            </a:pPr>
            <a:r>
              <a:rPr lang="en" sz="1300">
                <a:solidFill>
                  <a:srgbClr val="666666"/>
                </a:solidFill>
              </a:rPr>
              <a:t>Widely publicize campus trans-inclusive policies.</a:t>
            </a:r>
          </a:p>
          <a:p>
            <a:pPr marL="914400" lvl="1" indent="-311150" rtl="0">
              <a:spcBef>
                <a:spcPts val="0"/>
              </a:spcBef>
              <a:spcAft>
                <a:spcPts val="0"/>
              </a:spcAft>
              <a:buClr>
                <a:srgbClr val="666666"/>
              </a:buClr>
              <a:buSzPct val="100000"/>
              <a:buChar char="➢"/>
            </a:pPr>
            <a:r>
              <a:rPr lang="en" sz="1300">
                <a:solidFill>
                  <a:srgbClr val="666666"/>
                </a:solidFill>
              </a:rPr>
              <a:t>Advantages: Potentially recruit more students through positive media; Help our students and staff understand expectations we have of them.</a:t>
            </a:r>
          </a:p>
          <a:p>
            <a:pPr marL="914400" lvl="1" indent="-311150" rtl="0">
              <a:spcBef>
                <a:spcPts val="0"/>
              </a:spcBef>
              <a:spcAft>
                <a:spcPts val="0"/>
              </a:spcAft>
              <a:buClr>
                <a:srgbClr val="666666"/>
              </a:buClr>
              <a:buSzPct val="100000"/>
              <a:buChar char="➢"/>
            </a:pPr>
            <a:r>
              <a:rPr lang="en" sz="1300">
                <a:solidFill>
                  <a:srgbClr val="666666"/>
                </a:solidFill>
              </a:rPr>
              <a:t>Disadvantages: Potentially lose potential students interested in the university</a:t>
            </a:r>
          </a:p>
          <a:p>
            <a:pPr marL="914400" marR="0" lvl="0" indent="0" algn="l" rtl="0">
              <a:lnSpc>
                <a:spcPct val="115000"/>
              </a:lnSpc>
              <a:spcBef>
                <a:spcPts val="0"/>
              </a:spcBef>
              <a:spcAft>
                <a:spcPts val="0"/>
              </a:spcAft>
              <a:buNone/>
            </a:pPr>
            <a:endParaRPr sz="1300">
              <a:solidFill>
                <a:srgbClr val="000000"/>
              </a:solidFill>
            </a:endParaRP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2568</Words>
  <Application>Microsoft Macintosh PowerPoint</Application>
  <PresentationFormat>On-screen Show (16:9)</PresentationFormat>
  <Paragraphs>141</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Roboto</vt:lpstr>
      <vt:lpstr>geometric</vt:lpstr>
      <vt:lpstr>Transgender Inclusiveness</vt:lpstr>
      <vt:lpstr>Overview</vt:lpstr>
      <vt:lpstr>Assumptions We Are Making</vt:lpstr>
      <vt:lpstr>What do we know about Transgender inclusion? </vt:lpstr>
      <vt:lpstr>Relevant Theories/Literature about Transgender inclusion</vt:lpstr>
      <vt:lpstr>How we approached this topic:</vt:lpstr>
      <vt:lpstr>How we approached this topic (continued):</vt:lpstr>
      <vt:lpstr>How we approached this topic (continued):</vt:lpstr>
      <vt:lpstr>Alternatives to the Solutions We Chose</vt:lpstr>
      <vt:lpstr>Alternatives to the solutions we chose (continued)</vt:lpstr>
      <vt:lpstr>Alternatives to the Solutions We Chose (continued) </vt:lpstr>
      <vt:lpstr>The best options for us to begin implementing:</vt:lpstr>
      <vt:lpstr>The best options for us to begin implementing (continued):</vt:lpstr>
      <vt:lpstr>The best options for us to begin implementing (continued):</vt:lpstr>
      <vt:lpstr>References</vt:lpstr>
      <vt:lpstr>References (con’t.)</vt:lpstr>
      <vt:lpstr>Thank You For Joining Us Today!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Inclusiveness</dc:title>
  <cp:lastModifiedBy>Caleb Maddox</cp:lastModifiedBy>
  <cp:revision>1</cp:revision>
  <dcterms:modified xsi:type="dcterms:W3CDTF">2016-02-27T01:51:11Z</dcterms:modified>
</cp:coreProperties>
</file>