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76"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mass.edu/stonewall/uploads/listWidget/8764/improve%20trans%20inclusiveness.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mills.edu/diversity/Final-Report-on-Transgender-Inclusion-4-25-13.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thletics.bates.edu/transgender-inclusion-polic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ountsinai.org/patient-care/service-areas/adolescent-health-center/services/lgbtq-support-servi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transgenderlawcenter.org/archives/855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ransgenderlawcenter.org/wp-content/uploads/2013/12/model-workplace-employment-policy-Updated.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gbtcampus.org/assets/consortium%20suggested%20trans%20policy%20recommendations-compressed.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ounseling.org/docs/default-source/competencies/algbtic_competencies.pdf?sfvrsn=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spcBef>
                <a:spcPts val="0"/>
              </a:spcBef>
              <a:buNone/>
            </a:pPr>
            <a:r>
              <a:rPr lang="en-US" u="sng">
                <a:solidFill>
                  <a:schemeClr val="hlink"/>
                </a:solidFill>
                <a:hlinkClick r:id="rId3"/>
              </a:rPr>
              <a:t>http://www.umass.edu/stonewall/uploads/listWidget/8764/improve%20trans%20inclusiveness.pdf</a:t>
            </a:r>
          </a:p>
          <a:p>
            <a:pPr lvl="0" rtl="0">
              <a:spcBef>
                <a:spcPts val="0"/>
              </a:spcBef>
              <a:buNone/>
            </a:pPr>
            <a:r>
              <a:rPr lang="en-US" u="sng">
                <a:solidFill>
                  <a:schemeClr val="hlink"/>
                </a:solidFill>
                <a:hlinkClick r:id="rId4"/>
              </a:rPr>
              <a:t>http://www.mills.edu/diversity/Final-Report-on-Transgender-Inclusion-4-25-13.pdf</a:t>
            </a:r>
          </a:p>
          <a:p>
            <a:pPr lvl="0">
              <a:spcBef>
                <a:spcPts val="0"/>
              </a:spcBef>
              <a:buNone/>
            </a:pPr>
            <a:endParaRPr/>
          </a:p>
        </p:txBody>
      </p:sp>
      <p:sp>
        <p:nvSpPr>
          <p:cNvPr id="204" name="Shape 20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spcBef>
                <a:spcPts val="0"/>
              </a:spcBef>
              <a:buNone/>
            </a:pPr>
            <a:r>
              <a:rPr lang="en-US" u="sng">
                <a:solidFill>
                  <a:schemeClr val="hlink"/>
                </a:solidFill>
                <a:hlinkClick r:id="rId3"/>
              </a:rPr>
              <a:t>http://athletics.bates.edu/transgender-inclusion-policies</a:t>
            </a:r>
          </a:p>
          <a:p>
            <a:pPr lvl="0">
              <a:spcBef>
                <a:spcPts val="0"/>
              </a:spcBef>
              <a:buNone/>
            </a:pPr>
            <a:endParaRPr/>
          </a:p>
        </p:txBody>
      </p:sp>
      <p:sp>
        <p:nvSpPr>
          <p:cNvPr id="210" name="Shape 21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R="0" lvl="0" algn="l" rtl="0">
              <a:spcBef>
                <a:spcPts val="0"/>
              </a:spcBef>
              <a:buNone/>
            </a:pPr>
            <a:r>
              <a:rPr lang="en-US"/>
              <a:t>-</a:t>
            </a:r>
            <a:r>
              <a:rPr lang="en-US" sz="1200" b="0" i="0" u="none" strike="noStrike" cap="none">
                <a:solidFill>
                  <a:schemeClr val="dk1"/>
                </a:solidFill>
                <a:latin typeface="Calibri"/>
                <a:ea typeface="Calibri"/>
                <a:cs typeface="Calibri"/>
                <a:sym typeface="Calibri"/>
              </a:rPr>
              <a:t>Good relationship with other presidents</a:t>
            </a:r>
          </a:p>
          <a:p>
            <a:pPr marL="171450" marR="0" lvl="0"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Ability to address issues with on and off campus constituents</a:t>
            </a:r>
          </a:p>
        </p:txBody>
      </p:sp>
      <p:sp>
        <p:nvSpPr>
          <p:cNvPr id="217" name="Shape 2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spcBef>
                <a:spcPts val="0"/>
              </a:spcBef>
              <a:buNone/>
            </a:pPr>
            <a:r>
              <a:rPr lang="en-US" u="sng">
                <a:solidFill>
                  <a:schemeClr val="hlink"/>
                </a:solidFill>
                <a:hlinkClick r:id="rId3"/>
              </a:rPr>
              <a:t>http://www.mountsinai.org/patient-care/service-areas/adolescent-health-center/services/lgbtq-support-services</a:t>
            </a:r>
          </a:p>
          <a:p>
            <a:pPr lvl="0">
              <a:spcBef>
                <a:spcPts val="0"/>
              </a:spcBef>
              <a:buNone/>
            </a:pPr>
            <a:endParaRPr/>
          </a:p>
        </p:txBody>
      </p:sp>
      <p:sp>
        <p:nvSpPr>
          <p:cNvPr id="223" name="Shape 22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spcBef>
                <a:spcPts val="0"/>
              </a:spcBef>
              <a:buNone/>
            </a:pPr>
            <a:r>
              <a:rPr lang="en-US" u="sng">
                <a:solidFill>
                  <a:schemeClr val="hlink"/>
                </a:solidFill>
                <a:hlinkClick r:id="rId3"/>
              </a:rPr>
              <a:t>http://transgenderlawcenter.org/archives/8550</a:t>
            </a:r>
          </a:p>
          <a:p>
            <a:pPr lvl="0">
              <a:spcBef>
                <a:spcPts val="0"/>
              </a:spcBef>
              <a:buNone/>
            </a:pPr>
            <a:endParaRPr/>
          </a:p>
        </p:txBody>
      </p:sp>
      <p:sp>
        <p:nvSpPr>
          <p:cNvPr id="235" name="Shape 23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Religious intolerance concerns</a:t>
            </a:r>
          </a:p>
          <a:p>
            <a:pPr marL="628650" marR="0" lvl="1"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What policies will we put in place </a:t>
            </a:r>
          </a:p>
          <a:p>
            <a:pPr marL="171450" marR="0" lvl="0"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Transgender inclusion policies on the rise</a:t>
            </a:r>
          </a:p>
          <a:p>
            <a:pPr marL="171450" marR="0" lvl="0" indent="-17145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spcBef>
                <a:spcPts val="0"/>
              </a:spcBef>
              <a:buNone/>
            </a:pPr>
            <a:r>
              <a:rPr lang="en-US" u="sng">
                <a:solidFill>
                  <a:schemeClr val="hlink"/>
                </a:solidFill>
                <a:hlinkClick r:id="rId3"/>
              </a:rPr>
              <a:t>http://transgenderlawcenter.org/wp-content/uploads/2013/12/model-workplace-employment-policy-Updated.pdf</a:t>
            </a:r>
          </a:p>
          <a:p>
            <a:pPr lvl="0">
              <a:spcBef>
                <a:spcPts val="0"/>
              </a:spcBef>
              <a:buNone/>
            </a:pPr>
            <a:endParaRPr/>
          </a:p>
        </p:txBody>
      </p:sp>
      <p:sp>
        <p:nvSpPr>
          <p:cNvPr id="192" name="Shape 19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spcBef>
                <a:spcPts val="0"/>
              </a:spcBef>
              <a:buNone/>
            </a:pPr>
            <a:r>
              <a:rPr lang="en-US" u="sng">
                <a:solidFill>
                  <a:schemeClr val="hlink"/>
                </a:solidFill>
                <a:hlinkClick r:id="rId3"/>
              </a:rPr>
              <a:t>http://www.lgbtcampus.org/assets/consortium%20suggested%20trans%20policy%20recommendations-compressed.pdf</a:t>
            </a:r>
          </a:p>
          <a:p>
            <a:pPr lvl="0" rtl="0">
              <a:spcBef>
                <a:spcPts val="0"/>
              </a:spcBef>
              <a:buNone/>
            </a:pPr>
            <a:r>
              <a:rPr lang="en-US" u="sng">
                <a:solidFill>
                  <a:schemeClr val="hlink"/>
                </a:solidFill>
                <a:hlinkClick r:id="rId4"/>
              </a:rPr>
              <a:t>https://www.counseling.org/docs/default-source/competencies/algbtic_competencies.pdf?sfvrsn=8</a:t>
            </a:r>
          </a:p>
          <a:p>
            <a:pPr lvl="0">
              <a:spcBef>
                <a:spcPts val="0"/>
              </a:spcBef>
              <a:buNone/>
            </a:pPr>
            <a:endParaRPr/>
          </a:p>
        </p:txBody>
      </p:sp>
      <p:sp>
        <p:nvSpPr>
          <p:cNvPr id="198" name="Shape 19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
        <p:cNvGrpSpPr/>
        <p:nvPr/>
      </p:nvGrpSpPr>
      <p:grpSpPr>
        <a:xfrm>
          <a:off x="0" y="0"/>
          <a:ext cx="0" cy="0"/>
          <a:chOff x="0" y="0"/>
          <a:chExt cx="0" cy="0"/>
        </a:xfrm>
      </p:grpSpPr>
      <p:grpSp>
        <p:nvGrpSpPr>
          <p:cNvPr id="27" name="Shape 27"/>
          <p:cNvGrpSpPr/>
          <p:nvPr/>
        </p:nvGrpSpPr>
        <p:grpSpPr>
          <a:xfrm>
            <a:off x="0" y="-8466"/>
            <a:ext cx="12192000" cy="6866467"/>
            <a:chOff x="0" y="-8466"/>
            <a:chExt cx="12192000" cy="6866467"/>
          </a:xfrm>
        </p:grpSpPr>
        <p:cxnSp>
          <p:nvCxnSpPr>
            <p:cNvPr id="28" name="Shape 28"/>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29" name="Shape 29"/>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30" name="Shape 30"/>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31" name="Shape 31"/>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2" name="Shape 32"/>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34" name="Shape 34"/>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35" name="Shape 35"/>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36" name="Shape 36"/>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rot="10800000">
              <a:off x="0" y="0"/>
              <a:ext cx="842596" cy="5666154"/>
            </a:xfrm>
            <a:prstGeom prst="triangle">
              <a:avLst>
                <a:gd name="adj" fmla="val 100000"/>
              </a:avLst>
            </a:prstGeom>
            <a:solidFill>
              <a:schemeClr val="accent1">
                <a:alpha val="84705"/>
              </a:schemeClr>
            </a:solidFill>
            <a:ln>
              <a:noFill/>
            </a:ln>
          </p:spPr>
          <p:txBody>
            <a:bodyPr lIns="91425" tIns="91425" rIns="91425" bIns="91425" anchor="ctr" anchorCtr="0">
              <a:noAutofit/>
            </a:bodyPr>
            <a:lstStyle/>
            <a:p>
              <a:pPr lvl="0">
                <a:spcBef>
                  <a:spcPts val="0"/>
                </a:spcBef>
                <a:buNone/>
              </a:pPr>
              <a:endParaRPr/>
            </a:p>
          </p:txBody>
        </p:sp>
      </p:grpSp>
      <p:sp>
        <p:nvSpPr>
          <p:cNvPr id="38" name="Shape 38"/>
          <p:cNvSpPr txBox="1">
            <a:spLocks noGrp="1"/>
          </p:cNvSpPr>
          <p:nvPr>
            <p:ph type="ctrTitle"/>
          </p:nvPr>
        </p:nvSpPr>
        <p:spPr>
          <a:xfrm>
            <a:off x="1507066" y="2404533"/>
            <a:ext cx="7766936" cy="1646301"/>
          </a:xfrm>
          <a:prstGeom prst="rect">
            <a:avLst/>
          </a:prstGeom>
          <a:noFill/>
          <a:ln>
            <a:noFill/>
          </a:ln>
        </p:spPr>
        <p:txBody>
          <a:bodyPr lIns="91425" tIns="91425" rIns="91425" bIns="91425" anchor="b" anchorCtr="0"/>
          <a:lstStyle>
            <a:lvl1pPr marL="0" marR="0" lvl="0" indent="0" algn="r" rtl="0">
              <a:spcBef>
                <a:spcPts val="0"/>
              </a:spcBef>
              <a:buClr>
                <a:schemeClr val="accent1"/>
              </a:buClr>
              <a:buFont typeface="Trebuchet MS"/>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9" name="Shape 39"/>
          <p:cNvSpPr txBox="1">
            <a:spLocks noGrp="1"/>
          </p:cNvSpPr>
          <p:nvPr>
            <p:ph type="subTitle" idx="1"/>
          </p:nvPr>
        </p:nvSpPr>
        <p:spPr>
          <a:xfrm>
            <a:off x="1507066" y="4050832"/>
            <a:ext cx="7766936" cy="1096899"/>
          </a:xfrm>
          <a:prstGeom prst="rect">
            <a:avLst/>
          </a:prstGeom>
          <a:noFill/>
          <a:ln>
            <a:noFill/>
          </a:ln>
        </p:spPr>
        <p:txBody>
          <a:bodyPr lIns="91425" tIns="91425" rIns="91425" bIns="91425" anchor="t" anchorCtr="0"/>
          <a:lstStyle>
            <a:lvl1pPr marL="0" marR="0" lvl="0" indent="0" algn="r"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77335" y="609600"/>
            <a:ext cx="8596668" cy="3403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6" name="Shape 96"/>
          <p:cNvSpPr txBox="1">
            <a:spLocks noGrp="1"/>
          </p:cNvSpPr>
          <p:nvPr>
            <p:ph type="body" idx="1"/>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7" name="Shape 97"/>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8" name="Shape 98"/>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9" name="Shape 99"/>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2" name="Shape 102"/>
          <p:cNvSpPr txBox="1">
            <a:spLocks noGrp="1"/>
          </p:cNvSpPr>
          <p:nvPr>
            <p:ph type="body" idx="1"/>
          </p:nvPr>
        </p:nvSpPr>
        <p:spPr>
          <a:xfrm>
            <a:off x="1366138" y="3632200"/>
            <a:ext cx="7224524"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3" name="Shape 103"/>
          <p:cNvSpPr txBox="1">
            <a:spLocks noGrp="1"/>
          </p:cNvSpPr>
          <p:nvPr>
            <p:ph type="body" idx="2"/>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4" name="Shape 10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5" name="Shape 10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Shape 10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
        <p:nvSpPr>
          <p:cNvPr id="107" name="Shape 107"/>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a:solidFill>
                  <a:srgbClr val="BFE471"/>
                </a:solidFill>
                <a:latin typeface="Arial"/>
                <a:ea typeface="Arial"/>
                <a:cs typeface="Arial"/>
                <a:sym typeface="Arial"/>
              </a:rPr>
              <a:t>“</a:t>
            </a:r>
          </a:p>
        </p:txBody>
      </p:sp>
      <p:sp>
        <p:nvSpPr>
          <p:cNvPr id="108" name="Shape 108"/>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a:solidFill>
                  <a:srgbClr val="BFE47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77335" y="1931988"/>
            <a:ext cx="8596668" cy="2595459"/>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2" name="Shape 11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3" name="Shape 11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4" name="Shape 11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8" name="Shape 118"/>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9" name="Shape 11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0" name="Shape 120"/>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1" name="Shape 121"/>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
        <p:nvSpPr>
          <p:cNvPr id="122" name="Shape 122"/>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a:solidFill>
                  <a:srgbClr val="BFE471"/>
                </a:solidFill>
                <a:latin typeface="Arial"/>
                <a:ea typeface="Arial"/>
                <a:cs typeface="Arial"/>
                <a:sym typeface="Arial"/>
              </a:rPr>
              <a:t>“</a:t>
            </a:r>
          </a:p>
        </p:txBody>
      </p:sp>
      <p:sp>
        <p:nvSpPr>
          <p:cNvPr id="123" name="Shape 123"/>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a:solidFill>
                  <a:srgbClr val="BFE47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85799" y="609600"/>
            <a:ext cx="8588202"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6" name="Shape 126"/>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7" name="Shape 127"/>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8" name="Shape 12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9" name="Shape 12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Shape 13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3" name="Shape 133"/>
          <p:cNvSpPr txBox="1">
            <a:spLocks noGrp="1"/>
          </p:cNvSpPr>
          <p:nvPr>
            <p:ph type="body" idx="1"/>
          </p:nvPr>
        </p:nvSpPr>
        <p:spPr>
          <a:xfrm rot="5400000">
            <a:off x="3035281" y="-197358"/>
            <a:ext cx="3880773" cy="859666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4" name="Shape 13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5" name="Shape 13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6" name="Shape 13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5994318" y="2582952"/>
            <a:ext cx="5251450" cy="1304742"/>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9" name="Shape 139"/>
          <p:cNvSpPr txBox="1">
            <a:spLocks noGrp="1"/>
          </p:cNvSpPr>
          <p:nvPr>
            <p:ph type="body" idx="1"/>
          </p:nvPr>
        </p:nvSpPr>
        <p:spPr>
          <a:xfrm rot="5400000">
            <a:off x="1581685" y="-294750"/>
            <a:ext cx="5251449" cy="706014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0" name="Shape 14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1" name="Shape 14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2" name="Shape 14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5" name="Shape 45"/>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Shape 46"/>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Shape 4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77335" y="2700866"/>
            <a:ext cx="8596668" cy="182658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677335" y="4527448"/>
            <a:ext cx="8596668"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52" name="Shape 5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3" name="Shape 5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4" name="Shape 5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7" name="Shape 57"/>
          <p:cNvSpPr txBox="1">
            <a:spLocks noGrp="1"/>
          </p:cNvSpPr>
          <p:nvPr>
            <p:ph type="body" idx="1"/>
          </p:nvPr>
        </p:nvSpPr>
        <p:spPr>
          <a:xfrm>
            <a:off x="677333" y="2160589"/>
            <a:ext cx="4184035" cy="3880771"/>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8" name="Shape 58"/>
          <p:cNvSpPr txBox="1">
            <a:spLocks noGrp="1"/>
          </p:cNvSpPr>
          <p:nvPr>
            <p:ph type="body" idx="2"/>
          </p:nvPr>
        </p:nvSpPr>
        <p:spPr>
          <a:xfrm>
            <a:off x="5089969" y="2160589"/>
            <a:ext cx="4184033"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9" name="Shape 5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0" name="Shape 60"/>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4" name="Shape 64"/>
          <p:cNvSpPr txBox="1">
            <a:spLocks noGrp="1"/>
          </p:cNvSpPr>
          <p:nvPr>
            <p:ph type="body" idx="1"/>
          </p:nvPr>
        </p:nvSpPr>
        <p:spPr>
          <a:xfrm>
            <a:off x="675745" y="2160983"/>
            <a:ext cx="418562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5" name="Shape 65"/>
          <p:cNvSpPr txBox="1">
            <a:spLocks noGrp="1"/>
          </p:cNvSpPr>
          <p:nvPr>
            <p:ph type="body" idx="2"/>
          </p:nvPr>
        </p:nvSpPr>
        <p:spPr>
          <a:xfrm>
            <a:off x="675745" y="2737244"/>
            <a:ext cx="4185622"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6" name="Shape 66"/>
          <p:cNvSpPr txBox="1">
            <a:spLocks noGrp="1"/>
          </p:cNvSpPr>
          <p:nvPr>
            <p:ph type="body" idx="3"/>
          </p:nvPr>
        </p:nvSpPr>
        <p:spPr>
          <a:xfrm>
            <a:off x="5088382" y="2160983"/>
            <a:ext cx="418561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7" name="Shape 67"/>
          <p:cNvSpPr txBox="1">
            <a:spLocks noGrp="1"/>
          </p:cNvSpPr>
          <p:nvPr>
            <p:ph type="body" idx="4"/>
          </p:nvPr>
        </p:nvSpPr>
        <p:spPr>
          <a:xfrm>
            <a:off x="5088383" y="2737244"/>
            <a:ext cx="4185616"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8" name="Shape 6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9" name="Shape 6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0" name="Shape 7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3" name="Shape 7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Shape 7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8" name="Shape 78"/>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9" name="Shape 79"/>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77333" y="1498604"/>
            <a:ext cx="3854527" cy="1278465"/>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2" name="Shape 82"/>
          <p:cNvSpPr txBox="1">
            <a:spLocks noGrp="1"/>
          </p:cNvSpPr>
          <p:nvPr>
            <p:ph type="body" idx="1"/>
          </p:nvPr>
        </p:nvSpPr>
        <p:spPr>
          <a:xfrm>
            <a:off x="4760460" y="514924"/>
            <a:ext cx="4513540" cy="552643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3" name="Shape 83"/>
          <p:cNvSpPr txBox="1">
            <a:spLocks noGrp="1"/>
          </p:cNvSpPr>
          <p:nvPr>
            <p:ph type="body" idx="2"/>
          </p:nvPr>
        </p:nvSpPr>
        <p:spPr>
          <a:xfrm>
            <a:off x="677333" y="2777068"/>
            <a:ext cx="3854527" cy="258444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1pPr>
            <a:lvl2pPr marL="457063" marR="0" lvl="1" indent="-12562"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2pPr>
            <a:lvl3pPr marL="914126" marR="0" lvl="2" indent="-12425"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3pPr>
            <a:lvl4pPr marL="1371189" marR="0" lvl="3" indent="-12288"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4pPr>
            <a:lvl5pPr marL="1828251" marR="0" lvl="4" indent="-12151"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5pPr>
            <a:lvl6pPr marL="2285314" marR="0" lvl="5" indent="-1201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6pPr>
            <a:lvl7pPr marL="2742377" marR="0" lvl="6" indent="-11876"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7pPr>
            <a:lvl8pPr marL="3199440" marR="0" lvl="7" indent="-11739"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8pPr>
            <a:lvl9pPr marL="3656503" marR="0" lvl="8" indent="-1160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9pPr>
          </a:lstStyle>
          <a:p>
            <a:endParaRPr/>
          </a:p>
        </p:txBody>
      </p:sp>
      <p:sp>
        <p:nvSpPr>
          <p:cNvPr id="84" name="Shape 8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5" name="Shape 8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77333" y="4800600"/>
            <a:ext cx="8596667" cy="566737"/>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9" name="Shape 89"/>
          <p:cNvSpPr>
            <a:spLocks noGrp="1"/>
          </p:cNvSpPr>
          <p:nvPr>
            <p:ph type="pic" idx="2"/>
          </p:nvPr>
        </p:nvSpPr>
        <p:spPr>
          <a:xfrm>
            <a:off x="677333" y="609600"/>
            <a:ext cx="8596668" cy="3845718"/>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Shape 90"/>
          <p:cNvSpPr txBox="1">
            <a:spLocks noGrp="1"/>
          </p:cNvSpPr>
          <p:nvPr>
            <p:ph type="body" idx="1"/>
          </p:nvPr>
        </p:nvSpPr>
        <p:spPr>
          <a:xfrm>
            <a:off x="677333" y="5367337"/>
            <a:ext cx="8596667" cy="67402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1" name="Shape 91"/>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2" name="Shape 92"/>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3" name="Shape 93"/>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8466"/>
            <a:ext cx="12192000" cy="6866467"/>
            <a:chOff x="0" y="-8466"/>
            <a:chExt cx="12192000" cy="6866467"/>
          </a:xfrm>
        </p:grpSpPr>
        <p:cxnSp>
          <p:nvCxnSpPr>
            <p:cNvPr id="11" name="Shape 11"/>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12" name="Shape 12"/>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13" name="Shape 13"/>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4" name="Shape 14"/>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Shape 15"/>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17" name="Shape 17"/>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18" name="Shape 18"/>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9" name="Shape 19"/>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4013200"/>
              <a:ext cx="448732" cy="2844800"/>
            </a:xfrm>
            <a:prstGeom prst="triangle">
              <a:avLst>
                <a:gd name="adj" fmla="val 0"/>
              </a:avLst>
            </a:prstGeom>
            <a:solidFill>
              <a:schemeClr val="accent1">
                <a:alpha val="84705"/>
              </a:schemeClr>
            </a:solidFill>
            <a:ln>
              <a:noFill/>
            </a:ln>
          </p:spPr>
          <p:txBody>
            <a:bodyPr lIns="91425" tIns="91425" rIns="91425" bIns="91425" anchor="ctr" anchorCtr="0">
              <a:noAutofit/>
            </a:bodyPr>
            <a:lstStyle/>
            <a:p>
              <a:pPr lvl="0">
                <a:spcBef>
                  <a:spcPts val="0"/>
                </a:spcBef>
                <a:buNone/>
              </a:pPr>
              <a:endParaRPr/>
            </a:p>
          </p:txBody>
        </p:sp>
      </p:grpSp>
      <p:sp>
        <p:nvSpPr>
          <p:cNvPr id="21" name="Shape 21"/>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2" name="Shape 22"/>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Shape 2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Shape 2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US" sz="900" b="0" i="0" u="none" strike="noStrike" cap="none">
              <a:solidFill>
                <a:schemeClr val="accen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507066" y="2404533"/>
            <a:ext cx="7766936" cy="1646301"/>
          </a:xfrm>
          <a:prstGeom prst="rect">
            <a:avLst/>
          </a:prstGeom>
          <a:noFill/>
          <a:ln>
            <a:noFill/>
          </a:ln>
        </p:spPr>
        <p:txBody>
          <a:bodyPr lIns="91425" tIns="45700" rIns="91425" bIns="45700" anchor="b" anchorCtr="0">
            <a:noAutofit/>
          </a:bodyPr>
          <a:lstStyle/>
          <a:p>
            <a:pPr marL="0" marR="0" lvl="0" indent="0" algn="r" rtl="0">
              <a:spcBef>
                <a:spcPts val="0"/>
              </a:spcBef>
              <a:buClr>
                <a:schemeClr val="accent1"/>
              </a:buClr>
              <a:buSzPct val="25000"/>
              <a:buFont typeface="Trebuchet MS"/>
              <a:buNone/>
            </a:pPr>
            <a:r>
              <a:rPr lang="en-US" sz="5400" b="0" i="0" u="none" strike="noStrike" cap="none">
                <a:solidFill>
                  <a:schemeClr val="accent1"/>
                </a:solidFill>
                <a:latin typeface="Trebuchet MS"/>
                <a:ea typeface="Trebuchet MS"/>
                <a:cs typeface="Trebuchet MS"/>
                <a:sym typeface="Trebuchet MS"/>
              </a:rPr>
              <a:t>Transgender Students at Centrist College</a:t>
            </a:r>
          </a:p>
        </p:txBody>
      </p:sp>
      <p:sp>
        <p:nvSpPr>
          <p:cNvPr id="148" name="Shape 148"/>
          <p:cNvSpPr txBox="1">
            <a:spLocks noGrp="1"/>
          </p:cNvSpPr>
          <p:nvPr>
            <p:ph type="subTitle" idx="1"/>
          </p:nvPr>
        </p:nvSpPr>
        <p:spPr>
          <a:xfrm>
            <a:off x="568170" y="4050832"/>
            <a:ext cx="8705831" cy="109689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accent1"/>
              </a:buClr>
              <a:buSzPct val="25000"/>
              <a:buFont typeface="Noto Sans Symbols"/>
              <a:buNone/>
            </a:pPr>
            <a:r>
              <a:rPr lang="en-US"/>
              <a:t>Part of the Employee Professional Development Series</a:t>
            </a:r>
          </a:p>
        </p:txBody>
      </p:sp>
      <p:sp>
        <p:nvSpPr>
          <p:cNvPr id="149" name="Shape 149"/>
          <p:cNvSpPr txBox="1"/>
          <p:nvPr/>
        </p:nvSpPr>
        <p:spPr>
          <a:xfrm>
            <a:off x="390175" y="5762525"/>
            <a:ext cx="8103600" cy="9603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Case Study Analysis by Alexis Austin, Gracielle Horta, Jason Homan, &amp; Jessica Girdler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Self-Identification policies</a:t>
            </a:r>
          </a:p>
        </p:txBody>
      </p:sp>
      <p:sp>
        <p:nvSpPr>
          <p:cNvPr id="207" name="Shape 207"/>
          <p:cNvSpPr txBox="1">
            <a:spLocks noGrp="1"/>
          </p:cNvSpPr>
          <p:nvPr>
            <p:ph type="body" idx="1"/>
          </p:nvPr>
        </p:nvSpPr>
        <p:spPr>
          <a:xfrm>
            <a:off x="677333" y="1703389"/>
            <a:ext cx="8596800" cy="3880799"/>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pPr>
            <a:r>
              <a:rPr lang="en-US"/>
              <a:t>Add “Gender Identity and Expression” to Centrist College nondiscriminatory policy </a:t>
            </a:r>
          </a:p>
          <a:p>
            <a:pPr marL="457200" marR="0" lvl="0" indent="-228600" algn="l" rtl="0">
              <a:spcBef>
                <a:spcPts val="0"/>
              </a:spcBef>
              <a:spcAft>
                <a:spcPts val="0"/>
              </a:spcAft>
            </a:pPr>
            <a:r>
              <a:rPr lang="en-US"/>
              <a:t>Enable students to indicate the name and pronouns they wish to use</a:t>
            </a:r>
          </a:p>
          <a:p>
            <a:pPr marL="914400" marR="0" lvl="1" indent="-228600" algn="l" rtl="0">
              <a:spcBef>
                <a:spcPts val="0"/>
              </a:spcBef>
              <a:spcAft>
                <a:spcPts val="0"/>
              </a:spcAft>
            </a:pPr>
            <a:r>
              <a:rPr lang="en-US"/>
              <a:t>Fosters relationships of inclusion across campus</a:t>
            </a:r>
          </a:p>
          <a:p>
            <a:pPr marL="457200" marR="0" lvl="0" indent="-228600" algn="l" rtl="0">
              <a:spcBef>
                <a:spcPts val="0"/>
              </a:spcBef>
              <a:spcAft>
                <a:spcPts val="0"/>
              </a:spcAft>
            </a:pPr>
            <a:r>
              <a:rPr lang="en-US"/>
              <a:t>Enable students to self-identify their gender</a:t>
            </a:r>
          </a:p>
          <a:p>
            <a:pPr marL="914400" marR="0" lvl="1" indent="-228600" algn="l" rtl="0">
              <a:spcBef>
                <a:spcPts val="0"/>
              </a:spcBef>
              <a:spcAft>
                <a:spcPts val="0"/>
              </a:spcAft>
            </a:pPr>
            <a:r>
              <a:rPr lang="en-US"/>
              <a:t>Have offices across campus change the gender category on their standardized forms</a:t>
            </a:r>
          </a:p>
          <a:p>
            <a:pPr marL="457200" marR="0" lvl="0" indent="-228600" algn="l" rtl="0">
              <a:spcBef>
                <a:spcPts val="0"/>
              </a:spcBef>
              <a:spcAft>
                <a:spcPts val="0"/>
              </a:spcAft>
            </a:pPr>
            <a:r>
              <a:rPr lang="en-US"/>
              <a:t>Work with the Registrar’s Office so students can change their name and/or gender </a:t>
            </a:r>
          </a:p>
          <a:p>
            <a:pPr marL="914400" marR="0" lvl="1" indent="-228600" algn="l" rtl="0">
              <a:spcBef>
                <a:spcPts val="0"/>
              </a:spcBef>
              <a:spcAft>
                <a:spcPts val="0"/>
              </a:spcAft>
            </a:pPr>
            <a:r>
              <a:rPr lang="en-US"/>
              <a:t> Ex: class lists, student ID cards, advisee lists, diplomas, etc.</a:t>
            </a:r>
          </a:p>
          <a:p>
            <a:pPr marL="914400" marR="0" lvl="1" indent="-228600" algn="l" rtl="0">
              <a:spcBef>
                <a:spcPts val="0"/>
              </a:spcBef>
              <a:spcAft>
                <a:spcPts val="0"/>
              </a:spcAft>
            </a:pPr>
            <a:r>
              <a:rPr lang="en-US"/>
              <a:t>Aware that legal names need to appear on</a:t>
            </a:r>
          </a:p>
          <a:p>
            <a:pPr marL="1371600" marR="0" lvl="2" indent="-228600" algn="l" rtl="0">
              <a:spcBef>
                <a:spcPts val="0"/>
              </a:spcBef>
              <a:spcAft>
                <a:spcPts val="0"/>
              </a:spcAft>
            </a:pPr>
            <a:r>
              <a:rPr lang="en-US"/>
              <a:t>official transcripts, financial aid records, student accounts, enrollment verification</a:t>
            </a:r>
          </a:p>
          <a:p>
            <a:pPr marL="457200" marR="0" lvl="0" indent="-228600" algn="l" rtl="0">
              <a:spcBef>
                <a:spcPts val="0"/>
              </a:spcBef>
              <a:spcAft>
                <a:spcPts val="0"/>
              </a:spcAft>
            </a:pPr>
            <a:r>
              <a:rPr lang="en-US"/>
              <a:t>Offer more inclusive language across campus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Intramural Athletics</a:t>
            </a:r>
          </a:p>
        </p:txBody>
      </p:sp>
      <p:sp>
        <p:nvSpPr>
          <p:cNvPr id="213" name="Shape 213"/>
          <p:cNvSpPr txBox="1">
            <a:spLocks noGrp="1"/>
          </p:cNvSpPr>
          <p:nvPr>
            <p:ph type="body" idx="1"/>
          </p:nvPr>
        </p:nvSpPr>
        <p:spPr>
          <a:xfrm>
            <a:off x="677333" y="1627189"/>
            <a:ext cx="8596800" cy="3880799"/>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pPr>
            <a:r>
              <a:rPr lang="en-US"/>
              <a:t>Intramural athletics has a history of a gender based policy. We have done away with the policy. At no point will any individual be asked to disclose gender to participate in intramural sports.</a:t>
            </a:r>
          </a:p>
          <a:p>
            <a:pPr marL="0" marR="0" lvl="0" indent="0" algn="l" rtl="0">
              <a:spcBef>
                <a:spcPts val="0"/>
              </a:spcBef>
              <a:spcAft>
                <a:spcPts val="0"/>
              </a:spcAft>
              <a:buNone/>
            </a:pPr>
            <a:endParaRPr/>
          </a:p>
          <a:p>
            <a:pPr marL="457200" marR="0" lvl="0" indent="-228600" algn="l" rtl="0">
              <a:spcBef>
                <a:spcPts val="0"/>
              </a:spcBef>
              <a:spcAft>
                <a:spcPts val="0"/>
              </a:spcAft>
            </a:pPr>
            <a:r>
              <a:rPr lang="en-US"/>
              <a:t>Locker rooms: Any Trans* identified individual is free to use whatever locker room they identify with.  Single stall locker rooms are available at the request of the individual, but no person will be required or even encouraged to use them. </a:t>
            </a:r>
          </a:p>
          <a:p>
            <a:pPr marL="0" marR="0" lvl="0" indent="0" algn="l" rtl="0">
              <a:spcBef>
                <a:spcPts val="0"/>
              </a:spcBef>
              <a:spcAft>
                <a:spcPts val="0"/>
              </a:spcAft>
              <a:buNone/>
            </a:pPr>
            <a:endParaRPr/>
          </a:p>
          <a:p>
            <a:pPr marL="457200" marR="0" lvl="0" indent="-228600" algn="l" rtl="0">
              <a:spcBef>
                <a:spcPts val="0"/>
              </a:spcBef>
              <a:spcAft>
                <a:spcPts val="0"/>
              </a:spcAft>
            </a:pPr>
            <a:r>
              <a:rPr lang="en-US"/>
              <a:t>Each team will be required to attend an introductory meeting where we will provide education on Trans* related issues and discuss concepts with them such as preferred gender pronouns.  Hopefully we can use this as yet another educational opportunity for our students.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Community Partnerships</a:t>
            </a:r>
          </a:p>
        </p:txBody>
      </p:sp>
      <p:sp>
        <p:nvSpPr>
          <p:cNvPr id="220" name="Shape 220"/>
          <p:cNvSpPr txBox="1">
            <a:spLocks noGrp="1"/>
          </p:cNvSpPr>
          <p:nvPr>
            <p:ph type="body" idx="1"/>
          </p:nvPr>
        </p:nvSpPr>
        <p:spPr>
          <a:xfrm>
            <a:off x="677271" y="1764931"/>
            <a:ext cx="8596800" cy="3880799"/>
          </a:xfrm>
          <a:prstGeom prst="rect">
            <a:avLst/>
          </a:prstGeom>
          <a:noFill/>
          <a:ln>
            <a:noFill/>
          </a:ln>
        </p:spPr>
        <p:txBody>
          <a:bodyPr lIns="91425" tIns="45700" rIns="91425" bIns="45700" anchor="t" anchorCtr="0">
            <a:noAutofit/>
          </a:bodyPr>
          <a:lstStyle/>
          <a:p>
            <a:pPr marL="342900" marR="0" lvl="0" indent="-378460" algn="l" rtl="0">
              <a:spcBef>
                <a:spcPts val="0"/>
              </a:spcBef>
              <a:spcAft>
                <a:spcPts val="0"/>
              </a:spcAft>
              <a:buClr>
                <a:schemeClr val="accent1"/>
              </a:buClr>
              <a:buSzPct val="100000"/>
              <a:buFont typeface="Noto Sans Symbols"/>
              <a:buChar char="●"/>
            </a:pPr>
            <a:r>
              <a:rPr lang="en-US" sz="2000" b="0" i="0" u="none" strike="noStrike" cap="none">
                <a:solidFill>
                  <a:srgbClr val="3F3F3F"/>
                </a:solidFill>
                <a:latin typeface="Trebuchet MS"/>
                <a:ea typeface="Trebuchet MS"/>
                <a:cs typeface="Trebuchet MS"/>
                <a:sym typeface="Trebuchet MS"/>
              </a:rPr>
              <a:t>Local hospital for health support of Transgender students</a:t>
            </a:r>
          </a:p>
          <a:p>
            <a:pPr marL="742950" marR="0" lvl="1" indent="-331469" algn="l" rtl="0">
              <a:spcBef>
                <a:spcPts val="1000"/>
              </a:spcBef>
              <a:spcAft>
                <a:spcPts val="0"/>
              </a:spcAft>
              <a:buClr>
                <a:schemeClr val="accent1"/>
              </a:buClr>
              <a:buSzPct val="100000"/>
              <a:buFont typeface="Noto Sans Symbols"/>
              <a:buChar char="●"/>
            </a:pPr>
            <a:r>
              <a:rPr lang="en-US" sz="2000" b="0" i="0" u="none" strike="noStrike" cap="none">
                <a:solidFill>
                  <a:srgbClr val="3F3F3F"/>
                </a:solidFill>
                <a:latin typeface="Trebuchet MS"/>
                <a:ea typeface="Trebuchet MS"/>
                <a:cs typeface="Trebuchet MS"/>
                <a:sym typeface="Trebuchet MS"/>
              </a:rPr>
              <a:t>We already have strong partnerships for other health concerns, so focusing on this</a:t>
            </a:r>
          </a:p>
          <a:p>
            <a:pPr marL="342900" marR="0" lvl="0" indent="-378460" algn="l" rtl="0">
              <a:spcBef>
                <a:spcPts val="1000"/>
              </a:spcBef>
              <a:spcAft>
                <a:spcPts val="0"/>
              </a:spcAft>
              <a:buClr>
                <a:schemeClr val="accent1"/>
              </a:buClr>
              <a:buSzPct val="100000"/>
              <a:buFont typeface="Noto Sans Symbols"/>
              <a:buChar char="●"/>
            </a:pPr>
            <a:r>
              <a:rPr lang="en-US" sz="2000" b="0" i="0" u="none" strike="noStrike" cap="none">
                <a:solidFill>
                  <a:srgbClr val="3F3F3F"/>
                </a:solidFill>
                <a:latin typeface="Trebuchet MS"/>
                <a:ea typeface="Trebuchet MS"/>
                <a:cs typeface="Trebuchet MS"/>
                <a:sym typeface="Trebuchet MS"/>
              </a:rPr>
              <a:t>Safe Space training available to community members</a:t>
            </a:r>
          </a:p>
          <a:p>
            <a:pPr marL="342900" marR="0" lvl="0" indent="-378460" algn="l" rtl="0">
              <a:spcBef>
                <a:spcPts val="1000"/>
              </a:spcBef>
              <a:spcAft>
                <a:spcPts val="0"/>
              </a:spcAft>
              <a:buClr>
                <a:schemeClr val="accent1"/>
              </a:buClr>
              <a:buSzPct val="100000"/>
              <a:buFont typeface="Noto Sans Symbols"/>
              <a:buChar char="●"/>
            </a:pPr>
            <a:r>
              <a:rPr lang="en-US" sz="2000" b="0" i="0" u="none" strike="noStrike" cap="none">
                <a:solidFill>
                  <a:srgbClr val="3F3F3F"/>
                </a:solidFill>
                <a:latin typeface="Trebuchet MS"/>
                <a:ea typeface="Trebuchet MS"/>
                <a:cs typeface="Trebuchet MS"/>
                <a:sym typeface="Trebuchet MS"/>
              </a:rPr>
              <a:t>Meet with local lawmakers to discuss laws</a:t>
            </a:r>
          </a:p>
          <a:p>
            <a:pPr marL="742950" marR="0" lvl="1" indent="-331469" algn="l" rtl="0">
              <a:spcBef>
                <a:spcPts val="1000"/>
              </a:spcBef>
              <a:spcAft>
                <a:spcPts val="0"/>
              </a:spcAft>
              <a:buClr>
                <a:schemeClr val="accent1"/>
              </a:buClr>
              <a:buSzPct val="100000"/>
              <a:buFont typeface="Noto Sans Symbols"/>
              <a:buChar char="●"/>
            </a:pPr>
            <a:r>
              <a:rPr lang="en-US" sz="2000" b="0" i="0" u="none" strike="noStrike" cap="none">
                <a:solidFill>
                  <a:srgbClr val="3F3F3F"/>
                </a:solidFill>
                <a:latin typeface="Trebuchet MS"/>
                <a:ea typeface="Trebuchet MS"/>
                <a:cs typeface="Trebuchet MS"/>
                <a:sym typeface="Trebuchet MS"/>
              </a:rPr>
              <a:t>We are politically-active institution</a:t>
            </a:r>
          </a:p>
          <a:p>
            <a:pPr marL="742950" marR="0" lvl="1" indent="-285750" algn="l" rtl="0">
              <a:spcBef>
                <a:spcPts val="1000"/>
              </a:spcBef>
              <a:spcAft>
                <a:spcPts val="0"/>
              </a:spcAft>
              <a:buClr>
                <a:schemeClr val="accent1"/>
              </a:buClr>
              <a:buSzPct val="80000"/>
              <a:buFont typeface="Noto Sans Symbols"/>
              <a:buNone/>
            </a:pPr>
            <a:endParaRPr sz="1600" b="0" i="0" u="none" strike="noStrike" cap="none">
              <a:solidFill>
                <a:srgbClr val="3F3F3F"/>
              </a:solidFill>
              <a:latin typeface="Trebuchet MS"/>
              <a:ea typeface="Trebuchet MS"/>
              <a:cs typeface="Trebuchet MS"/>
              <a:sym typeface="Trebuchet MS"/>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Local Hospital Partnerships</a:t>
            </a:r>
          </a:p>
        </p:txBody>
      </p:sp>
      <p:sp>
        <p:nvSpPr>
          <p:cNvPr id="226" name="Shape 226"/>
          <p:cNvSpPr txBox="1">
            <a:spLocks noGrp="1"/>
          </p:cNvSpPr>
          <p:nvPr>
            <p:ph type="body" idx="1"/>
          </p:nvPr>
        </p:nvSpPr>
        <p:spPr>
          <a:xfrm>
            <a:off x="677333" y="2160589"/>
            <a:ext cx="8596668" cy="3880773"/>
          </a:xfrm>
          <a:prstGeom prst="rect">
            <a:avLst/>
          </a:prstGeom>
          <a:noFill/>
          <a:ln>
            <a:noFill/>
          </a:ln>
        </p:spPr>
        <p:txBody>
          <a:bodyPr lIns="91425" tIns="45700" rIns="91425" bIns="45700" anchor="t" anchorCtr="0">
            <a:noAutofit/>
          </a:bodyPr>
          <a:lstStyle/>
          <a:p>
            <a:pPr marL="457200" marR="0" lvl="0" indent="-228600" algn="l" rtl="0">
              <a:spcBef>
                <a:spcPts val="0"/>
              </a:spcBef>
              <a:spcAft>
                <a:spcPts val="1000"/>
              </a:spcAft>
            </a:pPr>
            <a:r>
              <a:rPr lang="en-US"/>
              <a:t>Direct lines of support to three local hospitals with Transgender specific services</a:t>
            </a:r>
          </a:p>
          <a:p>
            <a:pPr marL="457200" marR="0" lvl="0" indent="-228600" algn="l" rtl="0">
              <a:spcBef>
                <a:spcPts val="0"/>
              </a:spcBef>
              <a:spcAft>
                <a:spcPts val="0"/>
              </a:spcAft>
            </a:pPr>
            <a:r>
              <a:rPr lang="en-US"/>
              <a:t>Services include:</a:t>
            </a:r>
          </a:p>
          <a:p>
            <a:pPr marL="914400" marR="0" lvl="1" indent="-228600" algn="l" rtl="0">
              <a:spcBef>
                <a:spcPts val="0"/>
              </a:spcBef>
              <a:spcAft>
                <a:spcPts val="0"/>
              </a:spcAft>
            </a:pPr>
            <a:r>
              <a:rPr lang="en-US"/>
              <a:t>Evaluation of readiness for cross-gender hormones</a:t>
            </a:r>
          </a:p>
          <a:p>
            <a:pPr marL="914400" marR="0" lvl="1" indent="-228600" algn="l" rtl="0">
              <a:spcBef>
                <a:spcPts val="0"/>
              </a:spcBef>
              <a:spcAft>
                <a:spcPts val="0"/>
              </a:spcAft>
            </a:pPr>
            <a:r>
              <a:rPr lang="en-US"/>
              <a:t>Physicians experiences in cross-gender psychotherapy</a:t>
            </a:r>
          </a:p>
          <a:p>
            <a:pPr marL="914400" marR="0" lvl="1" indent="-228600" algn="l" rtl="0">
              <a:spcBef>
                <a:spcPts val="0"/>
              </a:spcBef>
              <a:spcAft>
                <a:spcPts val="0"/>
              </a:spcAft>
            </a:pPr>
            <a:r>
              <a:rPr lang="en-US"/>
              <a:t>Organized support groups made up of members of the community</a:t>
            </a:r>
          </a:p>
          <a:p>
            <a:pPr marL="914400" marR="0" lvl="1" indent="-228600" algn="l" rtl="0">
              <a:spcBef>
                <a:spcPts val="0"/>
              </a:spcBef>
              <a:spcAft>
                <a:spcPts val="1000"/>
              </a:spcAft>
            </a:pPr>
            <a:r>
              <a:rPr lang="en-US"/>
              <a:t>Specifically tailored sexual health education</a:t>
            </a:r>
          </a:p>
          <a:p>
            <a:pPr marL="457200" marR="0" lvl="0" indent="-228600" algn="l" rtl="0">
              <a:spcBef>
                <a:spcPts val="0"/>
              </a:spcBef>
              <a:spcAft>
                <a:spcPts val="0"/>
              </a:spcAft>
            </a:pPr>
            <a:r>
              <a:rPr lang="en-US"/>
              <a:t>Hospitals provide specific Transgender programming on campus as well</a:t>
            </a:r>
          </a:p>
          <a:p>
            <a:pPr marL="914400" marR="0" lvl="1" indent="-228600" algn="l" rtl="0">
              <a:spcBef>
                <a:spcPts val="0"/>
              </a:spcBef>
              <a:spcAft>
                <a:spcPts val="0"/>
              </a:spcAft>
            </a:pPr>
            <a:r>
              <a:rPr lang="en-US"/>
              <a:t>Could partner with LLC’s in the future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Safe Space Training for Community Members</a:t>
            </a:r>
          </a:p>
        </p:txBody>
      </p:sp>
      <p:sp>
        <p:nvSpPr>
          <p:cNvPr id="232" name="Shape 232"/>
          <p:cNvSpPr txBox="1">
            <a:spLocks noGrp="1"/>
          </p:cNvSpPr>
          <p:nvPr>
            <p:ph type="body" idx="1"/>
          </p:nvPr>
        </p:nvSpPr>
        <p:spPr>
          <a:xfrm>
            <a:off x="677333" y="2008189"/>
            <a:ext cx="8596800" cy="3880799"/>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pPr>
            <a:r>
              <a:rPr lang="en-US"/>
              <a:t>In an effort to create a space where our campus community feel welcome both on campus and off, we are implementing a community outreach and education program to help educate community members on trans* related issues.  Through this training community members will be able to:</a:t>
            </a:r>
          </a:p>
          <a:p>
            <a:pPr marL="914400" marR="0" lvl="1" indent="-228600" algn="l" rtl="0">
              <a:spcBef>
                <a:spcPts val="0"/>
              </a:spcBef>
              <a:spcAft>
                <a:spcPts val="0"/>
              </a:spcAft>
            </a:pPr>
            <a:r>
              <a:rPr lang="en-US"/>
              <a:t>Define common trans* related terminologies</a:t>
            </a:r>
          </a:p>
          <a:p>
            <a:pPr marL="914400" marR="0" lvl="1" indent="-228600" algn="l" rtl="0">
              <a:spcBef>
                <a:spcPts val="0"/>
              </a:spcBef>
              <a:spcAft>
                <a:spcPts val="0"/>
              </a:spcAft>
            </a:pPr>
            <a:r>
              <a:rPr lang="en-US"/>
              <a:t>Understand a basic history of Trans* related issues </a:t>
            </a:r>
          </a:p>
          <a:p>
            <a:pPr marL="914400" marR="0" lvl="1" indent="-228600" algn="l" rtl="0">
              <a:spcBef>
                <a:spcPts val="0"/>
              </a:spcBef>
              <a:spcAft>
                <a:spcPts val="1000"/>
              </a:spcAft>
            </a:pPr>
            <a:r>
              <a:rPr lang="en-US"/>
              <a:t>Educate community members on resources available to get more information and support Trans* students</a:t>
            </a:r>
          </a:p>
          <a:p>
            <a:pPr marL="457200" marR="0" lvl="0" indent="-228600" algn="l" rtl="0">
              <a:spcBef>
                <a:spcPts val="0"/>
              </a:spcBef>
              <a:spcAft>
                <a:spcPts val="1000"/>
              </a:spcAft>
            </a:pPr>
            <a:r>
              <a:rPr lang="en-US"/>
              <a:t>This training will be led by students who are trained through the LGBTQA center on campus</a:t>
            </a:r>
          </a:p>
          <a:p>
            <a:pPr marL="457200" marR="0" lvl="0" indent="-228600" algn="l" rtl="0">
              <a:spcBef>
                <a:spcPts val="0"/>
              </a:spcBef>
              <a:spcAft>
                <a:spcPts val="1000"/>
              </a:spcAft>
            </a:pPr>
            <a:r>
              <a:rPr lang="en-US"/>
              <a:t>Eventually, we will invite campus members to become trained to facilitate as well</a:t>
            </a:r>
          </a:p>
          <a:p>
            <a:pPr marL="457200" marR="0" lvl="0" indent="-228600" algn="l" rtl="0">
              <a:spcBef>
                <a:spcPts val="0"/>
              </a:spcBef>
              <a:spcAft>
                <a:spcPts val="0"/>
              </a:spcAft>
            </a:pPr>
            <a:r>
              <a:rPr lang="en-US"/>
              <a:t>We are partnering with the community LGBTQ resource center as well to help cover cost and staff trainings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Lawmakers</a:t>
            </a:r>
          </a:p>
        </p:txBody>
      </p:sp>
      <p:sp>
        <p:nvSpPr>
          <p:cNvPr id="238" name="Shape 238"/>
          <p:cNvSpPr txBox="1">
            <a:spLocks noGrp="1"/>
          </p:cNvSpPr>
          <p:nvPr>
            <p:ph type="body" idx="1"/>
          </p:nvPr>
        </p:nvSpPr>
        <p:spPr>
          <a:xfrm>
            <a:off x="677333" y="1703389"/>
            <a:ext cx="8596800" cy="3880799"/>
          </a:xfrm>
          <a:prstGeom prst="rect">
            <a:avLst/>
          </a:prstGeom>
          <a:noFill/>
          <a:ln>
            <a:noFill/>
          </a:ln>
        </p:spPr>
        <p:txBody>
          <a:bodyPr lIns="91425" tIns="45700" rIns="91425" bIns="45700" anchor="t" anchorCtr="0">
            <a:noAutofit/>
          </a:bodyPr>
          <a:lstStyle/>
          <a:p>
            <a:pPr marL="457200" marR="0" lvl="0" indent="-228600" algn="l" rtl="0">
              <a:spcBef>
                <a:spcPts val="0"/>
              </a:spcBef>
              <a:spcAft>
                <a:spcPts val="1000"/>
              </a:spcAft>
            </a:pPr>
            <a:r>
              <a:rPr lang="en-US"/>
              <a:t>College is located in capitol city of state; access to local and state lawmakers</a:t>
            </a:r>
          </a:p>
          <a:p>
            <a:pPr marL="457200" marR="0" lvl="0" indent="-228600" algn="l" rtl="0">
              <a:spcBef>
                <a:spcPts val="0"/>
              </a:spcBef>
              <a:spcAft>
                <a:spcPts val="1000"/>
              </a:spcAft>
            </a:pPr>
            <a:r>
              <a:rPr lang="en-US"/>
              <a:t>Encourage student organizations, like Student Government Association and LGBTQA-related organizations to help lobby lawmakers</a:t>
            </a:r>
          </a:p>
          <a:p>
            <a:pPr marL="457200" marR="0" lvl="0" indent="-228600" algn="l" rtl="0">
              <a:spcBef>
                <a:spcPts val="0"/>
              </a:spcBef>
              <a:spcAft>
                <a:spcPts val="1000"/>
              </a:spcAft>
            </a:pPr>
            <a:r>
              <a:rPr lang="en-US"/>
              <a:t>Utilize college’s government liaisons to meet with lawmakers to urge the adoption of legislation supporting Transgender individuals </a:t>
            </a:r>
          </a:p>
          <a:p>
            <a:pPr marL="457200" marR="0" lvl="0" indent="-228600" algn="l" rtl="0">
              <a:spcBef>
                <a:spcPts val="0"/>
              </a:spcBef>
              <a:spcAft>
                <a:spcPts val="0"/>
              </a:spcAft>
            </a:pPr>
            <a:r>
              <a:rPr lang="en-US"/>
              <a:t>Overall goal: advocate for the passing of legislation that calls for supporting the success of transgender students</a:t>
            </a:r>
          </a:p>
          <a:p>
            <a:pPr marL="914400" marR="0" lvl="1" indent="-228600" algn="l" rtl="0">
              <a:spcBef>
                <a:spcPts val="0"/>
              </a:spcBef>
              <a:spcAft>
                <a:spcPts val="0"/>
              </a:spcAft>
            </a:pPr>
            <a:r>
              <a:rPr lang="en-US"/>
              <a:t>California Senate passed similar legislation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Any Questions?</a:t>
            </a:r>
          </a:p>
        </p:txBody>
      </p:sp>
      <p:pic>
        <p:nvPicPr>
          <p:cNvPr id="244" name="Shape 244"/>
          <p:cNvPicPr preferRelativeResize="0"/>
          <p:nvPr/>
        </p:nvPicPr>
        <p:blipFill>
          <a:blip r:embed="rId3">
            <a:alphaModFix/>
          </a:blip>
          <a:stretch>
            <a:fillRect/>
          </a:stretch>
        </p:blipFill>
        <p:spPr>
          <a:xfrm>
            <a:off x="2205275" y="2019300"/>
            <a:ext cx="6267450" cy="2819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Our Student Population</a:t>
            </a:r>
          </a:p>
        </p:txBody>
      </p:sp>
      <p:sp>
        <p:nvSpPr>
          <p:cNvPr id="156" name="Shape 156"/>
          <p:cNvSpPr txBox="1">
            <a:spLocks noGrp="1"/>
          </p:cNvSpPr>
          <p:nvPr>
            <p:ph type="body" idx="1"/>
          </p:nvPr>
        </p:nvSpPr>
        <p:spPr>
          <a:xfrm>
            <a:off x="677333" y="1460678"/>
            <a:ext cx="8596668" cy="3880773"/>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Secular, private institution</a:t>
            </a:r>
          </a:p>
          <a:p>
            <a:pPr marL="342900" marR="0" lvl="0" indent="-342900" algn="l" rtl="0">
              <a:spcBef>
                <a:spcPts val="0"/>
              </a:spcBef>
              <a:spcAft>
                <a:spcPts val="0"/>
              </a:spcAft>
              <a:buClr>
                <a:schemeClr val="accent1"/>
              </a:buClr>
              <a:buSzPct val="79999"/>
              <a:buFont typeface="Noto Sans Symbols"/>
              <a:buChar char="●"/>
            </a:pPr>
            <a:r>
              <a:rPr lang="en-US"/>
              <a:t>Located in capitol city of state</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12,000 students enrolled</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8,000 live on campus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Liberal Arts college</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Strong Women’s Studies, Political Science, and Pre-Law undergraduate programs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42% are Students of Color</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70% of students are religiously affiliated</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What Does Our Campus Have?</a:t>
            </a:r>
          </a:p>
        </p:txBody>
      </p:sp>
      <p:sp>
        <p:nvSpPr>
          <p:cNvPr id="162" name="Shape 162"/>
          <p:cNvSpPr txBox="1">
            <a:spLocks noGrp="1"/>
          </p:cNvSpPr>
          <p:nvPr>
            <p:ph type="body" idx="1"/>
          </p:nvPr>
        </p:nvSpPr>
        <p:spPr>
          <a:xfrm>
            <a:off x="677333" y="1717214"/>
            <a:ext cx="8596800" cy="3880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LGBTQA Resource Center</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Safe Space training for students and employees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Beginning to look into Living Learning Communities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Survey given to get understanding of campus senior staff of Transgender issues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14% of bathrooms on campus are gender-inclusive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Survey Results</a:t>
            </a:r>
          </a:p>
        </p:txBody>
      </p:sp>
      <p:sp>
        <p:nvSpPr>
          <p:cNvPr id="168" name="Shape 168"/>
          <p:cNvSpPr txBox="1">
            <a:spLocks noGrp="1"/>
          </p:cNvSpPr>
          <p:nvPr>
            <p:ph type="body" idx="1"/>
          </p:nvPr>
        </p:nvSpPr>
        <p:spPr>
          <a:xfrm>
            <a:off x="677333" y="2160589"/>
            <a:ext cx="8596668" cy="38807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a:t>62</a:t>
            </a:r>
            <a:r>
              <a:rPr lang="en-US" sz="1800" b="0" i="0" u="none" strike="noStrike" cap="none">
                <a:solidFill>
                  <a:srgbClr val="3F3F3F"/>
                </a:solidFill>
                <a:latin typeface="Trebuchet MS"/>
                <a:ea typeface="Trebuchet MS"/>
                <a:cs typeface="Trebuchet MS"/>
                <a:sym typeface="Trebuchet MS"/>
              </a:rPr>
              <a:t>% identified understanding of Transgender identity</a:t>
            </a:r>
          </a:p>
          <a:p>
            <a:pPr marL="342900" marR="0" lvl="0" indent="-342900" algn="l" rtl="0">
              <a:spcBef>
                <a:spcPts val="1000"/>
              </a:spcBef>
              <a:spcAft>
                <a:spcPts val="0"/>
              </a:spcAft>
              <a:buClr>
                <a:schemeClr val="accent1"/>
              </a:buClr>
              <a:buSzPct val="79999"/>
              <a:buFont typeface="Noto Sans Symbols"/>
              <a:buChar char="●"/>
            </a:pPr>
            <a:r>
              <a:rPr lang="en-US"/>
              <a:t>5</a:t>
            </a:r>
            <a:r>
              <a:rPr lang="en-US" sz="1800" b="0" i="0" u="none" strike="noStrike" cap="none">
                <a:solidFill>
                  <a:srgbClr val="3F3F3F"/>
                </a:solidFill>
                <a:latin typeface="Trebuchet MS"/>
                <a:ea typeface="Trebuchet MS"/>
                <a:cs typeface="Trebuchet MS"/>
                <a:sym typeface="Trebuchet MS"/>
              </a:rPr>
              <a:t>% identified having worked directly with a Transgender individual previously</a:t>
            </a:r>
          </a:p>
          <a:p>
            <a:pPr marL="342900" marR="0" lvl="0" indent="-342900" algn="l" rtl="0">
              <a:spcBef>
                <a:spcPts val="1000"/>
              </a:spcBef>
              <a:spcAft>
                <a:spcPts val="0"/>
              </a:spcAft>
              <a:buClr>
                <a:schemeClr val="accent1"/>
              </a:buClr>
              <a:buSzPct val="79999"/>
              <a:buFont typeface="Noto Sans Symbols"/>
              <a:buChar char="●"/>
            </a:pPr>
            <a:r>
              <a:rPr lang="en-US"/>
              <a:t>21</a:t>
            </a:r>
            <a:r>
              <a:rPr lang="en-US" sz="1800" b="0" i="0" u="none" strike="noStrike" cap="none">
                <a:solidFill>
                  <a:srgbClr val="3F3F3F"/>
                </a:solidFill>
                <a:latin typeface="Trebuchet MS"/>
                <a:ea typeface="Trebuchet MS"/>
                <a:cs typeface="Trebuchet MS"/>
                <a:sym typeface="Trebuchet MS"/>
              </a:rPr>
              <a:t>% could com</a:t>
            </a:r>
            <a:r>
              <a:rPr lang="en-US"/>
              <a:t>fortably discuss Transgender issues</a:t>
            </a:r>
            <a:r>
              <a:rPr lang="en-US" sz="1800" b="0" i="0" u="none" strike="noStrike" cap="none">
                <a:solidFill>
                  <a:srgbClr val="3F3F3F"/>
                </a:solidFill>
                <a:latin typeface="Trebuchet MS"/>
                <a:ea typeface="Trebuchet MS"/>
                <a:cs typeface="Trebuchet MS"/>
                <a:sym typeface="Trebuchet MS"/>
              </a:rPr>
              <a:t> </a:t>
            </a:r>
          </a:p>
          <a:p>
            <a:pPr marL="342900" marR="0" lvl="0" indent="-342900" algn="l" rtl="0">
              <a:spcBef>
                <a:spcPts val="1000"/>
              </a:spcBef>
              <a:spcAft>
                <a:spcPts val="0"/>
              </a:spcAft>
              <a:buClr>
                <a:schemeClr val="accent1"/>
              </a:buClr>
              <a:buSzPct val="79999"/>
              <a:buFont typeface="Noto Sans Symbols"/>
              <a:buChar char="●"/>
            </a:pPr>
            <a:r>
              <a:rPr lang="en-US"/>
              <a:t>80% believe campus could be more inclusive of Transgender employees and students</a:t>
            </a:r>
          </a:p>
          <a:p>
            <a:pPr marL="342900" marR="0" lvl="0" indent="-342900" algn="l" rtl="0">
              <a:spcBef>
                <a:spcPts val="1000"/>
              </a:spcBef>
              <a:spcAft>
                <a:spcPts val="0"/>
              </a:spcAft>
              <a:buClr>
                <a:schemeClr val="accent1"/>
              </a:buClr>
              <a:buSzPct val="79999"/>
              <a:buFont typeface="Noto Sans Symbols"/>
              <a:buChar char="●"/>
            </a:pPr>
            <a:r>
              <a:rPr lang="en-US"/>
              <a:t>57% believe staff should undergo comprehensive training on Transgender issues </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p:txBody>
      </p:sp>
      <p:sp>
        <p:nvSpPr>
          <p:cNvPr id="169" name="Shape 169"/>
          <p:cNvSpPr txBox="1"/>
          <p:nvPr/>
        </p:nvSpPr>
        <p:spPr>
          <a:xfrm>
            <a:off x="900400" y="1440625"/>
            <a:ext cx="6227700" cy="555300"/>
          </a:xfrm>
          <a:prstGeom prst="rect">
            <a:avLst/>
          </a:prstGeom>
          <a:noFill/>
          <a:ln>
            <a:noFill/>
          </a:ln>
        </p:spPr>
        <p:txBody>
          <a:bodyPr lIns="91425" tIns="91425" rIns="91425" bIns="91425" anchor="t" anchorCtr="0">
            <a:noAutofit/>
          </a:bodyPr>
          <a:lstStyle/>
          <a:p>
            <a:pPr lvl="0">
              <a:spcBef>
                <a:spcPts val="0"/>
              </a:spcBef>
              <a:buNone/>
            </a:pPr>
            <a:r>
              <a:rPr lang="en-US" sz="1800">
                <a:solidFill>
                  <a:srgbClr val="B7B7B7"/>
                </a:solidFill>
              </a:rPr>
              <a:t>Anonymous online survey completed by Senior Staff</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What Can We Improve?</a:t>
            </a:r>
          </a:p>
        </p:txBody>
      </p:sp>
      <p:sp>
        <p:nvSpPr>
          <p:cNvPr id="176" name="Shape 176"/>
          <p:cNvSpPr txBox="1">
            <a:spLocks noGrp="1"/>
          </p:cNvSpPr>
          <p:nvPr>
            <p:ph type="body" idx="1"/>
          </p:nvPr>
        </p:nvSpPr>
        <p:spPr>
          <a:xfrm>
            <a:off x="982133" y="1680810"/>
            <a:ext cx="8596800" cy="3880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Living Learning Community for Gender-Inclusive Living</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Employment training</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Write policy for inclusive workplace</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Want 50% gender-inclusive bathrooms in the next 5 years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Counseling Center – group therapy</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Specific counselor with more experience with Transgender students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Self-identification</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Name on diplomas, ID cards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Intramural athletics</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Locker rooms</a:t>
            </a:r>
          </a:p>
          <a:p>
            <a:pPr marR="0" lvl="0" algn="l" rtl="0">
              <a:spcBef>
                <a:spcPts val="1000"/>
              </a:spcBef>
              <a:spcAft>
                <a:spcPts val="0"/>
              </a:spcAft>
              <a:buClr>
                <a:schemeClr val="accent1"/>
              </a:buClr>
              <a:buSzPct val="79999"/>
              <a:buFont typeface="Noto Sans Symbols"/>
              <a:buChar char="●"/>
            </a:pPr>
            <a:r>
              <a:rPr lang="en-US"/>
              <a:t>Community partnerships</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Living Learning Community</a:t>
            </a:r>
          </a:p>
        </p:txBody>
      </p:sp>
      <p:sp>
        <p:nvSpPr>
          <p:cNvPr id="182" name="Shape 182"/>
          <p:cNvSpPr txBox="1">
            <a:spLocks noGrp="1"/>
          </p:cNvSpPr>
          <p:nvPr>
            <p:ph type="body" idx="1"/>
          </p:nvPr>
        </p:nvSpPr>
        <p:spPr>
          <a:xfrm>
            <a:off x="577975" y="1701800"/>
            <a:ext cx="6649199" cy="3880799"/>
          </a:xfrm>
          <a:prstGeom prst="rect">
            <a:avLst/>
          </a:prstGeom>
          <a:noFill/>
          <a:ln>
            <a:noFill/>
          </a:ln>
        </p:spPr>
        <p:txBody>
          <a:bodyPr lIns="91425" tIns="45700" rIns="91425" bIns="45700" anchor="t" anchorCtr="0">
            <a:noAutofit/>
          </a:bodyPr>
          <a:lstStyle/>
          <a:p>
            <a:pPr marL="342900" marR="0" lvl="0" indent="-251459" algn="l" rtl="0">
              <a:lnSpc>
                <a:spcPct val="115000"/>
              </a:lnSpc>
              <a:spcBef>
                <a:spcPts val="0"/>
              </a:spcBef>
              <a:spcAft>
                <a:spcPts val="0"/>
              </a:spcAft>
            </a:pPr>
            <a:r>
              <a:rPr lang="en-US"/>
              <a:t>Creating a living environment for students to opt into</a:t>
            </a:r>
          </a:p>
          <a:p>
            <a:pPr marR="0" lvl="0" algn="l" rtl="0">
              <a:lnSpc>
                <a:spcPct val="100000"/>
              </a:lnSpc>
              <a:spcBef>
                <a:spcPts val="0"/>
              </a:spcBef>
              <a:spcAft>
                <a:spcPts val="0"/>
              </a:spcAft>
            </a:pPr>
            <a:r>
              <a:rPr lang="en-US"/>
              <a:t>Work with faculty partners in various departments to develop intentional and educational programming for the floors</a:t>
            </a:r>
          </a:p>
          <a:p>
            <a:pPr marR="0" lvl="1" algn="l" rtl="0">
              <a:lnSpc>
                <a:spcPct val="115000"/>
              </a:lnSpc>
              <a:spcBef>
                <a:spcPts val="0"/>
              </a:spcBef>
              <a:spcAft>
                <a:spcPts val="0"/>
              </a:spcAft>
            </a:pPr>
            <a:r>
              <a:rPr lang="en-US"/>
              <a:t>Connecting with already-established courses and </a:t>
            </a:r>
            <a:br>
              <a:rPr lang="en-US"/>
            </a:br>
            <a:r>
              <a:rPr lang="en-US"/>
              <a:t>enrolling LLC students into a specific course so </a:t>
            </a:r>
            <a:br>
              <a:rPr lang="en-US"/>
            </a:br>
            <a:r>
              <a:rPr lang="en-US"/>
              <a:t>that they have at least one class together</a:t>
            </a:r>
          </a:p>
          <a:p>
            <a:pPr marR="0" lvl="0" algn="l" rtl="0">
              <a:lnSpc>
                <a:spcPct val="100000"/>
              </a:lnSpc>
              <a:spcBef>
                <a:spcPts val="0"/>
              </a:spcBef>
              <a:spcAft>
                <a:spcPts val="0"/>
              </a:spcAft>
            </a:pPr>
            <a:r>
              <a:rPr lang="en-US"/>
              <a:t>Provide social programming in connection with </a:t>
            </a:r>
            <a:br>
              <a:rPr lang="en-US"/>
            </a:br>
            <a:r>
              <a:rPr lang="en-US"/>
              <a:t>programs that are already offered on campus</a:t>
            </a:r>
          </a:p>
          <a:p>
            <a:pPr marR="0" lvl="1" algn="l" rtl="0">
              <a:lnSpc>
                <a:spcPct val="115000"/>
              </a:lnSpc>
              <a:spcBef>
                <a:spcPts val="0"/>
              </a:spcBef>
              <a:spcAft>
                <a:spcPts val="0"/>
              </a:spcAft>
            </a:pPr>
            <a:r>
              <a:rPr lang="en-US"/>
              <a:t>LGBT socials, study nights, conference trips, and </a:t>
            </a:r>
            <a:br>
              <a:rPr lang="en-US"/>
            </a:br>
            <a:r>
              <a:rPr lang="en-US"/>
              <a:t>other initiatives</a:t>
            </a:r>
          </a:p>
          <a:p>
            <a:pPr marR="0" lvl="0" algn="l" rtl="0">
              <a:lnSpc>
                <a:spcPct val="115000"/>
              </a:lnSpc>
              <a:spcBef>
                <a:spcPts val="0"/>
              </a:spcBef>
              <a:spcAft>
                <a:spcPts val="0"/>
              </a:spcAft>
            </a:pPr>
            <a:r>
              <a:rPr lang="en-US"/>
              <a:t>Gender-inclusive bathrooms available on the floor(s)</a:t>
            </a:r>
          </a:p>
          <a:p>
            <a:pPr marR="0" lvl="0" algn="l" rtl="0">
              <a:lnSpc>
                <a:spcPct val="115000"/>
              </a:lnSpc>
              <a:spcBef>
                <a:spcPts val="0"/>
              </a:spcBef>
              <a:spcAft>
                <a:spcPts val="0"/>
              </a:spcAft>
            </a:pPr>
            <a:r>
              <a:rPr lang="en-US"/>
              <a:t>Specific selection and training of RA for the floor</a:t>
            </a:r>
          </a:p>
          <a:p>
            <a:pPr marR="0" lvl="0" algn="l" rtl="0">
              <a:lnSpc>
                <a:spcPct val="100000"/>
              </a:lnSpc>
              <a:spcBef>
                <a:spcPts val="0"/>
              </a:spcBef>
              <a:spcAft>
                <a:spcPts val="0"/>
              </a:spcAft>
            </a:pPr>
            <a:r>
              <a:rPr lang="en-US"/>
              <a:t>Provide funding from Housing for partnering with all above initiatives</a:t>
            </a:r>
          </a:p>
        </p:txBody>
      </p:sp>
      <p:pic>
        <p:nvPicPr>
          <p:cNvPr id="183" name="Shape 183"/>
          <p:cNvPicPr preferRelativeResize="0"/>
          <p:nvPr/>
        </p:nvPicPr>
        <p:blipFill>
          <a:blip r:embed="rId3">
            <a:alphaModFix/>
          </a:blip>
          <a:stretch>
            <a:fillRect/>
          </a:stretch>
        </p:blipFill>
        <p:spPr>
          <a:xfrm>
            <a:off x="6680575" y="2869025"/>
            <a:ext cx="3047349" cy="203156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50% Gender-Inclusive Bathrooms by 2021</a:t>
            </a:r>
          </a:p>
          <a:p>
            <a:pPr marL="457200" marR="0" lvl="0" indent="-381000" algn="l" rtl="0">
              <a:spcBef>
                <a:spcPts val="0"/>
              </a:spcBef>
              <a:buSzPct val="100000"/>
              <a:buChar char="➢"/>
            </a:pPr>
            <a:r>
              <a:rPr lang="en-US" sz="2400"/>
              <a:t>Also called Gender-Neutral, All-Gender, Inclusive, etc.</a:t>
            </a:r>
          </a:p>
        </p:txBody>
      </p:sp>
      <p:sp>
        <p:nvSpPr>
          <p:cNvPr id="189" name="Shape 189"/>
          <p:cNvSpPr txBox="1">
            <a:spLocks noGrp="1"/>
          </p:cNvSpPr>
          <p:nvPr>
            <p:ph type="body" idx="1"/>
          </p:nvPr>
        </p:nvSpPr>
        <p:spPr>
          <a:xfrm>
            <a:off x="677333" y="2160589"/>
            <a:ext cx="8596668" cy="3880773"/>
          </a:xfrm>
          <a:prstGeom prst="rect">
            <a:avLst/>
          </a:prstGeom>
          <a:noFill/>
          <a:ln>
            <a:noFill/>
          </a:ln>
        </p:spPr>
        <p:txBody>
          <a:bodyPr lIns="91425" tIns="45700" rIns="91425" bIns="45700" anchor="t" anchorCtr="0">
            <a:noAutofit/>
          </a:bodyPr>
          <a:lstStyle/>
          <a:p>
            <a:pPr marL="342900" marR="0" lvl="0" indent="-251459" algn="l" rtl="0">
              <a:lnSpc>
                <a:spcPct val="115000"/>
              </a:lnSpc>
              <a:spcBef>
                <a:spcPts val="0"/>
              </a:spcBef>
              <a:spcAft>
                <a:spcPts val="0"/>
              </a:spcAft>
            </a:pPr>
            <a:r>
              <a:rPr lang="en-US"/>
              <a:t>Recognize that bathrooms are for ALL genders, not just men and women</a:t>
            </a:r>
          </a:p>
          <a:p>
            <a:pPr marL="342900" marR="0" lvl="0" indent="-251459" algn="l" rtl="0">
              <a:lnSpc>
                <a:spcPct val="115000"/>
              </a:lnSpc>
              <a:spcBef>
                <a:spcPts val="0"/>
              </a:spcBef>
              <a:spcAft>
                <a:spcPts val="0"/>
              </a:spcAft>
            </a:pPr>
            <a:r>
              <a:rPr lang="en-US"/>
              <a:t>Many campus bathrooms are already structured for use by all genders</a:t>
            </a:r>
          </a:p>
          <a:p>
            <a:pPr marR="0" lvl="1" algn="l" rtl="0">
              <a:lnSpc>
                <a:spcPct val="115000"/>
              </a:lnSpc>
              <a:spcBef>
                <a:spcPts val="0"/>
              </a:spcBef>
              <a:spcAft>
                <a:spcPts val="0"/>
              </a:spcAft>
            </a:pPr>
            <a:r>
              <a:rPr lang="en-US"/>
              <a:t>Cost of switching to gender-inclusive bathrooms is the cost of new signs</a:t>
            </a:r>
          </a:p>
          <a:p>
            <a:pPr marR="0" lvl="1" algn="l" rtl="0">
              <a:lnSpc>
                <a:spcPct val="115000"/>
              </a:lnSpc>
              <a:spcBef>
                <a:spcPts val="0"/>
              </a:spcBef>
              <a:spcAft>
                <a:spcPts val="0"/>
              </a:spcAft>
            </a:pPr>
            <a:r>
              <a:rPr lang="en-US"/>
              <a:t>To begin transition, start with most easily renovated/adjusted bathrooms</a:t>
            </a:r>
          </a:p>
          <a:p>
            <a:pPr marR="0" lvl="0" algn="l" rtl="0">
              <a:lnSpc>
                <a:spcPct val="115000"/>
              </a:lnSpc>
              <a:spcBef>
                <a:spcPts val="0"/>
              </a:spcBef>
              <a:spcAft>
                <a:spcPts val="0"/>
              </a:spcAft>
            </a:pPr>
            <a:r>
              <a:rPr lang="en-US"/>
              <a:t>Provide passive and active programming campus-wide to educate about the history of and reason why gender-inclusive bathrooms </a:t>
            </a:r>
          </a:p>
          <a:p>
            <a:pPr marR="0" lvl="1" algn="l" rtl="0">
              <a:lnSpc>
                <a:spcPct val="115000"/>
              </a:lnSpc>
              <a:spcBef>
                <a:spcPts val="0"/>
              </a:spcBef>
              <a:spcAft>
                <a:spcPts val="0"/>
              </a:spcAft>
            </a:pPr>
            <a:r>
              <a:rPr lang="en-US"/>
              <a:t>Posters and bulletin boards</a:t>
            </a:r>
          </a:p>
          <a:p>
            <a:pPr marR="0" lvl="1" algn="l" rtl="0">
              <a:lnSpc>
                <a:spcPct val="115000"/>
              </a:lnSpc>
              <a:spcBef>
                <a:spcPts val="0"/>
              </a:spcBef>
              <a:spcAft>
                <a:spcPts val="0"/>
              </a:spcAft>
            </a:pPr>
            <a:r>
              <a:rPr lang="en-US"/>
              <a:t>Including training for faculty and staff for them to inform students</a:t>
            </a:r>
          </a:p>
          <a:p>
            <a:pPr marR="0" lvl="0" algn="l" rtl="0">
              <a:lnSpc>
                <a:spcPct val="115000"/>
              </a:lnSpc>
              <a:spcBef>
                <a:spcPts val="0"/>
              </a:spcBef>
              <a:spcAft>
                <a:spcPts val="0"/>
              </a:spcAft>
            </a:pPr>
            <a:r>
              <a:rPr lang="en-US"/>
              <a:t>Work to ensure that each building has proportional amount of gender-inclusive bathrooms to non-inclusive bathrooms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77333" y="228600"/>
            <a:ext cx="8596800" cy="13208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Employment Training--For student</a:t>
            </a:r>
            <a:r>
              <a:rPr lang="en-US"/>
              <a:t>s and staff</a:t>
            </a:r>
          </a:p>
        </p:txBody>
      </p:sp>
      <p:sp>
        <p:nvSpPr>
          <p:cNvPr id="195" name="Shape 195"/>
          <p:cNvSpPr txBox="1">
            <a:spLocks noGrp="1"/>
          </p:cNvSpPr>
          <p:nvPr>
            <p:ph type="body" idx="1"/>
          </p:nvPr>
        </p:nvSpPr>
        <p:spPr>
          <a:xfrm>
            <a:off x="677325" y="1442000"/>
            <a:ext cx="8596800" cy="4895699"/>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pPr>
            <a:r>
              <a:rPr lang="en-US"/>
              <a:t>It is our effort at Centrist College to make not only the campus more Trans* inclusive for students, but other campus community members as well.  This means that we will implement a more Trans* friendly workplace by:</a:t>
            </a:r>
          </a:p>
          <a:p>
            <a:pPr marL="914400" marR="0" lvl="1" indent="-228600" algn="l" rtl="0">
              <a:spcBef>
                <a:spcPts val="0"/>
              </a:spcBef>
              <a:spcAft>
                <a:spcPts val="0"/>
              </a:spcAft>
            </a:pPr>
            <a:r>
              <a:rPr lang="en-US"/>
              <a:t>Ensuring our health insurance policy includes coverage for Trans* health needs including transition-related care.</a:t>
            </a:r>
          </a:p>
          <a:p>
            <a:pPr marL="914400" marR="0" lvl="1" indent="-228600" algn="l" rtl="0">
              <a:spcBef>
                <a:spcPts val="0"/>
              </a:spcBef>
              <a:spcAft>
                <a:spcPts val="0"/>
              </a:spcAft>
            </a:pPr>
            <a:r>
              <a:rPr lang="en-US"/>
              <a:t>Ensuring that all non-discrimination policies protect identities including Trans*, gender non-conforming, gender identity, and gender expression.</a:t>
            </a:r>
          </a:p>
          <a:p>
            <a:pPr marL="914400" marR="0" lvl="1" indent="-228600" algn="l" rtl="0">
              <a:spcBef>
                <a:spcPts val="0"/>
              </a:spcBef>
              <a:spcAft>
                <a:spcPts val="0"/>
              </a:spcAft>
            </a:pPr>
            <a:r>
              <a:rPr lang="en-US"/>
              <a:t>Developing procedures and policies for when any employee transitions while in their position. This will include clear communication to all staff of support for the individual, and will be conducted how the person transitioning is most comfortable.</a:t>
            </a:r>
          </a:p>
          <a:p>
            <a:pPr marL="914400" marR="0" lvl="1" indent="-228600" algn="l" rtl="0">
              <a:spcBef>
                <a:spcPts val="0"/>
              </a:spcBef>
              <a:spcAft>
                <a:spcPts val="0"/>
              </a:spcAft>
            </a:pPr>
            <a:r>
              <a:rPr lang="en-US"/>
              <a:t>We are committed to the use of all individual’s preferred gender pronouns and during a newly implemented all staff training, we will ensure the concept is being discussed across all departments. </a:t>
            </a:r>
          </a:p>
          <a:p>
            <a:pPr marL="914400" marR="0" lvl="1" indent="-228600" algn="l" rtl="0">
              <a:spcBef>
                <a:spcPts val="0"/>
              </a:spcBef>
              <a:spcAft>
                <a:spcPts val="0"/>
              </a:spcAft>
            </a:pPr>
            <a:r>
              <a:rPr lang="en-US"/>
              <a:t>Dress codes have been updated to ensure that no dress policy is exclusionary or limited based on an employee’s gender.</a:t>
            </a:r>
          </a:p>
          <a:p>
            <a:pPr marL="914400" marR="0" lvl="1" indent="-228600" algn="l" rtl="0">
              <a:spcBef>
                <a:spcPts val="0"/>
              </a:spcBef>
              <a:spcAft>
                <a:spcPts val="0"/>
              </a:spcAft>
            </a:pPr>
            <a:r>
              <a:rPr lang="en-US"/>
              <a:t>Similar to students, employees have the right and opportunity to change their name and gender in their official record at any time. This will be consistently communicated to them through training.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Counseling Center</a:t>
            </a:r>
          </a:p>
        </p:txBody>
      </p:sp>
      <p:sp>
        <p:nvSpPr>
          <p:cNvPr id="201" name="Shape 201"/>
          <p:cNvSpPr txBox="1">
            <a:spLocks noGrp="1"/>
          </p:cNvSpPr>
          <p:nvPr>
            <p:ph type="body" idx="1"/>
          </p:nvPr>
        </p:nvSpPr>
        <p:spPr>
          <a:xfrm>
            <a:off x="677333" y="1779589"/>
            <a:ext cx="8596800" cy="3880799"/>
          </a:xfrm>
          <a:prstGeom prst="rect">
            <a:avLst/>
          </a:prstGeom>
          <a:noFill/>
          <a:ln>
            <a:noFill/>
          </a:ln>
        </p:spPr>
        <p:txBody>
          <a:bodyPr lIns="91425" tIns="45700" rIns="91425" bIns="45700" anchor="t" anchorCtr="0">
            <a:noAutofit/>
          </a:bodyPr>
          <a:lstStyle/>
          <a:p>
            <a:pPr marL="457200" marR="0" lvl="0" indent="-342900" algn="l" rtl="0">
              <a:lnSpc>
                <a:spcPct val="150000"/>
              </a:lnSpc>
              <a:spcBef>
                <a:spcPts val="0"/>
              </a:spcBef>
              <a:spcAft>
                <a:spcPts val="0"/>
              </a:spcAft>
              <a:buSzPct val="100000"/>
            </a:pPr>
            <a:r>
              <a:rPr lang="en-US"/>
              <a:t>Provide a counselor who has training in supporting trans* students to better serve them</a:t>
            </a:r>
          </a:p>
          <a:p>
            <a:pPr marL="914400" marR="0" lvl="1" indent="-342900" algn="l" rtl="0">
              <a:lnSpc>
                <a:spcPct val="150000"/>
              </a:lnSpc>
              <a:spcBef>
                <a:spcPts val="0"/>
              </a:spcBef>
              <a:spcAft>
                <a:spcPts val="0"/>
              </a:spcAft>
              <a:buSzPct val="100000"/>
            </a:pPr>
            <a:r>
              <a:rPr lang="en-US" sz="1800"/>
              <a:t>Will help both the counselor and student build a relationship on trust</a:t>
            </a:r>
          </a:p>
          <a:p>
            <a:pPr marL="457200" marR="0" lvl="0" indent="-342900" algn="l" rtl="0">
              <a:lnSpc>
                <a:spcPct val="150000"/>
              </a:lnSpc>
              <a:spcBef>
                <a:spcPts val="0"/>
              </a:spcBef>
              <a:spcAft>
                <a:spcPts val="0"/>
              </a:spcAft>
              <a:buSzPct val="100000"/>
            </a:pPr>
            <a:r>
              <a:rPr lang="en-US"/>
              <a:t>Be able to understand the importance of using appropriate language</a:t>
            </a:r>
          </a:p>
          <a:p>
            <a:pPr marL="914400" marR="0" lvl="1" indent="-342900" algn="l" rtl="0">
              <a:lnSpc>
                <a:spcPct val="150000"/>
              </a:lnSpc>
              <a:spcBef>
                <a:spcPts val="0"/>
              </a:spcBef>
              <a:spcAft>
                <a:spcPts val="0"/>
              </a:spcAft>
              <a:buSzPct val="100000"/>
            </a:pPr>
            <a:r>
              <a:rPr lang="en-US" sz="1800"/>
              <a:t>Ex: correct name and pronouns</a:t>
            </a:r>
          </a:p>
          <a:p>
            <a:pPr marL="1371600" marR="0" lvl="2" indent="-342900" algn="l" rtl="0">
              <a:lnSpc>
                <a:spcPct val="150000"/>
              </a:lnSpc>
              <a:spcBef>
                <a:spcPts val="0"/>
              </a:spcBef>
              <a:spcAft>
                <a:spcPts val="0"/>
              </a:spcAft>
              <a:buSzPct val="100000"/>
            </a:pPr>
            <a:r>
              <a:rPr lang="en-US" sz="1800"/>
              <a:t>Give the students an opportunity to be called what they identify as</a:t>
            </a:r>
          </a:p>
          <a:p>
            <a:pPr marL="457200" marR="0" lvl="0" indent="-342900" algn="l" rtl="0">
              <a:lnSpc>
                <a:spcPct val="150000"/>
              </a:lnSpc>
              <a:spcBef>
                <a:spcPts val="0"/>
              </a:spcBef>
              <a:spcAft>
                <a:spcPts val="0"/>
              </a:spcAft>
              <a:buSzPct val="100000"/>
            </a:pPr>
            <a:r>
              <a:rPr lang="en-US"/>
              <a:t>Offer a support group for students </a:t>
            </a:r>
          </a:p>
          <a:p>
            <a:pPr marL="914400" marR="0" lvl="1" indent="-342900" algn="l" rtl="0">
              <a:lnSpc>
                <a:spcPct val="150000"/>
              </a:lnSpc>
              <a:spcBef>
                <a:spcPts val="0"/>
              </a:spcBef>
              <a:spcAft>
                <a:spcPts val="0"/>
              </a:spcAft>
              <a:buSzPct val="100000"/>
            </a:pPr>
            <a:r>
              <a:rPr lang="en-US" sz="1800"/>
              <a:t>Students are able to address their identities and share their experiences</a:t>
            </a:r>
          </a:p>
        </p:txBody>
      </p:sp>
    </p:spTree>
  </p:cSld>
  <p:clrMapOvr>
    <a:masterClrMapping/>
  </p:clrMapOvr>
  <p:transition spd="slow">
    <p:cut/>
  </p:transition>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Custom</PresentationFormat>
  <Paragraphs>136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Transgender Students at Centrist College</vt:lpstr>
      <vt:lpstr>Our Student Population</vt:lpstr>
      <vt:lpstr>What Does Our Campus Have?</vt:lpstr>
      <vt:lpstr>Survey Results</vt:lpstr>
      <vt:lpstr>What Can We Improve?</vt:lpstr>
      <vt:lpstr>Living Learning Community</vt:lpstr>
      <vt:lpstr>50% Gender-Inclusive Bathrooms by 2021 Also called Gender-Neutral, All-Gender, Inclusive, etc.</vt:lpstr>
      <vt:lpstr>Employment Training--For students and staff</vt:lpstr>
      <vt:lpstr>Counseling Center</vt:lpstr>
      <vt:lpstr>Self-Identification policies</vt:lpstr>
      <vt:lpstr>Intramural Athletics</vt:lpstr>
      <vt:lpstr>Community Partnerships</vt:lpstr>
      <vt:lpstr>Local Hospital Partnerships</vt:lpstr>
      <vt:lpstr>Safe Space Training for Community Members</vt:lpstr>
      <vt:lpstr>Lawmakers</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Students at Centrist College</dc:title>
  <dc:creator>Jason</dc:creator>
  <cp:lastModifiedBy>Jason</cp:lastModifiedBy>
  <cp:revision>1</cp:revision>
  <dcterms:modified xsi:type="dcterms:W3CDTF">2016-02-27T01:35:01Z</dcterms:modified>
</cp:coreProperties>
</file>