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embeddedFontLst>
    <p:embeddedFont>
      <p:font typeface="Source Code Pro" panose="020B0604020202020204" charset="0"/>
      <p:regular r:id="rId28"/>
      <p:bold r:id="rId29"/>
    </p:embeddedFont>
    <p:embeddedFont>
      <p:font typeface="Oswald" panose="020B0604020202020204" charset="0"/>
      <p:regular r:id="rId30"/>
      <p:bold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1596" y="-5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38701502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e5FviqVGtO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a:p>
            <a:pPr lvl="0" rtl="0">
              <a:spcBef>
                <a:spcPts val="0"/>
              </a:spcBef>
              <a:buNone/>
            </a:pPr>
            <a:endParaRPr/>
          </a:p>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5" name="Shape 1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7" name="Shape 2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0" name="Shape 2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6" name="Shape 2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2" name="Shape 2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0" name="Shape 2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6" name="Shape 2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(assumptions)</a:t>
            </a:r>
          </a:p>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Video URL: </a:t>
            </a:r>
            <a:r>
              <a:rPr lang="en" u="sng">
                <a:solidFill>
                  <a:schemeClr val="hlink"/>
                </a:solidFill>
                <a:hlinkClick r:id="rId3"/>
              </a:rPr>
              <a:t>https://www.youtube.com/watch?v=e5FviqVGtOE</a:t>
            </a:r>
            <a:r>
              <a:rPr lang="en"/>
              <a:t> - What Being Trans Is Really Like I Get Real I Refinery 29</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a:t>The Centrist College Trans* Training Mission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sz="1400" b="1"/>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name="adj" fmla="val 50000"/>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5" y="0"/>
            <a:ext cx="9144000" cy="31241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411175" y="644300"/>
            <a:ext cx="8282399" cy="2109000"/>
          </a:xfrm>
          <a:prstGeom prst="rect">
            <a:avLst/>
          </a:prstGeom>
        </p:spPr>
        <p:txBody>
          <a:bodyPr lIns="91425" tIns="91425" rIns="91425" bIns="91425" anchor="b" anchorCtr="0"/>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a:endParaRPr/>
          </a:p>
        </p:txBody>
      </p:sp>
      <p:sp>
        <p:nvSpPr>
          <p:cNvPr id="13" name="Shape 13"/>
          <p:cNvSpPr txBox="1">
            <a:spLocks noGrp="1"/>
          </p:cNvSpPr>
          <p:nvPr>
            <p:ph type="subTitle" idx="1"/>
          </p:nvPr>
        </p:nvSpPr>
        <p:spPr>
          <a:xfrm>
            <a:off x="411175" y="3398250"/>
            <a:ext cx="8282399" cy="1260599"/>
          </a:xfrm>
          <a:prstGeom prst="rect">
            <a:avLst/>
          </a:prstGeom>
        </p:spPr>
        <p:txBody>
          <a:bodyPr lIns="91425" tIns="91425" rIns="91425" bIns="91425" anchor="ctr" anchorCtr="0"/>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a:endParaRPr/>
          </a:p>
        </p:txBody>
      </p:sp>
      <p:sp>
        <p:nvSpPr>
          <p:cNvPr id="14" name="Shape 1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w="28575" cap="flat" cmpd="sng">
            <a:solidFill>
              <a:schemeClr val="dk1"/>
            </a:solidFill>
            <a:prstDash val="lgDash"/>
            <a:round/>
            <a:headEnd type="none" w="med" len="med"/>
            <a:tailEnd type="none" w="med" len="med"/>
          </a:ln>
        </p:spPr>
      </p:cxnSp>
      <p:sp>
        <p:nvSpPr>
          <p:cNvPr id="53" name="Shape 53"/>
          <p:cNvSpPr txBox="1">
            <a:spLocks noGrp="1"/>
          </p:cNvSpPr>
          <p:nvPr>
            <p:ph type="title"/>
          </p:nvPr>
        </p:nvSpPr>
        <p:spPr>
          <a:xfrm>
            <a:off x="311700" y="1106125"/>
            <a:ext cx="8520599" cy="1963500"/>
          </a:xfrm>
          <a:prstGeom prst="rect">
            <a:avLst/>
          </a:prstGeom>
        </p:spPr>
        <p:txBody>
          <a:bodyPr lIns="91425" tIns="91425" rIns="91425" bIns="91425" anchor="b" anchorCtr="0"/>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a:endParaRPr/>
          </a:p>
        </p:txBody>
      </p:sp>
      <p:sp>
        <p:nvSpPr>
          <p:cNvPr id="54" name="Shape 54"/>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5" name="Shape 5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430800" y="1889700"/>
            <a:ext cx="8282399" cy="1516500"/>
          </a:xfrm>
          <a:prstGeom prst="rect">
            <a:avLst/>
          </a:prstGeom>
        </p:spPr>
        <p:txBody>
          <a:bodyPr lIns="91425" tIns="91425" rIns="91425" bIns="91425" anchor="ctr" anchorCtr="0"/>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a:endParaRPr/>
          </a:p>
        </p:txBody>
      </p:sp>
      <p:sp>
        <p:nvSpPr>
          <p:cNvPr id="18" name="Shape 1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cxnSp>
        <p:nvCxnSpPr>
          <p:cNvPr id="20" name="Shape 20"/>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1" name="Shape 21"/>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468825"/>
            <a:ext cx="8520599" cy="30999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cxnSp>
        <p:nvCxnSpPr>
          <p:cNvPr id="25" name="Shape 25"/>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6" name="Shape 26"/>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468825"/>
            <a:ext cx="3999899"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468825"/>
            <a:ext cx="3999899"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cxnSp>
        <p:nvCxnSpPr>
          <p:cNvPr id="34" name="Shape 34"/>
          <p:cNvCxnSpPr/>
          <p:nvPr/>
        </p:nvCxnSpPr>
        <p:spPr>
          <a:xfrm>
            <a:off x="418675" y="1457787"/>
            <a:ext cx="614099" cy="0"/>
          </a:xfrm>
          <a:prstGeom prst="straightConnector1">
            <a:avLst/>
          </a:prstGeom>
          <a:noFill/>
          <a:ln w="19050" cap="flat" cmpd="sng">
            <a:solidFill>
              <a:schemeClr val="dk2"/>
            </a:solidFill>
            <a:prstDash val="lgDash"/>
            <a:round/>
            <a:headEnd type="none" w="med" len="med"/>
            <a:tailEnd type="none" w="med" len="med"/>
          </a:ln>
        </p:spPr>
      </p:cxnSp>
      <p:sp>
        <p:nvSpPr>
          <p:cNvPr id="35" name="Shape 35"/>
          <p:cNvSpPr txBox="1">
            <a:spLocks noGrp="1"/>
          </p:cNvSpPr>
          <p:nvPr>
            <p:ph type="title"/>
          </p:nvPr>
        </p:nvSpPr>
        <p:spPr>
          <a:xfrm>
            <a:off x="311700" y="6318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6" name="Shape 36"/>
          <p:cNvSpPr txBox="1">
            <a:spLocks noGrp="1"/>
          </p:cNvSpPr>
          <p:nvPr>
            <p:ph type="body" idx="1"/>
          </p:nvPr>
        </p:nvSpPr>
        <p:spPr>
          <a:xfrm>
            <a:off x="311700" y="1618203"/>
            <a:ext cx="2807999" cy="29508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7" name="Shape 3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528900"/>
            <a:ext cx="5678099" cy="4085699"/>
          </a:xfrm>
          <a:prstGeom prst="rect">
            <a:avLst/>
          </a:prstGeom>
        </p:spPr>
        <p:txBody>
          <a:bodyPr lIns="91425" tIns="91425" rIns="91425" bIns="91425" anchor="ctr" anchorCtr="0"/>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a:endParaRPr/>
          </a:p>
        </p:txBody>
      </p:sp>
      <p:sp>
        <p:nvSpPr>
          <p:cNvPr id="40" name="Shape 4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bg>
      <p:bgPr>
        <a:solidFill>
          <a:schemeClr val="dk1"/>
        </a:solidFill>
        <a:effectLst/>
      </p:bgPr>
    </p:bg>
    <p:spTree>
      <p:nvGrpSpPr>
        <p:cNvPr id="1" name="Shape 41"/>
        <p:cNvGrpSpPr/>
        <p:nvPr/>
      </p:nvGrpSpPr>
      <p:grpSpPr>
        <a:xfrm>
          <a:off x="0" y="0"/>
          <a:ext cx="0" cy="0"/>
          <a:chOff x="0" y="0"/>
          <a:chExt cx="0" cy="0"/>
        </a:xfrm>
      </p:grpSpPr>
      <p:sp>
        <p:nvSpPr>
          <p:cNvPr id="42" name="Shape 42"/>
          <p:cNvSpPr/>
          <p:nvPr/>
        </p:nvSpPr>
        <p:spPr>
          <a:xfrm>
            <a:off x="4572000" y="175"/>
            <a:ext cx="4572000" cy="5143499"/>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577199" cy="0"/>
          </a:xfrm>
          <a:prstGeom prst="straightConnector1">
            <a:avLst/>
          </a:prstGeom>
          <a:noFill/>
          <a:ln w="19050" cap="flat" cmpd="sng">
            <a:solidFill>
              <a:schemeClr val="dk1"/>
            </a:solidFill>
            <a:prstDash val="lgDash"/>
            <a:round/>
            <a:headEnd type="none" w="med" len="med"/>
            <a:tailEnd type="none" w="med" len="med"/>
          </a:ln>
        </p:spPr>
      </p:cxnSp>
      <p:sp>
        <p:nvSpPr>
          <p:cNvPr id="44" name="Shape 44"/>
          <p:cNvSpPr txBox="1">
            <a:spLocks noGrp="1"/>
          </p:cNvSpPr>
          <p:nvPr>
            <p:ph type="title"/>
          </p:nvPr>
        </p:nvSpPr>
        <p:spPr>
          <a:xfrm>
            <a:off x="265500" y="1078750"/>
            <a:ext cx="4045199" cy="1789200"/>
          </a:xfrm>
          <a:prstGeom prst="rect">
            <a:avLst/>
          </a:prstGeom>
        </p:spPr>
        <p:txBody>
          <a:bodyPr lIns="91425" tIns="91425" rIns="91425" bIns="91425" anchor="b" anchorCtr="0"/>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a:endParaRPr/>
          </a:p>
        </p:txBody>
      </p:sp>
      <p:sp>
        <p:nvSpPr>
          <p:cNvPr id="45" name="Shape 45"/>
          <p:cNvSpPr txBox="1">
            <a:spLocks noGrp="1"/>
          </p:cNvSpPr>
          <p:nvPr>
            <p:ph type="subTitle" idx="1"/>
          </p:nvPr>
        </p:nvSpPr>
        <p:spPr>
          <a:xfrm>
            <a:off x="265500" y="2921400"/>
            <a:ext cx="4045199" cy="1345500"/>
          </a:xfrm>
          <a:prstGeom prst="rect">
            <a:avLst/>
          </a:prstGeom>
        </p:spPr>
        <p:txBody>
          <a:bodyPr lIns="91425" tIns="91425" rIns="91425" bIns="91425" anchor="t" anchorCtr="0"/>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a:endParaRPr/>
          </a:p>
        </p:txBody>
      </p:sp>
      <p:sp>
        <p:nvSpPr>
          <p:cNvPr id="46" name="Shape 46"/>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7" name="Shape 4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a:endParaRPr/>
          </a:p>
        </p:txBody>
      </p:sp>
      <p:sp>
        <p:nvSpPr>
          <p:cNvPr id="50" name="Shape 5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72500"/>
            <a:ext cx="8520599" cy="733499"/>
          </a:xfrm>
          <a:prstGeom prst="rect">
            <a:avLst/>
          </a:prstGeom>
          <a:noFill/>
          <a:ln>
            <a:noFill/>
          </a:ln>
        </p:spPr>
        <p:txBody>
          <a:bodyPr lIns="91425" tIns="91425" rIns="91425" bIns="91425" anchor="b"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468825"/>
            <a:ext cx="8520599" cy="3099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endParaRPr lang="en" sz="1000">
              <a:solidFill>
                <a:schemeClr val="dk2"/>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vp.studentlife.uiowa.edu/assets/Transgender-Issues-on-College-Campuses.pdf"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youtube.com/v/e5FviqVGtOE"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411175" y="644300"/>
            <a:ext cx="8282399" cy="2109000"/>
          </a:xfrm>
          <a:prstGeom prst="rect">
            <a:avLst/>
          </a:prstGeom>
        </p:spPr>
        <p:txBody>
          <a:bodyPr lIns="91425" tIns="91425" rIns="91425" bIns="91425" anchor="b" anchorCtr="0">
            <a:noAutofit/>
          </a:bodyPr>
          <a:lstStyle/>
          <a:p>
            <a:pPr lvl="0" rtl="0">
              <a:spcBef>
                <a:spcPts val="0"/>
              </a:spcBef>
              <a:buNone/>
            </a:pPr>
            <a:r>
              <a:rPr lang="en"/>
              <a:t>Transgender Inclusion: </a:t>
            </a:r>
          </a:p>
          <a:p>
            <a:pPr lvl="0" rtl="0">
              <a:spcBef>
                <a:spcPts val="0"/>
              </a:spcBef>
              <a:buNone/>
            </a:pPr>
            <a:r>
              <a:rPr lang="en"/>
              <a:t>The .01% </a:t>
            </a:r>
          </a:p>
        </p:txBody>
      </p:sp>
      <p:sp>
        <p:nvSpPr>
          <p:cNvPr id="63" name="Shape 63"/>
          <p:cNvSpPr txBox="1">
            <a:spLocks noGrp="1"/>
          </p:cNvSpPr>
          <p:nvPr>
            <p:ph type="subTitle" idx="1"/>
          </p:nvPr>
        </p:nvSpPr>
        <p:spPr>
          <a:xfrm>
            <a:off x="411175" y="3526575"/>
            <a:ext cx="8282399" cy="1260599"/>
          </a:xfrm>
          <a:prstGeom prst="rect">
            <a:avLst/>
          </a:prstGeom>
        </p:spPr>
        <p:txBody>
          <a:bodyPr lIns="91425" tIns="91425" rIns="91425" bIns="91425" anchor="ctr" anchorCtr="0">
            <a:noAutofit/>
          </a:bodyPr>
          <a:lstStyle/>
          <a:p>
            <a:pPr lvl="0" rtl="0">
              <a:spcBef>
                <a:spcPts val="0"/>
              </a:spcBef>
              <a:buNone/>
            </a:pPr>
            <a:r>
              <a:rPr lang="en" sz="3400"/>
              <a:t>Katie Effertz (she/her/hers), Amy Bumatai (she/her/hers), Zack Neil (he/him/his)</a:t>
            </a:r>
          </a:p>
          <a:p>
            <a:pPr lvl="0" rtl="0">
              <a:spcBef>
                <a:spcPts val="0"/>
              </a:spcBef>
              <a:buNone/>
            </a:pPr>
            <a:r>
              <a:rPr lang="en" b="1"/>
              <a:t>Western Illinois University</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pic>
        <p:nvPicPr>
          <p:cNvPr id="138" name="Shape 138"/>
          <p:cNvPicPr preferRelativeResize="0"/>
          <p:nvPr/>
        </p:nvPicPr>
        <p:blipFill>
          <a:blip r:embed="rId3">
            <a:alphaModFix/>
          </a:blip>
          <a:stretch>
            <a:fillRect/>
          </a:stretch>
        </p:blipFill>
        <p:spPr>
          <a:xfrm>
            <a:off x="4361150" y="537848"/>
            <a:ext cx="3753800" cy="3202350"/>
          </a:xfrm>
          <a:prstGeom prst="rect">
            <a:avLst/>
          </a:prstGeom>
          <a:noFill/>
          <a:ln>
            <a:noFill/>
          </a:ln>
        </p:spPr>
      </p:pic>
      <p:sp>
        <p:nvSpPr>
          <p:cNvPr id="139" name="Shape 139"/>
          <p:cNvSpPr txBox="1">
            <a:spLocks noGrp="1"/>
          </p:cNvSpPr>
          <p:nvPr>
            <p:ph type="title"/>
          </p:nvPr>
        </p:nvSpPr>
        <p:spPr>
          <a:xfrm>
            <a:off x="311700" y="631800"/>
            <a:ext cx="3822599" cy="851699"/>
          </a:xfrm>
          <a:prstGeom prst="rect">
            <a:avLst/>
          </a:prstGeom>
        </p:spPr>
        <p:txBody>
          <a:bodyPr lIns="91425" tIns="91425" rIns="91425" bIns="91425" anchor="b" anchorCtr="0">
            <a:noAutofit/>
          </a:bodyPr>
          <a:lstStyle/>
          <a:p>
            <a:pPr lvl="0" rtl="0">
              <a:spcBef>
                <a:spcPts val="0"/>
              </a:spcBef>
              <a:buNone/>
            </a:pPr>
            <a:r>
              <a:rPr lang="en">
                <a:solidFill>
                  <a:srgbClr val="000000"/>
                </a:solidFill>
              </a:rPr>
              <a:t>Why you should be an active participant in your learning: </a:t>
            </a:r>
          </a:p>
          <a:p>
            <a:pPr lvl="0">
              <a:spcBef>
                <a:spcPts val="0"/>
              </a:spcBef>
              <a:buNone/>
            </a:pPr>
            <a:r>
              <a:rPr lang="en">
                <a:solidFill>
                  <a:srgbClr val="000000"/>
                </a:solidFill>
              </a:rPr>
              <a:t>Kolb’s Learning Cycle</a:t>
            </a:r>
          </a:p>
        </p:txBody>
      </p:sp>
      <p:sp>
        <p:nvSpPr>
          <p:cNvPr id="140" name="Shape 140"/>
          <p:cNvSpPr txBox="1">
            <a:spLocks noGrp="1"/>
          </p:cNvSpPr>
          <p:nvPr>
            <p:ph type="body" idx="1"/>
          </p:nvPr>
        </p:nvSpPr>
        <p:spPr>
          <a:xfrm>
            <a:off x="329725" y="1539900"/>
            <a:ext cx="3374399" cy="3245399"/>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1400" dirty="0">
                <a:solidFill>
                  <a:schemeClr val="bg2">
                    <a:lumMod val="50000"/>
                  </a:schemeClr>
                </a:solidFill>
                <a:latin typeface="Arial"/>
                <a:ea typeface="Arial"/>
                <a:cs typeface="Arial"/>
                <a:sym typeface="Arial"/>
              </a:rPr>
              <a:t>Kolb talks about how the brain needs to activate muscles in order for theoretical concepts to be learned (Zull, 2002). This starts with: </a:t>
            </a:r>
          </a:p>
          <a:p>
            <a:pPr marL="457200" lvl="0" indent="-317500" rtl="0">
              <a:lnSpc>
                <a:spcPct val="115000"/>
              </a:lnSpc>
              <a:spcBef>
                <a:spcPts val="0"/>
              </a:spcBef>
              <a:spcAft>
                <a:spcPts val="0"/>
              </a:spcAft>
              <a:buSzPct val="100000"/>
              <a:buFont typeface="Arial"/>
              <a:buAutoNum type="arabicPeriod"/>
            </a:pPr>
            <a:r>
              <a:rPr lang="en" sz="1400" dirty="0">
                <a:solidFill>
                  <a:schemeClr val="bg2">
                    <a:lumMod val="50000"/>
                  </a:schemeClr>
                </a:solidFill>
                <a:latin typeface="Arial"/>
                <a:ea typeface="Arial"/>
                <a:cs typeface="Arial"/>
                <a:sym typeface="Arial"/>
              </a:rPr>
              <a:t>a concrete experience that is absorbed by senses, </a:t>
            </a:r>
          </a:p>
          <a:p>
            <a:pPr marL="457200" lvl="0" indent="-317500" rtl="0">
              <a:lnSpc>
                <a:spcPct val="115000"/>
              </a:lnSpc>
              <a:spcBef>
                <a:spcPts val="0"/>
              </a:spcBef>
              <a:spcAft>
                <a:spcPts val="0"/>
              </a:spcAft>
              <a:buSzPct val="100000"/>
              <a:buFont typeface="Arial"/>
              <a:buAutoNum type="arabicPeriod"/>
            </a:pPr>
            <a:r>
              <a:rPr lang="en" sz="1400" dirty="0">
                <a:solidFill>
                  <a:schemeClr val="bg2">
                    <a:lumMod val="50000"/>
                  </a:schemeClr>
                </a:solidFill>
                <a:latin typeface="Arial"/>
                <a:ea typeface="Arial"/>
                <a:cs typeface="Arial"/>
                <a:sym typeface="Arial"/>
              </a:rPr>
              <a:t>reflection of what the brain already knows, </a:t>
            </a:r>
          </a:p>
          <a:p>
            <a:pPr marL="457200" lvl="0" indent="-317500" rtl="0">
              <a:lnSpc>
                <a:spcPct val="115000"/>
              </a:lnSpc>
              <a:spcBef>
                <a:spcPts val="0"/>
              </a:spcBef>
              <a:spcAft>
                <a:spcPts val="0"/>
              </a:spcAft>
              <a:buSzPct val="100000"/>
              <a:buFont typeface="Arial"/>
              <a:buAutoNum type="arabicPeriod"/>
            </a:pPr>
            <a:r>
              <a:rPr lang="en" sz="1400" dirty="0">
                <a:solidFill>
                  <a:schemeClr val="bg2">
                    <a:lumMod val="50000"/>
                  </a:schemeClr>
                </a:solidFill>
                <a:latin typeface="Arial"/>
                <a:ea typeface="Arial"/>
                <a:cs typeface="Arial"/>
                <a:sym typeface="Arial"/>
              </a:rPr>
              <a:t>forecasting what muscles to use, </a:t>
            </a:r>
          </a:p>
          <a:p>
            <a:pPr marL="457200" lvl="0" indent="-317500" rtl="0">
              <a:lnSpc>
                <a:spcPct val="115000"/>
              </a:lnSpc>
              <a:spcBef>
                <a:spcPts val="0"/>
              </a:spcBef>
              <a:spcAft>
                <a:spcPts val="0"/>
              </a:spcAft>
              <a:buSzPct val="100000"/>
              <a:buFont typeface="Arial"/>
              <a:buAutoNum type="arabicPeriod"/>
            </a:pPr>
            <a:r>
              <a:rPr lang="en" sz="1400" dirty="0">
                <a:solidFill>
                  <a:schemeClr val="bg2">
                    <a:lumMod val="50000"/>
                  </a:schemeClr>
                </a:solidFill>
                <a:latin typeface="Arial"/>
                <a:ea typeface="Arial"/>
                <a:cs typeface="Arial"/>
                <a:sym typeface="Arial"/>
              </a:rPr>
              <a:t>activating muscles.  </a:t>
            </a:r>
          </a:p>
          <a:p>
            <a:pPr lvl="0">
              <a:spcBef>
                <a:spcPts val="0"/>
              </a:spcBef>
              <a:buNone/>
            </a:pPr>
            <a:r>
              <a:rPr lang="en" sz="1400" b="1" i="1" dirty="0">
                <a:solidFill>
                  <a:schemeClr val="bg2">
                    <a:lumMod val="50000"/>
                  </a:schemeClr>
                </a:solidFill>
                <a:latin typeface="Arial"/>
                <a:ea typeface="Arial"/>
                <a:cs typeface="Arial"/>
                <a:sym typeface="Arial"/>
              </a:rPr>
              <a:t>This is why we will do physical activities so that the information comes alive</a:t>
            </a:r>
            <a:r>
              <a:rPr lang="en" sz="1400" i="1" dirty="0">
                <a:solidFill>
                  <a:schemeClr val="bg2">
                    <a:lumMod val="50000"/>
                  </a:schemeClr>
                </a:solidFill>
                <a:latin typeface="Arial"/>
                <a:ea typeface="Arial"/>
                <a:cs typeface="Arial"/>
                <a:sym typeface="Arial"/>
              </a:rPr>
              <a:t>! </a:t>
            </a:r>
          </a:p>
        </p:txBody>
      </p:sp>
      <p:sp>
        <p:nvSpPr>
          <p:cNvPr id="141" name="Shape 141"/>
          <p:cNvSpPr txBox="1"/>
          <p:nvPr/>
        </p:nvSpPr>
        <p:spPr>
          <a:xfrm>
            <a:off x="7114625" y="3822775"/>
            <a:ext cx="2088299" cy="755699"/>
          </a:xfrm>
          <a:prstGeom prst="rect">
            <a:avLst/>
          </a:prstGeom>
          <a:noFill/>
          <a:ln>
            <a:noFill/>
          </a:ln>
        </p:spPr>
        <p:txBody>
          <a:bodyPr lIns="91425" tIns="91425" rIns="91425" bIns="91425" anchor="t" anchorCtr="0">
            <a:noAutofit/>
          </a:bodyPr>
          <a:lstStyle/>
          <a:p>
            <a:pPr lvl="0">
              <a:spcBef>
                <a:spcPts val="0"/>
              </a:spcBef>
              <a:buNone/>
            </a:pPr>
            <a:r>
              <a:rPr lang="en" sz="1000">
                <a:highlight>
                  <a:srgbClr val="FFFFFF"/>
                </a:highlight>
              </a:rPr>
              <a:t>Image adapted from </a:t>
            </a:r>
            <a:r>
              <a:rPr lang="en" sz="1000" i="1">
                <a:highlight>
                  <a:srgbClr val="FFFFFF"/>
                </a:highlight>
              </a:rPr>
              <a:t>The Art of Changing the Brain</a:t>
            </a:r>
            <a:r>
              <a:rPr lang="en" sz="1000">
                <a:highlight>
                  <a:srgbClr val="FFFFFF"/>
                </a:highlight>
              </a:rPr>
              <a:t> (p. 40). By J.E. Zull, 2002, Sterling, VA: Stylus Publishing.</a:t>
            </a:r>
          </a:p>
        </p:txBody>
      </p:sp>
      <p:sp>
        <p:nvSpPr>
          <p:cNvPr id="142" name="Shape 142"/>
          <p:cNvSpPr txBox="1"/>
          <p:nvPr/>
        </p:nvSpPr>
        <p:spPr>
          <a:xfrm>
            <a:off x="7749475" y="827550"/>
            <a:ext cx="1238700" cy="460200"/>
          </a:xfrm>
          <a:prstGeom prst="rect">
            <a:avLst/>
          </a:prstGeom>
          <a:noFill/>
          <a:ln>
            <a:noFill/>
          </a:ln>
        </p:spPr>
        <p:txBody>
          <a:bodyPr lIns="91425" tIns="91425" rIns="91425" bIns="91425" anchor="t" anchorCtr="0">
            <a:noAutofit/>
          </a:bodyPr>
          <a:lstStyle/>
          <a:p>
            <a:pPr lvl="0" rtl="0">
              <a:spcBef>
                <a:spcPts val="0"/>
              </a:spcBef>
              <a:buNone/>
            </a:pPr>
            <a:r>
              <a:rPr lang="en" b="1"/>
              <a:t>Concrete experience</a:t>
            </a:r>
          </a:p>
          <a:p>
            <a:pPr lvl="0">
              <a:spcBef>
                <a:spcPts val="0"/>
              </a:spcBef>
              <a:buNone/>
            </a:pPr>
            <a:r>
              <a:rPr lang="en" b="1"/>
              <a:t>is observed through 1 or all 5 of the senses </a:t>
            </a:r>
          </a:p>
        </p:txBody>
      </p:sp>
      <p:sp>
        <p:nvSpPr>
          <p:cNvPr id="143" name="Shape 143"/>
          <p:cNvSpPr txBox="1"/>
          <p:nvPr/>
        </p:nvSpPr>
        <p:spPr>
          <a:xfrm>
            <a:off x="7304625" y="2784750"/>
            <a:ext cx="1168200" cy="755699"/>
          </a:xfrm>
          <a:prstGeom prst="rect">
            <a:avLst/>
          </a:prstGeom>
          <a:noFill/>
          <a:ln>
            <a:noFill/>
          </a:ln>
        </p:spPr>
        <p:txBody>
          <a:bodyPr lIns="91425" tIns="91425" rIns="91425" bIns="91425" anchor="t" anchorCtr="0">
            <a:noAutofit/>
          </a:bodyPr>
          <a:lstStyle/>
          <a:p>
            <a:pPr lvl="0">
              <a:spcBef>
                <a:spcPts val="0"/>
              </a:spcBef>
              <a:buNone/>
            </a:pPr>
            <a:r>
              <a:rPr lang="en" b="1"/>
              <a:t>Reflect on what is known </a:t>
            </a:r>
          </a:p>
        </p:txBody>
      </p:sp>
      <p:sp>
        <p:nvSpPr>
          <p:cNvPr id="144" name="Shape 144"/>
          <p:cNvSpPr txBox="1"/>
          <p:nvPr/>
        </p:nvSpPr>
        <p:spPr>
          <a:xfrm>
            <a:off x="4291100" y="1953475"/>
            <a:ext cx="1444200" cy="755699"/>
          </a:xfrm>
          <a:prstGeom prst="rect">
            <a:avLst/>
          </a:prstGeom>
          <a:noFill/>
          <a:ln>
            <a:noFill/>
          </a:ln>
        </p:spPr>
        <p:txBody>
          <a:bodyPr lIns="91425" tIns="91425" rIns="91425" bIns="91425" anchor="t" anchorCtr="0">
            <a:noAutofit/>
          </a:bodyPr>
          <a:lstStyle/>
          <a:p>
            <a:pPr lvl="0" rtl="0">
              <a:spcBef>
                <a:spcPts val="0"/>
              </a:spcBef>
              <a:buNone/>
            </a:pPr>
            <a:r>
              <a:rPr lang="en" b="1"/>
              <a:t>Forecast what muscles to use </a:t>
            </a:r>
          </a:p>
        </p:txBody>
      </p:sp>
      <p:sp>
        <p:nvSpPr>
          <p:cNvPr id="145" name="Shape 145"/>
          <p:cNvSpPr txBox="1"/>
          <p:nvPr/>
        </p:nvSpPr>
        <p:spPr>
          <a:xfrm>
            <a:off x="4291100" y="308725"/>
            <a:ext cx="1638000" cy="755699"/>
          </a:xfrm>
          <a:prstGeom prst="rect">
            <a:avLst/>
          </a:prstGeom>
          <a:noFill/>
          <a:ln>
            <a:noFill/>
          </a:ln>
        </p:spPr>
        <p:txBody>
          <a:bodyPr lIns="91425" tIns="91425" rIns="91425" bIns="91425" anchor="t" anchorCtr="0">
            <a:noAutofit/>
          </a:bodyPr>
          <a:lstStyle/>
          <a:p>
            <a:pPr lvl="0" rtl="0">
              <a:spcBef>
                <a:spcPts val="0"/>
              </a:spcBef>
              <a:buNone/>
            </a:pPr>
            <a:r>
              <a:rPr lang="en" b="1"/>
              <a:t>Use muscles to make thoughts come alive </a:t>
            </a:r>
          </a:p>
        </p:txBody>
      </p:sp>
      <p:sp>
        <p:nvSpPr>
          <p:cNvPr id="146" name="Shape 146"/>
          <p:cNvSpPr/>
          <p:nvPr/>
        </p:nvSpPr>
        <p:spPr>
          <a:xfrm>
            <a:off x="3987975" y="3740200"/>
            <a:ext cx="2276400" cy="1049999"/>
          </a:xfrm>
          <a:prstGeom prst="wedgeRectCallout">
            <a:avLst>
              <a:gd name="adj1" fmla="val -20833"/>
              <a:gd name="adj2" fmla="val 62500"/>
            </a:avLst>
          </a:prstGeom>
          <a:solidFill>
            <a:srgbClr val="D9D9D9"/>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a:t>When you wrote your name with your left hand, how did you know what muscles to use?</a:t>
            </a:r>
          </a:p>
        </p:txBody>
      </p:sp>
      <p:cxnSp>
        <p:nvCxnSpPr>
          <p:cNvPr id="147" name="Shape 147"/>
          <p:cNvCxnSpPr/>
          <p:nvPr/>
        </p:nvCxnSpPr>
        <p:spPr>
          <a:xfrm>
            <a:off x="5950525" y="430425"/>
            <a:ext cx="1775399" cy="376499"/>
          </a:xfrm>
          <a:prstGeom prst="straightConnector1">
            <a:avLst/>
          </a:prstGeom>
          <a:noFill/>
          <a:ln w="9525" cap="flat" cmpd="sng">
            <a:solidFill>
              <a:schemeClr val="dk2"/>
            </a:solidFill>
            <a:prstDash val="solid"/>
            <a:round/>
            <a:headEnd type="none" w="lg" len="lg"/>
            <a:tailEnd type="triangle" w="lg" len="lg"/>
          </a:ln>
        </p:spPr>
      </p:cxnSp>
      <p:cxnSp>
        <p:nvCxnSpPr>
          <p:cNvPr id="148" name="Shape 148"/>
          <p:cNvCxnSpPr/>
          <p:nvPr/>
        </p:nvCxnSpPr>
        <p:spPr>
          <a:xfrm flipH="1">
            <a:off x="8382449" y="2259700"/>
            <a:ext cx="473400" cy="602700"/>
          </a:xfrm>
          <a:prstGeom prst="straightConnector1">
            <a:avLst/>
          </a:prstGeom>
          <a:noFill/>
          <a:ln w="9525" cap="flat" cmpd="sng">
            <a:solidFill>
              <a:schemeClr val="dk2"/>
            </a:solidFill>
            <a:prstDash val="solid"/>
            <a:round/>
            <a:headEnd type="none" w="lg" len="lg"/>
            <a:tailEnd type="triangle" w="lg" len="lg"/>
          </a:ln>
        </p:spPr>
      </p:cxnSp>
      <p:cxnSp>
        <p:nvCxnSpPr>
          <p:cNvPr id="149" name="Shape 149"/>
          <p:cNvCxnSpPr>
            <a:endCxn id="144" idx="2"/>
          </p:cNvCxnSpPr>
          <p:nvPr/>
        </p:nvCxnSpPr>
        <p:spPr>
          <a:xfrm rot="10800000">
            <a:off x="5013199" y="2709174"/>
            <a:ext cx="1873500" cy="841800"/>
          </a:xfrm>
          <a:prstGeom prst="straightConnector1">
            <a:avLst/>
          </a:prstGeom>
          <a:noFill/>
          <a:ln w="9525" cap="flat" cmpd="sng">
            <a:solidFill>
              <a:schemeClr val="dk2"/>
            </a:solidFill>
            <a:prstDash val="solid"/>
            <a:round/>
            <a:headEnd type="none" w="lg" len="lg"/>
            <a:tailEnd type="triangle" w="lg" len="lg"/>
          </a:ln>
        </p:spPr>
      </p:cxnSp>
      <p:cxnSp>
        <p:nvCxnSpPr>
          <p:cNvPr id="150" name="Shape 150"/>
          <p:cNvCxnSpPr/>
          <p:nvPr/>
        </p:nvCxnSpPr>
        <p:spPr>
          <a:xfrm rot="10800000" flipH="1">
            <a:off x="4291100" y="1108325"/>
            <a:ext cx="322800" cy="893099"/>
          </a:xfrm>
          <a:prstGeom prst="straightConnector1">
            <a:avLst/>
          </a:prstGeom>
          <a:noFill/>
          <a:ln w="9525" cap="flat" cmpd="sng">
            <a:solidFill>
              <a:schemeClr val="dk2"/>
            </a:solidFill>
            <a:prstDash val="solid"/>
            <a:round/>
            <a:headEnd type="none" w="lg" len="lg"/>
            <a:tailEnd type="triangle" w="lg" len="lg"/>
          </a:ln>
        </p:spPr>
      </p:cxn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311700" y="708000"/>
            <a:ext cx="2807999" cy="755699"/>
          </a:xfrm>
          <a:prstGeom prst="rect">
            <a:avLst/>
          </a:prstGeom>
        </p:spPr>
        <p:txBody>
          <a:bodyPr lIns="91425" tIns="91425" rIns="91425" bIns="91425" anchor="b" anchorCtr="0">
            <a:noAutofit/>
          </a:bodyPr>
          <a:lstStyle/>
          <a:p>
            <a:pPr lvl="0">
              <a:spcBef>
                <a:spcPts val="0"/>
              </a:spcBef>
              <a:buNone/>
            </a:pPr>
            <a:r>
              <a:rPr lang="en" dirty="0">
                <a:solidFill>
                  <a:srgbClr val="000000"/>
                </a:solidFill>
              </a:rPr>
              <a:t>Student Affairs Practices </a:t>
            </a:r>
            <a:r>
              <a:rPr lang="en" dirty="0" smtClean="0">
                <a:solidFill>
                  <a:srgbClr val="000000"/>
                </a:solidFill>
              </a:rPr>
              <a:t>Relevant to </a:t>
            </a:r>
            <a:r>
              <a:rPr lang="en" dirty="0">
                <a:solidFill>
                  <a:srgbClr val="000000"/>
                </a:solidFill>
              </a:rPr>
              <a:t>the Trans* Experience</a:t>
            </a:r>
          </a:p>
        </p:txBody>
      </p:sp>
      <p:sp>
        <p:nvSpPr>
          <p:cNvPr id="156" name="Shape 156"/>
          <p:cNvSpPr txBox="1">
            <a:spLocks noGrp="1"/>
          </p:cNvSpPr>
          <p:nvPr>
            <p:ph type="body" idx="1"/>
          </p:nvPr>
        </p:nvSpPr>
        <p:spPr>
          <a:xfrm>
            <a:off x="158075" y="1549825"/>
            <a:ext cx="4413900" cy="2950800"/>
          </a:xfrm>
          <a:prstGeom prst="rect">
            <a:avLst/>
          </a:prstGeom>
        </p:spPr>
        <p:txBody>
          <a:bodyPr lIns="91425" tIns="91425" rIns="91425" bIns="91425" anchor="t" anchorCtr="0">
            <a:noAutofit/>
          </a:bodyPr>
          <a:lstStyle/>
          <a:p>
            <a:pPr marL="457200" lvl="0" indent="-317500" rtl="0">
              <a:spcBef>
                <a:spcPts val="0"/>
              </a:spcBef>
              <a:spcAft>
                <a:spcPts val="0"/>
              </a:spcAft>
              <a:buSzPct val="100000"/>
              <a:buAutoNum type="arabicPeriod"/>
            </a:pPr>
            <a:r>
              <a:rPr lang="en" sz="1400" dirty="0">
                <a:latin typeface="Arial"/>
                <a:ea typeface="Arial"/>
                <a:cs typeface="Arial"/>
                <a:sym typeface="Arial"/>
              </a:rPr>
              <a:t>Student Affairs Professionals should engage in gender reflection to avoid unintentional microaggressions</a:t>
            </a:r>
          </a:p>
          <a:p>
            <a:pPr marL="457200" lvl="0" indent="-317500" rtl="0">
              <a:spcBef>
                <a:spcPts val="0"/>
              </a:spcBef>
              <a:spcAft>
                <a:spcPts val="0"/>
              </a:spcAft>
              <a:buSzPct val="100000"/>
              <a:buAutoNum type="arabicPeriod"/>
            </a:pPr>
            <a:r>
              <a:rPr lang="en" sz="1400" dirty="0">
                <a:latin typeface="Arial"/>
                <a:ea typeface="Arial"/>
                <a:cs typeface="Arial"/>
                <a:sym typeface="Arial"/>
              </a:rPr>
              <a:t>Ask trans* students for their perspective, careful not to tokenize them or to use their stories for ALL trans people. </a:t>
            </a:r>
          </a:p>
          <a:p>
            <a:pPr marL="457200" lvl="0" indent="-317500" rtl="0">
              <a:spcBef>
                <a:spcPts val="0"/>
              </a:spcBef>
              <a:spcAft>
                <a:spcPts val="0"/>
              </a:spcAft>
              <a:buSzPct val="100000"/>
              <a:buAutoNum type="arabicPeriod"/>
            </a:pPr>
            <a:r>
              <a:rPr lang="en" sz="1400" dirty="0">
                <a:latin typeface="Arial"/>
                <a:ea typeface="Arial"/>
                <a:cs typeface="Arial"/>
                <a:sym typeface="Arial"/>
              </a:rPr>
              <a:t>Seek out education for yourself on trans issues.</a:t>
            </a:r>
          </a:p>
          <a:p>
            <a:pPr marL="457200" lvl="0" indent="-317500" rtl="0">
              <a:spcBef>
                <a:spcPts val="0"/>
              </a:spcBef>
              <a:spcAft>
                <a:spcPts val="0"/>
              </a:spcAft>
              <a:buSzPct val="100000"/>
              <a:buAutoNum type="arabicPeriod"/>
            </a:pPr>
            <a:r>
              <a:rPr lang="en" sz="1400" dirty="0">
                <a:latin typeface="Arial"/>
                <a:ea typeface="Arial"/>
                <a:cs typeface="Arial"/>
                <a:sym typeface="Arial"/>
              </a:rPr>
              <a:t>Create and/or participate in a task force to create system-wide adjustments</a:t>
            </a:r>
          </a:p>
          <a:p>
            <a:pPr marL="457200" lvl="0" indent="-228600" rtl="0">
              <a:spcBef>
                <a:spcPts val="0"/>
              </a:spcBef>
              <a:spcAft>
                <a:spcPts val="0"/>
              </a:spcAft>
              <a:buAutoNum type="arabicPeriod"/>
            </a:pPr>
            <a:r>
              <a:rPr lang="en" sz="1400" dirty="0">
                <a:latin typeface="Arial"/>
                <a:ea typeface="Arial"/>
                <a:cs typeface="Arial"/>
                <a:sym typeface="Arial"/>
              </a:rPr>
              <a:t>Seek out LGBT Centers to collaborate on programs and trainings. </a:t>
            </a:r>
            <a:br>
              <a:rPr lang="en" sz="1400" dirty="0">
                <a:latin typeface="Arial"/>
                <a:ea typeface="Arial"/>
                <a:cs typeface="Arial"/>
                <a:sym typeface="Arial"/>
              </a:rPr>
            </a:br>
            <a:r>
              <a:rPr lang="en" sz="1400" dirty="0">
                <a:latin typeface="Arial"/>
                <a:ea typeface="Arial"/>
                <a:cs typeface="Arial"/>
                <a:sym typeface="Arial"/>
              </a:rPr>
              <a:t>				(Harper &amp; Quaye, 2015)</a:t>
            </a:r>
            <a:r>
              <a:rPr lang="en" dirty="0"/>
              <a:t/>
            </a:r>
            <a:br>
              <a:rPr lang="en" dirty="0"/>
            </a:br>
            <a:endParaRPr lang="en" dirty="0"/>
          </a:p>
        </p:txBody>
      </p:sp>
      <p:sp>
        <p:nvSpPr>
          <p:cNvPr id="157" name="Shape 157"/>
          <p:cNvSpPr txBox="1"/>
          <p:nvPr/>
        </p:nvSpPr>
        <p:spPr>
          <a:xfrm>
            <a:off x="5128300" y="520125"/>
            <a:ext cx="3463800" cy="457200"/>
          </a:xfrm>
          <a:prstGeom prst="rect">
            <a:avLst/>
          </a:prstGeom>
          <a:noFill/>
          <a:ln w="19050" cap="flat" cmpd="sng">
            <a:solidFill>
              <a:srgbClr val="000000"/>
            </a:solidFill>
            <a:prstDash val="solid"/>
            <a:round/>
            <a:headEnd type="none" w="med" len="med"/>
            <a:tailEnd type="none" w="med" len="med"/>
          </a:ln>
        </p:spPr>
        <p:txBody>
          <a:bodyPr lIns="91425" tIns="91425" rIns="91425" bIns="91425" anchor="t" anchorCtr="0">
            <a:noAutofit/>
          </a:bodyPr>
          <a:lstStyle/>
          <a:p>
            <a:pPr lvl="0" algn="ctr">
              <a:spcBef>
                <a:spcPts val="0"/>
              </a:spcBef>
              <a:buNone/>
            </a:pPr>
            <a:r>
              <a:rPr lang="en"/>
              <a:t>What are we actually doing?</a:t>
            </a:r>
          </a:p>
        </p:txBody>
      </p:sp>
      <p:sp>
        <p:nvSpPr>
          <p:cNvPr id="158" name="Shape 158"/>
          <p:cNvSpPr txBox="1">
            <a:spLocks noGrp="1"/>
          </p:cNvSpPr>
          <p:nvPr>
            <p:ph type="body" idx="1"/>
          </p:nvPr>
        </p:nvSpPr>
        <p:spPr>
          <a:xfrm>
            <a:off x="5128300" y="1118675"/>
            <a:ext cx="3463800" cy="3660000"/>
          </a:xfrm>
          <a:prstGeom prst="rect">
            <a:avLst/>
          </a:prstGeom>
          <a:ln w="19050" cap="flat" cmpd="sng">
            <a:solidFill>
              <a:srgbClr val="000000"/>
            </a:solidFill>
            <a:prstDash val="solid"/>
            <a:round/>
            <a:headEnd type="none" w="med" len="med"/>
            <a:tailEnd type="none" w="med" len="med"/>
          </a:ln>
        </p:spPr>
        <p:txBody>
          <a:bodyPr lIns="91425" tIns="91425" rIns="91425" bIns="91425" anchor="t" anchorCtr="0">
            <a:noAutofit/>
          </a:bodyPr>
          <a:lstStyle/>
          <a:p>
            <a:pPr marL="457200" lvl="0" indent="-317500" rtl="0">
              <a:spcBef>
                <a:spcPts val="0"/>
              </a:spcBef>
              <a:spcAft>
                <a:spcPts val="0"/>
              </a:spcAft>
              <a:buSzPct val="100000"/>
              <a:buFont typeface="Arial"/>
              <a:buAutoNum type="arabicPeriod"/>
            </a:pPr>
            <a:r>
              <a:rPr lang="en" sz="1400" dirty="0">
                <a:latin typeface="Arial"/>
                <a:ea typeface="Arial"/>
                <a:cs typeface="Arial"/>
                <a:sym typeface="Arial"/>
              </a:rPr>
              <a:t>Do we have spaces or consistent programs where we contemplate gender? </a:t>
            </a:r>
            <a:r>
              <a:rPr lang="en" sz="1400" dirty="0">
                <a:solidFill>
                  <a:schemeClr val="dk1"/>
                </a:solidFill>
                <a:latin typeface="Arial"/>
                <a:ea typeface="Arial"/>
                <a:cs typeface="Arial"/>
                <a:sym typeface="Arial"/>
              </a:rPr>
              <a:t>(No)</a:t>
            </a:r>
          </a:p>
          <a:p>
            <a:pPr marL="457200" lvl="0" indent="-317500" rtl="0">
              <a:spcBef>
                <a:spcPts val="0"/>
              </a:spcBef>
              <a:spcAft>
                <a:spcPts val="0"/>
              </a:spcAft>
              <a:buSzPct val="100000"/>
              <a:buFont typeface="Arial"/>
              <a:buAutoNum type="arabicPeriod"/>
            </a:pPr>
            <a:r>
              <a:rPr lang="en" sz="1400" dirty="0">
                <a:latin typeface="Arial"/>
                <a:ea typeface="Arial"/>
                <a:cs typeface="Arial"/>
                <a:sym typeface="Arial"/>
              </a:rPr>
              <a:t>When do we assess students on their experience as it relates to gender? </a:t>
            </a:r>
            <a:r>
              <a:rPr lang="en" sz="1400" dirty="0">
                <a:solidFill>
                  <a:schemeClr val="dk1"/>
                </a:solidFill>
                <a:latin typeface="Arial"/>
                <a:ea typeface="Arial"/>
                <a:cs typeface="Arial"/>
                <a:sym typeface="Arial"/>
              </a:rPr>
              <a:t>(Never)</a:t>
            </a:r>
          </a:p>
          <a:p>
            <a:pPr marL="457200" lvl="0" indent="-317500" rtl="0">
              <a:spcBef>
                <a:spcPts val="0"/>
              </a:spcBef>
              <a:spcAft>
                <a:spcPts val="0"/>
              </a:spcAft>
              <a:buSzPct val="100000"/>
              <a:buFont typeface="Arial"/>
              <a:buAutoNum type="arabicPeriod"/>
            </a:pPr>
            <a:r>
              <a:rPr lang="en" sz="1400" dirty="0">
                <a:latin typeface="Arial"/>
                <a:ea typeface="Arial"/>
                <a:cs typeface="Arial"/>
                <a:sym typeface="Arial"/>
              </a:rPr>
              <a:t>Do we have trainings on the trans* identity? </a:t>
            </a:r>
            <a:r>
              <a:rPr lang="en" sz="1400" dirty="0">
                <a:solidFill>
                  <a:schemeClr val="dk1"/>
                </a:solidFill>
                <a:latin typeface="Arial"/>
                <a:ea typeface="Arial"/>
                <a:cs typeface="Arial"/>
                <a:sym typeface="Arial"/>
              </a:rPr>
              <a:t>(Today we do!)</a:t>
            </a:r>
          </a:p>
          <a:p>
            <a:pPr marL="457200" lvl="0" indent="-317500" rtl="0">
              <a:spcBef>
                <a:spcPts val="0"/>
              </a:spcBef>
              <a:spcAft>
                <a:spcPts val="0"/>
              </a:spcAft>
              <a:buSzPct val="100000"/>
              <a:buFont typeface="Arial"/>
              <a:buAutoNum type="arabicPeriod"/>
            </a:pPr>
            <a:r>
              <a:rPr lang="en" sz="1400" dirty="0">
                <a:latin typeface="Arial"/>
                <a:ea typeface="Arial"/>
                <a:cs typeface="Arial"/>
                <a:sym typeface="Arial"/>
              </a:rPr>
              <a:t>What type of task force do we have/can we have? </a:t>
            </a:r>
            <a:r>
              <a:rPr lang="en" sz="1400" dirty="0">
                <a:solidFill>
                  <a:schemeClr val="dk1"/>
                </a:solidFill>
                <a:latin typeface="Arial"/>
                <a:ea typeface="Arial"/>
                <a:cs typeface="Arial"/>
                <a:sym typeface="Arial"/>
              </a:rPr>
              <a:t>(Do not have one currently)</a:t>
            </a:r>
          </a:p>
          <a:p>
            <a:pPr marL="457200" lvl="0" indent="-228600" rtl="0">
              <a:spcBef>
                <a:spcPts val="0"/>
              </a:spcBef>
              <a:spcAft>
                <a:spcPts val="0"/>
              </a:spcAft>
              <a:buAutoNum type="arabicPeriod"/>
            </a:pPr>
            <a:r>
              <a:rPr lang="en" sz="1400" dirty="0">
                <a:latin typeface="Arial"/>
                <a:ea typeface="Arial"/>
                <a:cs typeface="Arial"/>
                <a:sym typeface="Arial"/>
              </a:rPr>
              <a:t>What is the nearest LGBT Center we can collaborate with? </a:t>
            </a:r>
            <a:r>
              <a:rPr lang="en" sz="1400" dirty="0">
                <a:solidFill>
                  <a:schemeClr val="dk1"/>
                </a:solidFill>
                <a:latin typeface="Arial"/>
                <a:ea typeface="Arial"/>
                <a:cs typeface="Arial"/>
                <a:sym typeface="Arial"/>
              </a:rPr>
              <a:t>(Eastern NYC LGBT United Center) </a:t>
            </a:r>
            <a:r>
              <a:rPr lang="en" dirty="0"/>
              <a:t/>
            </a:r>
            <a:br>
              <a:rPr lang="en" dirty="0"/>
            </a:br>
            <a:endParaRPr lang="en" dirty="0"/>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90250" y="528900"/>
            <a:ext cx="4082999" cy="4085699"/>
          </a:xfrm>
          <a:prstGeom prst="rect">
            <a:avLst/>
          </a:prstGeom>
        </p:spPr>
        <p:txBody>
          <a:bodyPr lIns="91425" tIns="91425" rIns="91425" bIns="91425" anchor="ctr" anchorCtr="0">
            <a:noAutofit/>
          </a:bodyPr>
          <a:lstStyle/>
          <a:p>
            <a:pPr lvl="0">
              <a:spcBef>
                <a:spcPts val="0"/>
              </a:spcBef>
              <a:buNone/>
            </a:pPr>
            <a:r>
              <a:rPr lang="en"/>
              <a:t>Co-create Ground Rules for Discussion</a:t>
            </a:r>
          </a:p>
        </p:txBody>
      </p:sp>
      <p:sp>
        <p:nvSpPr>
          <p:cNvPr id="164" name="Shape 164"/>
          <p:cNvSpPr/>
          <p:nvPr/>
        </p:nvSpPr>
        <p:spPr>
          <a:xfrm>
            <a:off x="4604675" y="0"/>
            <a:ext cx="4549199" cy="2970000"/>
          </a:xfrm>
          <a:prstGeom prst="rect">
            <a:avLst/>
          </a:prstGeom>
          <a:solidFill>
            <a:srgbClr val="FFFFFF"/>
          </a:solidFill>
          <a:ln w="9525" cap="flat" cmpd="sng">
            <a:solidFill>
              <a:srgbClr val="FFFFF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65" name="Shape 165"/>
          <p:cNvSpPr/>
          <p:nvPr/>
        </p:nvSpPr>
        <p:spPr>
          <a:xfrm>
            <a:off x="5028425" y="602700"/>
            <a:ext cx="3701699" cy="1764599"/>
          </a:xfrm>
          <a:prstGeom prst="cloudCallout">
            <a:avLst>
              <a:gd name="adj1" fmla="val -27997"/>
              <a:gd name="adj2" fmla="val 75612"/>
            </a:avLst>
          </a:prstGeom>
          <a:solidFill>
            <a:srgbClr val="D9D9D9"/>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a:t>What would it look like if you said your gender pronouns at the beginning of each year's staff meeting?</a:t>
            </a:r>
          </a:p>
        </p:txBody>
      </p:sp>
      <p:pic>
        <p:nvPicPr>
          <p:cNvPr id="166" name="Shape 166"/>
          <p:cNvPicPr preferRelativeResize="0"/>
          <p:nvPr/>
        </p:nvPicPr>
        <p:blipFill>
          <a:blip r:embed="rId3">
            <a:alphaModFix/>
          </a:blip>
          <a:stretch>
            <a:fillRect/>
          </a:stretch>
        </p:blipFill>
        <p:spPr>
          <a:xfrm>
            <a:off x="4595100" y="2902150"/>
            <a:ext cx="4568350" cy="2241350"/>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108025" y="1299200"/>
            <a:ext cx="4427100" cy="1808400"/>
          </a:xfrm>
          <a:prstGeom prst="rect">
            <a:avLst/>
          </a:prstGeom>
        </p:spPr>
        <p:txBody>
          <a:bodyPr lIns="91425" tIns="91425" rIns="91425" bIns="91425" anchor="b" anchorCtr="0">
            <a:noAutofit/>
          </a:bodyPr>
          <a:lstStyle/>
          <a:p>
            <a:pPr lvl="0" algn="l" rtl="0">
              <a:lnSpc>
                <a:spcPct val="115000"/>
              </a:lnSpc>
              <a:spcBef>
                <a:spcPts val="0"/>
              </a:spcBef>
              <a:spcAft>
                <a:spcPts val="1600"/>
              </a:spcAft>
              <a:buNone/>
            </a:pPr>
            <a:endParaRPr sz="2400">
              <a:solidFill>
                <a:srgbClr val="000000"/>
              </a:solidFill>
            </a:endParaRPr>
          </a:p>
          <a:p>
            <a:pPr lvl="0" algn="l" rtl="0">
              <a:lnSpc>
                <a:spcPct val="115000"/>
              </a:lnSpc>
              <a:spcBef>
                <a:spcPts val="0"/>
              </a:spcBef>
              <a:spcAft>
                <a:spcPts val="1600"/>
              </a:spcAft>
              <a:buNone/>
            </a:pPr>
            <a:r>
              <a:rPr lang="en" sz="2400">
                <a:solidFill>
                  <a:srgbClr val="000000"/>
                </a:solidFill>
              </a:rPr>
              <a:t>Goal #1:</a:t>
            </a:r>
          </a:p>
          <a:p>
            <a:pPr lvl="0" algn="l">
              <a:lnSpc>
                <a:spcPct val="115000"/>
              </a:lnSpc>
              <a:spcBef>
                <a:spcPts val="0"/>
              </a:spcBef>
              <a:spcAft>
                <a:spcPts val="1600"/>
              </a:spcAft>
              <a:buNone/>
            </a:pPr>
            <a:r>
              <a:rPr lang="en" sz="2400">
                <a:solidFill>
                  <a:srgbClr val="000000"/>
                </a:solidFill>
              </a:rPr>
              <a:t>Participants will define the trans*identity and the similarities in their personal experiences with a binary. </a:t>
            </a:r>
          </a:p>
        </p:txBody>
      </p:sp>
      <p:sp>
        <p:nvSpPr>
          <p:cNvPr id="172" name="Shape 172"/>
          <p:cNvSpPr txBox="1">
            <a:spLocks noGrp="1"/>
          </p:cNvSpPr>
          <p:nvPr>
            <p:ph type="body" idx="2"/>
          </p:nvPr>
        </p:nvSpPr>
        <p:spPr>
          <a:xfrm>
            <a:off x="4800600" y="209550"/>
            <a:ext cx="4143599" cy="4369799"/>
          </a:xfrm>
          <a:prstGeom prst="rect">
            <a:avLst/>
          </a:prstGeom>
        </p:spPr>
        <p:txBody>
          <a:bodyPr lIns="91425" tIns="91425" rIns="91425" bIns="91425" anchor="ctr" anchorCtr="0">
            <a:noAutofit/>
          </a:bodyPr>
          <a:lstStyle/>
          <a:p>
            <a:pPr lvl="0" rtl="0">
              <a:spcBef>
                <a:spcPts val="0"/>
              </a:spcBef>
              <a:buNone/>
            </a:pPr>
            <a:r>
              <a:rPr lang="en" sz="1300" u="sng" dirty="0">
                <a:solidFill>
                  <a:srgbClr val="000000"/>
                </a:solidFill>
                <a:latin typeface="Arial"/>
                <a:ea typeface="Arial"/>
                <a:cs typeface="Arial"/>
                <a:sym typeface="Arial"/>
              </a:rPr>
              <a:t>Research guiding this learning outcome:</a:t>
            </a:r>
          </a:p>
          <a:p>
            <a:pPr lvl="0" rtl="0">
              <a:spcBef>
                <a:spcPts val="0"/>
              </a:spcBef>
              <a:buNone/>
            </a:pPr>
            <a:r>
              <a:rPr lang="en" sz="1300" i="1" dirty="0">
                <a:solidFill>
                  <a:srgbClr val="000000"/>
                </a:solidFill>
                <a:latin typeface="Arial"/>
                <a:ea typeface="Arial"/>
                <a:cs typeface="Arial"/>
                <a:sym typeface="Arial"/>
              </a:rPr>
              <a:t>The current system of being divided by a gender binary, can be considered a microaggression. </a:t>
            </a:r>
          </a:p>
          <a:p>
            <a:pPr lvl="0" rtl="0">
              <a:spcBef>
                <a:spcPts val="0"/>
              </a:spcBef>
              <a:spcAft>
                <a:spcPts val="0"/>
              </a:spcAft>
              <a:buNone/>
            </a:pPr>
            <a:r>
              <a:rPr lang="en" sz="1300" dirty="0">
                <a:solidFill>
                  <a:srgbClr val="000000"/>
                </a:solidFill>
                <a:latin typeface="Arial"/>
                <a:ea typeface="Arial"/>
                <a:cs typeface="Arial"/>
                <a:sym typeface="Arial"/>
              </a:rPr>
              <a:t>“Transgender students may face </a:t>
            </a:r>
            <a:r>
              <a:rPr lang="en" sz="1300" b="1" dirty="0">
                <a:solidFill>
                  <a:srgbClr val="000000"/>
                </a:solidFill>
                <a:latin typeface="Arial"/>
                <a:ea typeface="Arial"/>
                <a:cs typeface="Arial"/>
                <a:sym typeface="Arial"/>
              </a:rPr>
              <a:t>alienation, rejection and exclusion on a daily basis</a:t>
            </a:r>
            <a:r>
              <a:rPr lang="en" sz="1300" dirty="0">
                <a:solidFill>
                  <a:srgbClr val="000000"/>
                </a:solidFill>
                <a:latin typeface="Arial"/>
                <a:ea typeface="Arial"/>
                <a:cs typeface="Arial"/>
                <a:sym typeface="Arial"/>
              </a:rPr>
              <a:t>. Studies on campus climate for lesbian, gay, bisexual, and transgender students suggest that this is the case, noting that these students experience discrimination, harassment and fear” (Newhouse, 2013, p. 24).  </a:t>
            </a:r>
          </a:p>
          <a:p>
            <a:pPr lvl="0">
              <a:spcBef>
                <a:spcPts val="0"/>
              </a:spcBef>
              <a:spcAft>
                <a:spcPts val="0"/>
              </a:spcAft>
              <a:buNone/>
            </a:pPr>
            <a:r>
              <a:rPr lang="en" sz="1300" dirty="0">
                <a:solidFill>
                  <a:srgbClr val="000000"/>
                </a:solidFill>
                <a:latin typeface="Arial"/>
                <a:ea typeface="Arial"/>
                <a:cs typeface="Arial"/>
                <a:sym typeface="Arial"/>
              </a:rPr>
              <a:t> </a:t>
            </a:r>
            <a:br>
              <a:rPr lang="en" sz="1300" dirty="0">
                <a:solidFill>
                  <a:srgbClr val="000000"/>
                </a:solidFill>
                <a:latin typeface="Arial"/>
                <a:ea typeface="Arial"/>
                <a:cs typeface="Arial"/>
                <a:sym typeface="Arial"/>
              </a:rPr>
            </a:br>
            <a:r>
              <a:rPr lang="en" sz="1300" dirty="0">
                <a:solidFill>
                  <a:srgbClr val="000000"/>
                </a:solidFill>
                <a:latin typeface="Arial"/>
                <a:ea typeface="Arial"/>
                <a:cs typeface="Arial"/>
                <a:sym typeface="Arial"/>
              </a:rPr>
              <a:t>Lack of acceptance on campus during a time of physical transition sends a message to LGBT students about </a:t>
            </a:r>
            <a:r>
              <a:rPr lang="en" sz="1300" b="1" dirty="0">
                <a:solidFill>
                  <a:srgbClr val="000000"/>
                </a:solidFill>
                <a:latin typeface="Arial"/>
                <a:ea typeface="Arial"/>
                <a:cs typeface="Arial"/>
                <a:sym typeface="Arial"/>
              </a:rPr>
              <a:t>who is and is not accepted by peers </a:t>
            </a:r>
            <a:r>
              <a:rPr lang="en" sz="1300" dirty="0">
                <a:solidFill>
                  <a:srgbClr val="000000"/>
                </a:solidFill>
                <a:latin typeface="Arial"/>
                <a:ea typeface="Arial"/>
                <a:cs typeface="Arial"/>
                <a:sym typeface="Arial"/>
              </a:rPr>
              <a:t>and their institution is not only important in student development, but is vital in creating a safe space for LGBT students on campus (Newhouse, 2013).</a:t>
            </a:r>
            <a:r>
              <a:rPr lang="en" sz="1200" dirty="0">
                <a:latin typeface="Arial"/>
                <a:ea typeface="Arial"/>
                <a:cs typeface="Arial"/>
                <a:sym typeface="Arial"/>
              </a:rPr>
              <a:t/>
            </a:r>
            <a:br>
              <a:rPr lang="en" sz="1200" dirty="0">
                <a:latin typeface="Arial"/>
                <a:ea typeface="Arial"/>
                <a:cs typeface="Arial"/>
                <a:sym typeface="Arial"/>
              </a:rPr>
            </a:br>
            <a:endParaRPr lang="en" sz="1200" dirty="0">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a:spcBef>
                <a:spcPts val="0"/>
              </a:spcBef>
              <a:buNone/>
            </a:pPr>
            <a:r>
              <a:rPr lang="en"/>
              <a:t>Activity: Cross the Line</a:t>
            </a:r>
          </a:p>
        </p:txBody>
      </p:sp>
      <p:sp>
        <p:nvSpPr>
          <p:cNvPr id="178" name="Shape 178"/>
          <p:cNvSpPr txBox="1">
            <a:spLocks noGrp="1"/>
          </p:cNvSpPr>
          <p:nvPr>
            <p:ph type="body" idx="1"/>
          </p:nvPr>
        </p:nvSpPr>
        <p:spPr>
          <a:xfrm>
            <a:off x="311700" y="1399250"/>
            <a:ext cx="3999899" cy="3279599"/>
          </a:xfrm>
          <a:prstGeom prst="rect">
            <a:avLst/>
          </a:prstGeom>
        </p:spPr>
        <p:txBody>
          <a:bodyPr lIns="91425" tIns="91425" rIns="91425" bIns="91425" anchor="t" anchorCtr="0">
            <a:noAutofit/>
          </a:bodyPr>
          <a:lstStyle/>
          <a:p>
            <a:pPr lvl="0" rtl="0">
              <a:lnSpc>
                <a:spcPct val="100000"/>
              </a:lnSpc>
              <a:spcBef>
                <a:spcPts val="0"/>
              </a:spcBef>
              <a:buNone/>
            </a:pPr>
            <a:r>
              <a:rPr lang="en" dirty="0">
                <a:solidFill>
                  <a:schemeClr val="bg2">
                    <a:lumMod val="50000"/>
                  </a:schemeClr>
                </a:solidFill>
                <a:latin typeface="Arial"/>
                <a:ea typeface="Arial"/>
                <a:cs typeface="Arial"/>
                <a:sym typeface="Arial"/>
              </a:rPr>
              <a:t>Participants will explore personal values to highlight the limitations of a binary system.</a:t>
            </a:r>
          </a:p>
          <a:p>
            <a:pPr lvl="0" rtl="0">
              <a:lnSpc>
                <a:spcPct val="100000"/>
              </a:lnSpc>
              <a:spcBef>
                <a:spcPts val="0"/>
              </a:spcBef>
              <a:buNone/>
            </a:pPr>
            <a:r>
              <a:rPr lang="en" b="1" dirty="0">
                <a:solidFill>
                  <a:schemeClr val="bg2">
                    <a:lumMod val="50000"/>
                  </a:schemeClr>
                </a:solidFill>
                <a:latin typeface="Arial"/>
                <a:ea typeface="Arial"/>
                <a:cs typeface="Arial"/>
                <a:sym typeface="Arial"/>
              </a:rPr>
              <a:t>Instructions:</a:t>
            </a:r>
          </a:p>
          <a:p>
            <a:pPr lvl="0" rtl="0">
              <a:lnSpc>
                <a:spcPct val="100000"/>
              </a:lnSpc>
              <a:spcBef>
                <a:spcPts val="0"/>
              </a:spcBef>
              <a:buNone/>
            </a:pPr>
            <a:r>
              <a:rPr lang="en" dirty="0">
                <a:solidFill>
                  <a:schemeClr val="bg2">
                    <a:lumMod val="50000"/>
                  </a:schemeClr>
                </a:solidFill>
                <a:latin typeface="Arial"/>
                <a:ea typeface="Arial"/>
                <a:cs typeface="Arial"/>
                <a:sym typeface="Arial"/>
              </a:rPr>
              <a:t>If you agree with the following statements, walk to the side of the room with the door. If you disagree, walk to the side of the room opposite from the door. </a:t>
            </a:r>
          </a:p>
          <a:p>
            <a:pPr lvl="0" rtl="0">
              <a:lnSpc>
                <a:spcPct val="100000"/>
              </a:lnSpc>
              <a:spcBef>
                <a:spcPts val="0"/>
              </a:spcBef>
              <a:buNone/>
            </a:pPr>
            <a:r>
              <a:rPr lang="en" i="1" dirty="0">
                <a:solidFill>
                  <a:schemeClr val="bg2">
                    <a:lumMod val="50000"/>
                  </a:schemeClr>
                </a:solidFill>
                <a:latin typeface="Arial"/>
                <a:ea typeface="Arial"/>
                <a:cs typeface="Arial"/>
                <a:sym typeface="Arial"/>
              </a:rPr>
              <a:t>1. You have to love your job.</a:t>
            </a:r>
          </a:p>
          <a:p>
            <a:pPr lvl="0" rtl="0">
              <a:lnSpc>
                <a:spcPct val="100000"/>
              </a:lnSpc>
              <a:spcBef>
                <a:spcPts val="0"/>
              </a:spcBef>
              <a:buNone/>
            </a:pPr>
            <a:r>
              <a:rPr lang="en" i="1" dirty="0">
                <a:solidFill>
                  <a:schemeClr val="bg2">
                    <a:lumMod val="50000"/>
                  </a:schemeClr>
                </a:solidFill>
                <a:latin typeface="Arial"/>
                <a:ea typeface="Arial"/>
                <a:cs typeface="Arial"/>
                <a:sym typeface="Arial"/>
              </a:rPr>
              <a:t>2. All people are educators.</a:t>
            </a:r>
          </a:p>
          <a:p>
            <a:pPr lvl="0">
              <a:lnSpc>
                <a:spcPct val="100000"/>
              </a:lnSpc>
              <a:spcBef>
                <a:spcPts val="0"/>
              </a:spcBef>
              <a:buNone/>
            </a:pPr>
            <a:r>
              <a:rPr lang="en" i="1" dirty="0">
                <a:solidFill>
                  <a:schemeClr val="bg2">
                    <a:lumMod val="50000"/>
                  </a:schemeClr>
                </a:solidFill>
                <a:latin typeface="Arial"/>
                <a:ea typeface="Arial"/>
                <a:cs typeface="Arial"/>
                <a:sym typeface="Arial"/>
              </a:rPr>
              <a:t>3. College is for everyone.</a:t>
            </a:r>
          </a:p>
        </p:txBody>
      </p:sp>
      <p:sp>
        <p:nvSpPr>
          <p:cNvPr id="179" name="Shape 179"/>
          <p:cNvSpPr txBox="1">
            <a:spLocks noGrp="1"/>
          </p:cNvSpPr>
          <p:nvPr>
            <p:ph type="body" idx="2"/>
          </p:nvPr>
        </p:nvSpPr>
        <p:spPr>
          <a:xfrm>
            <a:off x="4820100" y="1399250"/>
            <a:ext cx="3928799" cy="3279599"/>
          </a:xfrm>
          <a:prstGeom prst="rect">
            <a:avLst/>
          </a:prstGeom>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l" rtl="0">
              <a:spcBef>
                <a:spcPts val="0"/>
              </a:spcBef>
              <a:buNone/>
            </a:pPr>
            <a:r>
              <a:rPr lang="en" b="1" dirty="0">
                <a:solidFill>
                  <a:schemeClr val="bg2">
                    <a:lumMod val="50000"/>
                  </a:schemeClr>
                </a:solidFill>
                <a:latin typeface="Arial"/>
                <a:ea typeface="Arial"/>
                <a:cs typeface="Arial"/>
                <a:sym typeface="Arial"/>
              </a:rPr>
              <a:t>Follow-Up Discussion:</a:t>
            </a:r>
          </a:p>
          <a:p>
            <a:pPr lvl="0" rtl="0">
              <a:spcBef>
                <a:spcPts val="0"/>
              </a:spcBef>
              <a:buNone/>
            </a:pPr>
            <a:r>
              <a:rPr lang="en" i="1" dirty="0">
                <a:solidFill>
                  <a:schemeClr val="bg2">
                    <a:lumMod val="50000"/>
                  </a:schemeClr>
                </a:solidFill>
                <a:latin typeface="Arial"/>
                <a:ea typeface="Arial"/>
                <a:cs typeface="Arial"/>
                <a:sym typeface="Arial"/>
              </a:rPr>
              <a:t>If given the option, would you have chosen a space somewhere between the two sides?</a:t>
            </a:r>
          </a:p>
          <a:p>
            <a:pPr lvl="0" rtl="0">
              <a:spcBef>
                <a:spcPts val="0"/>
              </a:spcBef>
              <a:buNone/>
            </a:pPr>
            <a:r>
              <a:rPr lang="en" i="1" dirty="0">
                <a:solidFill>
                  <a:schemeClr val="bg2">
                    <a:lumMod val="50000"/>
                  </a:schemeClr>
                </a:solidFill>
                <a:latin typeface="Arial"/>
                <a:ea typeface="Arial"/>
                <a:cs typeface="Arial"/>
                <a:sym typeface="Arial"/>
              </a:rPr>
              <a:t>Did anyone feel the need to justify or explain their choice? If so, what did you want to say?</a:t>
            </a:r>
          </a:p>
          <a:p>
            <a:pPr lvl="0" rtl="0">
              <a:spcBef>
                <a:spcPts val="0"/>
              </a:spcBef>
              <a:buNone/>
            </a:pPr>
            <a:r>
              <a:rPr lang="en" i="1" dirty="0">
                <a:solidFill>
                  <a:schemeClr val="bg2">
                    <a:lumMod val="50000"/>
                  </a:schemeClr>
                </a:solidFill>
                <a:latin typeface="Arial"/>
                <a:ea typeface="Arial"/>
                <a:cs typeface="Arial"/>
                <a:sym typeface="Arial"/>
              </a:rPr>
              <a:t>How does this activity relate to aspects of the Trans* identity we have learned so far?</a:t>
            </a: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219375" y="1359225"/>
            <a:ext cx="4045199" cy="1789200"/>
          </a:xfrm>
          <a:prstGeom prst="rect">
            <a:avLst/>
          </a:prstGeom>
        </p:spPr>
        <p:txBody>
          <a:bodyPr lIns="91425" tIns="91425" rIns="91425" bIns="91425" anchor="b" anchorCtr="0">
            <a:noAutofit/>
          </a:bodyPr>
          <a:lstStyle/>
          <a:p>
            <a:pPr lvl="0" algn="l" rtl="0">
              <a:lnSpc>
                <a:spcPct val="115000"/>
              </a:lnSpc>
              <a:spcBef>
                <a:spcPts val="0"/>
              </a:spcBef>
              <a:spcAft>
                <a:spcPts val="1600"/>
              </a:spcAft>
              <a:buNone/>
            </a:pPr>
            <a:r>
              <a:rPr lang="en" sz="2400">
                <a:solidFill>
                  <a:srgbClr val="000000"/>
                </a:solidFill>
              </a:rPr>
              <a:t>Goal #2:</a:t>
            </a:r>
          </a:p>
          <a:p>
            <a:pPr lvl="0" algn="l">
              <a:lnSpc>
                <a:spcPct val="115000"/>
              </a:lnSpc>
              <a:spcBef>
                <a:spcPts val="0"/>
              </a:spcBef>
              <a:spcAft>
                <a:spcPts val="1600"/>
              </a:spcAft>
              <a:buNone/>
            </a:pPr>
            <a:r>
              <a:rPr lang="en" sz="2400">
                <a:solidFill>
                  <a:srgbClr val="000000"/>
                </a:solidFill>
              </a:rPr>
              <a:t>Participants will locate appropriate ways to make their practice accessible to the trans* identity. </a:t>
            </a:r>
          </a:p>
        </p:txBody>
      </p:sp>
      <p:sp>
        <p:nvSpPr>
          <p:cNvPr id="185" name="Shape 185"/>
          <p:cNvSpPr txBox="1"/>
          <p:nvPr/>
        </p:nvSpPr>
        <p:spPr>
          <a:xfrm>
            <a:off x="4729950" y="105800"/>
            <a:ext cx="3680099" cy="722999"/>
          </a:xfrm>
          <a:prstGeom prst="rect">
            <a:avLst/>
          </a:prstGeom>
          <a:noFill/>
          <a:ln>
            <a:noFill/>
          </a:ln>
        </p:spPr>
        <p:txBody>
          <a:bodyPr lIns="91425" tIns="91425" rIns="91425" bIns="91425" anchor="t" anchorCtr="0">
            <a:noAutofit/>
          </a:bodyPr>
          <a:lstStyle/>
          <a:p>
            <a:pPr lvl="0" rtl="0">
              <a:lnSpc>
                <a:spcPct val="115000"/>
              </a:lnSpc>
              <a:spcBef>
                <a:spcPts val="400"/>
              </a:spcBef>
              <a:buNone/>
            </a:pPr>
            <a:r>
              <a:rPr lang="en" sz="1300" u="sng"/>
              <a:t>Qualitative study guiding this activity: </a:t>
            </a:r>
          </a:p>
          <a:p>
            <a:pPr lvl="0" rtl="0">
              <a:lnSpc>
                <a:spcPct val="115000"/>
              </a:lnSpc>
              <a:spcBef>
                <a:spcPts val="400"/>
              </a:spcBef>
              <a:buNone/>
            </a:pPr>
            <a:endParaRPr sz="1300" u="sng"/>
          </a:p>
          <a:p>
            <a:pPr lvl="0" rtl="0">
              <a:lnSpc>
                <a:spcPct val="115000"/>
              </a:lnSpc>
              <a:spcBef>
                <a:spcPts val="0"/>
              </a:spcBef>
              <a:buNone/>
            </a:pPr>
            <a:r>
              <a:rPr lang="en" sz="1300"/>
              <a:t>Level of </a:t>
            </a:r>
            <a:r>
              <a:rPr lang="en" sz="1300" b="1"/>
              <a:t>discomfort</a:t>
            </a:r>
            <a:r>
              <a:rPr lang="en" sz="1300"/>
              <a:t>, </a:t>
            </a:r>
            <a:r>
              <a:rPr lang="en" sz="1300" b="1"/>
              <a:t>perceived social supports</a:t>
            </a:r>
            <a:r>
              <a:rPr lang="en" sz="1300"/>
              <a:t>, level of </a:t>
            </a:r>
            <a:r>
              <a:rPr lang="en" sz="1300" b="1"/>
              <a:t>secrecy</a:t>
            </a:r>
            <a:r>
              <a:rPr lang="en" sz="1300"/>
              <a:t>, and </a:t>
            </a:r>
            <a:r>
              <a:rPr lang="en" sz="1300" b="1"/>
              <a:t>academic achievement</a:t>
            </a:r>
            <a:r>
              <a:rPr lang="en" sz="1300"/>
              <a:t> affected the participants’ decisions.  This process appeared best explained by participants’ expressed </a:t>
            </a:r>
            <a:r>
              <a:rPr lang="en" sz="1300" b="1"/>
              <a:t>hierarchy of needs.</a:t>
            </a:r>
          </a:p>
          <a:p>
            <a:pPr lvl="0" rtl="0">
              <a:lnSpc>
                <a:spcPct val="115000"/>
              </a:lnSpc>
              <a:spcBef>
                <a:spcPts val="0"/>
              </a:spcBef>
              <a:buNone/>
            </a:pPr>
            <a:endParaRPr sz="1300" b="1"/>
          </a:p>
          <a:p>
            <a:pPr lvl="0" rtl="0">
              <a:lnSpc>
                <a:spcPct val="115000"/>
              </a:lnSpc>
              <a:spcBef>
                <a:spcPts val="0"/>
              </a:spcBef>
              <a:buNone/>
            </a:pPr>
            <a:r>
              <a:rPr lang="en" sz="1300"/>
              <a:t>Only one participant made the decision to persist at her original college; two students dropped out, and the fourth took some time off. It appears that the different physical, social, and emotional resources available to these students affected their educational persistence; without any of these necessary resources their persistence was unlikely.</a:t>
            </a:r>
          </a:p>
          <a:p>
            <a:pPr lvl="0" rtl="0">
              <a:lnSpc>
                <a:spcPct val="115000"/>
              </a:lnSpc>
              <a:spcBef>
                <a:spcPts val="300"/>
              </a:spcBef>
              <a:buNone/>
            </a:pPr>
            <a:r>
              <a:rPr lang="en" sz="1300"/>
              <a:t>(Goodrich, 2012)</a:t>
            </a:r>
          </a:p>
          <a:p>
            <a:pPr lvl="0">
              <a:spcBef>
                <a:spcPts val="0"/>
              </a:spcBef>
              <a:buNone/>
            </a:pPr>
            <a:endParaRPr sz="1100"/>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04800" y="361950"/>
            <a:ext cx="8520599" cy="733499"/>
          </a:xfrm>
          <a:prstGeom prst="rect">
            <a:avLst/>
          </a:prstGeom>
        </p:spPr>
        <p:txBody>
          <a:bodyPr lIns="91425" tIns="91425" rIns="91425" bIns="91425" anchor="b" anchorCtr="0">
            <a:noAutofit/>
          </a:bodyPr>
          <a:lstStyle/>
          <a:p>
            <a:pPr lvl="0">
              <a:spcBef>
                <a:spcPts val="0"/>
              </a:spcBef>
              <a:buNone/>
            </a:pPr>
            <a:r>
              <a:rPr lang="en" sz="2400" dirty="0"/>
              <a:t>Spheres of Influence: </a:t>
            </a:r>
            <a:r>
              <a:rPr lang="en" sz="2400" dirty="0" smtClean="0"/>
              <a:t/>
            </a:r>
            <a:br>
              <a:rPr lang="en" sz="2400" dirty="0" smtClean="0"/>
            </a:br>
            <a:r>
              <a:rPr lang="en" sz="2400" dirty="0" smtClean="0"/>
              <a:t>How </a:t>
            </a:r>
            <a:r>
              <a:rPr lang="en" sz="2400" dirty="0"/>
              <a:t>Can we Realistically Attend to The Needs of Trans* Students? </a:t>
            </a:r>
          </a:p>
        </p:txBody>
      </p:sp>
      <p:sp>
        <p:nvSpPr>
          <p:cNvPr id="191" name="Shape 191"/>
          <p:cNvSpPr txBox="1">
            <a:spLocks noGrp="1"/>
          </p:cNvSpPr>
          <p:nvPr>
            <p:ph type="body" idx="2"/>
          </p:nvPr>
        </p:nvSpPr>
        <p:spPr>
          <a:xfrm>
            <a:off x="311700" y="1222125"/>
            <a:ext cx="8371499" cy="1161900"/>
          </a:xfrm>
          <a:prstGeom prst="rect">
            <a:avLst/>
          </a:prstGeom>
        </p:spPr>
        <p:txBody>
          <a:bodyPr lIns="91425" tIns="91425" rIns="91425" bIns="91425" anchor="t" anchorCtr="0">
            <a:noAutofit/>
          </a:bodyPr>
          <a:lstStyle/>
          <a:p>
            <a:pPr lvl="0" rtl="0">
              <a:spcBef>
                <a:spcPts val="0"/>
              </a:spcBef>
              <a:buNone/>
            </a:pPr>
            <a:r>
              <a:rPr lang="en" sz="1300" b="1" dirty="0">
                <a:solidFill>
                  <a:schemeClr val="bg2">
                    <a:lumMod val="50000"/>
                  </a:schemeClr>
                </a:solidFill>
                <a:latin typeface="Arial"/>
                <a:ea typeface="Arial"/>
                <a:cs typeface="Arial"/>
                <a:sym typeface="Arial"/>
              </a:rPr>
              <a:t>Instructions: </a:t>
            </a:r>
            <a:r>
              <a:rPr lang="en" sz="1300" dirty="0">
                <a:solidFill>
                  <a:schemeClr val="bg2">
                    <a:lumMod val="50000"/>
                  </a:schemeClr>
                </a:solidFill>
                <a:latin typeface="Arial"/>
                <a:ea typeface="Arial"/>
                <a:cs typeface="Arial"/>
                <a:sym typeface="Arial"/>
              </a:rPr>
              <a:t>Using the largest paper circle, write where you have the biggest form of influence over people and/or decisions in your role (ie. admissions counselor may know how to change an application form to be inclusive of trans* students). </a:t>
            </a:r>
          </a:p>
          <a:p>
            <a:pPr lvl="0" rtl="0">
              <a:spcBef>
                <a:spcPts val="0"/>
              </a:spcBef>
              <a:buNone/>
            </a:pPr>
            <a:r>
              <a:rPr lang="en" sz="1300" dirty="0">
                <a:solidFill>
                  <a:schemeClr val="bg2">
                    <a:lumMod val="50000"/>
                  </a:schemeClr>
                </a:solidFill>
                <a:latin typeface="Arial"/>
                <a:ea typeface="Arial"/>
                <a:cs typeface="Arial"/>
                <a:sym typeface="Arial"/>
              </a:rPr>
              <a:t>Using the medium paper circle, write where you would have some form of influence in your position in creating change for trans* students  (ie.  an admissions counselor  indirectly supervising admissions paraprofessionals can talk to paraprofessionals about their interactions with prospective students). </a:t>
            </a:r>
          </a:p>
          <a:p>
            <a:pPr lvl="0" rtl="0">
              <a:spcBef>
                <a:spcPts val="0"/>
              </a:spcBef>
              <a:buNone/>
            </a:pPr>
            <a:r>
              <a:rPr lang="en" sz="1300" dirty="0">
                <a:solidFill>
                  <a:schemeClr val="bg2">
                    <a:lumMod val="50000"/>
                  </a:schemeClr>
                </a:solidFill>
                <a:latin typeface="Arial"/>
                <a:ea typeface="Arial"/>
                <a:cs typeface="Arial"/>
                <a:sym typeface="Arial"/>
              </a:rPr>
              <a:t>Using the small paper circle, write where you have the least form of influence (ie. the admissions counselor cannot change the physical building to be more inclusive of trans* bodies). Then, write a way you </a:t>
            </a:r>
            <a:r>
              <a:rPr lang="en" sz="1300" i="1" dirty="0">
                <a:solidFill>
                  <a:schemeClr val="bg2">
                    <a:lumMod val="50000"/>
                  </a:schemeClr>
                </a:solidFill>
                <a:latin typeface="Arial"/>
                <a:ea typeface="Arial"/>
                <a:cs typeface="Arial"/>
                <a:sym typeface="Arial"/>
              </a:rPr>
              <a:t>could</a:t>
            </a:r>
            <a:r>
              <a:rPr lang="en" sz="1300" dirty="0">
                <a:solidFill>
                  <a:schemeClr val="bg2">
                    <a:lumMod val="50000"/>
                  </a:schemeClr>
                </a:solidFill>
                <a:latin typeface="Arial"/>
                <a:ea typeface="Arial"/>
                <a:cs typeface="Arial"/>
                <a:sym typeface="Arial"/>
              </a:rPr>
              <a:t> attend to the needs of a trans* student (ie. talk to the director of facilities about some of the bathrooms that are inaccessible to trans* students). </a:t>
            </a:r>
          </a:p>
          <a:p>
            <a:pPr lvl="0" rtl="0">
              <a:spcBef>
                <a:spcPts val="0"/>
              </a:spcBef>
              <a:buNone/>
            </a:pPr>
            <a:r>
              <a:rPr lang="en" sz="1300" dirty="0">
                <a:solidFill>
                  <a:schemeClr val="bg2">
                    <a:lumMod val="50000"/>
                  </a:schemeClr>
                </a:solidFill>
                <a:latin typeface="Arial"/>
                <a:ea typeface="Arial"/>
                <a:cs typeface="Arial"/>
                <a:sym typeface="Arial"/>
              </a:rPr>
              <a:t>(please refer to next slide for more instruction)</a:t>
            </a:r>
          </a:p>
          <a:p>
            <a:pPr lvl="0" rtl="0">
              <a:spcBef>
                <a:spcPts val="0"/>
              </a:spcBef>
              <a:buNone/>
            </a:pPr>
            <a:endParaRPr sz="1300" dirty="0">
              <a:solidFill>
                <a:schemeClr val="bg2">
                  <a:lumMod val="50000"/>
                </a:schemeClr>
              </a:solidFill>
              <a:latin typeface="Arial"/>
              <a:ea typeface="Arial"/>
              <a:cs typeface="Arial"/>
              <a:sym typeface="Arial"/>
            </a:endParaRPr>
          </a:p>
          <a:p>
            <a:pPr lvl="0">
              <a:spcBef>
                <a:spcPts val="0"/>
              </a:spcBef>
              <a:buNone/>
            </a:pPr>
            <a:endParaRPr sz="1300" dirty="0">
              <a:solidFill>
                <a:schemeClr val="bg2">
                  <a:lumMod val="50000"/>
                </a:schemeClr>
              </a:solidFill>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311700" y="218875"/>
            <a:ext cx="8455199" cy="1033799"/>
          </a:xfrm>
          <a:prstGeom prst="rect">
            <a:avLst/>
          </a:prstGeom>
        </p:spPr>
        <p:txBody>
          <a:bodyPr lIns="91425" tIns="91425" rIns="91425" bIns="91425" anchor="b" anchorCtr="0">
            <a:noAutofit/>
          </a:bodyPr>
          <a:lstStyle/>
          <a:p>
            <a:pPr lvl="0" rtl="0">
              <a:spcBef>
                <a:spcPts val="0"/>
              </a:spcBef>
              <a:buNone/>
            </a:pPr>
            <a:r>
              <a:rPr lang="en" sz="2400" dirty="0">
                <a:solidFill>
                  <a:srgbClr val="000000"/>
                </a:solidFill>
              </a:rPr>
              <a:t>Spheres of Influence: </a:t>
            </a:r>
          </a:p>
          <a:p>
            <a:pPr lvl="0">
              <a:spcBef>
                <a:spcPts val="0"/>
              </a:spcBef>
              <a:buNone/>
            </a:pPr>
            <a:r>
              <a:rPr lang="en" sz="2400" dirty="0">
                <a:solidFill>
                  <a:srgbClr val="000000"/>
                </a:solidFill>
              </a:rPr>
              <a:t>How Can we Realistically Attend to The Needs of Trans* Students? </a:t>
            </a:r>
          </a:p>
        </p:txBody>
      </p:sp>
      <p:sp>
        <p:nvSpPr>
          <p:cNvPr id="198" name="Shape 198"/>
          <p:cNvSpPr txBox="1">
            <a:spLocks noGrp="1"/>
          </p:cNvSpPr>
          <p:nvPr>
            <p:ph type="body" idx="1"/>
          </p:nvPr>
        </p:nvSpPr>
        <p:spPr>
          <a:xfrm>
            <a:off x="311700" y="1386200"/>
            <a:ext cx="2825399" cy="644400"/>
          </a:xfrm>
          <a:prstGeom prst="rect">
            <a:avLst/>
          </a:prstGeom>
        </p:spPr>
        <p:txBody>
          <a:bodyPr lIns="91425" tIns="91425" rIns="91425" bIns="91425" anchor="t" anchorCtr="0">
            <a:noAutofit/>
          </a:bodyPr>
          <a:lstStyle/>
          <a:p>
            <a:pPr lvl="0" algn="ctr" rtl="0">
              <a:lnSpc>
                <a:spcPct val="100000"/>
              </a:lnSpc>
              <a:spcBef>
                <a:spcPts val="0"/>
              </a:spcBef>
              <a:buNone/>
            </a:pPr>
            <a:r>
              <a:rPr lang="en" sz="1400">
                <a:latin typeface="Arial"/>
                <a:ea typeface="Arial"/>
                <a:cs typeface="Arial"/>
                <a:sym typeface="Arial"/>
              </a:rPr>
              <a:t>You have lots of influence over these aspects of your role</a:t>
            </a:r>
          </a:p>
          <a:p>
            <a:pPr lvl="0" rtl="0">
              <a:lnSpc>
                <a:spcPct val="100000"/>
              </a:lnSpc>
              <a:spcBef>
                <a:spcPts val="0"/>
              </a:spcBef>
              <a:buNone/>
            </a:pPr>
            <a:endParaRPr>
              <a:latin typeface="Arial"/>
              <a:ea typeface="Arial"/>
              <a:cs typeface="Arial"/>
              <a:sym typeface="Arial"/>
            </a:endParaRPr>
          </a:p>
          <a:p>
            <a:pPr lvl="0">
              <a:lnSpc>
                <a:spcPct val="100000"/>
              </a:lnSpc>
              <a:spcBef>
                <a:spcPts val="0"/>
              </a:spcBef>
              <a:buNone/>
            </a:pPr>
            <a:endParaRPr>
              <a:latin typeface="Arial"/>
              <a:ea typeface="Arial"/>
              <a:cs typeface="Arial"/>
              <a:sym typeface="Arial"/>
            </a:endParaRPr>
          </a:p>
        </p:txBody>
      </p:sp>
      <p:sp>
        <p:nvSpPr>
          <p:cNvPr id="199" name="Shape 199"/>
          <p:cNvSpPr/>
          <p:nvPr/>
        </p:nvSpPr>
        <p:spPr>
          <a:xfrm>
            <a:off x="542600" y="2125425"/>
            <a:ext cx="2127899" cy="2030700"/>
          </a:xfrm>
          <a:prstGeom prst="ellipse">
            <a:avLst/>
          </a:prstGeom>
          <a:noFill/>
          <a:ln w="28575" cap="flat" cmpd="sng">
            <a:solidFill>
              <a:srgbClr val="351C75"/>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0" name="Shape 200"/>
          <p:cNvSpPr/>
          <p:nvPr/>
        </p:nvSpPr>
        <p:spPr>
          <a:xfrm>
            <a:off x="3922325" y="2277825"/>
            <a:ext cx="1598699" cy="1532099"/>
          </a:xfrm>
          <a:prstGeom prst="ellipse">
            <a:avLst/>
          </a:prstGeom>
          <a:noFill/>
          <a:ln w="28575" cap="flat" cmpd="sng">
            <a:solidFill>
              <a:srgbClr val="351C75"/>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1" name="Shape 201"/>
          <p:cNvSpPr/>
          <p:nvPr/>
        </p:nvSpPr>
        <p:spPr>
          <a:xfrm>
            <a:off x="6772850" y="2535975"/>
            <a:ext cx="937200" cy="863400"/>
          </a:xfrm>
          <a:prstGeom prst="ellipse">
            <a:avLst/>
          </a:prstGeom>
          <a:noFill/>
          <a:ln w="28575" cap="flat" cmpd="sng">
            <a:solidFill>
              <a:srgbClr val="351C75"/>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02" name="Shape 202"/>
          <p:cNvSpPr txBox="1"/>
          <p:nvPr/>
        </p:nvSpPr>
        <p:spPr>
          <a:xfrm>
            <a:off x="3563675" y="1375850"/>
            <a:ext cx="2316000" cy="778800"/>
          </a:xfrm>
          <a:prstGeom prst="rect">
            <a:avLst/>
          </a:prstGeom>
          <a:noFill/>
          <a:ln>
            <a:noFill/>
          </a:ln>
        </p:spPr>
        <p:txBody>
          <a:bodyPr lIns="91425" tIns="91425" rIns="91425" bIns="91425" anchor="t" anchorCtr="0">
            <a:noAutofit/>
          </a:bodyPr>
          <a:lstStyle/>
          <a:p>
            <a:pPr lvl="0" algn="ctr">
              <a:spcBef>
                <a:spcPts val="0"/>
              </a:spcBef>
              <a:buNone/>
            </a:pPr>
            <a:r>
              <a:rPr lang="en"/>
              <a:t>You have moderate influence over </a:t>
            </a:r>
            <a:r>
              <a:rPr lang="en">
                <a:solidFill>
                  <a:schemeClr val="dk2"/>
                </a:solidFill>
              </a:rPr>
              <a:t>these aspects of your role</a:t>
            </a:r>
          </a:p>
        </p:txBody>
      </p:sp>
      <p:sp>
        <p:nvSpPr>
          <p:cNvPr id="203" name="Shape 203"/>
          <p:cNvSpPr txBox="1"/>
          <p:nvPr/>
        </p:nvSpPr>
        <p:spPr>
          <a:xfrm>
            <a:off x="6116750" y="1346750"/>
            <a:ext cx="2249400" cy="778800"/>
          </a:xfrm>
          <a:prstGeom prst="rect">
            <a:avLst/>
          </a:prstGeom>
          <a:noFill/>
          <a:ln>
            <a:noFill/>
          </a:ln>
        </p:spPr>
        <p:txBody>
          <a:bodyPr lIns="91425" tIns="91425" rIns="91425" bIns="91425" anchor="t" anchorCtr="0">
            <a:noAutofit/>
          </a:bodyPr>
          <a:lstStyle/>
          <a:p>
            <a:pPr lvl="0" algn="ctr">
              <a:spcBef>
                <a:spcPts val="0"/>
              </a:spcBef>
              <a:buNone/>
            </a:pPr>
            <a:r>
              <a:rPr lang="en"/>
              <a:t>You have minimal influence over these aspects of your role</a:t>
            </a:r>
          </a:p>
        </p:txBody>
      </p:sp>
      <p:sp>
        <p:nvSpPr>
          <p:cNvPr id="204" name="Shape 204"/>
          <p:cNvSpPr txBox="1"/>
          <p:nvPr/>
        </p:nvSpPr>
        <p:spPr>
          <a:xfrm>
            <a:off x="358300" y="4250950"/>
            <a:ext cx="8175599" cy="564299"/>
          </a:xfrm>
          <a:prstGeom prst="rect">
            <a:avLst/>
          </a:prstGeom>
          <a:noFill/>
          <a:ln>
            <a:noFill/>
          </a:ln>
        </p:spPr>
        <p:txBody>
          <a:bodyPr lIns="91425" tIns="91425" rIns="91425" bIns="91425" anchor="t" anchorCtr="0">
            <a:noAutofit/>
          </a:bodyPr>
          <a:lstStyle/>
          <a:p>
            <a:pPr lvl="0">
              <a:spcBef>
                <a:spcPts val="0"/>
              </a:spcBef>
              <a:buNone/>
            </a:pPr>
            <a:r>
              <a:rPr lang="en" b="1"/>
              <a:t>Think about:</a:t>
            </a:r>
            <a:r>
              <a:rPr lang="en"/>
              <a:t> office policies, hiring processes, organizational structure, communication outreach, supervision of students, creation of documents, websites language, etc.</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311700" y="384800"/>
            <a:ext cx="8520599" cy="733499"/>
          </a:xfrm>
          <a:prstGeom prst="rect">
            <a:avLst/>
          </a:prstGeom>
        </p:spPr>
        <p:txBody>
          <a:bodyPr lIns="91425" tIns="91425" rIns="91425" bIns="91425" anchor="b" anchorCtr="0">
            <a:noAutofit/>
          </a:bodyPr>
          <a:lstStyle/>
          <a:p>
            <a:pPr lvl="0">
              <a:spcBef>
                <a:spcPts val="0"/>
              </a:spcBef>
              <a:buNone/>
            </a:pPr>
            <a:r>
              <a:rPr lang="en"/>
              <a:t>Spheres of Influence</a:t>
            </a:r>
          </a:p>
        </p:txBody>
      </p:sp>
      <p:sp>
        <p:nvSpPr>
          <p:cNvPr id="210" name="Shape 210"/>
          <p:cNvSpPr txBox="1">
            <a:spLocks noGrp="1"/>
          </p:cNvSpPr>
          <p:nvPr>
            <p:ph type="body" idx="1"/>
          </p:nvPr>
        </p:nvSpPr>
        <p:spPr>
          <a:xfrm>
            <a:off x="4764900" y="643000"/>
            <a:ext cx="4067400" cy="4054800"/>
          </a:xfrm>
          <a:prstGeom prst="rect">
            <a:avLst/>
          </a:prstGeom>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500" b="1" dirty="0">
                <a:solidFill>
                  <a:schemeClr val="bg2">
                    <a:lumMod val="50000"/>
                  </a:schemeClr>
                </a:solidFill>
                <a:latin typeface="Arial"/>
                <a:ea typeface="Arial"/>
                <a:cs typeface="Arial"/>
                <a:sym typeface="Arial"/>
              </a:rPr>
              <a:t>Follow-Up Discussion:</a:t>
            </a:r>
          </a:p>
          <a:p>
            <a:pPr lvl="0" rtl="0">
              <a:spcBef>
                <a:spcPts val="0"/>
              </a:spcBef>
              <a:buNone/>
            </a:pPr>
            <a:r>
              <a:rPr lang="en" sz="1500" i="1" dirty="0">
                <a:solidFill>
                  <a:schemeClr val="bg2">
                    <a:lumMod val="50000"/>
                  </a:schemeClr>
                </a:solidFill>
                <a:latin typeface="Arial"/>
                <a:ea typeface="Arial"/>
                <a:cs typeface="Arial"/>
                <a:sym typeface="Arial"/>
              </a:rPr>
              <a:t>Looking at your spheres, where can you make real change for students who identify as Trans*? </a:t>
            </a:r>
          </a:p>
          <a:p>
            <a:pPr lvl="0" rtl="0">
              <a:spcBef>
                <a:spcPts val="0"/>
              </a:spcBef>
              <a:buNone/>
            </a:pPr>
            <a:r>
              <a:rPr lang="en" sz="1500" i="1" dirty="0">
                <a:solidFill>
                  <a:schemeClr val="bg2">
                    <a:lumMod val="50000"/>
                  </a:schemeClr>
                </a:solidFill>
                <a:latin typeface="Arial"/>
                <a:ea typeface="Arial"/>
                <a:cs typeface="Arial"/>
                <a:sym typeface="Arial"/>
              </a:rPr>
              <a:t>How does this impact the way we support the needs of Trans* students? Other students?</a:t>
            </a:r>
          </a:p>
          <a:p>
            <a:pPr lvl="0" algn="l" rtl="0">
              <a:spcBef>
                <a:spcPts val="0"/>
              </a:spcBef>
              <a:buNone/>
            </a:pPr>
            <a:r>
              <a:rPr lang="en" sz="1500" i="1" dirty="0">
                <a:solidFill>
                  <a:schemeClr val="bg2">
                    <a:lumMod val="50000"/>
                  </a:schemeClr>
                </a:solidFill>
                <a:latin typeface="Arial"/>
                <a:ea typeface="Arial"/>
                <a:cs typeface="Arial"/>
                <a:sym typeface="Arial"/>
              </a:rPr>
              <a:t>If everyone changes ONE thing in their practice, how would the Trans* experience at Centrist improve?</a:t>
            </a:r>
          </a:p>
          <a:p>
            <a:pPr lvl="0" algn="l" rtl="0">
              <a:spcBef>
                <a:spcPts val="0"/>
              </a:spcBef>
              <a:buNone/>
            </a:pPr>
            <a:r>
              <a:rPr lang="en" sz="1500" i="1" dirty="0">
                <a:solidFill>
                  <a:schemeClr val="bg2">
                    <a:lumMod val="50000"/>
                  </a:schemeClr>
                </a:solidFill>
                <a:latin typeface="Arial"/>
                <a:ea typeface="Arial"/>
                <a:cs typeface="Arial"/>
                <a:sym typeface="Arial"/>
              </a:rPr>
              <a:t>How can we make use of the support system that comes from all of our spheres of influence?</a:t>
            </a:r>
          </a:p>
          <a:p>
            <a:pPr lvl="0">
              <a:spcBef>
                <a:spcPts val="0"/>
              </a:spcBef>
              <a:buNone/>
            </a:pPr>
            <a:endParaRPr sz="1500" i="1" dirty="0"/>
          </a:p>
        </p:txBody>
      </p:sp>
      <p:sp>
        <p:nvSpPr>
          <p:cNvPr id="211" name="Shape 211"/>
          <p:cNvSpPr txBox="1"/>
          <p:nvPr/>
        </p:nvSpPr>
        <p:spPr>
          <a:xfrm>
            <a:off x="410225" y="1341100"/>
            <a:ext cx="3991800" cy="3356699"/>
          </a:xfrm>
          <a:prstGeom prst="rect">
            <a:avLst/>
          </a:prstGeom>
          <a:noFill/>
          <a:ln>
            <a:noFill/>
          </a:ln>
        </p:spPr>
        <p:txBody>
          <a:bodyPr lIns="91425" tIns="91425" rIns="91425" bIns="91425" anchor="t" anchorCtr="0">
            <a:noAutofit/>
          </a:bodyPr>
          <a:lstStyle/>
          <a:p>
            <a:pPr lvl="0" rtl="0">
              <a:spcBef>
                <a:spcPts val="0"/>
              </a:spcBef>
              <a:buNone/>
            </a:pPr>
            <a:r>
              <a:rPr lang="en" dirty="0"/>
              <a:t>Then!</a:t>
            </a:r>
          </a:p>
          <a:p>
            <a:pPr lvl="0" rtl="0">
              <a:spcBef>
                <a:spcPts val="0"/>
              </a:spcBef>
              <a:buNone/>
            </a:pPr>
            <a:endParaRPr dirty="0"/>
          </a:p>
          <a:p>
            <a:pPr marL="457200" lvl="0" indent="-228600" rtl="0">
              <a:spcBef>
                <a:spcPts val="0"/>
              </a:spcBef>
              <a:buAutoNum type="arabicPeriod"/>
            </a:pPr>
            <a:r>
              <a:rPr lang="en" dirty="0"/>
              <a:t>Tape your three circles together so others can see where you have influence. </a:t>
            </a:r>
          </a:p>
          <a:p>
            <a:pPr marL="457200" lvl="0" indent="-228600" rtl="0">
              <a:spcBef>
                <a:spcPts val="0"/>
              </a:spcBef>
              <a:buAutoNum type="arabicPeriod"/>
            </a:pPr>
            <a:r>
              <a:rPr lang="en" dirty="0"/>
              <a:t>Put your collection of circles on the chalkboard with space in between each person’s circles. </a:t>
            </a:r>
          </a:p>
          <a:p>
            <a:pPr marL="457200" lvl="0" indent="-228600" rtl="0">
              <a:spcBef>
                <a:spcPts val="0"/>
              </a:spcBef>
              <a:buAutoNum type="arabicPeriod"/>
            </a:pPr>
            <a:r>
              <a:rPr lang="en" dirty="0"/>
              <a:t>After everyone has put their collection of circles on the board, draw possible relationships between collections. </a:t>
            </a:r>
          </a:p>
          <a:p>
            <a:pPr lvl="0" rtl="0">
              <a:spcBef>
                <a:spcPts val="0"/>
              </a:spcBef>
              <a:buNone/>
            </a:pPr>
            <a:endParaRPr dirty="0"/>
          </a:p>
          <a:p>
            <a:pPr lvl="0" rtl="0">
              <a:spcBef>
                <a:spcPts val="0"/>
              </a:spcBef>
              <a:buNone/>
            </a:pPr>
            <a:r>
              <a:rPr lang="en" dirty="0"/>
              <a:t>(ie. The admissions counselor may be connected to an academic advisor who works with a housing staff member on a living-learning community). </a:t>
            </a:r>
          </a:p>
          <a:p>
            <a:pPr lvl="0">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203050" y="1019525"/>
            <a:ext cx="4365300" cy="2033999"/>
          </a:xfrm>
          <a:prstGeom prst="rect">
            <a:avLst/>
          </a:prstGeom>
        </p:spPr>
        <p:txBody>
          <a:bodyPr lIns="91425" tIns="91425" rIns="91425" bIns="91425" anchor="b" anchorCtr="0">
            <a:noAutofit/>
          </a:bodyPr>
          <a:lstStyle/>
          <a:p>
            <a:pPr lvl="0" algn="l" rtl="0">
              <a:lnSpc>
                <a:spcPct val="115000"/>
              </a:lnSpc>
              <a:spcBef>
                <a:spcPts val="0"/>
              </a:spcBef>
              <a:spcAft>
                <a:spcPts val="1600"/>
              </a:spcAft>
              <a:buNone/>
            </a:pPr>
            <a:r>
              <a:rPr lang="en" sz="2400">
                <a:solidFill>
                  <a:srgbClr val="000000"/>
                </a:solidFill>
              </a:rPr>
              <a:t>Goal #3:</a:t>
            </a:r>
          </a:p>
          <a:p>
            <a:pPr lvl="0" algn="l">
              <a:lnSpc>
                <a:spcPct val="115000"/>
              </a:lnSpc>
              <a:spcBef>
                <a:spcPts val="0"/>
              </a:spcBef>
              <a:spcAft>
                <a:spcPts val="1600"/>
              </a:spcAft>
              <a:buNone/>
            </a:pPr>
            <a:r>
              <a:rPr lang="en" sz="2400">
                <a:solidFill>
                  <a:srgbClr val="000000"/>
                </a:solidFill>
              </a:rPr>
              <a:t>Participants will create effective tactics for addressing the marginalization of trans* people at Centrist College</a:t>
            </a:r>
          </a:p>
        </p:txBody>
      </p:sp>
      <p:sp>
        <p:nvSpPr>
          <p:cNvPr id="217" name="Shape 217"/>
          <p:cNvSpPr txBox="1"/>
          <p:nvPr/>
        </p:nvSpPr>
        <p:spPr>
          <a:xfrm>
            <a:off x="5111950" y="615325"/>
            <a:ext cx="3628799" cy="2682300"/>
          </a:xfrm>
          <a:prstGeom prst="rect">
            <a:avLst/>
          </a:prstGeom>
          <a:noFill/>
          <a:ln>
            <a:noFill/>
          </a:ln>
        </p:spPr>
        <p:txBody>
          <a:bodyPr lIns="91425" tIns="91425" rIns="91425" bIns="91425" anchor="ctr" anchorCtr="0">
            <a:noAutofit/>
          </a:bodyPr>
          <a:lstStyle/>
          <a:p>
            <a:pPr lvl="0" rtl="0">
              <a:lnSpc>
                <a:spcPct val="150000"/>
              </a:lnSpc>
              <a:spcBef>
                <a:spcPts val="500"/>
              </a:spcBef>
              <a:buNone/>
            </a:pPr>
            <a:r>
              <a:rPr lang="en"/>
              <a:t>“Knowing and understanding the lives of trans* students, and constructing environments that </a:t>
            </a:r>
            <a:r>
              <a:rPr lang="en" b="1"/>
              <a:t>affirm all students regardless of gender is what we are called to do</a:t>
            </a:r>
            <a:r>
              <a:rPr lang="en"/>
              <a:t>. We must know, care, and act to create change to signal that in higher education, all genders are welcome” (Harper &amp; Quaye, p. 145, 2015)</a:t>
            </a: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p:nvPr/>
        </p:nvSpPr>
        <p:spPr>
          <a:xfrm>
            <a:off x="0" y="1462600"/>
            <a:ext cx="9144000" cy="2319300"/>
          </a:xfrm>
          <a:prstGeom prst="rect">
            <a:avLst/>
          </a:prstGeom>
          <a:solidFill>
            <a:schemeClr val="dk1"/>
          </a:solidFill>
          <a:ln w="9525" cap="flat" cmpd="sng">
            <a:solidFill>
              <a:schemeClr val="dk1"/>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 name="Shape 69"/>
          <p:cNvSpPr txBox="1">
            <a:spLocks noGrp="1"/>
          </p:cNvSpPr>
          <p:nvPr>
            <p:ph type="title"/>
          </p:nvPr>
        </p:nvSpPr>
        <p:spPr>
          <a:xfrm>
            <a:off x="0" y="1813500"/>
            <a:ext cx="4512899" cy="1516500"/>
          </a:xfrm>
          <a:prstGeom prst="rect">
            <a:avLst/>
          </a:prstGeom>
        </p:spPr>
        <p:txBody>
          <a:bodyPr lIns="91425" tIns="91425" rIns="91425" bIns="91425" anchor="ctr" anchorCtr="0">
            <a:noAutofit/>
          </a:bodyPr>
          <a:lstStyle/>
          <a:p>
            <a:pPr marL="457200" lvl="0" indent="-342900" algn="l" rtl="0">
              <a:spcBef>
                <a:spcPts val="0"/>
              </a:spcBef>
              <a:buSzPct val="100000"/>
              <a:buAutoNum type="arabicPeriod"/>
            </a:pPr>
            <a:r>
              <a:rPr lang="en" sz="1800"/>
              <a:t>Who is Centrist College?</a:t>
            </a:r>
          </a:p>
          <a:p>
            <a:pPr marL="457200" lvl="0" indent="-342900" algn="l" rtl="0">
              <a:spcBef>
                <a:spcPts val="0"/>
              </a:spcBef>
              <a:buSzPct val="100000"/>
              <a:buAutoNum type="arabicPeriod"/>
            </a:pPr>
            <a:r>
              <a:rPr lang="en" sz="1800"/>
              <a:t>Introduction to the trans* identity</a:t>
            </a:r>
          </a:p>
          <a:p>
            <a:pPr marL="457200" lvl="0" indent="-342900" algn="l" rtl="0">
              <a:spcBef>
                <a:spcPts val="0"/>
              </a:spcBef>
              <a:buSzPct val="100000"/>
              <a:buAutoNum type="arabicPeriod"/>
            </a:pPr>
            <a:r>
              <a:rPr lang="en" sz="1800"/>
              <a:t>Training overview/ learning outcomes</a:t>
            </a:r>
          </a:p>
          <a:p>
            <a:pPr marL="457200" lvl="0" indent="-342900" algn="l" rtl="0">
              <a:spcBef>
                <a:spcPts val="0"/>
              </a:spcBef>
              <a:buSzPct val="100000"/>
              <a:buAutoNum type="arabicPeriod"/>
            </a:pPr>
            <a:r>
              <a:rPr lang="en" sz="1800"/>
              <a:t>Transformative learning theories and trans*-related theories that guide our training</a:t>
            </a:r>
          </a:p>
          <a:p>
            <a:pPr marL="457200" lvl="0" indent="-342900" algn="l">
              <a:spcBef>
                <a:spcPts val="0"/>
              </a:spcBef>
              <a:buSzPct val="100000"/>
              <a:buAutoNum type="arabicPeriod"/>
            </a:pPr>
            <a:r>
              <a:rPr lang="en" sz="1800"/>
              <a:t>Co-create ground rules</a:t>
            </a:r>
          </a:p>
        </p:txBody>
      </p:sp>
      <p:sp>
        <p:nvSpPr>
          <p:cNvPr id="70" name="Shape 70"/>
          <p:cNvSpPr/>
          <p:nvPr/>
        </p:nvSpPr>
        <p:spPr>
          <a:xfrm>
            <a:off x="1898675" y="3675450"/>
            <a:ext cx="2818499" cy="1100699"/>
          </a:xfrm>
          <a:prstGeom prst="wedgeRectCallout">
            <a:avLst>
              <a:gd name="adj1" fmla="val -20833"/>
              <a:gd name="adj2" fmla="val 625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a:t>Watch for the participation bubbles for activities... </a:t>
            </a:r>
          </a:p>
        </p:txBody>
      </p:sp>
      <p:sp>
        <p:nvSpPr>
          <p:cNvPr id="71" name="Shape 71"/>
          <p:cNvSpPr txBox="1">
            <a:spLocks noGrp="1"/>
          </p:cNvSpPr>
          <p:nvPr>
            <p:ph type="title"/>
          </p:nvPr>
        </p:nvSpPr>
        <p:spPr>
          <a:xfrm>
            <a:off x="4631100" y="1571125"/>
            <a:ext cx="4512899" cy="1516500"/>
          </a:xfrm>
          <a:prstGeom prst="rect">
            <a:avLst/>
          </a:prstGeom>
        </p:spPr>
        <p:txBody>
          <a:bodyPr lIns="91425" tIns="91425" rIns="91425" bIns="91425" anchor="ctr" anchorCtr="0">
            <a:noAutofit/>
          </a:bodyPr>
          <a:lstStyle/>
          <a:p>
            <a:pPr lvl="0" algn="l" rtl="0">
              <a:spcBef>
                <a:spcPts val="0"/>
              </a:spcBef>
              <a:buNone/>
            </a:pPr>
            <a:r>
              <a:rPr lang="en" sz="1800"/>
              <a:t>6.      Cross the Line</a:t>
            </a:r>
          </a:p>
          <a:p>
            <a:pPr lvl="0" algn="l" rtl="0">
              <a:spcBef>
                <a:spcPts val="0"/>
              </a:spcBef>
              <a:buNone/>
            </a:pPr>
            <a:r>
              <a:rPr lang="en" sz="1800"/>
              <a:t>7.       Spheres of Influence</a:t>
            </a:r>
          </a:p>
          <a:p>
            <a:pPr lvl="0" algn="l" rtl="0">
              <a:spcBef>
                <a:spcPts val="0"/>
              </a:spcBef>
              <a:buNone/>
            </a:pPr>
            <a:r>
              <a:rPr lang="en" sz="1800"/>
              <a:t>8.      Case Study</a:t>
            </a:r>
          </a:p>
          <a:p>
            <a:pPr lvl="0" algn="l" rtl="0">
              <a:spcBef>
                <a:spcPts val="0"/>
              </a:spcBef>
              <a:buNone/>
            </a:pPr>
            <a:r>
              <a:rPr lang="en" sz="1800"/>
              <a:t>9.      Break for Questions</a:t>
            </a:r>
          </a:p>
          <a:p>
            <a:pPr lvl="0" algn="l" rtl="0">
              <a:spcBef>
                <a:spcPts val="0"/>
              </a:spcBef>
              <a:buNone/>
            </a:pPr>
            <a:r>
              <a:rPr lang="en" sz="1800"/>
              <a:t>10.     Action Plan</a:t>
            </a:r>
          </a:p>
        </p:txBody>
      </p:sp>
      <p:sp>
        <p:nvSpPr>
          <p:cNvPr id="72" name="Shape 72"/>
          <p:cNvSpPr txBox="1"/>
          <p:nvPr/>
        </p:nvSpPr>
        <p:spPr>
          <a:xfrm>
            <a:off x="236675" y="276100"/>
            <a:ext cx="5001599" cy="1041299"/>
          </a:xfrm>
          <a:prstGeom prst="rect">
            <a:avLst/>
          </a:prstGeom>
          <a:noFill/>
          <a:ln>
            <a:noFill/>
          </a:ln>
        </p:spPr>
        <p:txBody>
          <a:bodyPr lIns="91425" tIns="91425" rIns="91425" bIns="91425" anchor="t" anchorCtr="0">
            <a:noAutofit/>
          </a:bodyPr>
          <a:lstStyle/>
          <a:p>
            <a:pPr lvl="0" rtl="0">
              <a:spcBef>
                <a:spcPts val="0"/>
              </a:spcBef>
              <a:buNone/>
            </a:pPr>
            <a:r>
              <a:rPr lang="en" sz="5500">
                <a:latin typeface="Oswald"/>
                <a:ea typeface="Oswald"/>
                <a:cs typeface="Oswald"/>
                <a:sym typeface="Oswald"/>
              </a:rPr>
              <a:t>Overview</a:t>
            </a:r>
          </a:p>
        </p:txBody>
      </p:sp>
      <p:sp>
        <p:nvSpPr>
          <p:cNvPr id="73" name="Shape 73"/>
          <p:cNvSpPr/>
          <p:nvPr/>
        </p:nvSpPr>
        <p:spPr>
          <a:xfrm>
            <a:off x="5184475" y="3131300"/>
            <a:ext cx="2541599" cy="1439399"/>
          </a:xfrm>
          <a:prstGeom prst="cloudCallout">
            <a:avLst>
              <a:gd name="adj1" fmla="val -30020"/>
              <a:gd name="adj2" fmla="val 77833"/>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a:t>...and thought bubbles to think about your practice!</a:t>
            </a: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a:spcBef>
                <a:spcPts val="0"/>
              </a:spcBef>
              <a:buNone/>
            </a:pPr>
            <a:r>
              <a:rPr lang="en"/>
              <a:t>Constructing the Environment: Case Studies and Presentations</a:t>
            </a:r>
          </a:p>
        </p:txBody>
      </p:sp>
      <p:sp>
        <p:nvSpPr>
          <p:cNvPr id="223" name="Shape 223"/>
          <p:cNvSpPr txBox="1">
            <a:spLocks noGrp="1"/>
          </p:cNvSpPr>
          <p:nvPr>
            <p:ph type="body" idx="1"/>
          </p:nvPr>
        </p:nvSpPr>
        <p:spPr>
          <a:xfrm>
            <a:off x="2572050" y="1468825"/>
            <a:ext cx="3999899" cy="3099900"/>
          </a:xfrm>
          <a:prstGeom prst="rect">
            <a:avLst/>
          </a:prstGeom>
        </p:spPr>
        <p:txBody>
          <a:bodyPr lIns="91425" tIns="91425" rIns="91425" bIns="91425" anchor="t" anchorCtr="0">
            <a:noAutofit/>
          </a:bodyPr>
          <a:lstStyle/>
          <a:p>
            <a:pPr lvl="0" algn="ctr" rtl="0">
              <a:lnSpc>
                <a:spcPct val="100000"/>
              </a:lnSpc>
              <a:spcBef>
                <a:spcPts val="0"/>
              </a:spcBef>
              <a:spcAft>
                <a:spcPts val="0"/>
              </a:spcAft>
              <a:buNone/>
            </a:pPr>
            <a:r>
              <a:rPr lang="en" sz="1800" dirty="0">
                <a:solidFill>
                  <a:schemeClr val="bg2">
                    <a:lumMod val="50000"/>
                  </a:schemeClr>
                </a:solidFill>
                <a:latin typeface="Arial"/>
                <a:ea typeface="Arial"/>
                <a:cs typeface="Arial"/>
                <a:sym typeface="Arial"/>
              </a:rPr>
              <a:t>Now that we have explored the Trans* identity and your practice, let’s locate some tangible methods of fostering accessible environments. </a:t>
            </a:r>
          </a:p>
          <a:p>
            <a:pPr lvl="0" algn="ctr" rtl="0">
              <a:lnSpc>
                <a:spcPct val="100000"/>
              </a:lnSpc>
              <a:spcBef>
                <a:spcPts val="0"/>
              </a:spcBef>
              <a:spcAft>
                <a:spcPts val="0"/>
              </a:spcAft>
              <a:buNone/>
            </a:pPr>
            <a:r>
              <a:rPr lang="en" sz="1800" dirty="0">
                <a:solidFill>
                  <a:schemeClr val="bg2">
                    <a:lumMod val="50000"/>
                  </a:schemeClr>
                </a:solidFill>
                <a:latin typeface="Arial"/>
                <a:ea typeface="Arial"/>
                <a:cs typeface="Arial"/>
                <a:sym typeface="Arial"/>
              </a:rPr>
              <a:t> </a:t>
            </a:r>
          </a:p>
          <a:p>
            <a:pPr lvl="0" algn="ctr" rtl="0">
              <a:spcBef>
                <a:spcPts val="0"/>
              </a:spcBef>
              <a:buNone/>
            </a:pPr>
            <a:r>
              <a:rPr lang="en" sz="1800" dirty="0">
                <a:solidFill>
                  <a:schemeClr val="bg2">
                    <a:lumMod val="50000"/>
                  </a:schemeClr>
                </a:solidFill>
                <a:latin typeface="Arial"/>
                <a:ea typeface="Arial"/>
                <a:cs typeface="Arial"/>
                <a:sym typeface="Arial"/>
              </a:rPr>
              <a:t>In groups of 3-4 read the case study you are given in which a student with a trans* identity is marginalized. </a:t>
            </a:r>
          </a:p>
          <a:p>
            <a:pPr lvl="0" algn="ctr" rtl="0">
              <a:spcBef>
                <a:spcPts val="0"/>
              </a:spcBef>
              <a:buNone/>
            </a:pPr>
            <a:r>
              <a:rPr lang="en" sz="1800" dirty="0">
                <a:solidFill>
                  <a:schemeClr val="bg2">
                    <a:lumMod val="50000"/>
                  </a:schemeClr>
                </a:solidFill>
                <a:latin typeface="Arial"/>
                <a:ea typeface="Arial"/>
                <a:cs typeface="Arial"/>
                <a:sym typeface="Arial"/>
              </a:rPr>
              <a:t>(case studies are on the next slide)</a:t>
            </a:r>
          </a:p>
          <a:p>
            <a:pPr lvl="0" algn="ctr">
              <a:spcBef>
                <a:spcPts val="0"/>
              </a:spcBef>
              <a:buNone/>
            </a:pPr>
            <a:endParaRPr dirty="0">
              <a:solidFill>
                <a:schemeClr val="bg2">
                  <a:lumMod val="50000"/>
                </a:schemeClr>
              </a:solidFill>
            </a:endParaRP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a:spcBef>
                <a:spcPts val="0"/>
              </a:spcBef>
              <a:buNone/>
            </a:pPr>
            <a:r>
              <a:rPr lang="en"/>
              <a:t>Case Study</a:t>
            </a:r>
          </a:p>
        </p:txBody>
      </p:sp>
      <p:sp>
        <p:nvSpPr>
          <p:cNvPr id="229" name="Shape 22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b="1" dirty="0">
                <a:latin typeface="Arial"/>
                <a:ea typeface="Arial"/>
                <a:cs typeface="Arial"/>
                <a:sym typeface="Arial"/>
              </a:rPr>
              <a:t>Example of a case study: </a:t>
            </a:r>
            <a:r>
              <a:rPr lang="en" dirty="0">
                <a:solidFill>
                  <a:srgbClr val="000000"/>
                </a:solidFill>
                <a:latin typeface="Arial"/>
                <a:ea typeface="Arial"/>
                <a:cs typeface="Arial"/>
                <a:sym typeface="Arial"/>
              </a:rPr>
              <a:t>Ash is a junior at Centrist who is studying microbiology. He is legally known as “Ashley” but over the past year has taken testosterone in order to transition his body to be more congruent with his gender identity. While he has not had</a:t>
            </a:r>
            <a:r>
              <a:rPr lang="en" dirty="0">
                <a:latin typeface="Arial"/>
                <a:ea typeface="Arial"/>
                <a:cs typeface="Arial"/>
                <a:sym typeface="Arial"/>
              </a:rPr>
              <a:t> </a:t>
            </a:r>
            <a:r>
              <a:rPr lang="en" i="1" dirty="0">
                <a:solidFill>
                  <a:srgbClr val="FF0000"/>
                </a:solidFill>
                <a:latin typeface="Arial"/>
                <a:ea typeface="Arial"/>
                <a:cs typeface="Arial"/>
                <a:sym typeface="Arial"/>
              </a:rPr>
              <a:t>top surgery,</a:t>
            </a:r>
            <a:r>
              <a:rPr lang="en" i="1" dirty="0">
                <a:solidFill>
                  <a:schemeClr val="dk1"/>
                </a:solidFill>
                <a:latin typeface="Arial"/>
                <a:ea typeface="Arial"/>
                <a:cs typeface="Arial"/>
                <a:sym typeface="Arial"/>
              </a:rPr>
              <a:t> </a:t>
            </a:r>
            <a:r>
              <a:rPr lang="en" dirty="0">
                <a:solidFill>
                  <a:srgbClr val="000000"/>
                </a:solidFill>
                <a:latin typeface="Arial"/>
                <a:ea typeface="Arial"/>
                <a:cs typeface="Arial"/>
                <a:sym typeface="Arial"/>
              </a:rPr>
              <a:t>he has been diagnosed with </a:t>
            </a:r>
            <a:r>
              <a:rPr lang="en" i="1" dirty="0">
                <a:solidFill>
                  <a:srgbClr val="FF0000"/>
                </a:solidFill>
                <a:latin typeface="Arial"/>
                <a:ea typeface="Arial"/>
                <a:cs typeface="Arial"/>
                <a:sym typeface="Arial"/>
              </a:rPr>
              <a:t>gender dysphoria</a:t>
            </a:r>
            <a:r>
              <a:rPr lang="en" dirty="0">
                <a:solidFill>
                  <a:srgbClr val="000000"/>
                </a:solidFill>
                <a:latin typeface="Arial"/>
                <a:ea typeface="Arial"/>
                <a:cs typeface="Arial"/>
                <a:sym typeface="Arial"/>
              </a:rPr>
              <a:t> and has started to see a </a:t>
            </a:r>
            <a:r>
              <a:rPr lang="en" i="1" dirty="0">
                <a:solidFill>
                  <a:srgbClr val="FF0000"/>
                </a:solidFill>
                <a:latin typeface="Arial"/>
                <a:ea typeface="Arial"/>
                <a:cs typeface="Arial"/>
                <a:sym typeface="Arial"/>
              </a:rPr>
              <a:t>gender therapist. </a:t>
            </a:r>
            <a:r>
              <a:rPr lang="en" dirty="0">
                <a:solidFill>
                  <a:srgbClr val="000000"/>
                </a:solidFill>
                <a:latin typeface="Arial"/>
                <a:ea typeface="Arial"/>
                <a:cs typeface="Arial"/>
                <a:sym typeface="Arial"/>
              </a:rPr>
              <a:t>Ash is a popular guy and very high achieving in his academics. Lately his secondary sex characteristics have started to appear, especially some pronounced facial hair. Ash is not ‘out’ to many people and easily </a:t>
            </a:r>
            <a:r>
              <a:rPr lang="en" i="1" dirty="0">
                <a:solidFill>
                  <a:srgbClr val="FF0000"/>
                </a:solidFill>
                <a:latin typeface="Arial"/>
                <a:ea typeface="Arial"/>
                <a:cs typeface="Arial"/>
                <a:sym typeface="Arial"/>
              </a:rPr>
              <a:t>passes</a:t>
            </a:r>
            <a:r>
              <a:rPr lang="en" i="1" dirty="0">
                <a:solidFill>
                  <a:srgbClr val="000000"/>
                </a:solidFill>
                <a:latin typeface="Arial"/>
                <a:ea typeface="Arial"/>
                <a:cs typeface="Arial"/>
                <a:sym typeface="Arial"/>
              </a:rPr>
              <a:t> </a:t>
            </a:r>
            <a:r>
              <a:rPr lang="en" dirty="0">
                <a:solidFill>
                  <a:srgbClr val="000000"/>
                </a:solidFill>
                <a:latin typeface="Arial"/>
                <a:ea typeface="Arial"/>
                <a:cs typeface="Arial"/>
                <a:sym typeface="Arial"/>
              </a:rPr>
              <a:t>for a </a:t>
            </a:r>
            <a:r>
              <a:rPr lang="en" i="1" dirty="0">
                <a:solidFill>
                  <a:srgbClr val="FF0000"/>
                </a:solidFill>
                <a:latin typeface="Arial"/>
                <a:ea typeface="Arial"/>
                <a:cs typeface="Arial"/>
                <a:sym typeface="Arial"/>
              </a:rPr>
              <a:t>cisgender</a:t>
            </a:r>
            <a:r>
              <a:rPr lang="en" i="1" dirty="0">
                <a:solidFill>
                  <a:srgbClr val="000000"/>
                </a:solidFill>
                <a:latin typeface="Arial"/>
                <a:ea typeface="Arial"/>
                <a:cs typeface="Arial"/>
                <a:sym typeface="Arial"/>
              </a:rPr>
              <a:t> </a:t>
            </a:r>
            <a:r>
              <a:rPr lang="en" dirty="0">
                <a:solidFill>
                  <a:srgbClr val="000000"/>
                </a:solidFill>
                <a:latin typeface="Arial"/>
                <a:ea typeface="Arial"/>
                <a:cs typeface="Arial"/>
                <a:sym typeface="Arial"/>
              </a:rPr>
              <a:t>man. Dr. Penn is a faculty member in the department who publically refers to Ash as ‘she’ and ‘Ashley’ during classes. Because of the questioning he receives from classmates, he feels very uncomfortable and confronts Dr. Penn, stating his pronouns are he/him/his and name is Ash. Penn says that he cannot call Ash by any other name or use ‘unnatural’ pronouns. Ash comes to your office for help. Acting in your current role, what do you do?</a:t>
            </a:r>
          </a:p>
          <a:p>
            <a:pPr lvl="0">
              <a:spcBef>
                <a:spcPts val="0"/>
              </a:spcBef>
              <a:buNone/>
            </a:pPr>
            <a:r>
              <a:rPr lang="en" b="1" dirty="0">
                <a:solidFill>
                  <a:schemeClr val="bg2">
                    <a:lumMod val="50000"/>
                  </a:schemeClr>
                </a:solidFill>
                <a:latin typeface="Arial"/>
                <a:ea typeface="Arial"/>
                <a:cs typeface="Arial"/>
                <a:sym typeface="Arial"/>
              </a:rPr>
              <a:t>Other possible scenarios:</a:t>
            </a:r>
            <a:r>
              <a:rPr lang="en" dirty="0">
                <a:solidFill>
                  <a:schemeClr val="bg2">
                    <a:lumMod val="50000"/>
                  </a:schemeClr>
                </a:solidFill>
                <a:latin typeface="Arial"/>
                <a:ea typeface="Arial"/>
                <a:cs typeface="Arial"/>
                <a:sym typeface="Arial"/>
              </a:rPr>
              <a:t> transitioning, roommate issues, harassment, coming out.  </a:t>
            </a:r>
          </a:p>
        </p:txBody>
      </p:sp>
    </p:spTree>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a:spcBef>
                <a:spcPts val="0"/>
              </a:spcBef>
              <a:buNone/>
            </a:pPr>
            <a:r>
              <a:rPr lang="en"/>
              <a:t>Case Study Debrief</a:t>
            </a:r>
          </a:p>
        </p:txBody>
      </p:sp>
      <p:sp>
        <p:nvSpPr>
          <p:cNvPr id="235" name="Shape 235"/>
          <p:cNvSpPr txBox="1">
            <a:spLocks noGrp="1"/>
          </p:cNvSpPr>
          <p:nvPr>
            <p:ph type="body" idx="1"/>
          </p:nvPr>
        </p:nvSpPr>
        <p:spPr>
          <a:xfrm>
            <a:off x="311700" y="1321150"/>
            <a:ext cx="3999899" cy="3247499"/>
          </a:xfrm>
          <a:prstGeom prst="rect">
            <a:avLst/>
          </a:prstGeom>
        </p:spPr>
        <p:txBody>
          <a:bodyPr lIns="91425" tIns="91425" rIns="91425" bIns="91425" anchor="t" anchorCtr="0">
            <a:noAutofit/>
          </a:bodyPr>
          <a:lstStyle/>
          <a:p>
            <a:pPr lvl="0" rtl="0">
              <a:spcBef>
                <a:spcPts val="0"/>
              </a:spcBef>
              <a:buNone/>
            </a:pPr>
            <a:r>
              <a:rPr lang="en" b="1" dirty="0">
                <a:solidFill>
                  <a:schemeClr val="bg2">
                    <a:lumMod val="50000"/>
                  </a:schemeClr>
                </a:solidFill>
                <a:latin typeface="Arial"/>
                <a:ea typeface="Arial"/>
                <a:cs typeface="Arial"/>
                <a:sym typeface="Arial"/>
              </a:rPr>
              <a:t>Vocab Review from Example Case:</a:t>
            </a:r>
          </a:p>
          <a:p>
            <a:pPr lvl="0" rtl="0">
              <a:spcBef>
                <a:spcPts val="0"/>
              </a:spcBef>
              <a:spcAft>
                <a:spcPts val="0"/>
              </a:spcAft>
              <a:buNone/>
            </a:pPr>
            <a:r>
              <a:rPr lang="en" b="1" i="1" dirty="0">
                <a:solidFill>
                  <a:schemeClr val="bg2">
                    <a:lumMod val="50000"/>
                  </a:schemeClr>
                </a:solidFill>
                <a:latin typeface="Arial"/>
                <a:ea typeface="Arial"/>
                <a:cs typeface="Arial"/>
                <a:sym typeface="Arial"/>
              </a:rPr>
              <a:t>Top Surgery</a:t>
            </a:r>
            <a:r>
              <a:rPr lang="en" i="1" dirty="0">
                <a:solidFill>
                  <a:schemeClr val="bg2">
                    <a:lumMod val="50000"/>
                  </a:schemeClr>
                </a:solidFill>
                <a:latin typeface="Arial"/>
                <a:ea typeface="Arial"/>
                <a:cs typeface="Arial"/>
                <a:sym typeface="Arial"/>
              </a:rPr>
              <a:t>: </a:t>
            </a:r>
            <a:r>
              <a:rPr lang="en" dirty="0">
                <a:solidFill>
                  <a:schemeClr val="bg2">
                    <a:lumMod val="50000"/>
                  </a:schemeClr>
                </a:solidFill>
                <a:latin typeface="Arial"/>
                <a:ea typeface="Arial"/>
                <a:cs typeface="Arial"/>
                <a:sym typeface="Arial"/>
              </a:rPr>
              <a:t>T</a:t>
            </a:r>
            <a:r>
              <a:rPr lang="en" dirty="0">
                <a:solidFill>
                  <a:schemeClr val="bg2">
                    <a:lumMod val="50000"/>
                  </a:schemeClr>
                </a:solidFill>
                <a:highlight>
                  <a:srgbClr val="FFFFFF"/>
                </a:highlight>
                <a:latin typeface="Arial"/>
                <a:ea typeface="Arial"/>
                <a:cs typeface="Arial"/>
                <a:sym typeface="Arial"/>
              </a:rPr>
              <a:t>he removal of the breasts and the shaping of a male contoured chest. </a:t>
            </a:r>
          </a:p>
          <a:p>
            <a:pPr lvl="0" rtl="0">
              <a:spcBef>
                <a:spcPts val="0"/>
              </a:spcBef>
              <a:spcAft>
                <a:spcPts val="0"/>
              </a:spcAft>
              <a:buNone/>
            </a:pPr>
            <a:r>
              <a:rPr lang="en" b="1" i="1" dirty="0">
                <a:solidFill>
                  <a:schemeClr val="bg2">
                    <a:lumMod val="50000"/>
                  </a:schemeClr>
                </a:solidFill>
                <a:latin typeface="Arial"/>
                <a:ea typeface="Arial"/>
                <a:cs typeface="Arial"/>
                <a:sym typeface="Arial"/>
              </a:rPr>
              <a:t>Gender Dysphoria</a:t>
            </a:r>
            <a:r>
              <a:rPr lang="en" i="1" dirty="0">
                <a:solidFill>
                  <a:schemeClr val="bg2">
                    <a:lumMod val="50000"/>
                  </a:schemeClr>
                </a:solidFill>
                <a:latin typeface="Arial"/>
                <a:ea typeface="Arial"/>
                <a:cs typeface="Arial"/>
                <a:sym typeface="Arial"/>
              </a:rPr>
              <a:t>: </a:t>
            </a:r>
            <a:r>
              <a:rPr lang="en" dirty="0">
                <a:solidFill>
                  <a:schemeClr val="bg2">
                    <a:lumMod val="50000"/>
                  </a:schemeClr>
                </a:solidFill>
                <a:highlight>
                  <a:srgbClr val="FFFFFF"/>
                </a:highlight>
                <a:latin typeface="Arial"/>
                <a:ea typeface="Arial"/>
                <a:cs typeface="Arial"/>
                <a:sym typeface="Arial"/>
              </a:rPr>
              <a:t>Feeling that a person’s emotional and psychological identity as male or female to be opposite to their biological sex.</a:t>
            </a:r>
          </a:p>
          <a:p>
            <a:pPr lvl="0" rtl="0">
              <a:spcBef>
                <a:spcPts val="0"/>
              </a:spcBef>
              <a:spcAft>
                <a:spcPts val="0"/>
              </a:spcAft>
              <a:buNone/>
            </a:pPr>
            <a:r>
              <a:rPr lang="en" b="1" i="1" dirty="0">
                <a:solidFill>
                  <a:schemeClr val="bg2">
                    <a:lumMod val="50000"/>
                  </a:schemeClr>
                </a:solidFill>
                <a:latin typeface="Arial"/>
                <a:ea typeface="Arial"/>
                <a:cs typeface="Arial"/>
                <a:sym typeface="Arial"/>
              </a:rPr>
              <a:t>Gender Therapist</a:t>
            </a:r>
            <a:r>
              <a:rPr lang="en" i="1" dirty="0">
                <a:solidFill>
                  <a:schemeClr val="bg2">
                    <a:lumMod val="50000"/>
                  </a:schemeClr>
                </a:solidFill>
                <a:latin typeface="Arial"/>
                <a:ea typeface="Arial"/>
                <a:cs typeface="Arial"/>
                <a:sym typeface="Arial"/>
              </a:rPr>
              <a:t>: </a:t>
            </a:r>
            <a:r>
              <a:rPr lang="en" dirty="0">
                <a:solidFill>
                  <a:schemeClr val="bg2">
                    <a:lumMod val="50000"/>
                  </a:schemeClr>
                </a:solidFill>
                <a:latin typeface="Arial"/>
                <a:ea typeface="Arial"/>
                <a:cs typeface="Arial"/>
                <a:sym typeface="Arial"/>
              </a:rPr>
              <a:t>A guide for someone wishing to go through the process of transition.</a:t>
            </a:r>
          </a:p>
          <a:p>
            <a:pPr lvl="0" rtl="0">
              <a:spcBef>
                <a:spcPts val="0"/>
              </a:spcBef>
              <a:spcAft>
                <a:spcPts val="0"/>
              </a:spcAft>
              <a:buNone/>
            </a:pPr>
            <a:r>
              <a:rPr lang="en" b="1" i="1" dirty="0">
                <a:solidFill>
                  <a:schemeClr val="bg2">
                    <a:lumMod val="50000"/>
                  </a:schemeClr>
                </a:solidFill>
                <a:latin typeface="Arial"/>
                <a:ea typeface="Arial"/>
                <a:cs typeface="Arial"/>
                <a:sym typeface="Arial"/>
              </a:rPr>
              <a:t>“Passing for”</a:t>
            </a:r>
            <a:r>
              <a:rPr lang="en" i="1" dirty="0">
                <a:solidFill>
                  <a:schemeClr val="bg2">
                    <a:lumMod val="50000"/>
                  </a:schemeClr>
                </a:solidFill>
                <a:latin typeface="Arial"/>
                <a:ea typeface="Arial"/>
                <a:cs typeface="Arial"/>
                <a:sym typeface="Arial"/>
              </a:rPr>
              <a:t>: </a:t>
            </a:r>
            <a:r>
              <a:rPr lang="en" dirty="0">
                <a:solidFill>
                  <a:schemeClr val="bg2">
                    <a:lumMod val="50000"/>
                  </a:schemeClr>
                </a:solidFill>
                <a:latin typeface="Arial"/>
                <a:ea typeface="Arial"/>
                <a:cs typeface="Arial"/>
                <a:sym typeface="Arial"/>
              </a:rPr>
              <a:t>The appearance most closely identified as either man or woman. </a:t>
            </a:r>
          </a:p>
          <a:p>
            <a:pPr lvl="0" rtl="0">
              <a:spcBef>
                <a:spcPts val="0"/>
              </a:spcBef>
              <a:spcAft>
                <a:spcPts val="0"/>
              </a:spcAft>
              <a:buNone/>
            </a:pPr>
            <a:r>
              <a:rPr lang="en" b="1" i="1" dirty="0">
                <a:solidFill>
                  <a:schemeClr val="bg2">
                    <a:lumMod val="50000"/>
                  </a:schemeClr>
                </a:solidFill>
                <a:latin typeface="Arial"/>
                <a:ea typeface="Arial"/>
                <a:cs typeface="Arial"/>
                <a:sym typeface="Arial"/>
              </a:rPr>
              <a:t>Cisgender</a:t>
            </a:r>
            <a:r>
              <a:rPr lang="en" i="1" dirty="0">
                <a:solidFill>
                  <a:schemeClr val="bg2">
                    <a:lumMod val="50000"/>
                  </a:schemeClr>
                </a:solidFill>
                <a:latin typeface="Arial"/>
                <a:ea typeface="Arial"/>
                <a:cs typeface="Arial"/>
                <a:sym typeface="Arial"/>
              </a:rPr>
              <a:t>: </a:t>
            </a:r>
            <a:r>
              <a:rPr lang="en" dirty="0">
                <a:solidFill>
                  <a:schemeClr val="bg2">
                    <a:lumMod val="50000"/>
                  </a:schemeClr>
                </a:solidFill>
                <a:latin typeface="Arial"/>
                <a:ea typeface="Arial"/>
                <a:cs typeface="Arial"/>
                <a:sym typeface="Arial"/>
              </a:rPr>
              <a:t>Those whose gender identity is congruent with their biological sex. </a:t>
            </a:r>
          </a:p>
          <a:p>
            <a:pPr lvl="0">
              <a:spcBef>
                <a:spcPts val="0"/>
              </a:spcBef>
              <a:buNone/>
            </a:pPr>
            <a:endParaRPr i="1" dirty="0">
              <a:latin typeface="Arial"/>
              <a:ea typeface="Arial"/>
              <a:cs typeface="Arial"/>
              <a:sym typeface="Arial"/>
            </a:endParaRPr>
          </a:p>
        </p:txBody>
      </p:sp>
      <p:sp>
        <p:nvSpPr>
          <p:cNvPr id="236" name="Shape 236"/>
          <p:cNvSpPr txBox="1">
            <a:spLocks noGrp="1"/>
          </p:cNvSpPr>
          <p:nvPr>
            <p:ph type="body" idx="2"/>
          </p:nvPr>
        </p:nvSpPr>
        <p:spPr>
          <a:xfrm>
            <a:off x="4832400" y="372500"/>
            <a:ext cx="3999899" cy="2790000"/>
          </a:xfrm>
          <a:prstGeom prst="rect">
            <a:avLst/>
          </a:prstGeom>
          <a:ln w="9525" cap="flat" cmpd="sng">
            <a:solidFill>
              <a:srgbClr val="000000"/>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b="1" dirty="0">
                <a:solidFill>
                  <a:schemeClr val="bg2">
                    <a:lumMod val="50000"/>
                  </a:schemeClr>
                </a:solidFill>
                <a:latin typeface="Arial"/>
                <a:ea typeface="Arial"/>
                <a:cs typeface="Arial"/>
                <a:sym typeface="Arial"/>
              </a:rPr>
              <a:t>Follow-Up Discussion:</a:t>
            </a:r>
          </a:p>
          <a:p>
            <a:pPr lvl="0" rtl="0">
              <a:spcBef>
                <a:spcPts val="0"/>
              </a:spcBef>
              <a:buNone/>
            </a:pPr>
            <a:r>
              <a:rPr lang="en" i="1" dirty="0">
                <a:solidFill>
                  <a:schemeClr val="bg2">
                    <a:lumMod val="50000"/>
                  </a:schemeClr>
                </a:solidFill>
                <a:latin typeface="Arial"/>
                <a:ea typeface="Arial"/>
                <a:cs typeface="Arial"/>
                <a:sym typeface="Arial"/>
              </a:rPr>
              <a:t>What would you do to help the student?</a:t>
            </a:r>
          </a:p>
          <a:p>
            <a:pPr lvl="0" rtl="0">
              <a:spcBef>
                <a:spcPts val="0"/>
              </a:spcBef>
              <a:buNone/>
            </a:pPr>
            <a:r>
              <a:rPr lang="en" i="1" dirty="0">
                <a:solidFill>
                  <a:schemeClr val="bg2">
                    <a:lumMod val="50000"/>
                  </a:schemeClr>
                </a:solidFill>
                <a:latin typeface="Arial"/>
                <a:ea typeface="Arial"/>
                <a:cs typeface="Arial"/>
                <a:sym typeface="Arial"/>
              </a:rPr>
              <a:t>What are some obstacles you faced in your decision-making process?</a:t>
            </a:r>
          </a:p>
          <a:p>
            <a:pPr lvl="0" rtl="0">
              <a:spcBef>
                <a:spcPts val="0"/>
              </a:spcBef>
              <a:buNone/>
            </a:pPr>
            <a:r>
              <a:rPr lang="en" i="1" dirty="0">
                <a:solidFill>
                  <a:schemeClr val="bg2">
                    <a:lumMod val="50000"/>
                  </a:schemeClr>
                </a:solidFill>
                <a:latin typeface="Arial"/>
                <a:ea typeface="Arial"/>
                <a:cs typeface="Arial"/>
                <a:sym typeface="Arial"/>
              </a:rPr>
              <a:t>In what ways could some of those ideas work at Centrist?</a:t>
            </a:r>
          </a:p>
        </p:txBody>
      </p:sp>
      <p:sp>
        <p:nvSpPr>
          <p:cNvPr id="237" name="Shape 237"/>
          <p:cNvSpPr/>
          <p:nvPr/>
        </p:nvSpPr>
        <p:spPr>
          <a:xfrm>
            <a:off x="5038200" y="3549675"/>
            <a:ext cx="3588299" cy="1153200"/>
          </a:xfrm>
          <a:prstGeom prst="wedgeRectCallout">
            <a:avLst>
              <a:gd name="adj1" fmla="val -20833"/>
              <a:gd name="adj2" fmla="val 62500"/>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a:t>WRITE: </a:t>
            </a:r>
          </a:p>
          <a:p>
            <a:pPr lvl="0" rtl="0">
              <a:spcBef>
                <a:spcPts val="0"/>
              </a:spcBef>
              <a:buNone/>
            </a:pPr>
            <a:r>
              <a:rPr lang="en"/>
              <a:t>What do you see as your role in making the campus better for trans* students?</a:t>
            </a:r>
          </a:p>
        </p:txBody>
      </p:sp>
    </p:spTree>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a:spLocks noGrp="1"/>
          </p:cNvSpPr>
          <p:nvPr>
            <p:ph type="title"/>
          </p:nvPr>
        </p:nvSpPr>
        <p:spPr>
          <a:xfrm>
            <a:off x="265500" y="1078750"/>
            <a:ext cx="4045199" cy="1789200"/>
          </a:xfrm>
          <a:prstGeom prst="rect">
            <a:avLst/>
          </a:prstGeom>
        </p:spPr>
        <p:txBody>
          <a:bodyPr lIns="91425" tIns="91425" rIns="91425" bIns="91425" anchor="b" anchorCtr="0">
            <a:noAutofit/>
          </a:bodyPr>
          <a:lstStyle/>
          <a:p>
            <a:pPr lvl="0">
              <a:spcBef>
                <a:spcPts val="0"/>
              </a:spcBef>
              <a:buNone/>
            </a:pPr>
            <a:r>
              <a:rPr lang="en"/>
              <a:t>Questions?</a:t>
            </a:r>
          </a:p>
        </p:txBody>
      </p:sp>
      <p:pic>
        <p:nvPicPr>
          <p:cNvPr id="243" name="Shape 243"/>
          <p:cNvPicPr preferRelativeResize="0"/>
          <p:nvPr/>
        </p:nvPicPr>
        <p:blipFill>
          <a:blip r:embed="rId3">
            <a:alphaModFix/>
          </a:blip>
          <a:stretch>
            <a:fillRect/>
          </a:stretch>
        </p:blipFill>
        <p:spPr>
          <a:xfrm>
            <a:off x="4575650" y="2867950"/>
            <a:ext cx="4568350" cy="2241350"/>
          </a:xfrm>
          <a:prstGeom prst="rect">
            <a:avLst/>
          </a:prstGeom>
          <a:noFill/>
          <a:ln>
            <a:noFill/>
          </a:ln>
        </p:spPr>
      </p:pic>
      <p:sp>
        <p:nvSpPr>
          <p:cNvPr id="244" name="Shape 244"/>
          <p:cNvSpPr/>
          <p:nvPr/>
        </p:nvSpPr>
        <p:spPr>
          <a:xfrm>
            <a:off x="4949725" y="308325"/>
            <a:ext cx="3820199" cy="2033999"/>
          </a:xfrm>
          <a:prstGeom prst="cloudCallout">
            <a:avLst>
              <a:gd name="adj1" fmla="val -31667"/>
              <a:gd name="adj2" fmla="val 88012"/>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45" name="Shape 245"/>
          <p:cNvSpPr txBox="1"/>
          <p:nvPr/>
        </p:nvSpPr>
        <p:spPr>
          <a:xfrm>
            <a:off x="5540525" y="645900"/>
            <a:ext cx="2953199" cy="1153200"/>
          </a:xfrm>
          <a:prstGeom prst="rect">
            <a:avLst/>
          </a:prstGeom>
          <a:noFill/>
          <a:ln>
            <a:noFill/>
          </a:ln>
        </p:spPr>
        <p:txBody>
          <a:bodyPr lIns="91425" tIns="91425" rIns="91425" bIns="91425" anchor="t" anchorCtr="0">
            <a:noAutofit/>
          </a:bodyPr>
          <a:lstStyle/>
          <a:p>
            <a:pPr lvl="0" rtl="0">
              <a:spcBef>
                <a:spcPts val="0"/>
              </a:spcBef>
              <a:buNone/>
            </a:pPr>
            <a:r>
              <a:rPr lang="en"/>
              <a:t>When someone starts a presentation how often do you hear  ‘hello ladies and gentlemen!’ (or something of that sort). How could this be changed?</a:t>
            </a:r>
          </a:p>
        </p:txBody>
      </p:sp>
    </p:spTree>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311700" y="441900"/>
            <a:ext cx="2578800" cy="742500"/>
          </a:xfrm>
          <a:prstGeom prst="rect">
            <a:avLst/>
          </a:prstGeom>
        </p:spPr>
        <p:txBody>
          <a:bodyPr lIns="91425" tIns="91425" rIns="91425" bIns="91425" anchor="b" anchorCtr="0">
            <a:noAutofit/>
          </a:bodyPr>
          <a:lstStyle/>
          <a:p>
            <a:pPr lvl="0">
              <a:spcBef>
                <a:spcPts val="0"/>
              </a:spcBef>
              <a:buNone/>
            </a:pPr>
            <a:r>
              <a:rPr lang="en" sz="3600">
                <a:solidFill>
                  <a:srgbClr val="000000"/>
                </a:solidFill>
              </a:rPr>
              <a:t>Action Plan</a:t>
            </a:r>
          </a:p>
        </p:txBody>
      </p:sp>
      <p:sp>
        <p:nvSpPr>
          <p:cNvPr id="251" name="Shape 251"/>
          <p:cNvSpPr txBox="1">
            <a:spLocks noGrp="1"/>
          </p:cNvSpPr>
          <p:nvPr>
            <p:ph type="body" idx="1"/>
          </p:nvPr>
        </p:nvSpPr>
        <p:spPr>
          <a:xfrm>
            <a:off x="311700" y="1298025"/>
            <a:ext cx="4243499" cy="3574799"/>
          </a:xfrm>
          <a:prstGeom prst="rect">
            <a:avLst/>
          </a:prstGeom>
        </p:spPr>
        <p:txBody>
          <a:bodyPr lIns="91425" tIns="91425" rIns="91425" bIns="91425" anchor="t" anchorCtr="0">
            <a:noAutofit/>
          </a:bodyPr>
          <a:lstStyle/>
          <a:p>
            <a:pPr lvl="0" rtl="0">
              <a:spcBef>
                <a:spcPts val="0"/>
              </a:spcBef>
              <a:spcAft>
                <a:spcPts val="0"/>
              </a:spcAft>
              <a:buNone/>
            </a:pPr>
            <a:r>
              <a:rPr lang="en" sz="1200" b="1" dirty="0">
                <a:solidFill>
                  <a:schemeClr val="bg2">
                    <a:lumMod val="50000"/>
                  </a:schemeClr>
                </a:solidFill>
                <a:latin typeface="Arial"/>
                <a:ea typeface="Arial"/>
                <a:cs typeface="Arial"/>
                <a:sym typeface="Arial"/>
              </a:rPr>
              <a:t>Institution’s short term plan:</a:t>
            </a:r>
          </a:p>
          <a:p>
            <a:pPr marL="457200" lvl="0" indent="-304800" rtl="0">
              <a:spcBef>
                <a:spcPts val="0"/>
              </a:spcBef>
              <a:spcAft>
                <a:spcPts val="0"/>
              </a:spcAft>
              <a:buSzPct val="100000"/>
              <a:buFont typeface="Arial"/>
            </a:pPr>
            <a:r>
              <a:rPr lang="en" sz="1200" dirty="0">
                <a:solidFill>
                  <a:schemeClr val="bg2">
                    <a:lumMod val="50000"/>
                  </a:schemeClr>
                </a:solidFill>
                <a:latin typeface="Arial"/>
                <a:ea typeface="Arial"/>
                <a:cs typeface="Arial"/>
                <a:sym typeface="Arial"/>
              </a:rPr>
              <a:t>Collaborate with a community LGBT Center in a task force to review and suggest changes to campus policies.</a:t>
            </a:r>
          </a:p>
          <a:p>
            <a:pPr marL="457200" lvl="0" indent="-304800" rtl="0">
              <a:spcBef>
                <a:spcPts val="0"/>
              </a:spcBef>
              <a:spcAft>
                <a:spcPts val="0"/>
              </a:spcAft>
              <a:buSzPct val="100000"/>
              <a:buFont typeface="Arial"/>
            </a:pPr>
            <a:r>
              <a:rPr lang="en" sz="1200" dirty="0">
                <a:solidFill>
                  <a:schemeClr val="bg2">
                    <a:lumMod val="50000"/>
                  </a:schemeClr>
                </a:solidFill>
                <a:latin typeface="Arial"/>
                <a:ea typeface="Arial"/>
                <a:cs typeface="Arial"/>
                <a:sym typeface="Arial"/>
              </a:rPr>
              <a:t>Implement on-going sensitivity trainings that cover different social identities.</a:t>
            </a:r>
          </a:p>
          <a:p>
            <a:pPr marL="457200" lvl="0" indent="-304800" rtl="0">
              <a:spcBef>
                <a:spcPts val="0"/>
              </a:spcBef>
              <a:spcAft>
                <a:spcPts val="0"/>
              </a:spcAft>
              <a:buSzPct val="100000"/>
              <a:buFont typeface="Arial"/>
            </a:pPr>
            <a:r>
              <a:rPr lang="en" sz="1200" dirty="0">
                <a:solidFill>
                  <a:schemeClr val="bg2">
                    <a:lumMod val="50000"/>
                  </a:schemeClr>
                </a:solidFill>
                <a:latin typeface="Arial"/>
                <a:ea typeface="Arial"/>
                <a:cs typeface="Arial"/>
                <a:sym typeface="Arial"/>
              </a:rPr>
              <a:t>Community members will write and submit individual plans for helping students of all genders. This qualitative data will be used to inform future trainings and programs on the Trans* identity.  </a:t>
            </a:r>
          </a:p>
          <a:p>
            <a:pPr lvl="0" rtl="0">
              <a:spcBef>
                <a:spcPts val="0"/>
              </a:spcBef>
              <a:spcAft>
                <a:spcPts val="0"/>
              </a:spcAft>
              <a:buNone/>
            </a:pPr>
            <a:endParaRPr sz="1200" dirty="0">
              <a:solidFill>
                <a:schemeClr val="bg2">
                  <a:lumMod val="50000"/>
                </a:schemeClr>
              </a:solidFill>
              <a:latin typeface="Arial"/>
              <a:ea typeface="Arial"/>
              <a:cs typeface="Arial"/>
              <a:sym typeface="Arial"/>
            </a:endParaRPr>
          </a:p>
          <a:p>
            <a:pPr lvl="0" rtl="0">
              <a:spcBef>
                <a:spcPts val="0"/>
              </a:spcBef>
              <a:spcAft>
                <a:spcPts val="0"/>
              </a:spcAft>
              <a:buNone/>
            </a:pPr>
            <a:r>
              <a:rPr lang="en" sz="1200" b="1" dirty="0">
                <a:solidFill>
                  <a:schemeClr val="bg2">
                    <a:lumMod val="50000"/>
                  </a:schemeClr>
                </a:solidFill>
                <a:latin typeface="Arial"/>
                <a:ea typeface="Arial"/>
                <a:cs typeface="Arial"/>
                <a:sym typeface="Arial"/>
              </a:rPr>
              <a:t>Institution’s long term plan:</a:t>
            </a:r>
          </a:p>
          <a:p>
            <a:pPr marL="457200" lvl="0" indent="-304800" rtl="0">
              <a:spcBef>
                <a:spcPts val="0"/>
              </a:spcBef>
              <a:spcAft>
                <a:spcPts val="0"/>
              </a:spcAft>
              <a:buSzPct val="100000"/>
              <a:buFont typeface="Arial"/>
            </a:pPr>
            <a:r>
              <a:rPr lang="en" sz="1200" dirty="0">
                <a:solidFill>
                  <a:schemeClr val="bg2">
                    <a:lumMod val="50000"/>
                  </a:schemeClr>
                </a:solidFill>
                <a:latin typeface="Arial"/>
                <a:ea typeface="Arial"/>
                <a:cs typeface="Arial"/>
                <a:sym typeface="Arial"/>
              </a:rPr>
              <a:t>Include floors that are conducive to gender inclusive housing in residence hall that will be opened in 2018.</a:t>
            </a:r>
          </a:p>
          <a:p>
            <a:pPr marL="457200" lvl="0" indent="-304800">
              <a:spcBef>
                <a:spcPts val="0"/>
              </a:spcBef>
              <a:spcAft>
                <a:spcPts val="0"/>
              </a:spcAft>
              <a:buSzPct val="100000"/>
              <a:buFont typeface="Arial"/>
            </a:pPr>
            <a:r>
              <a:rPr lang="en" sz="1200" dirty="0">
                <a:solidFill>
                  <a:schemeClr val="bg2">
                    <a:lumMod val="50000"/>
                  </a:schemeClr>
                </a:solidFill>
                <a:latin typeface="Arial"/>
                <a:ea typeface="Arial"/>
                <a:cs typeface="Arial"/>
                <a:sym typeface="Arial"/>
              </a:rPr>
              <a:t>Organize an LGBT student group, allowing for peer support and activism on campus. </a:t>
            </a:r>
          </a:p>
        </p:txBody>
      </p:sp>
      <p:sp>
        <p:nvSpPr>
          <p:cNvPr id="252" name="Shape 252"/>
          <p:cNvSpPr txBox="1">
            <a:spLocks noGrp="1"/>
          </p:cNvSpPr>
          <p:nvPr>
            <p:ph type="body" idx="1"/>
          </p:nvPr>
        </p:nvSpPr>
        <p:spPr>
          <a:xfrm>
            <a:off x="4754700" y="1389075"/>
            <a:ext cx="4243499" cy="3392700"/>
          </a:xfrm>
          <a:prstGeom prst="rect">
            <a:avLst/>
          </a:prstGeom>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lnSpc>
                <a:spcPct val="100000"/>
              </a:lnSpc>
              <a:spcBef>
                <a:spcPts val="0"/>
              </a:spcBef>
              <a:spcAft>
                <a:spcPts val="0"/>
              </a:spcAft>
              <a:buNone/>
            </a:pPr>
            <a:r>
              <a:rPr lang="en" sz="1100" b="1" dirty="0">
                <a:solidFill>
                  <a:schemeClr val="bg2">
                    <a:lumMod val="50000"/>
                  </a:schemeClr>
                </a:solidFill>
                <a:latin typeface="Arial"/>
                <a:ea typeface="Arial"/>
                <a:cs typeface="Arial"/>
                <a:sym typeface="Arial"/>
              </a:rPr>
              <a:t>Pros of this plan:</a:t>
            </a:r>
          </a:p>
          <a:p>
            <a:pPr marL="457200" lvl="0" indent="-298450" rtl="0">
              <a:lnSpc>
                <a:spcPct val="100000"/>
              </a:lnSpc>
              <a:spcBef>
                <a:spcPts val="0"/>
              </a:spcBef>
              <a:spcAft>
                <a:spcPts val="0"/>
              </a:spcAft>
              <a:buSzPct val="100000"/>
              <a:buFont typeface="Arial"/>
            </a:pPr>
            <a:r>
              <a:rPr lang="en" sz="1100" dirty="0">
                <a:solidFill>
                  <a:schemeClr val="bg2">
                    <a:lumMod val="50000"/>
                  </a:schemeClr>
                </a:solidFill>
                <a:latin typeface="Arial"/>
                <a:ea typeface="Arial"/>
                <a:cs typeface="Arial"/>
                <a:sym typeface="Arial"/>
              </a:rPr>
              <a:t>The community LGBT Center can start to give a foundation for a campus LGBT Center and foster a relationship for the future.</a:t>
            </a:r>
          </a:p>
          <a:p>
            <a:pPr marL="457200" lvl="0" indent="-298450" rtl="0">
              <a:lnSpc>
                <a:spcPct val="100000"/>
              </a:lnSpc>
              <a:spcBef>
                <a:spcPts val="0"/>
              </a:spcBef>
              <a:spcAft>
                <a:spcPts val="0"/>
              </a:spcAft>
              <a:buSzPct val="100000"/>
              <a:buFont typeface="Arial"/>
            </a:pPr>
            <a:r>
              <a:rPr lang="en" sz="1100" dirty="0">
                <a:solidFill>
                  <a:schemeClr val="bg2">
                    <a:lumMod val="50000"/>
                  </a:schemeClr>
                </a:solidFill>
                <a:latin typeface="Arial"/>
                <a:ea typeface="Arial"/>
                <a:cs typeface="Arial"/>
                <a:sym typeface="Arial"/>
              </a:rPr>
              <a:t>A residence hall space can attend to the basic needs of a student including safety and well-being</a:t>
            </a:r>
          </a:p>
          <a:p>
            <a:pPr marL="457200" lvl="0" indent="-298450" rtl="0">
              <a:lnSpc>
                <a:spcPct val="100000"/>
              </a:lnSpc>
              <a:spcBef>
                <a:spcPts val="0"/>
              </a:spcBef>
              <a:spcAft>
                <a:spcPts val="0"/>
              </a:spcAft>
              <a:buSzPct val="100000"/>
              <a:buFont typeface="Arial"/>
            </a:pPr>
            <a:r>
              <a:rPr lang="en" sz="1100" dirty="0">
                <a:solidFill>
                  <a:schemeClr val="bg2">
                    <a:lumMod val="50000"/>
                  </a:schemeClr>
                </a:solidFill>
                <a:latin typeface="Arial"/>
                <a:ea typeface="Arial"/>
                <a:cs typeface="Arial"/>
                <a:sym typeface="Arial"/>
              </a:rPr>
              <a:t>The future Center can help support the work of the gender inclusive housing initiatives. </a:t>
            </a:r>
          </a:p>
          <a:p>
            <a:pPr lvl="0" rtl="0">
              <a:lnSpc>
                <a:spcPct val="100000"/>
              </a:lnSpc>
              <a:spcBef>
                <a:spcPts val="0"/>
              </a:spcBef>
              <a:spcAft>
                <a:spcPts val="0"/>
              </a:spcAft>
              <a:buNone/>
            </a:pPr>
            <a:endParaRPr sz="1100" dirty="0">
              <a:solidFill>
                <a:schemeClr val="bg2">
                  <a:lumMod val="50000"/>
                </a:schemeClr>
              </a:solidFill>
              <a:latin typeface="Arial"/>
              <a:ea typeface="Arial"/>
              <a:cs typeface="Arial"/>
              <a:sym typeface="Arial"/>
            </a:endParaRPr>
          </a:p>
          <a:p>
            <a:pPr lvl="0" rtl="0">
              <a:lnSpc>
                <a:spcPct val="100000"/>
              </a:lnSpc>
              <a:spcBef>
                <a:spcPts val="0"/>
              </a:spcBef>
              <a:spcAft>
                <a:spcPts val="0"/>
              </a:spcAft>
              <a:buNone/>
            </a:pPr>
            <a:r>
              <a:rPr lang="en" sz="1100" b="1" dirty="0">
                <a:solidFill>
                  <a:schemeClr val="bg2">
                    <a:lumMod val="50000"/>
                  </a:schemeClr>
                </a:solidFill>
                <a:latin typeface="Arial"/>
                <a:ea typeface="Arial"/>
                <a:cs typeface="Arial"/>
                <a:sym typeface="Arial"/>
              </a:rPr>
              <a:t>Limitations of the Action Plan:</a:t>
            </a:r>
          </a:p>
          <a:p>
            <a:pPr marL="457200" lvl="0" indent="-298450" rtl="0">
              <a:lnSpc>
                <a:spcPct val="100000"/>
              </a:lnSpc>
              <a:spcBef>
                <a:spcPts val="0"/>
              </a:spcBef>
              <a:spcAft>
                <a:spcPts val="0"/>
              </a:spcAft>
              <a:buSzPct val="100000"/>
              <a:buFont typeface="Arial"/>
            </a:pPr>
            <a:r>
              <a:rPr lang="en" sz="1100" dirty="0">
                <a:solidFill>
                  <a:schemeClr val="bg2">
                    <a:lumMod val="50000"/>
                  </a:schemeClr>
                </a:solidFill>
                <a:latin typeface="Arial"/>
                <a:ea typeface="Arial"/>
                <a:cs typeface="Arial"/>
                <a:sym typeface="Arial"/>
              </a:rPr>
              <a:t>Until a body of staff can be established to do so, the responsibility of who does the trainings rests with the committee, which is not their sole purpose on campus.</a:t>
            </a:r>
          </a:p>
          <a:p>
            <a:pPr marL="457200" lvl="0" indent="-298450" rtl="0">
              <a:lnSpc>
                <a:spcPct val="100000"/>
              </a:lnSpc>
              <a:spcBef>
                <a:spcPts val="0"/>
              </a:spcBef>
              <a:spcAft>
                <a:spcPts val="0"/>
              </a:spcAft>
              <a:buSzPct val="100000"/>
              <a:buFont typeface="Arial"/>
            </a:pPr>
            <a:r>
              <a:rPr lang="en" sz="1100" dirty="0">
                <a:solidFill>
                  <a:schemeClr val="bg2">
                    <a:lumMod val="50000"/>
                  </a:schemeClr>
                </a:solidFill>
                <a:latin typeface="Arial"/>
                <a:ea typeface="Arial"/>
                <a:cs typeface="Arial"/>
                <a:sym typeface="Arial"/>
              </a:rPr>
              <a:t>Having trainings, a dedicated Center, and residential space on campus will not touch on the politics that impede on Trans* students inclusion.</a:t>
            </a:r>
          </a:p>
          <a:p>
            <a:pPr marL="457200" lvl="0" indent="-298450" rtl="0">
              <a:lnSpc>
                <a:spcPct val="100000"/>
              </a:lnSpc>
              <a:spcBef>
                <a:spcPts val="0"/>
              </a:spcBef>
              <a:spcAft>
                <a:spcPts val="0"/>
              </a:spcAft>
              <a:buSzPct val="100000"/>
              <a:buFont typeface="Arial"/>
            </a:pPr>
            <a:r>
              <a:rPr lang="en" sz="1100" dirty="0">
                <a:solidFill>
                  <a:schemeClr val="bg2">
                    <a:lumMod val="50000"/>
                  </a:schemeClr>
                </a:solidFill>
                <a:latin typeface="Arial"/>
                <a:ea typeface="Arial"/>
                <a:cs typeface="Arial"/>
                <a:sym typeface="Arial"/>
              </a:rPr>
              <a:t>The plan may not reach every part of campus because our trainings and the future Center’s outreach cannot require all faculty and staff to attend. </a:t>
            </a:r>
          </a:p>
          <a:p>
            <a:pPr lvl="0" rtl="0">
              <a:lnSpc>
                <a:spcPct val="100000"/>
              </a:lnSpc>
              <a:spcBef>
                <a:spcPts val="0"/>
              </a:spcBef>
              <a:spcAft>
                <a:spcPts val="0"/>
              </a:spcAft>
              <a:buNone/>
            </a:pPr>
            <a:endParaRPr sz="1000" dirty="0">
              <a:solidFill>
                <a:schemeClr val="bg2">
                  <a:lumMod val="50000"/>
                </a:schemeClr>
              </a:solidFill>
              <a:latin typeface="Arial"/>
              <a:ea typeface="Arial"/>
              <a:cs typeface="Arial"/>
              <a:sym typeface="Arial"/>
            </a:endParaRPr>
          </a:p>
        </p:txBody>
      </p:sp>
      <p:sp>
        <p:nvSpPr>
          <p:cNvPr id="253" name="Shape 253"/>
          <p:cNvSpPr txBox="1"/>
          <p:nvPr/>
        </p:nvSpPr>
        <p:spPr>
          <a:xfrm>
            <a:off x="2757850" y="323700"/>
            <a:ext cx="6141900" cy="860700"/>
          </a:xfrm>
          <a:prstGeom prst="rect">
            <a:avLst/>
          </a:prstGeom>
          <a:noFill/>
          <a:ln>
            <a:noFill/>
          </a:ln>
        </p:spPr>
        <p:txBody>
          <a:bodyPr lIns="91425" tIns="91425" rIns="91425" bIns="91425" anchor="t" anchorCtr="0">
            <a:noAutofit/>
          </a:bodyPr>
          <a:lstStyle/>
          <a:p>
            <a:pPr lvl="0">
              <a:spcBef>
                <a:spcPts val="0"/>
              </a:spcBef>
              <a:buNone/>
            </a:pPr>
            <a:r>
              <a:rPr lang="en" sz="1200"/>
              <a:t>After extensive meetings with the Director of Residence Life, Director of Student Services, Coordinator of Campus Ministries, Student Government Association Vice President, an Admissions Counselor, three student leaders, representatives from the Eastern NYC LGBT Center, and ourselves we decided our plans!      </a:t>
            </a:r>
          </a:p>
        </p:txBody>
      </p:sp>
    </p:spTree>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a:spcBef>
                <a:spcPts val="0"/>
              </a:spcBef>
              <a:buNone/>
            </a:pPr>
            <a:r>
              <a:rPr lang="en"/>
              <a:t>References</a:t>
            </a:r>
          </a:p>
        </p:txBody>
      </p:sp>
      <p:sp>
        <p:nvSpPr>
          <p:cNvPr id="259" name="Shape 25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sz="900">
                <a:solidFill>
                  <a:srgbClr val="000000"/>
                </a:solidFill>
                <a:latin typeface="Arial"/>
                <a:ea typeface="Arial"/>
                <a:cs typeface="Arial"/>
                <a:sym typeface="Arial"/>
              </a:rPr>
              <a:t>Beemyn, B., Curtis, B., &amp; Davis, M., Tubbs, N.J. (2005). Transgender issues on college campuses. </a:t>
            </a:r>
            <a:r>
              <a:rPr lang="en" sz="900" i="1">
                <a:solidFill>
                  <a:srgbClr val="000000"/>
                </a:solidFill>
                <a:latin typeface="Arial"/>
                <a:ea typeface="Arial"/>
                <a:cs typeface="Arial"/>
                <a:sym typeface="Arial"/>
              </a:rPr>
              <a:t>New directions for</a:t>
            </a:r>
            <a:r>
              <a:rPr lang="en" sz="900">
                <a:solidFill>
                  <a:srgbClr val="000000"/>
                </a:solidFill>
                <a:latin typeface="Arial"/>
                <a:ea typeface="Arial"/>
                <a:cs typeface="Arial"/>
                <a:sym typeface="Arial"/>
              </a:rPr>
              <a:t> </a:t>
            </a:r>
            <a:r>
              <a:rPr lang="en" sz="900" i="1">
                <a:solidFill>
                  <a:srgbClr val="000000"/>
                </a:solidFill>
                <a:latin typeface="Arial"/>
                <a:ea typeface="Arial"/>
                <a:cs typeface="Arial"/>
                <a:sym typeface="Arial"/>
              </a:rPr>
              <a:t>student services</a:t>
            </a:r>
            <a:r>
              <a:rPr lang="en" sz="900">
                <a:solidFill>
                  <a:srgbClr val="000000"/>
                </a:solidFill>
                <a:latin typeface="Arial"/>
                <a:ea typeface="Arial"/>
                <a:cs typeface="Arial"/>
                <a:sym typeface="Arial"/>
              </a:rPr>
              <a:t>, 49-60.  Retrieved from</a:t>
            </a:r>
            <a:r>
              <a:rPr lang="en" sz="900">
                <a:solidFill>
                  <a:srgbClr val="000000"/>
                </a:solidFill>
                <a:latin typeface="Arial"/>
                <a:ea typeface="Arial"/>
                <a:cs typeface="Arial"/>
                <a:sym typeface="Arial"/>
                <a:hlinkClick r:id="rId3"/>
              </a:rPr>
              <a:t> </a:t>
            </a:r>
            <a:r>
              <a:rPr lang="en" sz="900" u="sng">
                <a:solidFill>
                  <a:srgbClr val="01AFD1"/>
                </a:solidFill>
                <a:latin typeface="Arial"/>
                <a:ea typeface="Arial"/>
                <a:cs typeface="Arial"/>
                <a:sym typeface="Arial"/>
                <a:hlinkClick r:id="rId3"/>
              </a:rPr>
              <a:t>http://vp.studentlife.uiowa.edu/assets/Transgender-Issues-on-College-Campuses.pdf</a:t>
            </a:r>
          </a:p>
          <a:p>
            <a:pPr lvl="0" rtl="0">
              <a:spcBef>
                <a:spcPts val="0"/>
              </a:spcBef>
              <a:buNone/>
            </a:pPr>
            <a:r>
              <a:rPr lang="en" sz="900">
                <a:solidFill>
                  <a:srgbClr val="000000"/>
                </a:solidFill>
                <a:latin typeface="Arial"/>
                <a:ea typeface="Arial"/>
                <a:cs typeface="Arial"/>
                <a:sym typeface="Arial"/>
              </a:rPr>
              <a:t>Dugan, J.P., Kusel, M.L., &amp; Simounet, D.M. (2012). Transgender college student: An exploratory study of perceptions, engagements, and educational outcomes. </a:t>
            </a:r>
            <a:r>
              <a:rPr lang="en" sz="900" i="1">
                <a:solidFill>
                  <a:srgbClr val="000000"/>
                </a:solidFill>
                <a:latin typeface="Arial"/>
                <a:ea typeface="Arial"/>
                <a:cs typeface="Arial"/>
                <a:sym typeface="Arial"/>
              </a:rPr>
              <a:t>Journal of college student development 53(3), 719-736. </a:t>
            </a:r>
            <a:r>
              <a:rPr lang="en" sz="900">
                <a:solidFill>
                  <a:srgbClr val="000000"/>
                </a:solidFill>
                <a:latin typeface="Arial"/>
                <a:ea typeface="Arial"/>
                <a:cs typeface="Arial"/>
                <a:sym typeface="Arial"/>
              </a:rPr>
              <a:t>doi:</a:t>
            </a:r>
            <a:r>
              <a:rPr lang="en" sz="900" i="1">
                <a:solidFill>
                  <a:srgbClr val="000000"/>
                </a:solidFill>
                <a:latin typeface="Arial"/>
                <a:ea typeface="Arial"/>
                <a:cs typeface="Arial"/>
                <a:sym typeface="Arial"/>
              </a:rPr>
              <a:t> </a:t>
            </a:r>
            <a:r>
              <a:rPr lang="en" sz="900">
                <a:solidFill>
                  <a:srgbClr val="000000"/>
                </a:solidFill>
                <a:latin typeface="Arial"/>
                <a:ea typeface="Arial"/>
                <a:cs typeface="Arial"/>
                <a:sym typeface="Arial"/>
              </a:rPr>
              <a:t>10.1353/csd.  2012.0067</a:t>
            </a:r>
          </a:p>
          <a:p>
            <a:pPr lvl="0" rtl="0">
              <a:spcBef>
                <a:spcPts val="0"/>
              </a:spcBef>
              <a:buNone/>
            </a:pPr>
            <a:r>
              <a:rPr lang="en" sz="900">
                <a:solidFill>
                  <a:srgbClr val="000000"/>
                </a:solidFill>
                <a:latin typeface="Arial"/>
                <a:ea typeface="Arial"/>
                <a:cs typeface="Arial"/>
                <a:sym typeface="Arial"/>
              </a:rPr>
              <a:t>Harper, S.R. &amp; Quaye, S.J. (2015). </a:t>
            </a:r>
            <a:r>
              <a:rPr lang="en" sz="900" i="1">
                <a:solidFill>
                  <a:srgbClr val="000000"/>
                </a:solidFill>
                <a:latin typeface="Arial"/>
                <a:ea typeface="Arial"/>
                <a:cs typeface="Arial"/>
                <a:sym typeface="Arial"/>
              </a:rPr>
              <a:t>Student engagement in higher education: Theoretical perspectives and practice</a:t>
            </a:r>
            <a:r>
              <a:rPr lang="en" sz="900">
                <a:solidFill>
                  <a:srgbClr val="000000"/>
                </a:solidFill>
                <a:latin typeface="Arial"/>
                <a:ea typeface="Arial"/>
                <a:cs typeface="Arial"/>
                <a:sym typeface="Arial"/>
              </a:rPr>
              <a:t> </a:t>
            </a:r>
            <a:r>
              <a:rPr lang="en" sz="900" i="1">
                <a:solidFill>
                  <a:srgbClr val="000000"/>
                </a:solidFill>
                <a:latin typeface="Arial"/>
                <a:ea typeface="Arial"/>
                <a:cs typeface="Arial"/>
                <a:sym typeface="Arial"/>
              </a:rPr>
              <a:t>approaches for diverse populations</a:t>
            </a:r>
            <a:r>
              <a:rPr lang="en" sz="900">
                <a:solidFill>
                  <a:srgbClr val="000000"/>
                </a:solidFill>
                <a:latin typeface="Arial"/>
                <a:ea typeface="Arial"/>
                <a:cs typeface="Arial"/>
                <a:sym typeface="Arial"/>
              </a:rPr>
              <a:t>. New York: Routledge.</a:t>
            </a:r>
          </a:p>
          <a:p>
            <a:pPr lvl="0" rtl="0">
              <a:spcBef>
                <a:spcPts val="0"/>
              </a:spcBef>
              <a:buNone/>
            </a:pPr>
            <a:r>
              <a:rPr lang="en" sz="900">
                <a:solidFill>
                  <a:srgbClr val="000000"/>
                </a:solidFill>
                <a:latin typeface="Arial"/>
                <a:ea typeface="Arial"/>
                <a:cs typeface="Arial"/>
                <a:sym typeface="Arial"/>
              </a:rPr>
              <a:t>Newhouse, M. R. (2013). Remembering the “T” in LGBT: Recruiting and supporting transgender students. </a:t>
            </a:r>
            <a:r>
              <a:rPr lang="en" sz="900" i="1">
                <a:solidFill>
                  <a:srgbClr val="000000"/>
                </a:solidFill>
                <a:latin typeface="Arial"/>
                <a:ea typeface="Arial"/>
                <a:cs typeface="Arial"/>
                <a:sym typeface="Arial"/>
              </a:rPr>
              <a:t>Journal of College Admission, </a:t>
            </a:r>
            <a:r>
              <a:rPr lang="en" sz="900">
                <a:solidFill>
                  <a:srgbClr val="000000"/>
                </a:solidFill>
                <a:latin typeface="Arial"/>
                <a:ea typeface="Arial"/>
                <a:cs typeface="Arial"/>
                <a:sym typeface="Arial"/>
              </a:rPr>
              <a:t>(220), 22-27.</a:t>
            </a:r>
          </a:p>
          <a:p>
            <a:pPr lvl="0" rtl="0">
              <a:spcBef>
                <a:spcPts val="0"/>
              </a:spcBef>
              <a:buNone/>
            </a:pPr>
            <a:r>
              <a:rPr lang="en" sz="900">
                <a:solidFill>
                  <a:srgbClr val="000000"/>
                </a:solidFill>
                <a:highlight>
                  <a:srgbClr val="FFFFFF"/>
                </a:highlight>
                <a:latin typeface="Arial"/>
                <a:ea typeface="Arial"/>
                <a:cs typeface="Arial"/>
                <a:sym typeface="Arial"/>
              </a:rPr>
              <a:t>Refinery29 (2015, March 12). </a:t>
            </a:r>
            <a:r>
              <a:rPr lang="en" sz="900" i="1">
                <a:solidFill>
                  <a:srgbClr val="000000"/>
                </a:solidFill>
                <a:highlight>
                  <a:srgbClr val="FFFFFF"/>
                </a:highlight>
                <a:latin typeface="Arial"/>
                <a:ea typeface="Arial"/>
                <a:cs typeface="Arial"/>
                <a:sym typeface="Arial"/>
              </a:rPr>
              <a:t>What being Trans is really like | get real | refinery29</a:t>
            </a:r>
            <a:r>
              <a:rPr lang="en" sz="900">
                <a:solidFill>
                  <a:srgbClr val="000000"/>
                </a:solidFill>
                <a:highlight>
                  <a:srgbClr val="FFFFFF"/>
                </a:highlight>
                <a:latin typeface="Arial"/>
                <a:ea typeface="Arial"/>
                <a:cs typeface="Arial"/>
                <a:sym typeface="Arial"/>
              </a:rPr>
              <a:t> Retrieved from https://www.youtube.com/watch?v=e5FviqVGtOE</a:t>
            </a:r>
          </a:p>
          <a:p>
            <a:pPr lvl="0" rtl="0">
              <a:spcBef>
                <a:spcPts val="0"/>
              </a:spcBef>
              <a:buNone/>
            </a:pPr>
            <a:r>
              <a:rPr lang="en" sz="900">
                <a:solidFill>
                  <a:srgbClr val="000000"/>
                </a:solidFill>
                <a:latin typeface="Arial"/>
                <a:ea typeface="Arial"/>
                <a:cs typeface="Arial"/>
                <a:sym typeface="Arial"/>
              </a:rPr>
              <a:t>Zull, J. E. (2002). </a:t>
            </a:r>
            <a:r>
              <a:rPr lang="en" sz="900" i="1">
                <a:solidFill>
                  <a:srgbClr val="000000"/>
                </a:solidFill>
                <a:latin typeface="Arial"/>
                <a:ea typeface="Arial"/>
                <a:cs typeface="Arial"/>
                <a:sym typeface="Arial"/>
              </a:rPr>
              <a:t>The art of changing the brain</a:t>
            </a:r>
            <a:r>
              <a:rPr lang="en" sz="900">
                <a:solidFill>
                  <a:srgbClr val="000000"/>
                </a:solidFill>
                <a:latin typeface="Arial"/>
                <a:ea typeface="Arial"/>
                <a:cs typeface="Arial"/>
                <a:sym typeface="Arial"/>
              </a:rPr>
              <a:t>. Sterling, VA: Stylus Publishing.</a:t>
            </a: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274075"/>
            <a:ext cx="8520599" cy="733499"/>
          </a:xfrm>
          <a:prstGeom prst="rect">
            <a:avLst/>
          </a:prstGeom>
        </p:spPr>
        <p:txBody>
          <a:bodyPr lIns="91425" tIns="91425" rIns="91425" bIns="91425" anchor="b" anchorCtr="0">
            <a:noAutofit/>
          </a:bodyPr>
          <a:lstStyle/>
          <a:p>
            <a:pPr lvl="0">
              <a:spcBef>
                <a:spcPts val="0"/>
              </a:spcBef>
              <a:buNone/>
            </a:pPr>
            <a:r>
              <a:rPr lang="en">
                <a:solidFill>
                  <a:srgbClr val="000000"/>
                </a:solidFill>
              </a:rPr>
              <a:t>Who is Centrist College? </a:t>
            </a:r>
          </a:p>
        </p:txBody>
      </p:sp>
      <p:sp>
        <p:nvSpPr>
          <p:cNvPr id="79" name="Shape 79"/>
          <p:cNvSpPr txBox="1">
            <a:spLocks noGrp="1"/>
          </p:cNvSpPr>
          <p:nvPr>
            <p:ph type="body" idx="1"/>
          </p:nvPr>
        </p:nvSpPr>
        <p:spPr>
          <a:xfrm>
            <a:off x="311700" y="893625"/>
            <a:ext cx="8874599" cy="3099900"/>
          </a:xfrm>
          <a:prstGeom prst="rect">
            <a:avLst/>
          </a:prstGeom>
        </p:spPr>
        <p:txBody>
          <a:bodyPr lIns="91425" tIns="91425" rIns="91425" bIns="91425" anchor="t" anchorCtr="0">
            <a:noAutofit/>
          </a:bodyPr>
          <a:lstStyle/>
          <a:p>
            <a:pPr lvl="0" rtl="0">
              <a:lnSpc>
                <a:spcPct val="100000"/>
              </a:lnSpc>
              <a:spcBef>
                <a:spcPts val="0"/>
              </a:spcBef>
              <a:spcAft>
                <a:spcPts val="0"/>
              </a:spcAft>
              <a:buNone/>
            </a:pPr>
            <a:r>
              <a:rPr lang="en" sz="1400">
                <a:latin typeface="Arial"/>
                <a:ea typeface="Arial"/>
                <a:cs typeface="Arial"/>
                <a:sym typeface="Arial"/>
              </a:rPr>
              <a:t>A midsize (around 15,000 students), residential Catholic-affiliated institution 20 miles outside New York City </a:t>
            </a:r>
          </a:p>
          <a:p>
            <a:pPr lvl="0" rtl="0">
              <a:lnSpc>
                <a:spcPct val="100000"/>
              </a:lnSpc>
              <a:spcBef>
                <a:spcPts val="0"/>
              </a:spcBef>
              <a:spcAft>
                <a:spcPts val="0"/>
              </a:spcAft>
              <a:buNone/>
            </a:pPr>
            <a:endParaRPr>
              <a:latin typeface="Arial"/>
              <a:ea typeface="Arial"/>
              <a:cs typeface="Arial"/>
              <a:sym typeface="Arial"/>
            </a:endParaRPr>
          </a:p>
          <a:p>
            <a:pPr marL="457200" lvl="0" indent="-228600" rtl="0">
              <a:lnSpc>
                <a:spcPct val="100000"/>
              </a:lnSpc>
              <a:spcBef>
                <a:spcPts val="0"/>
              </a:spcBef>
              <a:spcAft>
                <a:spcPts val="0"/>
              </a:spcAft>
              <a:buFont typeface="Arial"/>
            </a:pPr>
            <a:r>
              <a:rPr lang="en" b="1">
                <a:solidFill>
                  <a:srgbClr val="000000"/>
                </a:solidFill>
                <a:latin typeface="Arial"/>
                <a:ea typeface="Arial"/>
                <a:cs typeface="Arial"/>
                <a:sym typeface="Arial"/>
              </a:rPr>
              <a:t>100%</a:t>
            </a:r>
            <a:r>
              <a:rPr lang="en">
                <a:latin typeface="Arial"/>
                <a:ea typeface="Arial"/>
                <a:cs typeface="Arial"/>
                <a:sym typeface="Arial"/>
              </a:rPr>
              <a:t> </a:t>
            </a:r>
            <a:r>
              <a:rPr lang="en" sz="1400">
                <a:latin typeface="Arial"/>
                <a:ea typeface="Arial"/>
                <a:cs typeface="Arial"/>
                <a:sym typeface="Arial"/>
              </a:rPr>
              <a:t>must mark ‘male’ or ‘female’ on admissions materials </a:t>
            </a:r>
          </a:p>
          <a:p>
            <a:pPr marL="457200" lvl="0" indent="-228600" rtl="0">
              <a:lnSpc>
                <a:spcPct val="100000"/>
              </a:lnSpc>
              <a:spcBef>
                <a:spcPts val="0"/>
              </a:spcBef>
              <a:spcAft>
                <a:spcPts val="0"/>
              </a:spcAft>
              <a:buFont typeface="Arial"/>
            </a:pPr>
            <a:r>
              <a:rPr lang="en" b="1">
                <a:solidFill>
                  <a:srgbClr val="000000"/>
                </a:solidFill>
                <a:latin typeface="Arial"/>
                <a:ea typeface="Arial"/>
                <a:cs typeface="Arial"/>
                <a:sym typeface="Arial"/>
              </a:rPr>
              <a:t>100%</a:t>
            </a:r>
            <a:r>
              <a:rPr lang="en" sz="2400">
                <a:latin typeface="Arial"/>
                <a:ea typeface="Arial"/>
                <a:cs typeface="Arial"/>
                <a:sym typeface="Arial"/>
              </a:rPr>
              <a:t> </a:t>
            </a:r>
            <a:r>
              <a:rPr lang="en" sz="1400">
                <a:latin typeface="Arial"/>
                <a:ea typeface="Arial"/>
                <a:cs typeface="Arial"/>
                <a:sym typeface="Arial"/>
              </a:rPr>
              <a:t>of students must live in our on-campus residence halls: 4 all female and 4 all male. Students can only choose halls that align with the sex on their admission forms. All of which have community-style bathrooms (multiple stalls in one bathroom).  </a:t>
            </a:r>
          </a:p>
          <a:p>
            <a:pPr marL="457200" lvl="0" indent="-228600" rtl="0">
              <a:lnSpc>
                <a:spcPct val="100000"/>
              </a:lnSpc>
              <a:spcBef>
                <a:spcPts val="0"/>
              </a:spcBef>
              <a:spcAft>
                <a:spcPts val="0"/>
              </a:spcAft>
              <a:buFont typeface="Arial"/>
            </a:pPr>
            <a:r>
              <a:rPr lang="en" b="1">
                <a:solidFill>
                  <a:srgbClr val="000000"/>
                </a:solidFill>
                <a:latin typeface="Arial"/>
                <a:ea typeface="Arial"/>
                <a:cs typeface="Arial"/>
                <a:sym typeface="Arial"/>
              </a:rPr>
              <a:t>100%</a:t>
            </a:r>
            <a:r>
              <a:rPr lang="en" sz="1400">
                <a:latin typeface="Arial"/>
                <a:ea typeface="Arial"/>
                <a:cs typeface="Arial"/>
                <a:sym typeface="Arial"/>
              </a:rPr>
              <a:t> of our students must use the academic and administrative buildings with only male/female bathrooms</a:t>
            </a:r>
          </a:p>
          <a:p>
            <a:pPr marL="457200" lvl="0" indent="-228600" rtl="0">
              <a:lnSpc>
                <a:spcPct val="100000"/>
              </a:lnSpc>
              <a:spcBef>
                <a:spcPts val="0"/>
              </a:spcBef>
              <a:spcAft>
                <a:spcPts val="0"/>
              </a:spcAft>
              <a:buFont typeface="Arial"/>
            </a:pPr>
            <a:r>
              <a:rPr lang="en" b="1">
                <a:solidFill>
                  <a:srgbClr val="000000"/>
                </a:solidFill>
                <a:latin typeface="Arial"/>
                <a:ea typeface="Arial"/>
                <a:cs typeface="Arial"/>
                <a:sym typeface="Arial"/>
              </a:rPr>
              <a:t>100%</a:t>
            </a:r>
            <a:r>
              <a:rPr lang="en">
                <a:latin typeface="Arial"/>
                <a:ea typeface="Arial"/>
                <a:cs typeface="Arial"/>
                <a:sym typeface="Arial"/>
              </a:rPr>
              <a:t> </a:t>
            </a:r>
            <a:r>
              <a:rPr lang="en" sz="1400">
                <a:latin typeface="Arial"/>
                <a:ea typeface="Arial"/>
                <a:cs typeface="Arial"/>
                <a:sym typeface="Arial"/>
              </a:rPr>
              <a:t>of students are subject to gendered athletic services: gendered workout rooms, gendered locker rooms, and separate female and male teams.</a:t>
            </a:r>
          </a:p>
          <a:p>
            <a:pPr lvl="0" rtl="0">
              <a:lnSpc>
                <a:spcPct val="100000"/>
              </a:lnSpc>
              <a:spcBef>
                <a:spcPts val="0"/>
              </a:spcBef>
              <a:spcAft>
                <a:spcPts val="0"/>
              </a:spcAft>
              <a:buNone/>
            </a:pPr>
            <a:endParaRPr sz="1400">
              <a:latin typeface="Arial"/>
              <a:ea typeface="Arial"/>
              <a:cs typeface="Arial"/>
              <a:sym typeface="Arial"/>
            </a:endParaRPr>
          </a:p>
          <a:p>
            <a:pPr marL="457200" lvl="0" indent="-228600">
              <a:lnSpc>
                <a:spcPct val="100000"/>
              </a:lnSpc>
              <a:spcBef>
                <a:spcPts val="0"/>
              </a:spcBef>
              <a:spcAft>
                <a:spcPts val="0"/>
              </a:spcAft>
              <a:buFont typeface="Arial"/>
            </a:pPr>
            <a:r>
              <a:rPr lang="en" sz="1400">
                <a:latin typeface="Arial"/>
                <a:ea typeface="Arial"/>
                <a:cs typeface="Arial"/>
                <a:sym typeface="Arial"/>
              </a:rPr>
              <a:t>Based upon a campus satisfaction survey by a privatized outside source authored. </a:t>
            </a:r>
            <a:r>
              <a:rPr lang="en" b="1">
                <a:solidFill>
                  <a:srgbClr val="000000"/>
                </a:solidFill>
                <a:latin typeface="Arial"/>
                <a:ea typeface="Arial"/>
                <a:cs typeface="Arial"/>
                <a:sym typeface="Arial"/>
              </a:rPr>
              <a:t>100%</a:t>
            </a:r>
            <a:r>
              <a:rPr lang="en">
                <a:latin typeface="Arial"/>
                <a:ea typeface="Arial"/>
                <a:cs typeface="Arial"/>
                <a:sym typeface="Arial"/>
              </a:rPr>
              <a:t> </a:t>
            </a:r>
            <a:r>
              <a:rPr lang="en" sz="1400">
                <a:latin typeface="Arial"/>
                <a:ea typeface="Arial"/>
                <a:cs typeface="Arial"/>
                <a:sym typeface="Arial"/>
              </a:rPr>
              <a:t>students took the survey before registering for classes, </a:t>
            </a:r>
            <a:r>
              <a:rPr lang="en" sz="2400" b="1">
                <a:latin typeface="Arial"/>
                <a:ea typeface="Arial"/>
                <a:cs typeface="Arial"/>
                <a:sym typeface="Arial"/>
              </a:rPr>
              <a:t>.01%</a:t>
            </a:r>
            <a:r>
              <a:rPr lang="en" sz="1400">
                <a:latin typeface="Arial"/>
                <a:ea typeface="Arial"/>
                <a:cs typeface="Arial"/>
                <a:sym typeface="Arial"/>
              </a:rPr>
              <a:t> of the student population (around 15 students) selected ‘other gender’ when asked to describe their gender.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animEffect transition="in" filter="fade">
                                      <p:cBhvr>
                                        <p:cTn id="7" dur="1000"/>
                                        <p:tgtEl>
                                          <p:spTgt spid="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9">
                                            <p:txEl>
                                              <p:pRg st="1" end="1"/>
                                            </p:txEl>
                                          </p:spTgt>
                                        </p:tgtEl>
                                        <p:attrNameLst>
                                          <p:attrName>style.visibility</p:attrName>
                                        </p:attrNameLst>
                                      </p:cBhvr>
                                      <p:to>
                                        <p:strVal val="visible"/>
                                      </p:to>
                                    </p:set>
                                    <p:animEffect transition="in" filter="fade">
                                      <p:cBhvr>
                                        <p:cTn id="12" dur="1000"/>
                                        <p:tgtEl>
                                          <p:spTgt spid="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9">
                                            <p:txEl>
                                              <p:pRg st="2" end="2"/>
                                            </p:txEl>
                                          </p:spTgt>
                                        </p:tgtEl>
                                        <p:attrNameLst>
                                          <p:attrName>style.visibility</p:attrName>
                                        </p:attrNameLst>
                                      </p:cBhvr>
                                      <p:to>
                                        <p:strVal val="visible"/>
                                      </p:to>
                                    </p:set>
                                    <p:animEffect transition="in" filter="fade">
                                      <p:cBhvr>
                                        <p:cTn id="17" dur="1000"/>
                                        <p:tgtEl>
                                          <p:spTgt spid="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9">
                                            <p:txEl>
                                              <p:pRg st="3" end="3"/>
                                            </p:txEl>
                                          </p:spTgt>
                                        </p:tgtEl>
                                        <p:attrNameLst>
                                          <p:attrName>style.visibility</p:attrName>
                                        </p:attrNameLst>
                                      </p:cBhvr>
                                      <p:to>
                                        <p:strVal val="visible"/>
                                      </p:to>
                                    </p:set>
                                    <p:animEffect transition="in" filter="fade">
                                      <p:cBhvr>
                                        <p:cTn id="22" dur="1000"/>
                                        <p:tgtEl>
                                          <p:spTgt spid="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9">
                                            <p:txEl>
                                              <p:pRg st="4" end="4"/>
                                            </p:txEl>
                                          </p:spTgt>
                                        </p:tgtEl>
                                        <p:attrNameLst>
                                          <p:attrName>style.visibility</p:attrName>
                                        </p:attrNameLst>
                                      </p:cBhvr>
                                      <p:to>
                                        <p:strVal val="visible"/>
                                      </p:to>
                                    </p:set>
                                    <p:animEffect transition="in" filter="fade">
                                      <p:cBhvr>
                                        <p:cTn id="27" dur="1000"/>
                                        <p:tgtEl>
                                          <p:spTgt spid="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9">
                                            <p:txEl>
                                              <p:pRg st="5" end="5"/>
                                            </p:txEl>
                                          </p:spTgt>
                                        </p:tgtEl>
                                        <p:attrNameLst>
                                          <p:attrName>style.visibility</p:attrName>
                                        </p:attrNameLst>
                                      </p:cBhvr>
                                      <p:to>
                                        <p:strVal val="visible"/>
                                      </p:to>
                                    </p:set>
                                    <p:animEffect transition="in" filter="fade">
                                      <p:cBhvr>
                                        <p:cTn id="32" dur="1000"/>
                                        <p:tgtEl>
                                          <p:spTgt spid="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9">
                                            <p:txEl>
                                              <p:pRg st="6" end="6"/>
                                            </p:txEl>
                                          </p:spTgt>
                                        </p:tgtEl>
                                        <p:attrNameLst>
                                          <p:attrName>style.visibility</p:attrName>
                                        </p:attrNameLst>
                                      </p:cBhvr>
                                      <p:to>
                                        <p:strVal val="visible"/>
                                      </p:to>
                                    </p:set>
                                    <p:animEffect transition="in" filter="fade">
                                      <p:cBhvr>
                                        <p:cTn id="37" dur="1000"/>
                                        <p:tgtEl>
                                          <p:spTgt spid="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9">
                                            <p:txEl>
                                              <p:pRg st="7" end="7"/>
                                            </p:txEl>
                                          </p:spTgt>
                                        </p:tgtEl>
                                        <p:attrNameLst>
                                          <p:attrName>style.visibility</p:attrName>
                                        </p:attrNameLst>
                                      </p:cBhvr>
                                      <p:to>
                                        <p:strVal val="visible"/>
                                      </p:to>
                                    </p:set>
                                    <p:animEffect transition="in" filter="fade">
                                      <p:cBhvr>
                                        <p:cTn id="42" dur="1000"/>
                                        <p:tgtEl>
                                          <p:spTgt spid="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252200" y="417800"/>
            <a:ext cx="3558300" cy="733499"/>
          </a:xfrm>
          <a:prstGeom prst="rect">
            <a:avLst/>
          </a:prstGeom>
        </p:spPr>
        <p:txBody>
          <a:bodyPr lIns="91425" tIns="91425" rIns="91425" bIns="91425" anchor="b" anchorCtr="0">
            <a:noAutofit/>
          </a:bodyPr>
          <a:lstStyle/>
          <a:p>
            <a:pPr lvl="0" rtl="0">
              <a:spcBef>
                <a:spcPts val="0"/>
              </a:spcBef>
              <a:buNone/>
            </a:pPr>
            <a:r>
              <a:rPr lang="en"/>
              <a:t>The .01%: What does </a:t>
            </a:r>
          </a:p>
          <a:p>
            <a:pPr lvl="0" rtl="0">
              <a:spcBef>
                <a:spcPts val="0"/>
              </a:spcBef>
              <a:buNone/>
            </a:pPr>
            <a:r>
              <a:rPr lang="en"/>
              <a:t>trans* mean?</a:t>
            </a:r>
          </a:p>
        </p:txBody>
      </p:sp>
      <p:sp>
        <p:nvSpPr>
          <p:cNvPr id="85" name="Shape 85"/>
          <p:cNvSpPr txBox="1">
            <a:spLocks noGrp="1"/>
          </p:cNvSpPr>
          <p:nvPr>
            <p:ph type="body" idx="1"/>
          </p:nvPr>
        </p:nvSpPr>
        <p:spPr>
          <a:xfrm>
            <a:off x="3557075" y="1485487"/>
            <a:ext cx="5225999" cy="3354000"/>
          </a:xfrm>
          <a:prstGeom prst="rect">
            <a:avLst/>
          </a:prstGeom>
        </p:spPr>
        <p:txBody>
          <a:bodyPr lIns="91425" tIns="91425" rIns="91425" bIns="91425" anchor="t" anchorCtr="0">
            <a:noAutofit/>
          </a:bodyPr>
          <a:lstStyle/>
          <a:p>
            <a:pPr lvl="0" rtl="0">
              <a:spcBef>
                <a:spcPts val="700"/>
              </a:spcBef>
              <a:spcAft>
                <a:spcPts val="0"/>
              </a:spcAft>
              <a:buNone/>
            </a:pPr>
            <a:r>
              <a:rPr lang="en" sz="1200" b="1">
                <a:solidFill>
                  <a:srgbClr val="000000"/>
                </a:solidFill>
                <a:latin typeface="Arial"/>
                <a:ea typeface="Arial"/>
                <a:cs typeface="Arial"/>
                <a:sym typeface="Arial"/>
              </a:rPr>
              <a:t>3. Terms given meaning</a:t>
            </a:r>
            <a:r>
              <a:rPr lang="en" sz="1200">
                <a:solidFill>
                  <a:srgbClr val="000000"/>
                </a:solidFill>
                <a:latin typeface="Arial"/>
                <a:ea typeface="Arial"/>
                <a:cs typeface="Arial"/>
                <a:sym typeface="Arial"/>
              </a:rPr>
              <a:t/>
            </a:r>
            <a:br>
              <a:rPr lang="en" sz="1200">
                <a:solidFill>
                  <a:srgbClr val="000000"/>
                </a:solidFill>
                <a:latin typeface="Arial"/>
                <a:ea typeface="Arial"/>
                <a:cs typeface="Arial"/>
                <a:sym typeface="Arial"/>
              </a:rPr>
            </a:br>
            <a:r>
              <a:rPr lang="en" sz="1200">
                <a:solidFill>
                  <a:srgbClr val="000000"/>
                </a:solidFill>
                <a:latin typeface="Arial"/>
                <a:ea typeface="Arial"/>
                <a:cs typeface="Arial"/>
                <a:sym typeface="Arial"/>
              </a:rPr>
              <a:t>-</a:t>
            </a:r>
            <a:r>
              <a:rPr lang="en" sz="1200" b="1">
                <a:solidFill>
                  <a:srgbClr val="000000"/>
                </a:solidFill>
                <a:latin typeface="Arial"/>
                <a:ea typeface="Arial"/>
                <a:cs typeface="Arial"/>
                <a:sym typeface="Arial"/>
              </a:rPr>
              <a:t>Trans* </a:t>
            </a:r>
            <a:r>
              <a:rPr lang="en" sz="1200">
                <a:solidFill>
                  <a:srgbClr val="000000"/>
                </a:solidFill>
                <a:latin typeface="Arial"/>
                <a:ea typeface="Arial"/>
                <a:cs typeface="Arial"/>
                <a:sym typeface="Arial"/>
              </a:rPr>
              <a:t>is </a:t>
            </a:r>
            <a:r>
              <a:rPr lang="en" sz="1200" i="1">
                <a:solidFill>
                  <a:srgbClr val="000000"/>
                </a:solidFill>
                <a:latin typeface="Arial"/>
                <a:ea typeface="Arial"/>
                <a:cs typeface="Arial"/>
                <a:sym typeface="Arial"/>
              </a:rPr>
              <a:t>the umbrella term for those whose gender does not align with assigned sex </a:t>
            </a:r>
            <a:r>
              <a:rPr lang="en" sz="1200">
                <a:solidFill>
                  <a:srgbClr val="000000"/>
                </a:solidFill>
                <a:latin typeface="Arial"/>
                <a:ea typeface="Arial"/>
                <a:cs typeface="Arial"/>
                <a:sym typeface="Arial"/>
              </a:rPr>
              <a:t>(Harper &amp; Quaye, 2015)</a:t>
            </a:r>
          </a:p>
          <a:p>
            <a:pPr lvl="0" rtl="0">
              <a:spcBef>
                <a:spcPts val="500"/>
              </a:spcBef>
              <a:spcAft>
                <a:spcPts val="0"/>
              </a:spcAft>
              <a:buNone/>
            </a:pPr>
            <a:r>
              <a:rPr lang="en" sz="1200" i="1">
                <a:solidFill>
                  <a:srgbClr val="000000"/>
                </a:solidFill>
                <a:latin typeface="Arial"/>
                <a:ea typeface="Arial"/>
                <a:cs typeface="Arial"/>
                <a:sym typeface="Arial"/>
              </a:rPr>
              <a:t>-</a:t>
            </a:r>
            <a:r>
              <a:rPr lang="en" sz="1200" b="1" i="1">
                <a:solidFill>
                  <a:srgbClr val="000000"/>
                </a:solidFill>
                <a:latin typeface="Arial"/>
                <a:ea typeface="Arial"/>
                <a:cs typeface="Arial"/>
                <a:sym typeface="Arial"/>
              </a:rPr>
              <a:t>Transgender</a:t>
            </a:r>
            <a:r>
              <a:rPr lang="en" sz="1200" b="1">
                <a:solidFill>
                  <a:srgbClr val="000000"/>
                </a:solidFill>
                <a:latin typeface="Arial"/>
                <a:ea typeface="Arial"/>
                <a:cs typeface="Arial"/>
                <a:sym typeface="Arial"/>
              </a:rPr>
              <a:t>: </a:t>
            </a:r>
            <a:r>
              <a:rPr lang="en" sz="1200">
                <a:solidFill>
                  <a:srgbClr val="000000"/>
                </a:solidFill>
                <a:latin typeface="Arial"/>
                <a:ea typeface="Arial"/>
                <a:cs typeface="Arial"/>
                <a:sym typeface="Arial"/>
              </a:rPr>
              <a:t>term for those whose gender identities do not conform to binary assumptions of gender and whose given sex deviates from that gender identity (Dugan, Kusel, Simounet 2012).</a:t>
            </a:r>
          </a:p>
          <a:p>
            <a:pPr lvl="0" rtl="0">
              <a:spcBef>
                <a:spcPts val="500"/>
              </a:spcBef>
              <a:spcAft>
                <a:spcPts val="0"/>
              </a:spcAft>
              <a:buNone/>
            </a:pPr>
            <a:r>
              <a:rPr lang="en" sz="1200" i="1">
                <a:solidFill>
                  <a:srgbClr val="000000"/>
                </a:solidFill>
                <a:latin typeface="Arial"/>
                <a:ea typeface="Arial"/>
                <a:cs typeface="Arial"/>
                <a:sym typeface="Arial"/>
              </a:rPr>
              <a:t>-</a:t>
            </a:r>
            <a:r>
              <a:rPr lang="en" sz="1200" b="1" i="1">
                <a:solidFill>
                  <a:srgbClr val="000000"/>
                </a:solidFill>
                <a:latin typeface="Arial"/>
                <a:ea typeface="Arial"/>
                <a:cs typeface="Arial"/>
                <a:sym typeface="Arial"/>
              </a:rPr>
              <a:t>Transsexual: </a:t>
            </a:r>
            <a:r>
              <a:rPr lang="en" sz="1200">
                <a:solidFill>
                  <a:srgbClr val="000000"/>
                </a:solidFill>
                <a:latin typeface="Arial"/>
                <a:ea typeface="Arial"/>
                <a:cs typeface="Arial"/>
                <a:sym typeface="Arial"/>
              </a:rPr>
              <a:t>term for those who live with a sex different from their original biological sex (Beemyn, Curtis, Davis &amp; Tubbs, 2005).</a:t>
            </a:r>
          </a:p>
          <a:p>
            <a:pPr lvl="0" rtl="0">
              <a:spcBef>
                <a:spcPts val="600"/>
              </a:spcBef>
              <a:spcAft>
                <a:spcPts val="0"/>
              </a:spcAft>
              <a:buNone/>
            </a:pPr>
            <a:r>
              <a:rPr lang="en" sz="1200">
                <a:solidFill>
                  <a:srgbClr val="000000"/>
                </a:solidFill>
                <a:latin typeface="Arial"/>
                <a:ea typeface="Arial"/>
                <a:cs typeface="Arial"/>
                <a:sym typeface="Arial"/>
              </a:rPr>
              <a:t>-</a:t>
            </a:r>
            <a:r>
              <a:rPr lang="en" sz="1200" b="1">
                <a:solidFill>
                  <a:srgbClr val="000000"/>
                </a:solidFill>
                <a:latin typeface="Arial"/>
                <a:ea typeface="Arial"/>
                <a:cs typeface="Arial"/>
                <a:sym typeface="Arial"/>
              </a:rPr>
              <a:t>Transman</a:t>
            </a:r>
            <a:r>
              <a:rPr lang="en" sz="1200">
                <a:solidFill>
                  <a:srgbClr val="000000"/>
                </a:solidFill>
                <a:latin typeface="Arial"/>
                <a:ea typeface="Arial"/>
                <a:cs typeface="Arial"/>
                <a:sym typeface="Arial"/>
              </a:rPr>
              <a:t> </a:t>
            </a:r>
            <a:r>
              <a:rPr lang="en" sz="1200" i="1">
                <a:solidFill>
                  <a:srgbClr val="000000"/>
                </a:solidFill>
                <a:latin typeface="Arial"/>
                <a:ea typeface="Arial"/>
                <a:cs typeface="Arial"/>
                <a:sym typeface="Arial"/>
              </a:rPr>
              <a:t>assigned female sex, living as a man gendered person</a:t>
            </a:r>
          </a:p>
          <a:p>
            <a:pPr lvl="0" rtl="0">
              <a:spcBef>
                <a:spcPts val="600"/>
              </a:spcBef>
              <a:spcAft>
                <a:spcPts val="0"/>
              </a:spcAft>
              <a:buNone/>
            </a:pPr>
            <a:r>
              <a:rPr lang="en" sz="1200">
                <a:solidFill>
                  <a:srgbClr val="000000"/>
                </a:solidFill>
                <a:latin typeface="Arial"/>
                <a:ea typeface="Arial"/>
                <a:cs typeface="Arial"/>
                <a:sym typeface="Arial"/>
              </a:rPr>
              <a:t>-</a:t>
            </a:r>
            <a:r>
              <a:rPr lang="en" sz="1200" b="1">
                <a:solidFill>
                  <a:srgbClr val="000000"/>
                </a:solidFill>
                <a:latin typeface="Arial"/>
                <a:ea typeface="Arial"/>
                <a:cs typeface="Arial"/>
                <a:sym typeface="Arial"/>
              </a:rPr>
              <a:t>Transwoman </a:t>
            </a:r>
            <a:r>
              <a:rPr lang="en" sz="1200" i="1">
                <a:solidFill>
                  <a:srgbClr val="000000"/>
                </a:solidFill>
                <a:latin typeface="Arial"/>
                <a:ea typeface="Arial"/>
                <a:cs typeface="Arial"/>
                <a:sym typeface="Arial"/>
              </a:rPr>
              <a:t>assigned male sex, living as a woman gendered person</a:t>
            </a:r>
          </a:p>
          <a:p>
            <a:pPr lvl="0" rtl="0">
              <a:spcBef>
                <a:spcPts val="600"/>
              </a:spcBef>
              <a:spcAft>
                <a:spcPts val="0"/>
              </a:spcAft>
              <a:buNone/>
            </a:pPr>
            <a:r>
              <a:rPr lang="en" sz="1200">
                <a:solidFill>
                  <a:srgbClr val="000000"/>
                </a:solidFill>
                <a:latin typeface="Arial"/>
                <a:ea typeface="Arial"/>
                <a:cs typeface="Arial"/>
                <a:sym typeface="Arial"/>
              </a:rPr>
              <a:t>-</a:t>
            </a:r>
            <a:r>
              <a:rPr lang="en" sz="1200" b="1">
                <a:solidFill>
                  <a:srgbClr val="000000"/>
                </a:solidFill>
                <a:latin typeface="Arial"/>
                <a:ea typeface="Arial"/>
                <a:cs typeface="Arial"/>
                <a:sym typeface="Arial"/>
              </a:rPr>
              <a:t>Cisgender</a:t>
            </a:r>
            <a:r>
              <a:rPr lang="en" sz="1200">
                <a:solidFill>
                  <a:srgbClr val="000000"/>
                </a:solidFill>
                <a:latin typeface="Arial"/>
                <a:ea typeface="Arial"/>
                <a:cs typeface="Arial"/>
                <a:sym typeface="Arial"/>
              </a:rPr>
              <a:t> </a:t>
            </a:r>
            <a:r>
              <a:rPr lang="en" sz="1200" i="1">
                <a:solidFill>
                  <a:srgbClr val="000000"/>
                </a:solidFill>
                <a:latin typeface="Arial"/>
                <a:ea typeface="Arial"/>
                <a:cs typeface="Arial"/>
                <a:sym typeface="Arial"/>
              </a:rPr>
              <a:t>gender and sex align. Cis= same. </a:t>
            </a:r>
          </a:p>
          <a:p>
            <a:pPr lvl="0" rtl="0">
              <a:spcBef>
                <a:spcPts val="400"/>
              </a:spcBef>
              <a:spcAft>
                <a:spcPts val="0"/>
              </a:spcAft>
              <a:buNone/>
            </a:pPr>
            <a:r>
              <a:rPr lang="en" sz="1200" i="1">
                <a:solidFill>
                  <a:srgbClr val="000000"/>
                </a:solidFill>
                <a:latin typeface="Arial"/>
                <a:ea typeface="Arial"/>
                <a:cs typeface="Arial"/>
                <a:sym typeface="Arial"/>
              </a:rPr>
              <a:t>-</a:t>
            </a:r>
            <a:r>
              <a:rPr lang="en" sz="1200" b="1">
                <a:solidFill>
                  <a:srgbClr val="000000"/>
                </a:solidFill>
                <a:latin typeface="Arial"/>
                <a:ea typeface="Arial"/>
                <a:cs typeface="Arial"/>
                <a:sym typeface="Arial"/>
              </a:rPr>
              <a:t>Gender dysphoria</a:t>
            </a:r>
            <a:r>
              <a:rPr lang="en" sz="1200">
                <a:solidFill>
                  <a:srgbClr val="000000"/>
                </a:solidFill>
                <a:latin typeface="Arial"/>
                <a:ea typeface="Arial"/>
                <a:cs typeface="Arial"/>
                <a:sym typeface="Arial"/>
              </a:rPr>
              <a:t> is the medical term that a licensed medical professional documents that attests that a person’s assigned sex does not align with their gender.  </a:t>
            </a:r>
          </a:p>
          <a:p>
            <a:pPr lvl="0" rtl="0">
              <a:spcBef>
                <a:spcPts val="0"/>
              </a:spcBef>
              <a:buNone/>
            </a:pPr>
            <a:endParaRPr sz="1200">
              <a:latin typeface="Arial"/>
              <a:ea typeface="Arial"/>
              <a:cs typeface="Arial"/>
              <a:sym typeface="Arial"/>
            </a:endParaRPr>
          </a:p>
        </p:txBody>
      </p:sp>
      <p:sp>
        <p:nvSpPr>
          <p:cNvPr id="86" name="Shape 86">
            <a:hlinkClick r:id="rId3"/>
          </p:cNvPr>
          <p:cNvSpPr/>
          <p:nvPr/>
        </p:nvSpPr>
        <p:spPr>
          <a:xfrm>
            <a:off x="311699" y="2246402"/>
            <a:ext cx="3101049" cy="2325774"/>
          </a:xfrm>
          <a:prstGeom prst="rect">
            <a:avLst/>
          </a:prstGeom>
          <a:blipFill>
            <a:blip r:embed="rId4">
              <a:alphaModFix/>
            </a:blip>
            <a:stretch>
              <a:fillRect/>
            </a:stretch>
          </a:blipFill>
          <a:ln>
            <a:noFill/>
          </a:ln>
        </p:spPr>
      </p:sp>
      <p:sp>
        <p:nvSpPr>
          <p:cNvPr id="87" name="Shape 87"/>
          <p:cNvSpPr txBox="1"/>
          <p:nvPr/>
        </p:nvSpPr>
        <p:spPr>
          <a:xfrm>
            <a:off x="389350" y="1368650"/>
            <a:ext cx="2289000" cy="363600"/>
          </a:xfrm>
          <a:prstGeom prst="rect">
            <a:avLst/>
          </a:prstGeom>
          <a:noFill/>
          <a:ln>
            <a:noFill/>
          </a:ln>
        </p:spPr>
        <p:txBody>
          <a:bodyPr lIns="91425" tIns="91425" rIns="91425" bIns="91425" anchor="t" anchorCtr="0">
            <a:noAutofit/>
          </a:bodyPr>
          <a:lstStyle/>
          <a:p>
            <a:pPr lvl="0" rtl="0">
              <a:spcBef>
                <a:spcPts val="0"/>
              </a:spcBef>
              <a:buNone/>
            </a:pPr>
            <a:r>
              <a:rPr lang="en" b="1"/>
              <a:t>2. One experience of someone who identifies as trans*:</a:t>
            </a:r>
          </a:p>
        </p:txBody>
      </p:sp>
      <p:sp>
        <p:nvSpPr>
          <p:cNvPr id="88" name="Shape 88"/>
          <p:cNvSpPr/>
          <p:nvPr/>
        </p:nvSpPr>
        <p:spPr>
          <a:xfrm>
            <a:off x="4754875" y="200450"/>
            <a:ext cx="3763800" cy="1168200"/>
          </a:xfrm>
          <a:prstGeom prst="wedgeRectCallout">
            <a:avLst>
              <a:gd name="adj1" fmla="val -20833"/>
              <a:gd name="adj2" fmla="val 62500"/>
            </a:avLst>
          </a:prstGeom>
          <a:solidFill>
            <a:srgbClr val="D9D9D9"/>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marL="457200" lvl="0" indent="-228600" rtl="0">
              <a:spcBef>
                <a:spcPts val="0"/>
              </a:spcBef>
              <a:buAutoNum type="arabicPeriod"/>
            </a:pPr>
            <a:r>
              <a:rPr lang="en"/>
              <a:t>Write your name using your dominant hand. Do the same, putting your writing implement in your non-dominant hand. What did that feel like?</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90250" y="528900"/>
            <a:ext cx="6907500" cy="4085699"/>
          </a:xfrm>
          <a:prstGeom prst="rect">
            <a:avLst/>
          </a:prstGeom>
        </p:spPr>
        <p:txBody>
          <a:bodyPr lIns="91425" tIns="91425" rIns="91425" bIns="91425" anchor="ctr" anchorCtr="0">
            <a:noAutofit/>
          </a:bodyPr>
          <a:lstStyle/>
          <a:p>
            <a:pPr lvl="0" rtl="0">
              <a:spcBef>
                <a:spcPts val="0"/>
              </a:spcBef>
              <a:buNone/>
            </a:pPr>
            <a:r>
              <a:rPr lang="en">
                <a:solidFill>
                  <a:schemeClr val="dk1"/>
                </a:solidFill>
              </a:rPr>
              <a:t>Our mission today is to find ways to be more inclusive and welcoming of Centrist students who identify as trans*.  </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311700" y="631800"/>
            <a:ext cx="4126499" cy="755699"/>
          </a:xfrm>
          <a:prstGeom prst="rect">
            <a:avLst/>
          </a:prstGeom>
        </p:spPr>
        <p:txBody>
          <a:bodyPr lIns="91425" tIns="91425" rIns="91425" bIns="91425" anchor="b" anchorCtr="0">
            <a:noAutofit/>
          </a:bodyPr>
          <a:lstStyle/>
          <a:p>
            <a:pPr lvl="0">
              <a:spcBef>
                <a:spcPts val="0"/>
              </a:spcBef>
              <a:buNone/>
            </a:pPr>
            <a:r>
              <a:rPr lang="en" sz="5400">
                <a:solidFill>
                  <a:srgbClr val="000000"/>
                </a:solidFill>
              </a:rPr>
              <a:t>Training Goals</a:t>
            </a:r>
          </a:p>
        </p:txBody>
      </p:sp>
      <p:sp>
        <p:nvSpPr>
          <p:cNvPr id="99" name="Shape 99"/>
          <p:cNvSpPr txBox="1">
            <a:spLocks noGrp="1"/>
          </p:cNvSpPr>
          <p:nvPr>
            <p:ph type="body" idx="1"/>
          </p:nvPr>
        </p:nvSpPr>
        <p:spPr>
          <a:xfrm>
            <a:off x="311700" y="1618200"/>
            <a:ext cx="3640800" cy="2950800"/>
          </a:xfrm>
          <a:prstGeom prst="rect">
            <a:avLst/>
          </a:prstGeom>
        </p:spPr>
        <p:txBody>
          <a:bodyPr lIns="91425" tIns="91425" rIns="91425" bIns="91425" anchor="t" anchorCtr="0">
            <a:noAutofit/>
          </a:bodyPr>
          <a:lstStyle/>
          <a:p>
            <a:pPr lvl="0" rtl="0">
              <a:spcBef>
                <a:spcPts val="0"/>
              </a:spcBef>
              <a:buNone/>
            </a:pPr>
            <a:r>
              <a:rPr lang="en" sz="1400" b="1" dirty="0">
                <a:solidFill>
                  <a:srgbClr val="000000"/>
                </a:solidFill>
                <a:latin typeface="Arial"/>
                <a:ea typeface="Arial"/>
                <a:cs typeface="Arial"/>
                <a:sym typeface="Arial"/>
              </a:rPr>
              <a:t>Learning outcomes:</a:t>
            </a:r>
          </a:p>
          <a:p>
            <a:pPr lvl="0" rtl="0">
              <a:spcBef>
                <a:spcPts val="0"/>
              </a:spcBef>
              <a:buNone/>
            </a:pPr>
            <a:r>
              <a:rPr lang="en" sz="1400" b="1" dirty="0">
                <a:solidFill>
                  <a:srgbClr val="000000"/>
                </a:solidFill>
                <a:latin typeface="Arial"/>
                <a:ea typeface="Arial"/>
                <a:cs typeface="Arial"/>
                <a:sym typeface="Arial"/>
              </a:rPr>
              <a:t>Participants will...</a:t>
            </a:r>
            <a:br>
              <a:rPr lang="en" sz="1400" b="1" dirty="0">
                <a:solidFill>
                  <a:srgbClr val="000000"/>
                </a:solidFill>
                <a:latin typeface="Arial"/>
                <a:ea typeface="Arial"/>
                <a:cs typeface="Arial"/>
                <a:sym typeface="Arial"/>
              </a:rPr>
            </a:br>
            <a:r>
              <a:rPr lang="en" sz="1400" b="1" dirty="0">
                <a:solidFill>
                  <a:srgbClr val="000000"/>
                </a:solidFill>
                <a:latin typeface="Arial"/>
                <a:ea typeface="Arial"/>
                <a:cs typeface="Arial"/>
                <a:sym typeface="Arial"/>
              </a:rPr>
              <a:t>1. </a:t>
            </a:r>
            <a:r>
              <a:rPr lang="en" sz="1400" dirty="0">
                <a:solidFill>
                  <a:srgbClr val="000000"/>
                </a:solidFill>
                <a:latin typeface="Arial"/>
                <a:ea typeface="Arial"/>
                <a:cs typeface="Arial"/>
                <a:sym typeface="Arial"/>
              </a:rPr>
              <a:t>...define the trans*identity and the similarities in their personal experiences with a binary system. </a:t>
            </a:r>
          </a:p>
          <a:p>
            <a:pPr lvl="0" rtl="0">
              <a:spcBef>
                <a:spcPts val="0"/>
              </a:spcBef>
              <a:buNone/>
            </a:pPr>
            <a:r>
              <a:rPr lang="en" sz="1400" b="1" dirty="0">
                <a:solidFill>
                  <a:srgbClr val="000000"/>
                </a:solidFill>
                <a:latin typeface="Arial"/>
                <a:ea typeface="Arial"/>
                <a:cs typeface="Arial"/>
                <a:sym typeface="Arial"/>
              </a:rPr>
              <a:t>2. ...</a:t>
            </a:r>
            <a:r>
              <a:rPr lang="en" sz="1400" dirty="0">
                <a:solidFill>
                  <a:srgbClr val="000000"/>
                </a:solidFill>
                <a:latin typeface="Arial"/>
                <a:ea typeface="Arial"/>
                <a:cs typeface="Arial"/>
                <a:sym typeface="Arial"/>
              </a:rPr>
              <a:t>locate appropriate ways to make their practice accessible to the trans* identity. </a:t>
            </a:r>
          </a:p>
          <a:p>
            <a:pPr lvl="0" rtl="0">
              <a:spcBef>
                <a:spcPts val="0"/>
              </a:spcBef>
              <a:buNone/>
            </a:pPr>
            <a:r>
              <a:rPr lang="en" sz="1400" b="1" dirty="0">
                <a:solidFill>
                  <a:srgbClr val="000000"/>
                </a:solidFill>
                <a:latin typeface="Arial"/>
                <a:ea typeface="Arial"/>
                <a:cs typeface="Arial"/>
                <a:sym typeface="Arial"/>
              </a:rPr>
              <a:t>3</a:t>
            </a:r>
            <a:r>
              <a:rPr lang="en" sz="1400" dirty="0">
                <a:solidFill>
                  <a:srgbClr val="000000"/>
                </a:solidFill>
                <a:latin typeface="Arial"/>
                <a:ea typeface="Arial"/>
                <a:cs typeface="Arial"/>
                <a:sym typeface="Arial"/>
              </a:rPr>
              <a:t>....create effective tactics for addressing the marginalization of trans* people at Centrist College. </a:t>
            </a:r>
          </a:p>
          <a:p>
            <a:pPr lvl="0" rtl="0">
              <a:spcBef>
                <a:spcPts val="0"/>
              </a:spcBef>
              <a:buNone/>
            </a:pPr>
            <a:r>
              <a:rPr lang="en" dirty="0">
                <a:latin typeface="Arial"/>
                <a:ea typeface="Arial"/>
                <a:cs typeface="Arial"/>
                <a:sym typeface="Arial"/>
              </a:rPr>
              <a:t>. </a:t>
            </a:r>
          </a:p>
          <a:p>
            <a:pPr lvl="0" rtl="0">
              <a:spcBef>
                <a:spcPts val="0"/>
              </a:spcBef>
              <a:buNone/>
            </a:pPr>
            <a:endParaRPr dirty="0">
              <a:latin typeface="Arial"/>
              <a:ea typeface="Arial"/>
              <a:cs typeface="Arial"/>
              <a:sym typeface="Arial"/>
            </a:endParaRPr>
          </a:p>
          <a:p>
            <a:pPr lvl="0" rtl="0">
              <a:spcBef>
                <a:spcPts val="0"/>
              </a:spcBef>
              <a:buNone/>
            </a:pPr>
            <a:endParaRPr dirty="0">
              <a:latin typeface="Arial"/>
              <a:ea typeface="Arial"/>
              <a:cs typeface="Arial"/>
              <a:sym typeface="Arial"/>
            </a:endParaRPr>
          </a:p>
          <a:p>
            <a:pPr lvl="0" rtl="0">
              <a:spcBef>
                <a:spcPts val="0"/>
              </a:spcBef>
              <a:buNone/>
            </a:pPr>
            <a:endParaRPr dirty="0">
              <a:latin typeface="Arial"/>
              <a:ea typeface="Arial"/>
              <a:cs typeface="Arial"/>
              <a:sym typeface="Arial"/>
            </a:endParaRPr>
          </a:p>
          <a:p>
            <a:pPr lvl="0" rtl="0">
              <a:spcBef>
                <a:spcPts val="0"/>
              </a:spcBef>
              <a:buNone/>
            </a:pPr>
            <a:endParaRPr dirty="0">
              <a:latin typeface="Arial"/>
              <a:ea typeface="Arial"/>
              <a:cs typeface="Arial"/>
              <a:sym typeface="Arial"/>
            </a:endParaRPr>
          </a:p>
          <a:p>
            <a:pPr lvl="0" rtl="0">
              <a:spcBef>
                <a:spcPts val="0"/>
              </a:spcBef>
              <a:buNone/>
            </a:pPr>
            <a:endParaRPr dirty="0">
              <a:latin typeface="Arial"/>
              <a:ea typeface="Arial"/>
              <a:cs typeface="Arial"/>
              <a:sym typeface="Arial"/>
            </a:endParaRPr>
          </a:p>
        </p:txBody>
      </p:sp>
      <p:sp>
        <p:nvSpPr>
          <p:cNvPr id="100" name="Shape 100"/>
          <p:cNvSpPr txBox="1"/>
          <p:nvPr/>
        </p:nvSpPr>
        <p:spPr>
          <a:xfrm>
            <a:off x="4023350" y="1618200"/>
            <a:ext cx="4990799" cy="2642999"/>
          </a:xfrm>
          <a:prstGeom prst="rect">
            <a:avLst/>
          </a:prstGeom>
          <a:noFill/>
          <a:ln>
            <a:noFill/>
          </a:ln>
        </p:spPr>
        <p:txBody>
          <a:bodyPr lIns="91425" tIns="91425" rIns="91425" bIns="91425" anchor="t" anchorCtr="0">
            <a:noAutofit/>
          </a:bodyPr>
          <a:lstStyle/>
          <a:p>
            <a:pPr lvl="0" rtl="0">
              <a:spcBef>
                <a:spcPts val="0"/>
              </a:spcBef>
              <a:buNone/>
            </a:pPr>
            <a:r>
              <a:rPr lang="en" b="1" dirty="0"/>
              <a:t>Agenda for 2-hour training:</a:t>
            </a:r>
          </a:p>
          <a:p>
            <a:pPr lvl="0" rtl="0">
              <a:spcBef>
                <a:spcPts val="0"/>
              </a:spcBef>
              <a:buNone/>
            </a:pPr>
            <a:endParaRPr b="1" dirty="0"/>
          </a:p>
          <a:p>
            <a:pPr marL="457200" lvl="0" indent="-228600" rtl="0">
              <a:spcBef>
                <a:spcPts val="0"/>
              </a:spcBef>
              <a:buChar char="●"/>
            </a:pPr>
            <a:r>
              <a:rPr lang="en" dirty="0"/>
              <a:t>Co-create discussion rules</a:t>
            </a:r>
          </a:p>
          <a:p>
            <a:pPr lvl="0" rtl="0">
              <a:spcBef>
                <a:spcPts val="0"/>
              </a:spcBef>
              <a:buNone/>
            </a:pPr>
            <a:r>
              <a:rPr lang="en" dirty="0"/>
              <a:t>Cross the Line (</a:t>
            </a:r>
            <a:r>
              <a:rPr lang="en" i="1" dirty="0"/>
              <a:t>Outcome 1)</a:t>
            </a:r>
          </a:p>
          <a:p>
            <a:pPr marL="457200" lvl="0" indent="-228600" rtl="0">
              <a:spcBef>
                <a:spcPts val="0"/>
              </a:spcBef>
              <a:buChar char="●"/>
            </a:pPr>
            <a:r>
              <a:rPr lang="en" dirty="0"/>
              <a:t>Debrief </a:t>
            </a:r>
          </a:p>
          <a:p>
            <a:pPr marL="457200" lvl="0" indent="-228600" rtl="0">
              <a:spcBef>
                <a:spcPts val="0"/>
              </a:spcBef>
              <a:buChar char="●"/>
            </a:pPr>
            <a:r>
              <a:rPr lang="en" dirty="0"/>
              <a:t>Check in #1(blue index card)</a:t>
            </a:r>
          </a:p>
          <a:p>
            <a:pPr lvl="0" rtl="0">
              <a:spcBef>
                <a:spcPts val="0"/>
              </a:spcBef>
              <a:buNone/>
            </a:pPr>
            <a:r>
              <a:rPr lang="en" dirty="0"/>
              <a:t>Spheres of Influence </a:t>
            </a:r>
            <a:r>
              <a:rPr lang="en" i="1" dirty="0"/>
              <a:t>(Outcome 2)</a:t>
            </a:r>
          </a:p>
          <a:p>
            <a:pPr marL="457200" lvl="0" indent="-228600" rtl="0">
              <a:spcBef>
                <a:spcPts val="0"/>
              </a:spcBef>
              <a:buChar char="●"/>
            </a:pPr>
            <a:r>
              <a:rPr lang="en" dirty="0"/>
              <a:t>Debrief</a:t>
            </a:r>
          </a:p>
          <a:p>
            <a:pPr marL="457200" lvl="0" indent="-228600" rtl="0">
              <a:spcBef>
                <a:spcPts val="0"/>
              </a:spcBef>
              <a:buChar char="●"/>
            </a:pPr>
            <a:r>
              <a:rPr lang="en" dirty="0"/>
              <a:t>Check in #2</a:t>
            </a:r>
          </a:p>
          <a:p>
            <a:pPr lvl="0" rtl="0">
              <a:spcBef>
                <a:spcPts val="0"/>
              </a:spcBef>
              <a:buNone/>
            </a:pPr>
            <a:r>
              <a:rPr lang="en" dirty="0"/>
              <a:t>Addressing Discrimination on Campus (</a:t>
            </a:r>
            <a:r>
              <a:rPr lang="en" i="1" dirty="0"/>
              <a:t>Outcome 3)</a:t>
            </a:r>
          </a:p>
          <a:p>
            <a:pPr marL="457200" lvl="0" indent="-228600" rtl="0">
              <a:spcBef>
                <a:spcPts val="0"/>
              </a:spcBef>
              <a:buChar char="●"/>
            </a:pPr>
            <a:r>
              <a:rPr lang="en" dirty="0"/>
              <a:t>Debrief</a:t>
            </a:r>
          </a:p>
          <a:p>
            <a:pPr marL="457200" lvl="0" indent="-228600" rtl="0">
              <a:spcBef>
                <a:spcPts val="0"/>
              </a:spcBef>
              <a:buChar char="●"/>
            </a:pPr>
            <a:r>
              <a:rPr lang="en" dirty="0"/>
              <a:t>Check in #3</a:t>
            </a:r>
          </a:p>
          <a:p>
            <a:pPr marL="457200" lvl="0" indent="-228600" rtl="0">
              <a:spcBef>
                <a:spcPts val="0"/>
              </a:spcBef>
              <a:buChar char="●"/>
            </a:pPr>
            <a:r>
              <a:rPr lang="en" dirty="0"/>
              <a:t>Next Steps </a:t>
            </a:r>
          </a:p>
          <a:p>
            <a:pPr lvl="0" rtl="0">
              <a:spcBef>
                <a:spcPts val="0"/>
              </a:spcBef>
              <a:buNone/>
            </a:pPr>
            <a:endParaRPr dirty="0"/>
          </a:p>
          <a:p>
            <a:pPr lvl="0">
              <a:spcBef>
                <a:spcPts val="0"/>
              </a:spcBef>
              <a:buNone/>
            </a:pPr>
            <a:endParaRPr b="1" dirty="0"/>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solidFill>
                  <a:srgbClr val="000000"/>
                </a:solidFill>
              </a:rPr>
              <a:t>Outline of Training</a:t>
            </a:r>
          </a:p>
        </p:txBody>
      </p:sp>
      <p:sp>
        <p:nvSpPr>
          <p:cNvPr id="106" name="Shape 106"/>
          <p:cNvSpPr/>
          <p:nvPr/>
        </p:nvSpPr>
        <p:spPr>
          <a:xfrm>
            <a:off x="432350" y="1304875"/>
            <a:ext cx="2469299" cy="607800"/>
          </a:xfrm>
          <a:prstGeom prst="homePlate">
            <a:avLst>
              <a:gd name="adj" fmla="val 50000"/>
            </a:avLst>
          </a:prstGeom>
          <a:solidFill>
            <a:schemeClr val="accent5"/>
          </a:solidFill>
          <a:ln>
            <a:noFill/>
          </a:ln>
        </p:spPr>
        <p:txBody>
          <a:bodyPr lIns="121875" tIns="121875" rIns="121875" bIns="121875" anchor="ctr" anchorCtr="0">
            <a:noAutofit/>
          </a:bodyPr>
          <a:lstStyle/>
          <a:p>
            <a:pPr lvl="0" algn="ctr" rtl="0">
              <a:spcBef>
                <a:spcPts val="0"/>
              </a:spcBef>
              <a:buClr>
                <a:srgbClr val="000000"/>
              </a:buClr>
              <a:buFont typeface="Arial"/>
              <a:buNone/>
            </a:pPr>
            <a:endParaRPr/>
          </a:p>
        </p:txBody>
      </p:sp>
      <p:sp>
        <p:nvSpPr>
          <p:cNvPr id="107" name="Shape 107"/>
          <p:cNvSpPr txBox="1">
            <a:spLocks noGrp="1"/>
          </p:cNvSpPr>
          <p:nvPr>
            <p:ph type="body" idx="4294967295"/>
          </p:nvPr>
        </p:nvSpPr>
        <p:spPr>
          <a:xfrm>
            <a:off x="432350" y="1451575"/>
            <a:ext cx="2257199" cy="314400"/>
          </a:xfrm>
          <a:prstGeom prst="rect">
            <a:avLst/>
          </a:prstGeom>
        </p:spPr>
        <p:txBody>
          <a:bodyPr lIns="91425" tIns="91425" rIns="91425" bIns="91425" anchor="ctr" anchorCtr="0">
            <a:noAutofit/>
          </a:bodyPr>
          <a:lstStyle/>
          <a:p>
            <a:pPr lvl="0" rtl="0">
              <a:lnSpc>
                <a:spcPct val="100000"/>
              </a:lnSpc>
              <a:spcBef>
                <a:spcPts val="0"/>
              </a:spcBef>
              <a:spcAft>
                <a:spcPts val="0"/>
              </a:spcAft>
              <a:buNone/>
            </a:pPr>
            <a:r>
              <a:rPr lang="en">
                <a:solidFill>
                  <a:schemeClr val="lt1"/>
                </a:solidFill>
                <a:latin typeface="Arial"/>
                <a:ea typeface="Arial"/>
                <a:cs typeface="Arial"/>
                <a:sym typeface="Arial"/>
              </a:rPr>
              <a:t>Step 1</a:t>
            </a:r>
          </a:p>
        </p:txBody>
      </p:sp>
      <p:sp>
        <p:nvSpPr>
          <p:cNvPr id="108" name="Shape 108"/>
          <p:cNvSpPr/>
          <p:nvPr/>
        </p:nvSpPr>
        <p:spPr>
          <a:xfrm>
            <a:off x="3044776" y="1304875"/>
            <a:ext cx="2760599" cy="607800"/>
          </a:xfrm>
          <a:prstGeom prst="chevron">
            <a:avLst>
              <a:gd name="adj" fmla="val 50000"/>
            </a:avLst>
          </a:prstGeom>
          <a:solidFill>
            <a:schemeClr val="accent3"/>
          </a:solidFill>
          <a:ln>
            <a:noFill/>
          </a:ln>
        </p:spPr>
        <p:txBody>
          <a:bodyPr lIns="121875" tIns="121875" rIns="121875" bIns="121875" anchor="ctr" anchorCtr="0">
            <a:noAutofit/>
          </a:bodyPr>
          <a:lstStyle/>
          <a:p>
            <a:pPr lvl="0" algn="ctr" rtl="0">
              <a:spcBef>
                <a:spcPts val="0"/>
              </a:spcBef>
              <a:buClr>
                <a:srgbClr val="000000"/>
              </a:buClr>
              <a:buFont typeface="Arial"/>
              <a:buNone/>
            </a:pPr>
            <a:endParaRPr/>
          </a:p>
        </p:txBody>
      </p:sp>
      <p:sp>
        <p:nvSpPr>
          <p:cNvPr id="109" name="Shape 109"/>
          <p:cNvSpPr txBox="1">
            <a:spLocks noGrp="1"/>
          </p:cNvSpPr>
          <p:nvPr>
            <p:ph type="body" idx="4294967295"/>
          </p:nvPr>
        </p:nvSpPr>
        <p:spPr>
          <a:xfrm>
            <a:off x="3336150" y="1451575"/>
            <a:ext cx="2257199" cy="314400"/>
          </a:xfrm>
          <a:prstGeom prst="rect">
            <a:avLst/>
          </a:prstGeom>
        </p:spPr>
        <p:txBody>
          <a:bodyPr lIns="91425" tIns="91425" rIns="91425" bIns="91425" anchor="ctr" anchorCtr="0">
            <a:noAutofit/>
          </a:bodyPr>
          <a:lstStyle/>
          <a:p>
            <a:pPr lvl="0" rtl="0">
              <a:lnSpc>
                <a:spcPct val="100000"/>
              </a:lnSpc>
              <a:spcBef>
                <a:spcPts val="0"/>
              </a:spcBef>
              <a:spcAft>
                <a:spcPts val="0"/>
              </a:spcAft>
              <a:buNone/>
            </a:pPr>
            <a:r>
              <a:rPr lang="en">
                <a:solidFill>
                  <a:schemeClr val="lt1"/>
                </a:solidFill>
                <a:latin typeface="Arial"/>
                <a:ea typeface="Arial"/>
                <a:cs typeface="Arial"/>
                <a:sym typeface="Arial"/>
              </a:rPr>
              <a:t>Step 2</a:t>
            </a:r>
          </a:p>
        </p:txBody>
      </p:sp>
      <p:sp>
        <p:nvSpPr>
          <p:cNvPr id="110" name="Shape 110"/>
          <p:cNvSpPr/>
          <p:nvPr/>
        </p:nvSpPr>
        <p:spPr>
          <a:xfrm>
            <a:off x="5948501" y="1304875"/>
            <a:ext cx="2760599" cy="607800"/>
          </a:xfrm>
          <a:prstGeom prst="chevron">
            <a:avLst>
              <a:gd name="adj" fmla="val 50000"/>
            </a:avLst>
          </a:prstGeom>
          <a:solidFill>
            <a:schemeClr val="accent6"/>
          </a:solidFill>
          <a:ln>
            <a:noFill/>
          </a:ln>
        </p:spPr>
        <p:txBody>
          <a:bodyPr lIns="121875" tIns="121875" rIns="121875" bIns="121875" anchor="ctr" anchorCtr="0">
            <a:noAutofit/>
          </a:bodyPr>
          <a:lstStyle/>
          <a:p>
            <a:pPr lvl="0" algn="ctr" rtl="0">
              <a:spcBef>
                <a:spcPts val="0"/>
              </a:spcBef>
              <a:buClr>
                <a:srgbClr val="000000"/>
              </a:buClr>
              <a:buFont typeface="Arial"/>
              <a:buNone/>
            </a:pPr>
            <a:endParaRPr/>
          </a:p>
        </p:txBody>
      </p:sp>
      <p:sp>
        <p:nvSpPr>
          <p:cNvPr id="111" name="Shape 111"/>
          <p:cNvSpPr txBox="1">
            <a:spLocks noGrp="1"/>
          </p:cNvSpPr>
          <p:nvPr>
            <p:ph type="body" idx="4294967295"/>
          </p:nvPr>
        </p:nvSpPr>
        <p:spPr>
          <a:xfrm>
            <a:off x="6254232" y="1451575"/>
            <a:ext cx="2257199" cy="314400"/>
          </a:xfrm>
          <a:prstGeom prst="rect">
            <a:avLst/>
          </a:prstGeom>
        </p:spPr>
        <p:txBody>
          <a:bodyPr lIns="91425" tIns="91425" rIns="91425" bIns="91425" anchor="ctr" anchorCtr="0">
            <a:noAutofit/>
          </a:bodyPr>
          <a:lstStyle/>
          <a:p>
            <a:pPr lvl="0" rtl="0">
              <a:lnSpc>
                <a:spcPct val="100000"/>
              </a:lnSpc>
              <a:spcBef>
                <a:spcPts val="0"/>
              </a:spcBef>
              <a:spcAft>
                <a:spcPts val="0"/>
              </a:spcAft>
              <a:buNone/>
            </a:pPr>
            <a:r>
              <a:rPr lang="en">
                <a:solidFill>
                  <a:schemeClr val="lt1"/>
                </a:solidFill>
                <a:latin typeface="Arial"/>
                <a:ea typeface="Arial"/>
                <a:cs typeface="Arial"/>
                <a:sym typeface="Arial"/>
              </a:rPr>
              <a:t>Step 3</a:t>
            </a:r>
          </a:p>
        </p:txBody>
      </p:sp>
      <p:sp>
        <p:nvSpPr>
          <p:cNvPr id="112" name="Shape 112"/>
          <p:cNvSpPr txBox="1"/>
          <p:nvPr/>
        </p:nvSpPr>
        <p:spPr>
          <a:xfrm>
            <a:off x="384950" y="2245600"/>
            <a:ext cx="2516700" cy="2502300"/>
          </a:xfrm>
          <a:prstGeom prst="rect">
            <a:avLst/>
          </a:prstGeom>
          <a:noFill/>
          <a:ln>
            <a:noFill/>
          </a:ln>
        </p:spPr>
        <p:txBody>
          <a:bodyPr lIns="91425" tIns="91425" rIns="91425" bIns="91425" anchor="t" anchorCtr="0">
            <a:noAutofit/>
          </a:bodyPr>
          <a:lstStyle/>
          <a:p>
            <a:pPr lvl="0" rtl="0">
              <a:spcBef>
                <a:spcPts val="0"/>
              </a:spcBef>
              <a:buNone/>
            </a:pPr>
            <a:r>
              <a:rPr lang="en" sz="1800">
                <a:latin typeface="Oswald"/>
                <a:ea typeface="Oswald"/>
                <a:cs typeface="Oswald"/>
                <a:sym typeface="Oswald"/>
              </a:rPr>
              <a:t>Connection to self</a:t>
            </a:r>
          </a:p>
          <a:p>
            <a:pPr lvl="0" rtl="0">
              <a:spcBef>
                <a:spcPts val="0"/>
              </a:spcBef>
              <a:buNone/>
            </a:pPr>
            <a:endParaRPr sz="1800">
              <a:latin typeface="Oswald"/>
              <a:ea typeface="Oswald"/>
              <a:cs typeface="Oswald"/>
              <a:sym typeface="Oswald"/>
            </a:endParaRPr>
          </a:p>
          <a:p>
            <a:pPr lvl="0" rtl="0">
              <a:spcBef>
                <a:spcPts val="0"/>
              </a:spcBef>
              <a:buNone/>
            </a:pPr>
            <a:endParaRPr sz="1800">
              <a:latin typeface="Oswald"/>
              <a:ea typeface="Oswald"/>
              <a:cs typeface="Oswald"/>
              <a:sym typeface="Oswald"/>
            </a:endParaRPr>
          </a:p>
          <a:p>
            <a:pPr lvl="0">
              <a:spcBef>
                <a:spcPts val="0"/>
              </a:spcBef>
              <a:buNone/>
            </a:pPr>
            <a:r>
              <a:rPr lang="en" sz="1800"/>
              <a:t>We will look at how your own personal values and ideologies are connected to what you do in your practice. </a:t>
            </a:r>
          </a:p>
        </p:txBody>
      </p:sp>
      <p:sp>
        <p:nvSpPr>
          <p:cNvPr id="113" name="Shape 113"/>
          <p:cNvSpPr txBox="1"/>
          <p:nvPr/>
        </p:nvSpPr>
        <p:spPr>
          <a:xfrm>
            <a:off x="3220275" y="2245600"/>
            <a:ext cx="2257199" cy="2614799"/>
          </a:xfrm>
          <a:prstGeom prst="rect">
            <a:avLst/>
          </a:prstGeom>
          <a:noFill/>
          <a:ln>
            <a:noFill/>
          </a:ln>
        </p:spPr>
        <p:txBody>
          <a:bodyPr lIns="91425" tIns="91425" rIns="91425" bIns="91425" anchor="t" anchorCtr="0">
            <a:noAutofit/>
          </a:bodyPr>
          <a:lstStyle/>
          <a:p>
            <a:pPr lvl="0" rtl="0">
              <a:spcBef>
                <a:spcPts val="0"/>
              </a:spcBef>
              <a:buNone/>
            </a:pPr>
            <a:r>
              <a:rPr lang="en" sz="1800">
                <a:latin typeface="Oswald"/>
                <a:ea typeface="Oswald"/>
                <a:cs typeface="Oswald"/>
                <a:sym typeface="Oswald"/>
              </a:rPr>
              <a:t>Connection to practice</a:t>
            </a:r>
          </a:p>
          <a:p>
            <a:pPr lvl="0" rtl="0">
              <a:spcBef>
                <a:spcPts val="0"/>
              </a:spcBef>
              <a:buNone/>
            </a:pPr>
            <a:endParaRPr sz="1800">
              <a:latin typeface="Oswald"/>
              <a:ea typeface="Oswald"/>
              <a:cs typeface="Oswald"/>
              <a:sym typeface="Oswald"/>
            </a:endParaRPr>
          </a:p>
          <a:p>
            <a:pPr lvl="0" rtl="0">
              <a:spcBef>
                <a:spcPts val="0"/>
              </a:spcBef>
              <a:buNone/>
            </a:pPr>
            <a:endParaRPr sz="1800">
              <a:latin typeface="Oswald"/>
              <a:ea typeface="Oswald"/>
              <a:cs typeface="Oswald"/>
              <a:sym typeface="Oswald"/>
            </a:endParaRPr>
          </a:p>
          <a:p>
            <a:pPr lvl="0" rtl="0">
              <a:spcBef>
                <a:spcPts val="0"/>
              </a:spcBef>
              <a:buNone/>
            </a:pPr>
            <a:r>
              <a:rPr lang="en" sz="1800"/>
              <a:t>Learning how to support students who identify as Trans* at Centrist.</a:t>
            </a:r>
          </a:p>
          <a:p>
            <a:pPr lvl="0">
              <a:spcBef>
                <a:spcPts val="0"/>
              </a:spcBef>
              <a:buNone/>
            </a:pPr>
            <a:endParaRPr sz="1800">
              <a:latin typeface="Oswald"/>
              <a:ea typeface="Oswald"/>
              <a:cs typeface="Oswald"/>
              <a:sym typeface="Oswald"/>
            </a:endParaRPr>
          </a:p>
        </p:txBody>
      </p:sp>
      <p:sp>
        <p:nvSpPr>
          <p:cNvPr id="114" name="Shape 114"/>
          <p:cNvSpPr txBox="1"/>
          <p:nvPr/>
        </p:nvSpPr>
        <p:spPr>
          <a:xfrm>
            <a:off x="6027825" y="2245600"/>
            <a:ext cx="2385599" cy="2502300"/>
          </a:xfrm>
          <a:prstGeom prst="rect">
            <a:avLst/>
          </a:prstGeom>
          <a:noFill/>
          <a:ln>
            <a:noFill/>
          </a:ln>
        </p:spPr>
        <p:txBody>
          <a:bodyPr lIns="91425" tIns="91425" rIns="91425" bIns="91425" anchor="t" anchorCtr="0">
            <a:noAutofit/>
          </a:bodyPr>
          <a:lstStyle/>
          <a:p>
            <a:pPr lvl="0" rtl="0">
              <a:spcBef>
                <a:spcPts val="0"/>
              </a:spcBef>
              <a:buNone/>
            </a:pPr>
            <a:r>
              <a:rPr lang="en" sz="1800">
                <a:latin typeface="Oswald"/>
                <a:ea typeface="Oswald"/>
                <a:cs typeface="Oswald"/>
                <a:sym typeface="Oswald"/>
              </a:rPr>
              <a:t>Connection to Centrist</a:t>
            </a:r>
          </a:p>
          <a:p>
            <a:pPr lvl="0" rtl="0">
              <a:spcBef>
                <a:spcPts val="0"/>
              </a:spcBef>
              <a:buNone/>
            </a:pPr>
            <a:endParaRPr sz="1800">
              <a:latin typeface="Oswald"/>
              <a:ea typeface="Oswald"/>
              <a:cs typeface="Oswald"/>
              <a:sym typeface="Oswald"/>
            </a:endParaRPr>
          </a:p>
          <a:p>
            <a:pPr lvl="0" rtl="0">
              <a:spcBef>
                <a:spcPts val="0"/>
              </a:spcBef>
              <a:buNone/>
            </a:pPr>
            <a:endParaRPr sz="1800">
              <a:latin typeface="Oswald"/>
              <a:ea typeface="Oswald"/>
              <a:cs typeface="Oswald"/>
              <a:sym typeface="Oswald"/>
            </a:endParaRPr>
          </a:p>
          <a:p>
            <a:pPr lvl="0">
              <a:spcBef>
                <a:spcPts val="0"/>
              </a:spcBef>
              <a:buNone/>
            </a:pPr>
            <a:r>
              <a:rPr lang="en" sz="1800"/>
              <a:t>How do we make our students happy, you happy, and grow the institution?</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265500" y="1876000"/>
            <a:ext cx="4045199" cy="991799"/>
          </a:xfrm>
          <a:prstGeom prst="rect">
            <a:avLst/>
          </a:prstGeom>
        </p:spPr>
        <p:txBody>
          <a:bodyPr lIns="91425" tIns="91425" rIns="91425" bIns="91425" anchor="b" anchorCtr="0">
            <a:noAutofit/>
          </a:bodyPr>
          <a:lstStyle/>
          <a:p>
            <a:pPr lvl="0" rtl="0">
              <a:spcBef>
                <a:spcPts val="0"/>
              </a:spcBef>
              <a:buNone/>
            </a:pPr>
            <a:r>
              <a:rPr lang="en"/>
              <a:t>Theories Guiding our Presentation </a:t>
            </a:r>
          </a:p>
        </p:txBody>
      </p:sp>
      <p:pic>
        <p:nvPicPr>
          <p:cNvPr id="120" name="Shape 120"/>
          <p:cNvPicPr preferRelativeResize="0"/>
          <p:nvPr/>
        </p:nvPicPr>
        <p:blipFill>
          <a:blip r:embed="rId3">
            <a:alphaModFix/>
          </a:blip>
          <a:stretch>
            <a:fillRect/>
          </a:stretch>
        </p:blipFill>
        <p:spPr>
          <a:xfrm>
            <a:off x="4585525" y="2515500"/>
            <a:ext cx="4568350" cy="2241350"/>
          </a:xfrm>
          <a:prstGeom prst="rect">
            <a:avLst/>
          </a:prstGeom>
          <a:noFill/>
          <a:ln>
            <a:noFill/>
          </a:ln>
        </p:spPr>
      </p:pic>
      <p:sp>
        <p:nvSpPr>
          <p:cNvPr id="121" name="Shape 121"/>
          <p:cNvSpPr/>
          <p:nvPr/>
        </p:nvSpPr>
        <p:spPr>
          <a:xfrm>
            <a:off x="5391000" y="473450"/>
            <a:ext cx="3206699" cy="1732499"/>
          </a:xfrm>
          <a:prstGeom prst="cloudCallout">
            <a:avLst>
              <a:gd name="adj1" fmla="val -31880"/>
              <a:gd name="adj2" fmla="val 82915"/>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a:t>In making advertisements for your office, how do you keep gendered images at a minimum?</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631800"/>
            <a:ext cx="5493299" cy="755699"/>
          </a:xfrm>
          <a:prstGeom prst="rect">
            <a:avLst/>
          </a:prstGeom>
        </p:spPr>
        <p:txBody>
          <a:bodyPr lIns="91425" tIns="91425" rIns="91425" bIns="91425" anchor="b" anchorCtr="0">
            <a:noAutofit/>
          </a:bodyPr>
          <a:lstStyle/>
          <a:p>
            <a:pPr lvl="0" rtl="0">
              <a:spcBef>
                <a:spcPts val="0"/>
              </a:spcBef>
              <a:buNone/>
            </a:pPr>
            <a:r>
              <a:rPr lang="en" sz="2800"/>
              <a:t>Transformative Learning Theories &amp; Application to this Training</a:t>
            </a:r>
          </a:p>
        </p:txBody>
      </p:sp>
      <p:sp>
        <p:nvSpPr>
          <p:cNvPr id="127" name="Shape 127"/>
          <p:cNvSpPr txBox="1"/>
          <p:nvPr/>
        </p:nvSpPr>
        <p:spPr>
          <a:xfrm>
            <a:off x="581075" y="1616025"/>
            <a:ext cx="4530300" cy="2277899"/>
          </a:xfrm>
          <a:prstGeom prst="rect">
            <a:avLst/>
          </a:prstGeom>
          <a:noFill/>
          <a:ln w="952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1250" b="1"/>
              <a:t>"There are two fundamental things that brains want: </a:t>
            </a:r>
          </a:p>
          <a:p>
            <a:pPr lvl="0" rtl="0">
              <a:spcBef>
                <a:spcPts val="0"/>
              </a:spcBef>
              <a:buNone/>
            </a:pPr>
            <a:r>
              <a:rPr lang="en" sz="1250" b="1"/>
              <a:t>to be safe and happy" (Zull, 2002, p. 49).</a:t>
            </a:r>
            <a:br>
              <a:rPr lang="en" sz="1250" b="1"/>
            </a:br>
            <a:r>
              <a:rPr lang="en" sz="1250" b="1"/>
              <a:t/>
            </a:r>
            <a:br>
              <a:rPr lang="en" sz="1250" b="1"/>
            </a:br>
            <a:r>
              <a:rPr lang="en" sz="1250" b="1"/>
              <a:t>"If our [teachers'] job is to show, then we must decide what we are going to show and how" (Zull, 2002, p. 147). </a:t>
            </a:r>
          </a:p>
          <a:p>
            <a:pPr lvl="0">
              <a:spcBef>
                <a:spcPts val="0"/>
              </a:spcBef>
              <a:buNone/>
            </a:pPr>
            <a:r>
              <a:rPr lang="en" sz="1250" b="1"/>
              <a:t/>
            </a:r>
            <a:br>
              <a:rPr lang="en" sz="1250" b="1"/>
            </a:br>
            <a:r>
              <a:rPr lang="en" sz="1250" b="1"/>
              <a:t>"The useful approach for a teacher is to find ways to build on existing neuronal networks" (Zull, 2002, p. 101).</a:t>
            </a:r>
            <a:br>
              <a:rPr lang="en" sz="1250" b="1"/>
            </a:br>
            <a:r>
              <a:rPr lang="en" sz="1250" b="1"/>
              <a:t/>
            </a:r>
            <a:br>
              <a:rPr lang="en" sz="1250" b="1"/>
            </a:br>
            <a:r>
              <a:rPr lang="en" sz="1250" b="1"/>
              <a:t>"If we want people to learn...try to identify what is already motivating them" (Zull, 2002, p. 53)</a:t>
            </a:r>
          </a:p>
        </p:txBody>
      </p:sp>
      <p:sp>
        <p:nvSpPr>
          <p:cNvPr id="128" name="Shape 128"/>
          <p:cNvSpPr txBox="1"/>
          <p:nvPr/>
        </p:nvSpPr>
        <p:spPr>
          <a:xfrm>
            <a:off x="5934825" y="755150"/>
            <a:ext cx="2890799" cy="1828800"/>
          </a:xfrm>
          <a:prstGeom prst="rect">
            <a:avLst/>
          </a:prstGeom>
          <a:noFill/>
          <a:ln>
            <a:noFill/>
          </a:ln>
        </p:spPr>
        <p:txBody>
          <a:bodyPr lIns="91425" tIns="91425" rIns="91425" bIns="91425" anchor="t" anchorCtr="0">
            <a:noAutofit/>
          </a:bodyPr>
          <a:lstStyle/>
          <a:p>
            <a:pPr lvl="0" rtl="0">
              <a:spcBef>
                <a:spcPts val="0"/>
              </a:spcBef>
              <a:buNone/>
            </a:pPr>
            <a:r>
              <a:rPr lang="en"/>
              <a:t>Before we begin, we will create </a:t>
            </a:r>
            <a:r>
              <a:rPr lang="en" b="1"/>
              <a:t>ground rules</a:t>
            </a:r>
            <a:r>
              <a:rPr lang="en"/>
              <a:t> to talk about sensitive subjects</a:t>
            </a:r>
          </a:p>
          <a:p>
            <a:pPr lvl="0" rtl="0">
              <a:spcBef>
                <a:spcPts val="0"/>
              </a:spcBef>
              <a:buNone/>
            </a:pPr>
            <a:r>
              <a:rPr lang="en"/>
              <a:t/>
            </a:r>
            <a:br>
              <a:rPr lang="en"/>
            </a:br>
            <a:r>
              <a:rPr lang="en"/>
              <a:t>We will, throughout the training, </a:t>
            </a:r>
            <a:r>
              <a:rPr lang="en" b="1"/>
              <a:t>show ways to be inclusive </a:t>
            </a:r>
            <a:r>
              <a:rPr lang="en"/>
              <a:t>of students identifying as trans* (i.e. have everyone introduce themselves with gender pronouns)</a:t>
            </a:r>
          </a:p>
          <a:p>
            <a:pPr lvl="0" rtl="0">
              <a:spcBef>
                <a:spcPts val="0"/>
              </a:spcBef>
              <a:buNone/>
            </a:pPr>
            <a:endParaRPr/>
          </a:p>
          <a:p>
            <a:pPr lvl="0" rtl="0">
              <a:spcBef>
                <a:spcPts val="0"/>
              </a:spcBef>
              <a:buNone/>
            </a:pPr>
            <a:r>
              <a:rPr lang="en"/>
              <a:t>We will explore new concepts by building upon what you already know and do in your </a:t>
            </a:r>
            <a:r>
              <a:rPr lang="en" b="1"/>
              <a:t>everyday practice.</a:t>
            </a:r>
          </a:p>
          <a:p>
            <a:pPr lvl="0" rtl="0">
              <a:spcBef>
                <a:spcPts val="0"/>
              </a:spcBef>
              <a:buNone/>
            </a:pPr>
            <a:endParaRPr/>
          </a:p>
          <a:p>
            <a:pPr lvl="0" rtl="0">
              <a:spcBef>
                <a:spcPts val="0"/>
              </a:spcBef>
              <a:buNone/>
            </a:pPr>
            <a:r>
              <a:rPr lang="en"/>
              <a:t>By uncovering your personal viewpoints we will observe your </a:t>
            </a:r>
            <a:r>
              <a:rPr lang="en" b="1"/>
              <a:t>motivations to help students.</a:t>
            </a:r>
            <a:r>
              <a:rPr lang="en"/>
              <a:t> </a:t>
            </a:r>
          </a:p>
          <a:p>
            <a:pPr lvl="0" rtl="0">
              <a:spcBef>
                <a:spcPts val="0"/>
              </a:spcBef>
              <a:buNone/>
            </a:pPr>
            <a:endParaRPr/>
          </a:p>
          <a:p>
            <a:pPr lvl="0" rtl="0">
              <a:spcBef>
                <a:spcPts val="0"/>
              </a:spcBef>
              <a:buNone/>
            </a:pPr>
            <a:endParaRPr/>
          </a:p>
          <a:p>
            <a:pPr lvl="0" rtl="0">
              <a:spcBef>
                <a:spcPts val="0"/>
              </a:spcBef>
              <a:buNone/>
            </a:pPr>
            <a:endParaRPr/>
          </a:p>
          <a:p>
            <a:pPr lvl="0">
              <a:spcBef>
                <a:spcPts val="0"/>
              </a:spcBef>
              <a:buNone/>
            </a:pPr>
            <a:endParaRPr/>
          </a:p>
        </p:txBody>
      </p:sp>
      <p:cxnSp>
        <p:nvCxnSpPr>
          <p:cNvPr id="129" name="Shape 129"/>
          <p:cNvCxnSpPr/>
          <p:nvPr/>
        </p:nvCxnSpPr>
        <p:spPr>
          <a:xfrm rot="10800000" flipH="1">
            <a:off x="5061650" y="1297899"/>
            <a:ext cx="814200" cy="436500"/>
          </a:xfrm>
          <a:prstGeom prst="straightConnector1">
            <a:avLst/>
          </a:prstGeom>
          <a:noFill/>
          <a:ln w="9525" cap="flat" cmpd="sng">
            <a:solidFill>
              <a:schemeClr val="dk2"/>
            </a:solidFill>
            <a:prstDash val="solid"/>
            <a:round/>
            <a:headEnd type="none" w="lg" len="lg"/>
            <a:tailEnd type="triangle" w="lg" len="lg"/>
          </a:ln>
        </p:spPr>
      </p:cxnSp>
      <p:cxnSp>
        <p:nvCxnSpPr>
          <p:cNvPr id="130" name="Shape 130"/>
          <p:cNvCxnSpPr/>
          <p:nvPr/>
        </p:nvCxnSpPr>
        <p:spPr>
          <a:xfrm rot="10800000" flipH="1">
            <a:off x="5150150" y="2044437"/>
            <a:ext cx="821999" cy="388800"/>
          </a:xfrm>
          <a:prstGeom prst="straightConnector1">
            <a:avLst/>
          </a:prstGeom>
          <a:noFill/>
          <a:ln w="9525" cap="flat" cmpd="sng">
            <a:solidFill>
              <a:schemeClr val="dk2"/>
            </a:solidFill>
            <a:prstDash val="solid"/>
            <a:round/>
            <a:headEnd type="none" w="lg" len="lg"/>
            <a:tailEnd type="triangle" w="lg" len="lg"/>
          </a:ln>
        </p:spPr>
      </p:cxnSp>
      <p:cxnSp>
        <p:nvCxnSpPr>
          <p:cNvPr id="131" name="Shape 131"/>
          <p:cNvCxnSpPr/>
          <p:nvPr/>
        </p:nvCxnSpPr>
        <p:spPr>
          <a:xfrm>
            <a:off x="5111225" y="2980650"/>
            <a:ext cx="802799" cy="287399"/>
          </a:xfrm>
          <a:prstGeom prst="straightConnector1">
            <a:avLst/>
          </a:prstGeom>
          <a:noFill/>
          <a:ln w="9525" cap="flat" cmpd="sng">
            <a:solidFill>
              <a:schemeClr val="dk2"/>
            </a:solidFill>
            <a:prstDash val="solid"/>
            <a:round/>
            <a:headEnd type="none" w="lg" len="lg"/>
            <a:tailEnd type="triangle" w="lg" len="lg"/>
          </a:ln>
        </p:spPr>
      </p:cxnSp>
      <p:cxnSp>
        <p:nvCxnSpPr>
          <p:cNvPr id="132" name="Shape 132"/>
          <p:cNvCxnSpPr/>
          <p:nvPr/>
        </p:nvCxnSpPr>
        <p:spPr>
          <a:xfrm>
            <a:off x="5138150" y="3713100"/>
            <a:ext cx="846000" cy="773999"/>
          </a:xfrm>
          <a:prstGeom prst="straightConnector1">
            <a:avLst/>
          </a:prstGeom>
          <a:noFill/>
          <a:ln w="9525" cap="flat" cmpd="sng">
            <a:solidFill>
              <a:schemeClr val="dk2"/>
            </a:solidFill>
            <a:prstDash val="solid"/>
            <a:round/>
            <a:headEnd type="none" w="lg" len="lg"/>
            <a:tailEnd type="triangle" w="lg" len="lg"/>
          </a:ln>
        </p:spPr>
      </p:cxnSp>
      <p:sp>
        <p:nvSpPr>
          <p:cNvPr id="133" name="Shape 133"/>
          <p:cNvSpPr/>
          <p:nvPr/>
        </p:nvSpPr>
        <p:spPr>
          <a:xfrm>
            <a:off x="581075" y="4024000"/>
            <a:ext cx="3271199" cy="755699"/>
          </a:xfrm>
          <a:prstGeom prst="wedgeRectCallout">
            <a:avLst>
              <a:gd name="adj1" fmla="val -21119"/>
              <a:gd name="adj2" fmla="val 83486"/>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r>
              <a:rPr lang="en"/>
              <a:t>Why is it important for diversity trainings to be grounded in transformative learning?</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TotalTime>
  <Words>2756</Words>
  <Application>Microsoft Office PowerPoint</Application>
  <PresentationFormat>On-screen Show (16:9)</PresentationFormat>
  <Paragraphs>226</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Source Code Pro</vt:lpstr>
      <vt:lpstr>Oswald</vt:lpstr>
      <vt:lpstr>modern-writer</vt:lpstr>
      <vt:lpstr>Transgender Inclusion:  The .01% </vt:lpstr>
      <vt:lpstr>6.      Cross the Line 7.       Spheres of Influence 8.      Case Study 9.      Break for Questions 10.     Action Plan</vt:lpstr>
      <vt:lpstr>Who is Centrist College? </vt:lpstr>
      <vt:lpstr>The .01%: What does  trans* mean?</vt:lpstr>
      <vt:lpstr>Our mission today is to find ways to be more inclusive and welcoming of Centrist students who identify as trans*.  </vt:lpstr>
      <vt:lpstr>Training Goals</vt:lpstr>
      <vt:lpstr>Outline of Training</vt:lpstr>
      <vt:lpstr>Theories Guiding our Presentation </vt:lpstr>
      <vt:lpstr>Transformative Learning Theories &amp; Application to this Training</vt:lpstr>
      <vt:lpstr>Why you should be an active participant in your learning:  Kolb’s Learning Cycle</vt:lpstr>
      <vt:lpstr>Student Affairs Practices Relevant to the Trans* Experience</vt:lpstr>
      <vt:lpstr>Co-create Ground Rules for Discussion</vt:lpstr>
      <vt:lpstr> Goal #1: Participants will define the trans*identity and the similarities in their personal experiences with a binary. </vt:lpstr>
      <vt:lpstr>Activity: Cross the Line</vt:lpstr>
      <vt:lpstr>Goal #2: Participants will locate appropriate ways to make their practice accessible to the trans* identity. </vt:lpstr>
      <vt:lpstr>Spheres of Influence:  How Can we Realistically Attend to The Needs of Trans* Students? </vt:lpstr>
      <vt:lpstr>Spheres of Influence:  How Can we Realistically Attend to The Needs of Trans* Students? </vt:lpstr>
      <vt:lpstr>Spheres of Influence</vt:lpstr>
      <vt:lpstr>Goal #3: Participants will create effective tactics for addressing the marginalization of trans* people at Centrist College</vt:lpstr>
      <vt:lpstr>Constructing the Environment: Case Studies and Presentations</vt:lpstr>
      <vt:lpstr>Case Study</vt:lpstr>
      <vt:lpstr>Case Study Debrief</vt:lpstr>
      <vt:lpstr>Questions?</vt:lpstr>
      <vt:lpstr>Action Plan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Transgender Inclusion:  The .01% </dc:title>
  <dc:creator>Home</dc:creator>
  <cp:lastModifiedBy>Home</cp:lastModifiedBy>
  <cp:revision>3</cp:revision>
  <dcterms:modified xsi:type="dcterms:W3CDTF">2016-02-24T05:52:38Z</dcterms:modified>
</cp:coreProperties>
</file>