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70" d="100"/>
          <a:sy n="70" d="100"/>
        </p:scale>
        <p:origin x="139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9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6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85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02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31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4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35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1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31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1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7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742" y="1657350"/>
            <a:ext cx="7965948" cy="200101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Western Illinois University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742" y="3658362"/>
            <a:ext cx="73152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Team Leader: Leslie Ducay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48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02417" y="3234376"/>
            <a:ext cx="5097698" cy="1150131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WHAT</a:t>
            </a:r>
            <a:br>
              <a:rPr lang="en-US" sz="8800" dirty="0" smtClean="0"/>
            </a:b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5281" y="951872"/>
            <a:ext cx="7315200" cy="15542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Centrist College</a:t>
            </a:r>
            <a:endParaRPr lang="en-US" dirty="0"/>
          </a:p>
          <a:p>
            <a:pPr lvl="1" fontAlgn="base"/>
            <a:r>
              <a:rPr lang="en-US" dirty="0"/>
              <a:t>Mid-size, public</a:t>
            </a:r>
          </a:p>
          <a:p>
            <a:pPr lvl="1" fontAlgn="base"/>
            <a:r>
              <a:rPr lang="en-US" dirty="0"/>
              <a:t>President: Dr. Philias </a:t>
            </a:r>
            <a:r>
              <a:rPr lang="en-US" dirty="0" smtClean="0"/>
              <a:t>Fogg, our proactive </a:t>
            </a:r>
            <a:r>
              <a:rPr lang="en-US" dirty="0"/>
              <a:t>leader </a:t>
            </a:r>
          </a:p>
          <a:p>
            <a:pPr lvl="1" fontAlgn="base"/>
            <a:r>
              <a:rPr lang="en-US" dirty="0" smtClean="0"/>
              <a:t>Positive </a:t>
            </a:r>
            <a:r>
              <a:rPr lang="en-US" dirty="0"/>
              <a:t>town and gown relationship </a:t>
            </a:r>
          </a:p>
          <a:p>
            <a:pPr lvl="1" fontAlgn="base"/>
            <a:r>
              <a:rPr lang="en-US" dirty="0"/>
              <a:t>14,395 students total</a:t>
            </a:r>
          </a:p>
          <a:p>
            <a:pPr marL="502920" lvl="1" indent="0" fontAlgn="base"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802417" y="3411308"/>
            <a:ext cx="5097698" cy="1150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solidFill>
                  <a:schemeClr val="bg1"/>
                </a:solidFill>
              </a:rPr>
              <a:t>a</a:t>
            </a:r>
            <a:r>
              <a:rPr lang="en-US" sz="4400" dirty="0" smtClean="0">
                <a:solidFill>
                  <a:schemeClr val="bg1"/>
                </a:solidFill>
              </a:rPr>
              <a:t>bout us…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0108" y="2775753"/>
            <a:ext cx="636470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Population</a:t>
            </a:r>
          </a:p>
          <a:p>
            <a:pPr marL="1200150" lvl="2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Racial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Identification: 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69.3% White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17.5% African American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9.7% Latino/a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1% Asian American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.1% American Indian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.170 Pacific Islander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2.4% Multiracial</a:t>
            </a:r>
          </a:p>
          <a:p>
            <a:pPr marL="1200150" lvl="2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Gender: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54.9% female/45.1% male</a:t>
            </a:r>
          </a:p>
          <a:p>
            <a:pPr marL="1657350" lvl="3" indent="-28575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requires to choose one or the other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054645" y="2598820"/>
            <a:ext cx="71708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4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4445" y="1102281"/>
            <a:ext cx="3681409" cy="4601183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WHAT</a:t>
            </a:r>
            <a:r>
              <a:rPr lang="en-US" sz="7200" dirty="0" smtClean="0">
                <a:solidFill>
                  <a:schemeClr val="bg1"/>
                </a:solidFill>
              </a:rPr>
              <a:t>…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693057"/>
            <a:ext cx="3474720" cy="80772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Are we doing well?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666237"/>
            <a:ext cx="3474720" cy="3728454"/>
          </a:xfrm>
        </p:spPr>
        <p:txBody>
          <a:bodyPr/>
          <a:lstStyle/>
          <a:p>
            <a:pPr fontAlgn="base"/>
            <a:r>
              <a:rPr lang="en-US" dirty="0"/>
              <a:t>1 out of 7 residence halls has a gender neutral bathroom</a:t>
            </a:r>
          </a:p>
          <a:p>
            <a:pPr fontAlgn="base"/>
            <a:r>
              <a:rPr lang="en-US" dirty="0"/>
              <a:t>4 out of 20 academic buildings have gender neutral bathrooms</a:t>
            </a:r>
          </a:p>
          <a:p>
            <a:pPr fontAlgn="base"/>
            <a:r>
              <a:rPr lang="en-US" dirty="0"/>
              <a:t>1 residence hall comprised of all single rooms with attached bathrooms</a:t>
            </a:r>
          </a:p>
          <a:p>
            <a:pPr fontAlgn="base"/>
            <a:r>
              <a:rPr lang="en-US" dirty="0"/>
              <a:t>LGBTQ* Resource Center</a:t>
            </a:r>
          </a:p>
          <a:p>
            <a:pPr fontAlgn="base"/>
            <a:r>
              <a:rPr lang="en-US" dirty="0"/>
              <a:t>Resident Assistants Safe Zone trained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686704"/>
            <a:ext cx="3474720" cy="813171"/>
          </a:xfrm>
        </p:spPr>
        <p:txBody>
          <a:bodyPr/>
          <a:lstStyle/>
          <a:p>
            <a:pPr algn="ctr"/>
            <a:r>
              <a:rPr lang="en-US" sz="2800" dirty="0" smtClean="0"/>
              <a:t>Can we do better?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2" y="1744573"/>
            <a:ext cx="3611537" cy="4596063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Updating our Sexual Assault Reporting to include all populations</a:t>
            </a:r>
          </a:p>
          <a:p>
            <a:pPr fontAlgn="base"/>
            <a:r>
              <a:rPr lang="en-US" dirty="0"/>
              <a:t>More gender inclusive or single stall bathrooms in campus buildings</a:t>
            </a:r>
          </a:p>
          <a:p>
            <a:pPr fontAlgn="base"/>
            <a:r>
              <a:rPr lang="en-US" dirty="0"/>
              <a:t>Safe Zone training for all Student Services staff, Health Center staff, Public Safety , &amp; faculty prior to contract date</a:t>
            </a:r>
          </a:p>
          <a:p>
            <a:pPr fontAlgn="base"/>
            <a:r>
              <a:rPr lang="en-US" dirty="0"/>
              <a:t>Allow students to utilize preferred names regardless of legal name status (ID cards, class rosters, </a:t>
            </a:r>
            <a:r>
              <a:rPr lang="en-US" dirty="0" smtClean="0"/>
              <a:t>etc.)</a:t>
            </a:r>
            <a:endParaRPr lang="en-US" dirty="0"/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567863" y="794087"/>
            <a:ext cx="60158" cy="53540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8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284998"/>
            <a:ext cx="6087979" cy="20463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553616" y="2441414"/>
            <a:ext cx="6148991" cy="10669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600" dirty="0" smtClean="0"/>
              <a:t>SO WHAT</a:t>
            </a:r>
            <a:endParaRPr lang="en-US" sz="9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96601" y="3664743"/>
            <a:ext cx="5029894" cy="10669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000" dirty="0">
                <a:solidFill>
                  <a:schemeClr val="bg1"/>
                </a:solidFill>
              </a:rPr>
              <a:t>i</a:t>
            </a:r>
            <a:r>
              <a:rPr lang="en-US" sz="3000" dirty="0" smtClean="0">
                <a:solidFill>
                  <a:schemeClr val="bg1"/>
                </a:solidFill>
              </a:rPr>
              <a:t>s the point of all of this?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296815" y="2441414"/>
            <a:ext cx="5798091" cy="281934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Retaining students</a:t>
            </a:r>
          </a:p>
          <a:p>
            <a:pPr marL="457200" indent="-45720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Accommodating student needs</a:t>
            </a:r>
          </a:p>
          <a:p>
            <a:pPr marL="457200" indent="-45720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Student safety</a:t>
            </a:r>
          </a:p>
          <a:p>
            <a:pPr marL="457200" indent="-45720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Increasing student applications</a:t>
            </a:r>
          </a:p>
          <a:p>
            <a:pPr marL="457200" indent="-457200" fontAlgn="base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Increasing student sense of belonging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3392488" cy="4600575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NOW…</a:t>
            </a:r>
            <a:endParaRPr lang="en-US" sz="8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889984" y="2733982"/>
            <a:ext cx="4884687" cy="3765550"/>
          </a:xfrm>
        </p:spPr>
        <p:txBody>
          <a:bodyPr/>
          <a:lstStyle/>
          <a:p>
            <a:pPr fontAlgn="base"/>
            <a:r>
              <a:rPr lang="en-US" dirty="0"/>
              <a:t>Discuss and revisit inclusive language-use around trans* identities  during orientation, staff meetings, and one-to-ones with your supervisor or department chair</a:t>
            </a:r>
          </a:p>
          <a:p>
            <a:pPr fontAlgn="base"/>
            <a:r>
              <a:rPr lang="en-US" dirty="0"/>
              <a:t>Engage in frequent dialogue around current or historical events around trans* identities in small or large group </a:t>
            </a:r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6682370" y="3372024"/>
            <a:ext cx="4675437" cy="2756234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Trans* Ally Counselors</a:t>
            </a:r>
          </a:p>
          <a:p>
            <a:pPr fontAlgn="base"/>
            <a:r>
              <a:rPr lang="en-US" dirty="0"/>
              <a:t>Gender neutral locker rooms</a:t>
            </a:r>
          </a:p>
          <a:p>
            <a:pPr fontAlgn="base"/>
            <a:r>
              <a:rPr lang="en-US" dirty="0"/>
              <a:t>Sexual assault reporting</a:t>
            </a:r>
          </a:p>
          <a:p>
            <a:pPr fontAlgn="base"/>
            <a:r>
              <a:rPr lang="en-US" dirty="0"/>
              <a:t>Preferred name on student identification cards, diplomas, and other university documentation</a:t>
            </a:r>
          </a:p>
          <a:p>
            <a:pPr fontAlgn="base"/>
            <a:r>
              <a:rPr lang="en-US" dirty="0"/>
              <a:t>Bias </a:t>
            </a:r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80718"/>
            <a:ext cx="12192000" cy="20229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21504" y="507589"/>
            <a:ext cx="6148991" cy="10669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NOW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46218" y="2657883"/>
            <a:ext cx="4894576" cy="8080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dirty="0" smtClean="0"/>
              <a:t>An Office or Department</a:t>
            </a:r>
            <a:endParaRPr lang="en-US" sz="3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7022262" y="2668816"/>
            <a:ext cx="4335545" cy="812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dirty="0" smtClean="0"/>
              <a:t>A University Community</a:t>
            </a:r>
            <a:endParaRPr lang="en-US" sz="30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191752" y="1437318"/>
            <a:ext cx="7736305" cy="1150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chemeClr val="bg1"/>
                </a:solidFill>
              </a:rPr>
              <a:t>W</a:t>
            </a:r>
            <a:r>
              <a:rPr lang="en-US" sz="3000" dirty="0" smtClean="0">
                <a:solidFill>
                  <a:schemeClr val="bg1"/>
                </a:solidFill>
              </a:rPr>
              <a:t>hat we can commit to as: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99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444" y="2444390"/>
            <a:ext cx="7170529" cy="3619368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Campus </a:t>
            </a:r>
            <a:r>
              <a:rPr lang="en-US" sz="1600" b="1" dirty="0"/>
              <a:t>Pride Trans Policy Clearinghouse | Campus Pride. (</a:t>
            </a:r>
            <a:r>
              <a:rPr lang="en-US" sz="1600" b="1" dirty="0" err="1"/>
              <a:t>n.d.</a:t>
            </a:r>
            <a:r>
              <a:rPr lang="en-US" sz="1600" b="1" dirty="0"/>
              <a:t>). </a:t>
            </a:r>
            <a:r>
              <a:rPr lang="en-US" sz="1600" b="1" dirty="0" smtClean="0"/>
              <a:t>Retrieved</a:t>
            </a:r>
          </a:p>
          <a:p>
            <a:r>
              <a:rPr lang="en-US" sz="1600" b="1" dirty="0" smtClean="0"/>
              <a:t>	February </a:t>
            </a:r>
            <a:r>
              <a:rPr lang="en-US" sz="1600" b="1" dirty="0"/>
              <a:t>23, 2016, from https://www.campuspride.org/tpc</a:t>
            </a:r>
            <a:r>
              <a:rPr lang="en-US" sz="1600" b="1" dirty="0" smtClean="0"/>
              <a:t>/</a:t>
            </a:r>
          </a:p>
          <a:p>
            <a:r>
              <a:rPr lang="en-US" sz="1600" b="1" dirty="0" err="1"/>
              <a:t>NerdScholar</a:t>
            </a:r>
            <a:r>
              <a:rPr lang="en-US" sz="1600" b="1" dirty="0"/>
              <a:t> Favorites: LGBTQ Initiatives - </a:t>
            </a:r>
            <a:r>
              <a:rPr lang="en-US" sz="1600" b="1" dirty="0" err="1"/>
              <a:t>NerdWallet</a:t>
            </a:r>
            <a:r>
              <a:rPr lang="en-US" sz="1600" b="1" dirty="0"/>
              <a:t>. (2014). </a:t>
            </a:r>
            <a:r>
              <a:rPr lang="en-US" sz="1600" b="1" dirty="0" smtClean="0"/>
              <a:t>Retrieved</a:t>
            </a:r>
          </a:p>
          <a:p>
            <a:r>
              <a:rPr lang="en-US" sz="1600" b="1" dirty="0" smtClean="0"/>
              <a:t>	February </a:t>
            </a:r>
            <a:r>
              <a:rPr lang="en-US" sz="1600" b="1" dirty="0"/>
              <a:t>23, 2016, </a:t>
            </a:r>
            <a:r>
              <a:rPr lang="en-US" sz="1600" b="1" dirty="0" smtClean="0"/>
              <a:t>from</a:t>
            </a:r>
          </a:p>
          <a:p>
            <a:r>
              <a:rPr lang="en-US" sz="1600" b="1" dirty="0" smtClean="0"/>
              <a:t>	http</a:t>
            </a:r>
            <a:r>
              <a:rPr lang="en-US" sz="1600" b="1" dirty="0"/>
              <a:t>://</a:t>
            </a:r>
            <a:r>
              <a:rPr lang="en-US" sz="1600" b="1" dirty="0" smtClean="0"/>
              <a:t>www.nerdwallet.com/blog/loans/student-loans/nerdscholar-</a:t>
            </a:r>
          </a:p>
          <a:p>
            <a:r>
              <a:rPr lang="en-US" sz="1600" b="1" dirty="0" smtClean="0"/>
              <a:t>	favorites-</a:t>
            </a:r>
            <a:r>
              <a:rPr lang="en-US" sz="1600" b="1" dirty="0" err="1" smtClean="0"/>
              <a:t>lgbtq</a:t>
            </a:r>
            <a:r>
              <a:rPr lang="en-US" sz="1600" b="1" dirty="0" smtClean="0"/>
              <a:t>-initiatives/</a:t>
            </a:r>
          </a:p>
          <a:p>
            <a:r>
              <a:rPr lang="en-US" sz="1600" b="1" dirty="0"/>
              <a:t>Suggested Best Practices for Supporting Trans* Students . (</a:t>
            </a:r>
            <a:r>
              <a:rPr lang="en-US" sz="1600" b="1" dirty="0" err="1"/>
              <a:t>n.d.</a:t>
            </a:r>
            <a:r>
              <a:rPr lang="en-US" sz="1600" b="1" dirty="0"/>
              <a:t>). </a:t>
            </a:r>
            <a:r>
              <a:rPr lang="en-US" sz="1600" b="1" dirty="0" smtClean="0"/>
              <a:t>Retrieved</a:t>
            </a:r>
          </a:p>
          <a:p>
            <a:r>
              <a:rPr lang="en-US" sz="1600" b="1" dirty="0" smtClean="0"/>
              <a:t>	February </a:t>
            </a:r>
            <a:r>
              <a:rPr lang="en-US" sz="1600" b="1" dirty="0"/>
              <a:t>23, 2016, from http://</a:t>
            </a:r>
            <a:r>
              <a:rPr lang="en-US" sz="1600" b="1" dirty="0" smtClean="0"/>
              <a:t>www.lgbtcampus.org/suggested-best-</a:t>
            </a:r>
          </a:p>
          <a:p>
            <a:r>
              <a:rPr lang="en-US" sz="1600" b="1" dirty="0"/>
              <a:t>	</a:t>
            </a:r>
            <a:r>
              <a:rPr lang="en-US" sz="1600" b="1" dirty="0" smtClean="0"/>
              <a:t>practices-for-supporting-trans-</a:t>
            </a:r>
            <a:r>
              <a:rPr lang="en-US" sz="1600" b="1" dirty="0"/>
              <a:t>-students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81910" y="997840"/>
            <a:ext cx="665118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</a:rPr>
              <a:t>REFERENCES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2016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92</TotalTime>
  <Words>286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 2</vt:lpstr>
      <vt:lpstr>Frame</vt:lpstr>
      <vt:lpstr>Western Illinois University</vt:lpstr>
      <vt:lpstr>WHAT </vt:lpstr>
      <vt:lpstr>WHAT…</vt:lpstr>
      <vt:lpstr>PowerPoint Presentation</vt:lpstr>
      <vt:lpstr>NOW…</vt:lpstr>
      <vt:lpstr>PowerPoint Presentation</vt:lpstr>
    </vt:vector>
  </TitlesOfParts>
  <Company>Western Illinois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Western Illinois University</dc:title>
  <dc:creator>Leslie C Ducay</dc:creator>
  <cp:lastModifiedBy>Leslie C Ducay</cp:lastModifiedBy>
  <cp:revision>10</cp:revision>
  <dcterms:created xsi:type="dcterms:W3CDTF">2016-02-24T21:03:11Z</dcterms:created>
  <dcterms:modified xsi:type="dcterms:W3CDTF">2016-02-24T22:36:01Z</dcterms:modified>
</cp:coreProperties>
</file>