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bin" panose="020B0604020202020204" charset="0"/>
      <p:regular r:id="rId28"/>
      <p:bold r:id="rId29"/>
      <p:italic r:id="rId30"/>
      <p:boldItalic r:id="rId31"/>
    </p:embeddedFont>
    <p:embeddedFont>
      <p:font typeface="Quicksand"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93" autoAdjust="0"/>
  </p:normalViewPr>
  <p:slideViewPr>
    <p:cSldViewPr snapToGrid="0">
      <p:cViewPr varScale="1">
        <p:scale>
          <a:sx n="66" d="100"/>
          <a:sy n="66" d="100"/>
        </p:scale>
        <p:origin x="1422" y="6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7121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0155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97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a:solidFill>
                  <a:srgbClr val="222222"/>
                </a:solidFill>
                <a:highlight>
                  <a:srgbClr val="FFFFFF"/>
                </a:highlight>
              </a:rPr>
              <a:t>At this point we </a:t>
            </a:r>
            <a:r>
              <a:rPr lang="en" sz="1200" b="1">
                <a:solidFill>
                  <a:srgbClr val="222222"/>
                </a:solidFill>
                <a:highlight>
                  <a:srgbClr val="FFFFFF"/>
                </a:highlight>
              </a:rPr>
              <a:t>do not know</a:t>
            </a:r>
            <a:r>
              <a:rPr lang="en" sz="1200">
                <a:solidFill>
                  <a:srgbClr val="222222"/>
                </a:solidFill>
                <a:highlight>
                  <a:srgbClr val="FFFFFF"/>
                </a:highlight>
              </a:rPr>
              <a:t> what Centrist is doing well or poorly on when it comes to the campus climate for transgender students. </a:t>
            </a:r>
          </a:p>
          <a:p>
            <a:pPr lvl="0" rtl="0">
              <a:lnSpc>
                <a:spcPct val="115000"/>
              </a:lnSpc>
              <a:spcBef>
                <a:spcPts val="0"/>
              </a:spcBef>
              <a:spcAft>
                <a:spcPts val="1600"/>
              </a:spcAft>
              <a:buClr>
                <a:schemeClr val="dk1"/>
              </a:buClr>
              <a:buSzPct val="91666"/>
              <a:buFont typeface="Arial"/>
              <a:buNone/>
            </a:pPr>
            <a:r>
              <a:rPr lang="en" sz="1200">
                <a:solidFill>
                  <a:srgbClr val="222222"/>
                </a:solidFill>
                <a:highlight>
                  <a:srgbClr val="FFFFFF"/>
                </a:highlight>
              </a:rPr>
              <a:t>Campus Pride serves as an increasingly popular resource for transgender students researching institutions of higher education. This non-profit has collected assessment data from multiple institutions looking to become more aware of their campus climate for LGBTQ students. Because Centrist is not listed, this student population is left to assume that Centrist may not be a comfortable place for them to seek a degree. </a:t>
            </a:r>
          </a:p>
          <a:p>
            <a:pPr lvl="0" rtl="0">
              <a:lnSpc>
                <a:spcPct val="115000"/>
              </a:lnSpc>
              <a:spcBef>
                <a:spcPts val="0"/>
              </a:spcBef>
              <a:spcAft>
                <a:spcPts val="1600"/>
              </a:spcAft>
              <a:buClr>
                <a:schemeClr val="dk1"/>
              </a:buClr>
              <a:buSzPct val="91666"/>
              <a:buFont typeface="Arial"/>
              <a:buNone/>
            </a:pPr>
            <a:r>
              <a:rPr lang="en" sz="1200">
                <a:solidFill>
                  <a:srgbClr val="222222"/>
                </a:solidFill>
                <a:highlight>
                  <a:srgbClr val="FFFFFF"/>
                </a:highlight>
              </a:rPr>
              <a:t>Table discussions will be held while looking over Ithaca College’s CPI Report Card. By looking at a five-star-rated institution, groups may begin to discuss some things that Centrist is currently doing, what may be missing, and what the college is potentially working on.</a:t>
            </a:r>
          </a:p>
          <a:p>
            <a:pPr lvl="0" rtl="0">
              <a:lnSpc>
                <a:spcPct val="115000"/>
              </a:lnSpc>
              <a:spcBef>
                <a:spcPts val="0"/>
              </a:spcBef>
              <a:spcAft>
                <a:spcPts val="1600"/>
              </a:spcAft>
              <a:buClr>
                <a:schemeClr val="dk1"/>
              </a:buClr>
              <a:buSzPct val="91666"/>
              <a:buFont typeface="Arial"/>
              <a:buNone/>
            </a:pPr>
            <a:r>
              <a:rPr lang="en" sz="1200">
                <a:solidFill>
                  <a:srgbClr val="222222"/>
                </a:solidFill>
                <a:highlight>
                  <a:srgbClr val="FFFFFF"/>
                </a:highlight>
              </a:rPr>
              <a:t>https://www.campusprideindex.org</a:t>
            </a:r>
          </a:p>
        </p:txBody>
      </p:sp>
    </p:spTree>
    <p:extLst>
      <p:ext uri="{BB962C8B-B14F-4D97-AF65-F5344CB8AC3E}">
        <p14:creationId xmlns:p14="http://schemas.microsoft.com/office/powerpoint/2010/main" val="20875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would ask our senior staff to meet with the department directors they supervise. There would be a discussion on how welcoming their departments and our campus are to transgender students. These directors would have a 6 week timeline to gather information noted on the Campus Pride Index Report Cards. At the end of the 6 weeks, the directors of each department would come together and present their findings to the senior staff members. Campus Pride requires a senior administrator initiate the listing on Campus Pride, who tabulates scores and sends a final report including strengths and weaknesses of the university.</a:t>
            </a:r>
          </a:p>
          <a:p>
            <a:pPr lvl="0" rtl="0">
              <a:spcBef>
                <a:spcPts val="0"/>
              </a:spcBef>
              <a:buNone/>
            </a:pPr>
            <a:endParaRPr/>
          </a:p>
          <a:p>
            <a:pPr lvl="0" rtl="0">
              <a:spcBef>
                <a:spcPts val="0"/>
              </a:spcBef>
              <a:buNone/>
            </a:pPr>
            <a:r>
              <a:rPr lang="en"/>
              <a:t>Following discussions and actions would be decided based upon the Campus Pride Index results. </a:t>
            </a:r>
          </a:p>
          <a:p>
            <a:pPr lvl="0" rtl="0">
              <a:spcBef>
                <a:spcPts val="0"/>
              </a:spcBef>
              <a:buNone/>
            </a:pPr>
            <a:endParaRPr/>
          </a:p>
        </p:txBody>
      </p:sp>
    </p:spTree>
    <p:extLst>
      <p:ext uri="{BB962C8B-B14F-4D97-AF65-F5344CB8AC3E}">
        <p14:creationId xmlns:p14="http://schemas.microsoft.com/office/powerpoint/2010/main" val="322005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100000"/>
              <a:buFont typeface="Arial"/>
              <a:buNone/>
            </a:pPr>
            <a:r>
              <a:rPr lang="en">
                <a:solidFill>
                  <a:schemeClr val="dk1"/>
                </a:solidFill>
              </a:rPr>
              <a:t>Students are coming out as transgender on campuses across the country. As student affairs professionals, we should be effectively addressing transgender students needs in areas of campus life. If we are committed to working with all students and helping their personal development and academic success, we can not ignore transgender students in the student population. </a:t>
            </a:r>
          </a:p>
          <a:p>
            <a:pPr lvl="0" rtl="0">
              <a:lnSpc>
                <a:spcPct val="115000"/>
              </a:lnSpc>
              <a:spcBef>
                <a:spcPts val="0"/>
              </a:spcBef>
              <a:spcAft>
                <a:spcPts val="1600"/>
              </a:spcAft>
              <a:buClr>
                <a:schemeClr val="dk1"/>
              </a:buClr>
              <a:buSzPct val="100000"/>
              <a:buFont typeface="Arial"/>
              <a:buNone/>
            </a:pPr>
            <a:r>
              <a:rPr lang="en">
                <a:solidFill>
                  <a:schemeClr val="dk1"/>
                </a:solidFill>
              </a:rPr>
              <a:t>Current headlines, like the ones listed, show the ever-growing inclusivity of higher education to transgender students. Other popular topics in national news include retention, safety and inclusion, academic success, and physical and mental well-being of transgender students.</a:t>
            </a:r>
          </a:p>
        </p:txBody>
      </p:sp>
    </p:spTree>
    <p:extLst>
      <p:ext uri="{BB962C8B-B14F-4D97-AF65-F5344CB8AC3E}">
        <p14:creationId xmlns:p14="http://schemas.microsoft.com/office/powerpoint/2010/main" val="250593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Title IX has reiterated multiple times that gender identity, including transgenderism, is a protected class and therefore cannot be discriminated against unless approved for exemption. This, and FERPA, ensure that transgender students are not outed by their institution of higher education as well as feel safe and included.</a:t>
            </a:r>
          </a:p>
        </p:txBody>
      </p:sp>
    </p:spTree>
    <p:extLst>
      <p:ext uri="{BB962C8B-B14F-4D97-AF65-F5344CB8AC3E}">
        <p14:creationId xmlns:p14="http://schemas.microsoft.com/office/powerpoint/2010/main" val="296960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http://www.nacacnet.org/research/PublicationsResources/bulletin/2014Bulletin/04-23-2014/Pages/Supporting-Transgender-Students-on-Admission-Materials.aspx</a:t>
            </a:r>
          </a:p>
        </p:txBody>
      </p:sp>
    </p:spTree>
    <p:extLst>
      <p:ext uri="{BB962C8B-B14F-4D97-AF65-F5344CB8AC3E}">
        <p14:creationId xmlns:p14="http://schemas.microsoft.com/office/powerpoint/2010/main" val="359252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Housing is an increasingly popular functional area that must dedicate time and attention to serving the needs of transgender individuals. Because not all transgender students externally promote their gender identity, institutions of higher education must be willing to work with these students in making sure they are comfortable and safe in the housing environment.</a:t>
            </a:r>
          </a:p>
        </p:txBody>
      </p:sp>
    </p:spTree>
    <p:extLst>
      <p:ext uri="{BB962C8B-B14F-4D97-AF65-F5344CB8AC3E}">
        <p14:creationId xmlns:p14="http://schemas.microsoft.com/office/powerpoint/2010/main" val="198049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Orientation is the first time a student might experience our campus. The tone of the setting has a great impact on if a student feels welcomed, accepted, and valued. These action steps can make a transgender students experience more enjoyable and avoids students feeling excluded, rejected, and ignored.  </a:t>
            </a:r>
          </a:p>
        </p:txBody>
      </p:sp>
    </p:spTree>
    <p:extLst>
      <p:ext uri="{BB962C8B-B14F-4D97-AF65-F5344CB8AC3E}">
        <p14:creationId xmlns:p14="http://schemas.microsoft.com/office/powerpoint/2010/main" val="226467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Counselors must be educated on transgender issues and be trained to help students moving through Lev’s Model. This may take financial and timely resources, but will be ever-so important in making sure this student population is well-served.</a:t>
            </a:r>
          </a:p>
        </p:txBody>
      </p:sp>
    </p:spTree>
    <p:extLst>
      <p:ext uri="{BB962C8B-B14F-4D97-AF65-F5344CB8AC3E}">
        <p14:creationId xmlns:p14="http://schemas.microsoft.com/office/powerpoint/2010/main" val="835150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0543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165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Some campus health insurance plans exclude transition-related services. If this is the case, student health personnel should advocate for expanded coverage and help students find alternate, off-campus care. This is important because the absence of appropriate health care may have negative effects on the retention, academic success, and physical and mental well-being of transgender students (DeBerard, Spielmans, and Julka, 2004; Lombardi and Davis, forthcoming).</a:t>
            </a:r>
          </a:p>
        </p:txBody>
      </p:sp>
    </p:spTree>
    <p:extLst>
      <p:ext uri="{BB962C8B-B14F-4D97-AF65-F5344CB8AC3E}">
        <p14:creationId xmlns:p14="http://schemas.microsoft.com/office/powerpoint/2010/main" val="137516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200">
                <a:solidFill>
                  <a:srgbClr val="323232"/>
                </a:solidFill>
              </a:rPr>
              <a:t>Create an environment within recreational centers that encourage students to utilize facilities in an inclusive environment</a:t>
            </a:r>
          </a:p>
          <a:p>
            <a:pPr lvl="0" rtl="0">
              <a:spcBef>
                <a:spcPts val="0"/>
              </a:spcBef>
              <a:buNone/>
            </a:pPr>
            <a:r>
              <a:rPr lang="en" sz="1200">
                <a:solidFill>
                  <a:srgbClr val="323232"/>
                </a:solidFill>
              </a:rPr>
              <a:t>Creating a healthy lifestyle will encourage student to establish a healthy personal, physical, and mental well being</a:t>
            </a:r>
          </a:p>
          <a:p>
            <a:pPr lvl="0" rtl="0">
              <a:spcBef>
                <a:spcPts val="0"/>
              </a:spcBef>
              <a:buNone/>
            </a:pPr>
            <a:r>
              <a:rPr lang="en" sz="1200">
                <a:solidFill>
                  <a:srgbClr val="323232"/>
                </a:solidFill>
              </a:rPr>
              <a:t>Recreation staff need to facilitate a “safe space” environment for all students. No gymtimidation</a:t>
            </a:r>
          </a:p>
          <a:p>
            <a:pPr lvl="0" rtl="0">
              <a:spcBef>
                <a:spcPts val="0"/>
              </a:spcBef>
              <a:buNone/>
            </a:pPr>
            <a:endParaRPr sz="1200">
              <a:solidFill>
                <a:srgbClr val="323232"/>
              </a:solidFill>
            </a:endParaRPr>
          </a:p>
          <a:p>
            <a:pPr lvl="0" rtl="0">
              <a:spcBef>
                <a:spcPts val="0"/>
              </a:spcBef>
              <a:buNone/>
            </a:pPr>
            <a:endParaRPr/>
          </a:p>
        </p:txBody>
      </p:sp>
    </p:spTree>
    <p:extLst>
      <p:ext uri="{BB962C8B-B14F-4D97-AF65-F5344CB8AC3E}">
        <p14:creationId xmlns:p14="http://schemas.microsoft.com/office/powerpoint/2010/main" val="358455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3220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05090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http://chronicle.com/article/Ask-Me-What-LGBTQ-Students/232797</a:t>
            </a:r>
          </a:p>
        </p:txBody>
      </p:sp>
    </p:spTree>
    <p:extLst>
      <p:ext uri="{BB962C8B-B14F-4D97-AF65-F5344CB8AC3E}">
        <p14:creationId xmlns:p14="http://schemas.microsoft.com/office/powerpoint/2010/main" val="412954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7959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Photo from: http://www.xojane.com/terms/transgender</a:t>
            </a:r>
          </a:p>
          <a:p>
            <a:pPr lvl="0" rtl="0">
              <a:spcBef>
                <a:spcPts val="0"/>
              </a:spcBef>
              <a:buNone/>
            </a:pPr>
            <a:endParaRPr/>
          </a:p>
          <a:p>
            <a:pPr lvl="0">
              <a:spcBef>
                <a:spcPts val="0"/>
              </a:spcBef>
              <a:buNone/>
            </a:pPr>
            <a:r>
              <a:rPr lang="en"/>
              <a:t>Opening this presentation is a thought piece on a real situation that could occur on Centrist’s campus. Eli, a transgender student, is moving into a female-designated room. Though born a male, Eli identifies as female and portrays herself as such. This opening activity is meant to open the room to a discussion on general thoughts of transgender students and their inclusion on our campus. Maybe Eli would not cause concern for some senior staff members. For others, Eli may raise some questions about safety and inclusion. This opening activity will set the floor for our learning objectives for this quick professional development.</a:t>
            </a:r>
          </a:p>
        </p:txBody>
      </p:sp>
    </p:spTree>
    <p:extLst>
      <p:ext uri="{BB962C8B-B14F-4D97-AF65-F5344CB8AC3E}">
        <p14:creationId xmlns:p14="http://schemas.microsoft.com/office/powerpoint/2010/main" val="25480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It will be imperative that our participants keep our students in mind during this training process. Personal judgements need to stay aside of the intentional conversation based in student safety and inclusion. Respectful presentation guidelines must be addressed and followed throughout the session in order to keep the training informative and effective.</a:t>
            </a:r>
          </a:p>
        </p:txBody>
      </p:sp>
    </p:spTree>
    <p:extLst>
      <p:ext uri="{BB962C8B-B14F-4D97-AF65-F5344CB8AC3E}">
        <p14:creationId xmlns:p14="http://schemas.microsoft.com/office/powerpoint/2010/main" val="361952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 breakdown of key terms that will be utilized in the presentation will be addressed here. This slide is incredibly important due to the ever-changing nature of voabulary within society. Gender does not mean sex as many may believe.</a:t>
            </a:r>
          </a:p>
          <a:p>
            <a:pPr lvl="0" rtl="0">
              <a:spcBef>
                <a:spcPts val="0"/>
              </a:spcBef>
              <a:buNone/>
            </a:pPr>
            <a:endParaRPr/>
          </a:p>
          <a:p>
            <a:pPr lvl="0" rtl="0">
              <a:spcBef>
                <a:spcPts val="0"/>
              </a:spcBef>
              <a:buNone/>
            </a:pPr>
            <a:r>
              <a:rPr lang="en"/>
              <a:t>Prior to the literature definitions being presented, tables of senior administrators will be asked to define each of these terms on their own. This engaging activity will allow each individual to determine what their understanding of these key terms is. </a:t>
            </a:r>
          </a:p>
          <a:p>
            <a:pPr lvl="0" rtl="0">
              <a:spcBef>
                <a:spcPts val="0"/>
              </a:spcBef>
              <a:buNone/>
            </a:pPr>
            <a:endParaRPr/>
          </a:p>
          <a:p>
            <a:pPr lvl="0" rtl="0">
              <a:spcBef>
                <a:spcPts val="0"/>
              </a:spcBef>
              <a:buNone/>
            </a:pPr>
            <a:r>
              <a:rPr lang="en"/>
              <a:t>After the activity, we will explain the key term definitions as found in recent literature on transgender individuals.</a:t>
            </a:r>
          </a:p>
        </p:txBody>
      </p:sp>
    </p:spTree>
    <p:extLst>
      <p:ext uri="{BB962C8B-B14F-4D97-AF65-F5344CB8AC3E}">
        <p14:creationId xmlns:p14="http://schemas.microsoft.com/office/powerpoint/2010/main" val="376751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http://www.campuspride.org/wp-content/uploads/campuspride2010lgbtreportssummary.pdf</a:t>
            </a:r>
          </a:p>
          <a:p>
            <a:pPr lvl="0">
              <a:spcBef>
                <a:spcPts val="0"/>
              </a:spcBef>
              <a:buNone/>
            </a:pPr>
            <a:r>
              <a:rPr lang="en"/>
              <a:t>http://prideandjoycampaign.com/wp-content/uploads/2014/10/transgender-umbrella.jpg</a:t>
            </a:r>
          </a:p>
        </p:txBody>
      </p:sp>
    </p:spTree>
    <p:extLst>
      <p:ext uri="{BB962C8B-B14F-4D97-AF65-F5344CB8AC3E}">
        <p14:creationId xmlns:p14="http://schemas.microsoft.com/office/powerpoint/2010/main" val="328784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Gender schemas present multiple dimensions in which a gender identity is developed.  </a:t>
            </a:r>
          </a:p>
          <a:p>
            <a:pPr lvl="0" rtl="0">
              <a:spcBef>
                <a:spcPts val="0"/>
              </a:spcBef>
              <a:buNone/>
            </a:pPr>
            <a:endParaRPr/>
          </a:p>
          <a:p>
            <a:pPr lvl="0" rtl="0">
              <a:spcBef>
                <a:spcPts val="0"/>
              </a:spcBef>
              <a:buNone/>
            </a:pPr>
            <a:r>
              <a:rPr lang="en"/>
              <a:t>Gender schemas are applied to transgender (trans) students through separate identities as assigned through sex. </a:t>
            </a:r>
          </a:p>
          <a:p>
            <a:pPr lvl="0" rtl="0">
              <a:spcBef>
                <a:spcPts val="0"/>
              </a:spcBef>
              <a:buNone/>
            </a:pPr>
            <a:endParaRPr/>
          </a:p>
          <a:p>
            <a:pPr lvl="0" rtl="0">
              <a:spcBef>
                <a:spcPts val="0"/>
              </a:spcBef>
              <a:buNone/>
            </a:pPr>
            <a:r>
              <a:rPr lang="en"/>
              <a:t>Lev, through a counseling-based model, explains transgender emergence through stages. Here we would briefly outline key components of each stage in terms of typical actions college-aged students would be exhibiting.</a:t>
            </a:r>
          </a:p>
          <a:p>
            <a:pPr lvl="0" rtl="0">
              <a:spcBef>
                <a:spcPts val="0"/>
              </a:spcBef>
              <a:buNone/>
            </a:pPr>
            <a:endParaRPr/>
          </a:p>
          <a:p>
            <a:pPr lvl="0" rtl="0">
              <a:spcBef>
                <a:spcPts val="0"/>
              </a:spcBef>
              <a:buNone/>
            </a:pPr>
            <a:r>
              <a:rPr lang="en"/>
              <a:t>Questions would be posed to participants: How are trans students at Centrist College identifying themselves through the culture on campus? How can we create an inclusive environment that will allow them to defeat the negative mindset society has placed on them due to transphobia? </a:t>
            </a:r>
          </a:p>
        </p:txBody>
      </p:sp>
    </p:spTree>
    <p:extLst>
      <p:ext uri="{BB962C8B-B14F-4D97-AF65-F5344CB8AC3E}">
        <p14:creationId xmlns:p14="http://schemas.microsoft.com/office/powerpoint/2010/main" val="206399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Tables will discuss, designated by table number matching to a stage of the model, what supports could be put into place for that particular stage. Senior leaders will potentially identify actions already in place for support, while others may bring up concerns for a need in order to support their particular stage of development.</a:t>
            </a:r>
          </a:p>
        </p:txBody>
      </p:sp>
    </p:spTree>
    <p:extLst>
      <p:ext uri="{BB962C8B-B14F-4D97-AF65-F5344CB8AC3E}">
        <p14:creationId xmlns:p14="http://schemas.microsoft.com/office/powerpoint/2010/main" val="143800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1832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ideo" Target="https://www.youtube.com/embed/rnbnF8QAnsY"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55" name="Shape 55"/>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sz="6000">
                <a:latin typeface="Cabin"/>
                <a:ea typeface="Cabin"/>
                <a:cs typeface="Cabin"/>
                <a:sym typeface="Cabin"/>
              </a:rPr>
              <a:t>StudentAffairs.com </a:t>
            </a:r>
            <a:br>
              <a:rPr lang="en" sz="6000">
                <a:latin typeface="Cabin"/>
                <a:ea typeface="Cabin"/>
                <a:cs typeface="Cabin"/>
                <a:sym typeface="Cabin"/>
              </a:rPr>
            </a:br>
            <a:r>
              <a:rPr lang="en" sz="6000">
                <a:latin typeface="Cabin"/>
                <a:ea typeface="Cabin"/>
                <a:cs typeface="Cabin"/>
                <a:sym typeface="Cabin"/>
              </a:rPr>
              <a:t>Case Study 2016</a:t>
            </a:r>
          </a:p>
        </p:txBody>
      </p:sp>
      <p:sp>
        <p:nvSpPr>
          <p:cNvPr id="56" name="Shape 56"/>
          <p:cNvSpPr txBox="1">
            <a:spLocks noGrp="1"/>
          </p:cNvSpPr>
          <p:nvPr>
            <p:ph type="subTitle" idx="1"/>
          </p:nvPr>
        </p:nvSpPr>
        <p:spPr>
          <a:xfrm>
            <a:off x="311700" y="2834125"/>
            <a:ext cx="8520599" cy="1756800"/>
          </a:xfrm>
          <a:prstGeom prst="rect">
            <a:avLst/>
          </a:prstGeom>
        </p:spPr>
        <p:txBody>
          <a:bodyPr lIns="91425" tIns="91425" rIns="91425" bIns="91425" anchor="t" anchorCtr="0">
            <a:noAutofit/>
          </a:bodyPr>
          <a:lstStyle/>
          <a:p>
            <a:pPr lvl="0" rtl="0">
              <a:spcBef>
                <a:spcPts val="0"/>
              </a:spcBef>
              <a:buNone/>
            </a:pPr>
            <a:r>
              <a:rPr lang="en" sz="1800">
                <a:solidFill>
                  <a:srgbClr val="000000"/>
                </a:solidFill>
                <a:latin typeface="Quicksand"/>
                <a:ea typeface="Quicksand"/>
                <a:cs typeface="Quicksand"/>
                <a:sym typeface="Quicksand"/>
              </a:rPr>
              <a:t>The University of West Georgia - College Student Affairs Program</a:t>
            </a:r>
          </a:p>
          <a:p>
            <a:pPr lvl="0" rtl="0">
              <a:spcBef>
                <a:spcPts val="0"/>
              </a:spcBef>
              <a:buNone/>
            </a:pPr>
            <a:r>
              <a:rPr lang="en" sz="1800">
                <a:solidFill>
                  <a:srgbClr val="000000"/>
                </a:solidFill>
                <a:latin typeface="Quicksand"/>
                <a:ea typeface="Quicksand"/>
                <a:cs typeface="Quicksand"/>
                <a:sym typeface="Quicksand"/>
              </a:rPr>
              <a:t>Team Leader - Courtney Campbell</a:t>
            </a:r>
          </a:p>
          <a:p>
            <a:pPr lvl="0">
              <a:spcBef>
                <a:spcPts val="0"/>
              </a:spcBef>
              <a:buNone/>
            </a:pPr>
            <a:r>
              <a:rPr lang="en" sz="1700">
                <a:solidFill>
                  <a:srgbClr val="000000"/>
                </a:solidFill>
                <a:latin typeface="Quicksand"/>
                <a:ea typeface="Quicksand"/>
                <a:cs typeface="Quicksand"/>
                <a:sym typeface="Quicksand"/>
              </a:rPr>
              <a:t>Team - Courtney Campbell, Alyssa Mitchell, Shayna Sandbank, Sarah Scheel</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27" name="Shape 12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Gender Pronouns</a:t>
            </a:r>
          </a:p>
        </p:txBody>
      </p:sp>
      <p:sp>
        <p:nvSpPr>
          <p:cNvPr id="128" name="Shape 128"/>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29" name="Shape 129"/>
          <p:cNvSpPr txBox="1">
            <a:spLocks noGrp="1"/>
          </p:cNvSpPr>
          <p:nvPr>
            <p:ph type="body" idx="1"/>
          </p:nvPr>
        </p:nvSpPr>
        <p:spPr>
          <a:xfrm>
            <a:off x="311700" y="1152475"/>
            <a:ext cx="5571600" cy="1677900"/>
          </a:xfrm>
          <a:prstGeom prst="rect">
            <a:avLst/>
          </a:prstGeom>
        </p:spPr>
        <p:txBody>
          <a:bodyPr lIns="91425" tIns="91425" rIns="91425" bIns="91425" anchor="t" anchorCtr="0">
            <a:noAutofit/>
          </a:bodyPr>
          <a:lstStyle/>
          <a:p>
            <a:pPr lvl="0" rtl="0">
              <a:spcBef>
                <a:spcPts val="0"/>
              </a:spcBef>
              <a:buNone/>
            </a:pPr>
            <a:r>
              <a:rPr lang="en" sz="3000">
                <a:latin typeface="Quicksand"/>
                <a:ea typeface="Quicksand"/>
                <a:cs typeface="Quicksand"/>
                <a:sym typeface="Quicksand"/>
              </a:rPr>
              <a:t>A quick, easy, and free way to promote a more inclusive environment  for transgender students is to add your own preferred pronouns to your email signature. </a:t>
            </a:r>
            <a:r>
              <a:rPr lang="en">
                <a:latin typeface="Quicksand"/>
                <a:ea typeface="Quicksand"/>
                <a:cs typeface="Quicksand"/>
                <a:sym typeface="Quicksand"/>
              </a:rPr>
              <a:t/>
            </a:r>
            <a:br>
              <a:rPr lang="en">
                <a:latin typeface="Quicksand"/>
                <a:ea typeface="Quicksand"/>
                <a:cs typeface="Quicksand"/>
                <a:sym typeface="Quicksand"/>
              </a:rPr>
            </a:br>
            <a:endParaRPr lang="en">
              <a:latin typeface="Quicksand"/>
              <a:ea typeface="Quicksand"/>
              <a:cs typeface="Quicksand"/>
              <a:sym typeface="Quicksand"/>
            </a:endParaRPr>
          </a:p>
        </p:txBody>
      </p:sp>
      <p:pic>
        <p:nvPicPr>
          <p:cNvPr id="130" name="Shape 130"/>
          <p:cNvPicPr preferRelativeResize="0"/>
          <p:nvPr/>
        </p:nvPicPr>
        <p:blipFill>
          <a:blip r:embed="rId4">
            <a:alphaModFix/>
          </a:blip>
          <a:stretch>
            <a:fillRect/>
          </a:stretch>
        </p:blipFill>
        <p:spPr>
          <a:xfrm>
            <a:off x="5827150" y="1746100"/>
            <a:ext cx="3170649" cy="901749"/>
          </a:xfrm>
          <a:prstGeom prst="rect">
            <a:avLst/>
          </a:prstGeom>
          <a:noFill/>
          <a:ln>
            <a:noFill/>
          </a:ln>
        </p:spPr>
      </p:pic>
      <p:sp>
        <p:nvSpPr>
          <p:cNvPr id="131" name="Shape 131"/>
          <p:cNvSpPr txBox="1">
            <a:spLocks noGrp="1"/>
          </p:cNvSpPr>
          <p:nvPr>
            <p:ph type="body" idx="1"/>
          </p:nvPr>
        </p:nvSpPr>
        <p:spPr>
          <a:xfrm>
            <a:off x="5750950" y="2896175"/>
            <a:ext cx="3170700" cy="1677900"/>
          </a:xfrm>
          <a:prstGeom prst="rect">
            <a:avLst/>
          </a:prstGeom>
        </p:spPr>
        <p:txBody>
          <a:bodyPr lIns="91425" tIns="91425" rIns="91425" bIns="91425" anchor="t" anchorCtr="0">
            <a:noAutofit/>
          </a:bodyPr>
          <a:lstStyle/>
          <a:p>
            <a:pPr lvl="0" algn="ctr" rtl="0">
              <a:spcBef>
                <a:spcPts val="0"/>
              </a:spcBef>
              <a:buNone/>
            </a:pPr>
            <a:r>
              <a:rPr lang="en" sz="1400" b="1">
                <a:solidFill>
                  <a:srgbClr val="6795C1"/>
                </a:solidFill>
                <a:latin typeface="Quicksand"/>
                <a:ea typeface="Quicksand"/>
                <a:cs typeface="Quicksand"/>
                <a:sym typeface="Quicksand"/>
              </a:rPr>
              <a:t>Add your preferred pronouns to your email signatures before the next professional development meeting to be included in an “I’m Inclusive” raffle drawing!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37" name="Shape 137"/>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38" name="Shape 1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Centrist’s Current Campus Climate - </a:t>
            </a:r>
            <a:r>
              <a:rPr lang="en" b="1">
                <a:solidFill>
                  <a:srgbClr val="000000"/>
                </a:solidFill>
                <a:latin typeface="Cabin"/>
                <a:ea typeface="Cabin"/>
                <a:cs typeface="Cabin"/>
                <a:sym typeface="Cabin"/>
              </a:rPr>
              <a:t>Unknown</a:t>
            </a:r>
          </a:p>
        </p:txBody>
      </p:sp>
      <p:sp>
        <p:nvSpPr>
          <p:cNvPr id="139" name="Shape 139"/>
          <p:cNvSpPr txBox="1">
            <a:spLocks noGrp="1"/>
          </p:cNvSpPr>
          <p:nvPr>
            <p:ph type="body" idx="1"/>
          </p:nvPr>
        </p:nvSpPr>
        <p:spPr>
          <a:xfrm>
            <a:off x="2616300" y="1214450"/>
            <a:ext cx="6034499" cy="1061100"/>
          </a:xfrm>
          <a:prstGeom prst="rect">
            <a:avLst/>
          </a:prstGeom>
        </p:spPr>
        <p:txBody>
          <a:bodyPr lIns="91425" tIns="91425" rIns="91425" bIns="91425" anchor="t" anchorCtr="0">
            <a:noAutofit/>
          </a:bodyPr>
          <a:lstStyle/>
          <a:p>
            <a:pPr lvl="0" rtl="0">
              <a:spcBef>
                <a:spcPts val="0"/>
              </a:spcBef>
              <a:buNone/>
            </a:pPr>
            <a:r>
              <a:rPr lang="en" sz="1600">
                <a:latin typeface="Quicksand"/>
                <a:ea typeface="Quicksand"/>
                <a:cs typeface="Quicksand"/>
                <a:sym typeface="Quicksand"/>
              </a:rPr>
              <a:t>Campus Pride website does </a:t>
            </a:r>
            <a:r>
              <a:rPr lang="en" sz="1600" b="1">
                <a:solidFill>
                  <a:srgbClr val="8FC6D7"/>
                </a:solidFill>
                <a:latin typeface="Quicksand"/>
                <a:ea typeface="Quicksand"/>
                <a:cs typeface="Quicksand"/>
                <a:sym typeface="Quicksand"/>
              </a:rPr>
              <a:t>NOT</a:t>
            </a:r>
            <a:r>
              <a:rPr lang="en" sz="1600">
                <a:latin typeface="Quicksand"/>
                <a:ea typeface="Quicksand"/>
                <a:cs typeface="Quicksand"/>
                <a:sym typeface="Quicksand"/>
              </a:rPr>
              <a:t> have Centrist College listed on their Campus Pride Index (CPI) national listing of LGBTQ-friendly colleges and universities</a:t>
            </a:r>
          </a:p>
          <a:p>
            <a:pPr lvl="0" rtl="0">
              <a:spcBef>
                <a:spcPts val="0"/>
              </a:spcBef>
              <a:buNone/>
            </a:pPr>
            <a:endParaRPr>
              <a:latin typeface="Quicksand"/>
              <a:ea typeface="Quicksand"/>
              <a:cs typeface="Quicksand"/>
              <a:sym typeface="Quicksand"/>
            </a:endParaRPr>
          </a:p>
          <a:p>
            <a:pPr lvl="0" rtl="0">
              <a:spcBef>
                <a:spcPts val="0"/>
              </a:spcBef>
              <a:buNone/>
            </a:pPr>
            <a:endParaRPr>
              <a:latin typeface="Quicksand"/>
              <a:ea typeface="Quicksand"/>
              <a:cs typeface="Quicksand"/>
              <a:sym typeface="Quicksand"/>
            </a:endParaRPr>
          </a:p>
        </p:txBody>
      </p:sp>
      <p:pic>
        <p:nvPicPr>
          <p:cNvPr id="140" name="Shape 140"/>
          <p:cNvPicPr preferRelativeResize="0"/>
          <p:nvPr/>
        </p:nvPicPr>
        <p:blipFill>
          <a:blip r:embed="rId4">
            <a:alphaModFix/>
          </a:blip>
          <a:stretch>
            <a:fillRect/>
          </a:stretch>
        </p:blipFill>
        <p:spPr>
          <a:xfrm>
            <a:off x="85725" y="1138249"/>
            <a:ext cx="2530574" cy="1111625"/>
          </a:xfrm>
          <a:prstGeom prst="rect">
            <a:avLst/>
          </a:prstGeom>
          <a:noFill/>
          <a:ln>
            <a:noFill/>
          </a:ln>
        </p:spPr>
      </p:pic>
      <p:sp>
        <p:nvSpPr>
          <p:cNvPr id="141" name="Shape 141"/>
          <p:cNvSpPr txBox="1">
            <a:spLocks noGrp="1"/>
          </p:cNvSpPr>
          <p:nvPr>
            <p:ph type="body" idx="1"/>
          </p:nvPr>
        </p:nvSpPr>
        <p:spPr>
          <a:xfrm>
            <a:off x="85725" y="2243675"/>
            <a:ext cx="9007500" cy="1061100"/>
          </a:xfrm>
          <a:prstGeom prst="rect">
            <a:avLst/>
          </a:prstGeom>
        </p:spPr>
        <p:txBody>
          <a:bodyPr lIns="91425" tIns="91425" rIns="91425" bIns="91425" anchor="t" anchorCtr="0">
            <a:noAutofit/>
          </a:bodyPr>
          <a:lstStyle/>
          <a:p>
            <a:pPr lvl="0" algn="ctr" rtl="0">
              <a:spcBef>
                <a:spcPts val="0"/>
              </a:spcBef>
              <a:buNone/>
            </a:pPr>
            <a:r>
              <a:rPr lang="en" sz="1600" b="1">
                <a:latin typeface="Quicksand"/>
                <a:ea typeface="Quicksand"/>
                <a:cs typeface="Quicksand"/>
                <a:sym typeface="Quicksand"/>
              </a:rPr>
              <a:t>No </a:t>
            </a:r>
            <a:r>
              <a:rPr lang="en" sz="1600" b="1">
                <a:solidFill>
                  <a:srgbClr val="0F88CA"/>
                </a:solidFill>
                <a:latin typeface="Quicksand"/>
                <a:ea typeface="Quicksand"/>
                <a:cs typeface="Quicksand"/>
                <a:sym typeface="Quicksand"/>
              </a:rPr>
              <a:t>formal</a:t>
            </a:r>
            <a:r>
              <a:rPr lang="en" sz="1600" b="1">
                <a:latin typeface="Quicksand"/>
                <a:ea typeface="Quicksand"/>
                <a:cs typeface="Quicksand"/>
                <a:sym typeface="Quicksand"/>
              </a:rPr>
              <a:t> or </a:t>
            </a:r>
            <a:r>
              <a:rPr lang="en" sz="1600" b="1">
                <a:solidFill>
                  <a:srgbClr val="46ABA4"/>
                </a:solidFill>
                <a:latin typeface="Quicksand"/>
                <a:ea typeface="Quicksand"/>
                <a:cs typeface="Quicksand"/>
                <a:sym typeface="Quicksand"/>
              </a:rPr>
              <a:t>informal</a:t>
            </a:r>
            <a:r>
              <a:rPr lang="en" sz="1600" b="1">
                <a:latin typeface="Quicksand"/>
                <a:ea typeface="Quicksand"/>
                <a:cs typeface="Quicksand"/>
                <a:sym typeface="Quicksand"/>
              </a:rPr>
              <a:t> assessment has been completed at Centrist </a:t>
            </a:r>
          </a:p>
          <a:p>
            <a:pPr lvl="0" algn="ctr" rtl="0">
              <a:spcBef>
                <a:spcPts val="0"/>
              </a:spcBef>
              <a:buNone/>
            </a:pPr>
            <a:endParaRPr b="1">
              <a:latin typeface="Quicksand"/>
              <a:ea typeface="Quicksand"/>
              <a:cs typeface="Quicksand"/>
              <a:sym typeface="Quicksand"/>
            </a:endParaRPr>
          </a:p>
          <a:p>
            <a:pPr lvl="0" algn="ctr" rtl="0">
              <a:spcBef>
                <a:spcPts val="0"/>
              </a:spcBef>
              <a:buNone/>
            </a:pPr>
            <a:endParaRPr b="1">
              <a:latin typeface="Quicksand"/>
              <a:ea typeface="Quicksand"/>
              <a:cs typeface="Quicksand"/>
              <a:sym typeface="Quicksand"/>
            </a:endParaRPr>
          </a:p>
        </p:txBody>
      </p:sp>
      <p:sp>
        <p:nvSpPr>
          <p:cNvPr id="142" name="Shape 142"/>
          <p:cNvSpPr txBox="1">
            <a:spLocks noGrp="1"/>
          </p:cNvSpPr>
          <p:nvPr>
            <p:ph type="body" idx="1"/>
          </p:nvPr>
        </p:nvSpPr>
        <p:spPr>
          <a:xfrm>
            <a:off x="-750" y="2462225"/>
            <a:ext cx="9144000" cy="1061100"/>
          </a:xfrm>
          <a:prstGeom prst="rect">
            <a:avLst/>
          </a:prstGeom>
        </p:spPr>
        <p:txBody>
          <a:bodyPr lIns="91425" tIns="91425" rIns="91425" bIns="91425" anchor="t" anchorCtr="0">
            <a:noAutofit/>
          </a:bodyPr>
          <a:lstStyle/>
          <a:p>
            <a:pPr lvl="0" algn="ctr" rtl="0">
              <a:spcBef>
                <a:spcPts val="0"/>
              </a:spcBef>
              <a:buNone/>
            </a:pPr>
            <a:r>
              <a:rPr lang="en" sz="1600">
                <a:latin typeface="Quicksand"/>
                <a:ea typeface="Quicksand"/>
                <a:cs typeface="Quicksand"/>
                <a:sym typeface="Quicksand"/>
              </a:rPr>
              <a:t>The Campus Pride Index provides a “Report Card” checklist that can be used for assessment here at Centrist prior to requesting a listing on Campus Pride website</a:t>
            </a:r>
          </a:p>
          <a:p>
            <a:pPr lvl="0" algn="ctr" rtl="0">
              <a:spcBef>
                <a:spcPts val="0"/>
              </a:spcBef>
              <a:buNone/>
            </a:pPr>
            <a:endParaRPr>
              <a:latin typeface="Quicksand"/>
              <a:ea typeface="Quicksand"/>
              <a:cs typeface="Quicksand"/>
              <a:sym typeface="Quicksand"/>
            </a:endParaRPr>
          </a:p>
        </p:txBody>
      </p:sp>
      <p:pic>
        <p:nvPicPr>
          <p:cNvPr id="143" name="Shape 143"/>
          <p:cNvPicPr preferRelativeResize="0"/>
          <p:nvPr/>
        </p:nvPicPr>
        <p:blipFill>
          <a:blip r:embed="rId5">
            <a:alphaModFix/>
          </a:blip>
          <a:stretch>
            <a:fillRect/>
          </a:stretch>
        </p:blipFill>
        <p:spPr>
          <a:xfrm>
            <a:off x="85725" y="3228673"/>
            <a:ext cx="2627170" cy="302229"/>
          </a:xfrm>
          <a:prstGeom prst="rect">
            <a:avLst/>
          </a:prstGeom>
          <a:noFill/>
          <a:ln>
            <a:noFill/>
          </a:ln>
        </p:spPr>
      </p:pic>
      <p:pic>
        <p:nvPicPr>
          <p:cNvPr id="144" name="Shape 144"/>
          <p:cNvPicPr preferRelativeResize="0"/>
          <p:nvPr/>
        </p:nvPicPr>
        <p:blipFill>
          <a:blip r:embed="rId6">
            <a:alphaModFix/>
          </a:blip>
          <a:stretch>
            <a:fillRect/>
          </a:stretch>
        </p:blipFill>
        <p:spPr>
          <a:xfrm>
            <a:off x="238125" y="3623365"/>
            <a:ext cx="3245327" cy="656058"/>
          </a:xfrm>
          <a:prstGeom prst="rect">
            <a:avLst/>
          </a:prstGeom>
          <a:noFill/>
          <a:ln>
            <a:noFill/>
          </a:ln>
        </p:spPr>
      </p:pic>
      <p:pic>
        <p:nvPicPr>
          <p:cNvPr id="145" name="Shape 145"/>
          <p:cNvPicPr preferRelativeResize="0"/>
          <p:nvPr/>
        </p:nvPicPr>
        <p:blipFill>
          <a:blip r:embed="rId7">
            <a:alphaModFix/>
          </a:blip>
          <a:stretch>
            <a:fillRect/>
          </a:stretch>
        </p:blipFill>
        <p:spPr>
          <a:xfrm>
            <a:off x="3044530" y="3213930"/>
            <a:ext cx="2399040" cy="331715"/>
          </a:xfrm>
          <a:prstGeom prst="rect">
            <a:avLst/>
          </a:prstGeom>
          <a:noFill/>
          <a:ln>
            <a:noFill/>
          </a:ln>
        </p:spPr>
      </p:pic>
      <p:pic>
        <p:nvPicPr>
          <p:cNvPr id="146" name="Shape 146"/>
          <p:cNvPicPr preferRelativeResize="0"/>
          <p:nvPr/>
        </p:nvPicPr>
        <p:blipFill>
          <a:blip r:embed="rId8">
            <a:alphaModFix/>
          </a:blip>
          <a:stretch>
            <a:fillRect/>
          </a:stretch>
        </p:blipFill>
        <p:spPr>
          <a:xfrm>
            <a:off x="3691054" y="3738907"/>
            <a:ext cx="2229783" cy="361200"/>
          </a:xfrm>
          <a:prstGeom prst="rect">
            <a:avLst/>
          </a:prstGeom>
          <a:noFill/>
          <a:ln>
            <a:noFill/>
          </a:ln>
        </p:spPr>
      </p:pic>
      <p:pic>
        <p:nvPicPr>
          <p:cNvPr id="147" name="Shape 147"/>
          <p:cNvPicPr preferRelativeResize="0"/>
          <p:nvPr/>
        </p:nvPicPr>
        <p:blipFill>
          <a:blip r:embed="rId9">
            <a:alphaModFix/>
          </a:blip>
          <a:stretch>
            <a:fillRect/>
          </a:stretch>
        </p:blipFill>
        <p:spPr>
          <a:xfrm>
            <a:off x="655162" y="4399463"/>
            <a:ext cx="3451380" cy="390686"/>
          </a:xfrm>
          <a:prstGeom prst="rect">
            <a:avLst/>
          </a:prstGeom>
          <a:noFill/>
          <a:ln>
            <a:noFill/>
          </a:ln>
        </p:spPr>
      </p:pic>
      <p:pic>
        <p:nvPicPr>
          <p:cNvPr id="148" name="Shape 148"/>
          <p:cNvPicPr preferRelativeResize="0"/>
          <p:nvPr/>
        </p:nvPicPr>
        <p:blipFill>
          <a:blip r:embed="rId10">
            <a:alphaModFix/>
          </a:blip>
          <a:stretch>
            <a:fillRect/>
          </a:stretch>
        </p:blipFill>
        <p:spPr>
          <a:xfrm>
            <a:off x="6275610" y="3815107"/>
            <a:ext cx="2472630" cy="361200"/>
          </a:xfrm>
          <a:prstGeom prst="rect">
            <a:avLst/>
          </a:prstGeom>
          <a:noFill/>
          <a:ln>
            <a:noFill/>
          </a:ln>
        </p:spPr>
      </p:pic>
      <p:pic>
        <p:nvPicPr>
          <p:cNvPr id="149" name="Shape 149"/>
          <p:cNvPicPr preferRelativeResize="0"/>
          <p:nvPr/>
        </p:nvPicPr>
        <p:blipFill>
          <a:blip r:embed="rId11">
            <a:alphaModFix/>
          </a:blip>
          <a:stretch>
            <a:fillRect/>
          </a:stretch>
        </p:blipFill>
        <p:spPr>
          <a:xfrm>
            <a:off x="5820421" y="3343819"/>
            <a:ext cx="3009839" cy="324343"/>
          </a:xfrm>
          <a:prstGeom prst="rect">
            <a:avLst/>
          </a:prstGeom>
          <a:noFill/>
          <a:ln>
            <a:noFill/>
          </a:ln>
        </p:spPr>
      </p:pic>
      <p:pic>
        <p:nvPicPr>
          <p:cNvPr id="150" name="Shape 150"/>
          <p:cNvPicPr preferRelativeResize="0"/>
          <p:nvPr/>
        </p:nvPicPr>
        <p:blipFill>
          <a:blip r:embed="rId12">
            <a:alphaModFix/>
          </a:blip>
          <a:stretch>
            <a:fillRect/>
          </a:stretch>
        </p:blipFill>
        <p:spPr>
          <a:xfrm>
            <a:off x="4216007" y="4302125"/>
            <a:ext cx="3399867" cy="361200"/>
          </a:xfrm>
          <a:prstGeom prst="rect">
            <a:avLst/>
          </a:prstGeom>
          <a:noFill/>
          <a:ln>
            <a:noFill/>
          </a:ln>
        </p:spPr>
      </p:pic>
      <p:sp>
        <p:nvSpPr>
          <p:cNvPr id="151" name="Shape 151"/>
          <p:cNvSpPr txBox="1">
            <a:spLocks noGrp="1"/>
          </p:cNvSpPr>
          <p:nvPr>
            <p:ph type="body" idx="1"/>
          </p:nvPr>
        </p:nvSpPr>
        <p:spPr>
          <a:xfrm>
            <a:off x="-248600" y="4750550"/>
            <a:ext cx="9563399" cy="1061100"/>
          </a:xfrm>
          <a:prstGeom prst="rect">
            <a:avLst/>
          </a:prstGeom>
        </p:spPr>
        <p:txBody>
          <a:bodyPr lIns="91425" tIns="91425" rIns="91425" bIns="91425" anchor="t" anchorCtr="0">
            <a:noAutofit/>
          </a:bodyPr>
          <a:lstStyle/>
          <a:p>
            <a:pPr lvl="0" algn="ctr" rtl="0">
              <a:spcBef>
                <a:spcPts val="0"/>
              </a:spcBef>
              <a:buNone/>
            </a:pPr>
            <a:r>
              <a:rPr lang="en" sz="1600" b="1">
                <a:latin typeface="Quicksand"/>
                <a:ea typeface="Quicksand"/>
                <a:cs typeface="Quicksand"/>
                <a:sym typeface="Quicksand"/>
              </a:rPr>
              <a:t>*See Printed Report Card for </a:t>
            </a:r>
            <a:r>
              <a:rPr lang="en" sz="1600" b="1">
                <a:solidFill>
                  <a:srgbClr val="8FC6D7"/>
                </a:solidFill>
                <a:latin typeface="Quicksand"/>
                <a:ea typeface="Quicksand"/>
                <a:cs typeface="Quicksand"/>
                <a:sym typeface="Quicksand"/>
              </a:rPr>
              <a:t>Five-Star-Rated</a:t>
            </a:r>
            <a:r>
              <a:rPr lang="en" sz="1600" b="1">
                <a:latin typeface="Quicksand"/>
                <a:ea typeface="Quicksand"/>
                <a:cs typeface="Quicksand"/>
                <a:sym typeface="Quicksand"/>
              </a:rPr>
              <a:t> Ithaca College and discuss with your table*</a:t>
            </a:r>
          </a:p>
          <a:p>
            <a:pPr lvl="0" algn="ctr" rtl="0">
              <a:spcBef>
                <a:spcPts val="0"/>
              </a:spcBef>
              <a:buNone/>
            </a:pPr>
            <a:endParaRPr b="1">
              <a:latin typeface="Quicksand"/>
              <a:ea typeface="Quicksand"/>
              <a:cs typeface="Quicksand"/>
              <a:sym typeface="Quicksand"/>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1000"/>
                                        <p:tgtEl>
                                          <p:spTgt spid="144"/>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par>
                                <p:cTn id="14" presetID="10" presetClass="entr" presetSubtype="0" fill="hold"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1000"/>
                                        <p:tgtEl>
                                          <p:spTgt spid="146"/>
                                        </p:tgtEl>
                                      </p:cBhvr>
                                    </p:animEffect>
                                  </p:childTnLst>
                                </p:cTn>
                              </p:par>
                              <p:par>
                                <p:cTn id="17" presetID="10"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childTnLst>
                                </p:cTn>
                              </p:par>
                              <p:par>
                                <p:cTn id="20" presetID="10" presetClass="entr" presetSubtype="0" fill="hold"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fade">
                                      <p:cBhvr>
                                        <p:cTn id="22" dur="1000"/>
                                        <p:tgtEl>
                                          <p:spTgt spid="148"/>
                                        </p:tgtEl>
                                      </p:cBhvr>
                                    </p:animEffect>
                                  </p:childTnLst>
                                </p:cTn>
                              </p:par>
                              <p:par>
                                <p:cTn id="23" presetID="10" presetClass="entr" presetSubtype="0" fill="hold"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1000"/>
                                        <p:tgtEl>
                                          <p:spTgt spid="150"/>
                                        </p:tgtEl>
                                      </p:cBhvr>
                                    </p:animEffect>
                                  </p:childTnLst>
                                </p:cTn>
                              </p:par>
                              <p:par>
                                <p:cTn id="26" presetID="10" presetClass="entr" presetSubtype="0" fill="hold"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1000"/>
                                        <p:tgtEl>
                                          <p:spTgt spid="1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57" name="Shape 15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Assessment Plan</a:t>
            </a:r>
          </a:p>
        </p:txBody>
      </p:sp>
      <p:sp>
        <p:nvSpPr>
          <p:cNvPr id="158" name="Shape 158"/>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59" name="Shape 15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Font typeface="Quicksand"/>
            </a:pPr>
            <a:r>
              <a:rPr lang="en">
                <a:latin typeface="Quicksand"/>
                <a:ea typeface="Quicksand"/>
                <a:cs typeface="Quicksand"/>
                <a:sym typeface="Quicksand"/>
              </a:rPr>
              <a:t>Roundtable with department directors to discuss CPI checklist</a:t>
            </a:r>
          </a:p>
          <a:p>
            <a:pPr marL="457200" lvl="0" indent="-228600" rtl="0">
              <a:spcBef>
                <a:spcPts val="0"/>
              </a:spcBef>
              <a:buFont typeface="Quicksand"/>
            </a:pPr>
            <a:r>
              <a:rPr lang="en">
                <a:latin typeface="Quicksand"/>
                <a:ea typeface="Quicksand"/>
                <a:cs typeface="Quicksand"/>
                <a:sym typeface="Quicksand"/>
              </a:rPr>
              <a:t>Directors have 6 weeks to compile data and research </a:t>
            </a:r>
          </a:p>
          <a:p>
            <a:pPr marL="914400" lvl="1" indent="-228600" rtl="0">
              <a:spcBef>
                <a:spcPts val="0"/>
              </a:spcBef>
              <a:buFont typeface="Quicksand"/>
            </a:pPr>
            <a:r>
              <a:rPr lang="en">
                <a:latin typeface="Quicksand"/>
                <a:ea typeface="Quicksand"/>
                <a:cs typeface="Quicksand"/>
                <a:sym typeface="Quicksand"/>
              </a:rPr>
              <a:t>While directors do research, senior staff hold 3 Town Halls (one every 2 weeks) to invite community and campus members to discuss creating a more welcoming environment for transgender students.</a:t>
            </a:r>
          </a:p>
          <a:p>
            <a:pPr marL="457200" lvl="0" indent="-228600" rtl="0">
              <a:spcBef>
                <a:spcPts val="0"/>
              </a:spcBef>
              <a:buFont typeface="Quicksand"/>
            </a:pPr>
            <a:r>
              <a:rPr lang="en">
                <a:latin typeface="Quicksand"/>
                <a:ea typeface="Quicksand"/>
                <a:cs typeface="Quicksand"/>
                <a:sym typeface="Quicksand"/>
              </a:rPr>
              <a:t>Directors present research to senior staff members during sixth week</a:t>
            </a:r>
          </a:p>
          <a:p>
            <a:pPr marL="457200" lvl="0" indent="-228600" rtl="0">
              <a:spcBef>
                <a:spcPts val="0"/>
              </a:spcBef>
              <a:buFont typeface="Quicksand"/>
            </a:pPr>
            <a:r>
              <a:rPr lang="en">
                <a:latin typeface="Quicksand"/>
                <a:ea typeface="Quicksand"/>
                <a:cs typeface="Quicksand"/>
                <a:sym typeface="Quicksand"/>
              </a:rPr>
              <a:t>Apply to be listed on Campus Pride, share findings, compile strengths and weaknesses, create action plan to improve campus environment based on Campus Pride recommendations </a:t>
            </a:r>
          </a:p>
          <a:p>
            <a:pPr lvl="0" rtl="0">
              <a:spcBef>
                <a:spcPts val="0"/>
              </a:spcBef>
              <a:buNone/>
            </a:pPr>
            <a:endParaRPr>
              <a:latin typeface="Quicksand"/>
              <a:ea typeface="Quicksand"/>
              <a:cs typeface="Quicksand"/>
              <a:sym typeface="Quicksand"/>
            </a:endParaRPr>
          </a:p>
          <a:p>
            <a:pPr lvl="0" rtl="0">
              <a:spcBef>
                <a:spcPts val="0"/>
              </a:spcBef>
              <a:buNone/>
            </a:pPr>
            <a:endParaRPr>
              <a:latin typeface="Quicksand"/>
              <a:ea typeface="Quicksand"/>
              <a:cs typeface="Quicksand"/>
              <a:sym typeface="Quicksand"/>
            </a:endParaRPr>
          </a:p>
        </p:txBody>
      </p:sp>
      <p:pic>
        <p:nvPicPr>
          <p:cNvPr id="160" name="Shape 1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0" y="4362354"/>
            <a:ext cx="9143999" cy="781675"/>
          </a:xfrm>
          <a:prstGeom prst="rect">
            <a:avLst/>
          </a:prstGeom>
          <a:noFill/>
          <a:ln>
            <a:noFill/>
          </a:ln>
        </p:spPr>
      </p:pic>
      <p:pic>
        <p:nvPicPr>
          <p:cNvPr id="161" name="Shape 161"/>
          <p:cNvPicPr preferRelativeResize="0"/>
          <p:nvPr/>
        </p:nvPicPr>
        <p:blipFill>
          <a:blip r:embed="rId5">
            <a:alphaModFix/>
          </a:blip>
          <a:stretch>
            <a:fillRect/>
          </a:stretch>
        </p:blipFill>
        <p:spPr>
          <a:xfrm>
            <a:off x="7342421" y="4362363"/>
            <a:ext cx="1779453" cy="781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67" name="Shape 1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National News</a:t>
            </a:r>
          </a:p>
        </p:txBody>
      </p:sp>
      <p:sp>
        <p:nvSpPr>
          <p:cNvPr id="168" name="Shape 168"/>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69" name="Shape 169"/>
          <p:cNvSpPr txBox="1">
            <a:spLocks noGrp="1"/>
          </p:cNvSpPr>
          <p:nvPr>
            <p:ph type="body" idx="1"/>
          </p:nvPr>
        </p:nvSpPr>
        <p:spPr>
          <a:xfrm>
            <a:off x="423525" y="3460150"/>
            <a:ext cx="8520599" cy="3416400"/>
          </a:xfrm>
          <a:prstGeom prst="rect">
            <a:avLst/>
          </a:prstGeom>
        </p:spPr>
        <p:txBody>
          <a:bodyPr lIns="91425" tIns="91425" rIns="91425" bIns="91425" anchor="t" anchorCtr="0">
            <a:noAutofit/>
          </a:bodyPr>
          <a:lstStyle/>
          <a:p>
            <a:pPr lvl="0" rtl="0">
              <a:spcBef>
                <a:spcPts val="0"/>
              </a:spcBef>
              <a:buNone/>
            </a:pPr>
            <a:r>
              <a:rPr lang="en" b="1">
                <a:solidFill>
                  <a:srgbClr val="8FC6D7"/>
                </a:solidFill>
                <a:latin typeface="Quicksand"/>
                <a:ea typeface="Quicksand"/>
                <a:cs typeface="Quicksand"/>
                <a:sym typeface="Quicksand"/>
              </a:rPr>
              <a:t>Retention</a:t>
            </a:r>
            <a:br>
              <a:rPr lang="en" b="1">
                <a:solidFill>
                  <a:srgbClr val="8FC6D7"/>
                </a:solidFill>
                <a:latin typeface="Quicksand"/>
                <a:ea typeface="Quicksand"/>
                <a:cs typeface="Quicksand"/>
                <a:sym typeface="Quicksand"/>
              </a:rPr>
            </a:br>
            <a:r>
              <a:rPr lang="en" b="1">
                <a:solidFill>
                  <a:srgbClr val="6795C1"/>
                </a:solidFill>
                <a:latin typeface="Quicksand"/>
                <a:ea typeface="Quicksand"/>
                <a:cs typeface="Quicksand"/>
                <a:sym typeface="Quicksand"/>
              </a:rPr>
              <a:t>Safety and Inclusion </a:t>
            </a:r>
            <a:r>
              <a:rPr lang="en" b="1">
                <a:latin typeface="Quicksand"/>
                <a:ea typeface="Quicksand"/>
                <a:cs typeface="Quicksand"/>
                <a:sym typeface="Quicksand"/>
              </a:rPr>
              <a:t/>
            </a:r>
            <a:br>
              <a:rPr lang="en" b="1">
                <a:latin typeface="Quicksand"/>
                <a:ea typeface="Quicksand"/>
                <a:cs typeface="Quicksand"/>
                <a:sym typeface="Quicksand"/>
              </a:rPr>
            </a:br>
            <a:r>
              <a:rPr lang="en" b="1">
                <a:solidFill>
                  <a:srgbClr val="46ABA4"/>
                </a:solidFill>
                <a:latin typeface="Quicksand"/>
                <a:ea typeface="Quicksand"/>
                <a:cs typeface="Quicksand"/>
                <a:sym typeface="Quicksand"/>
              </a:rPr>
              <a:t>Academic success </a:t>
            </a:r>
            <a:r>
              <a:rPr lang="en" b="1">
                <a:latin typeface="Quicksand"/>
                <a:ea typeface="Quicksand"/>
                <a:cs typeface="Quicksand"/>
                <a:sym typeface="Quicksand"/>
              </a:rPr>
              <a:t/>
            </a:r>
            <a:br>
              <a:rPr lang="en" b="1">
                <a:latin typeface="Quicksand"/>
                <a:ea typeface="Quicksand"/>
                <a:cs typeface="Quicksand"/>
                <a:sym typeface="Quicksand"/>
              </a:rPr>
            </a:br>
            <a:r>
              <a:rPr lang="en" b="1">
                <a:latin typeface="Quicksand"/>
                <a:ea typeface="Quicksand"/>
                <a:cs typeface="Quicksand"/>
                <a:sym typeface="Quicksand"/>
              </a:rPr>
              <a:t>Physical and mental well-being       </a:t>
            </a:r>
            <a:r>
              <a:rPr lang="en" sz="2000" b="1">
                <a:solidFill>
                  <a:srgbClr val="0B5394"/>
                </a:solidFill>
                <a:latin typeface="Quicksand"/>
                <a:ea typeface="Quicksand"/>
                <a:cs typeface="Quicksand"/>
                <a:sym typeface="Quicksand"/>
              </a:rPr>
              <a:t>What else have you heard about?</a:t>
            </a:r>
            <a:r>
              <a:rPr lang="en" b="1">
                <a:latin typeface="Quicksand"/>
                <a:ea typeface="Quicksand"/>
                <a:cs typeface="Quicksand"/>
                <a:sym typeface="Quicksand"/>
              </a:rPr>
              <a:t/>
            </a:r>
            <a:br>
              <a:rPr lang="en" b="1">
                <a:latin typeface="Quicksand"/>
                <a:ea typeface="Quicksand"/>
                <a:cs typeface="Quicksand"/>
                <a:sym typeface="Quicksand"/>
              </a:rPr>
            </a:br>
            <a:endParaRPr lang="en" b="1">
              <a:latin typeface="Quicksand"/>
              <a:ea typeface="Quicksand"/>
              <a:cs typeface="Quicksand"/>
              <a:sym typeface="Quicksand"/>
            </a:endParaRPr>
          </a:p>
        </p:txBody>
      </p:sp>
      <p:pic>
        <p:nvPicPr>
          <p:cNvPr id="170" name="Shape 170"/>
          <p:cNvPicPr preferRelativeResize="0"/>
          <p:nvPr/>
        </p:nvPicPr>
        <p:blipFill>
          <a:blip r:embed="rId4">
            <a:alphaModFix/>
          </a:blip>
          <a:stretch>
            <a:fillRect/>
          </a:stretch>
        </p:blipFill>
        <p:spPr>
          <a:xfrm>
            <a:off x="2452687" y="1185862"/>
            <a:ext cx="6600825" cy="1095375"/>
          </a:xfrm>
          <a:prstGeom prst="rect">
            <a:avLst/>
          </a:prstGeom>
          <a:noFill/>
          <a:ln>
            <a:noFill/>
          </a:ln>
        </p:spPr>
      </p:pic>
      <p:sp>
        <p:nvSpPr>
          <p:cNvPr id="171" name="Shape 171"/>
          <p:cNvSpPr txBox="1"/>
          <p:nvPr/>
        </p:nvSpPr>
        <p:spPr>
          <a:xfrm>
            <a:off x="6286500" y="712925"/>
            <a:ext cx="8226300" cy="3000000"/>
          </a:xfrm>
          <a:prstGeom prst="rect">
            <a:avLst/>
          </a:prstGeom>
          <a:noFill/>
          <a:ln>
            <a:noFill/>
          </a:ln>
        </p:spPr>
        <p:txBody>
          <a:bodyPr lIns="91425" tIns="91425" rIns="91425" bIns="91425" anchor="ctr" anchorCtr="0">
            <a:noAutofit/>
          </a:bodyPr>
          <a:lstStyle/>
          <a:p>
            <a:pPr lvl="0" rtl="0">
              <a:spcBef>
                <a:spcPts val="0"/>
              </a:spcBef>
              <a:buNone/>
            </a:pPr>
            <a:r>
              <a:rPr lang="en" sz="800"/>
              <a:t>https://www.campuspride.org/tpc/student-health-insurance/</a:t>
            </a:r>
          </a:p>
        </p:txBody>
      </p:sp>
      <p:pic>
        <p:nvPicPr>
          <p:cNvPr id="172" name="Shape 172"/>
          <p:cNvPicPr preferRelativeResize="0"/>
          <p:nvPr/>
        </p:nvPicPr>
        <p:blipFill>
          <a:blip r:embed="rId5">
            <a:alphaModFix/>
          </a:blip>
          <a:stretch>
            <a:fillRect/>
          </a:stretch>
        </p:blipFill>
        <p:spPr>
          <a:xfrm>
            <a:off x="34500" y="2373200"/>
            <a:ext cx="7734300" cy="952500"/>
          </a:xfrm>
          <a:prstGeom prst="rect">
            <a:avLst/>
          </a:prstGeom>
          <a:noFill/>
          <a:ln>
            <a:noFill/>
          </a:ln>
        </p:spPr>
      </p:pic>
      <p:sp>
        <p:nvSpPr>
          <p:cNvPr id="173" name="Shape 173"/>
          <p:cNvSpPr txBox="1"/>
          <p:nvPr/>
        </p:nvSpPr>
        <p:spPr>
          <a:xfrm>
            <a:off x="2863075" y="2814500"/>
            <a:ext cx="4905600" cy="663600"/>
          </a:xfrm>
          <a:prstGeom prst="rect">
            <a:avLst/>
          </a:prstGeom>
          <a:noFill/>
          <a:ln>
            <a:noFill/>
          </a:ln>
        </p:spPr>
        <p:txBody>
          <a:bodyPr lIns="91425" tIns="91425" rIns="91425" bIns="91425" anchor="ctr" anchorCtr="0">
            <a:noAutofit/>
          </a:bodyPr>
          <a:lstStyle/>
          <a:p>
            <a:pPr lvl="0" rtl="0">
              <a:spcBef>
                <a:spcPts val="0"/>
              </a:spcBef>
              <a:buNone/>
            </a:pPr>
            <a:r>
              <a:rPr lang="en" sz="700"/>
              <a:t>http://www.cardinalnewmansociety.org/CatholicEducationDaily/DetailsPage/tabid/102/ArticleID/4659/%E2%80%98Gender-Inclusive-Housing%E2%80%99-Pilot-Program-Launched-at-Univ-of-San-Francisco.aspx</a:t>
            </a:r>
          </a:p>
        </p:txBody>
      </p:sp>
      <p:pic>
        <p:nvPicPr>
          <p:cNvPr id="174" name="Shape 17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859827" y="3401900"/>
            <a:ext cx="5193701" cy="994649"/>
          </a:xfrm>
          <a:prstGeom prst="rect">
            <a:avLst/>
          </a:prstGeom>
          <a:noFill/>
          <a:ln>
            <a:noFill/>
          </a:ln>
        </p:spPr>
      </p:pic>
      <p:sp>
        <p:nvSpPr>
          <p:cNvPr id="175" name="Shape 175"/>
          <p:cNvSpPr txBox="1"/>
          <p:nvPr/>
        </p:nvSpPr>
        <p:spPr>
          <a:xfrm>
            <a:off x="7156425" y="4040875"/>
            <a:ext cx="3000000" cy="500699"/>
          </a:xfrm>
          <a:prstGeom prst="rect">
            <a:avLst/>
          </a:prstGeom>
          <a:noFill/>
          <a:ln>
            <a:noFill/>
          </a:ln>
        </p:spPr>
        <p:txBody>
          <a:bodyPr lIns="91425" tIns="91425" rIns="91425" bIns="91425" anchor="ctr" anchorCtr="0">
            <a:noAutofit/>
          </a:bodyPr>
          <a:lstStyle/>
          <a:p>
            <a:pPr lvl="0" rtl="0">
              <a:spcBef>
                <a:spcPts val="0"/>
              </a:spcBef>
              <a:buNone/>
            </a:pPr>
            <a:r>
              <a:rPr lang="en" sz="800"/>
              <a:t>http://bowdoinorient.com/article/10985</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0" presetClass="entr" presetSubtype="0"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1000"/>
                                        <p:tgtEl>
                                          <p:spTgt spid="1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1000"/>
                                        <p:tgtEl>
                                          <p:spTgt spid="172"/>
                                        </p:tgtEl>
                                      </p:cBhvr>
                                    </p:animEffect>
                                  </p:childTnLst>
                                </p:cTn>
                              </p:par>
                              <p:par>
                                <p:cTn id="16" presetID="10" presetClass="entr" presetSubtype="0" fill="hold" nodeType="withEffect">
                                  <p:stCondLst>
                                    <p:cond delay="0"/>
                                  </p:stCondLst>
                                  <p:childTnLst>
                                    <p:set>
                                      <p:cBhvr>
                                        <p:cTn id="17" dur="1" fill="hold">
                                          <p:stCondLst>
                                            <p:cond delay="0"/>
                                          </p:stCondLst>
                                        </p:cTn>
                                        <p:tgtEl>
                                          <p:spTgt spid="173"/>
                                        </p:tgtEl>
                                        <p:attrNameLst>
                                          <p:attrName>style.visibility</p:attrName>
                                        </p:attrNameLst>
                                      </p:cBhvr>
                                      <p:to>
                                        <p:strVal val="visible"/>
                                      </p:to>
                                    </p:set>
                                    <p:animEffect transition="in" filter="fade">
                                      <p:cBhvr>
                                        <p:cTn id="18" dur="1000"/>
                                        <p:tgtEl>
                                          <p:spTgt spid="1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1000"/>
                                        <p:tgtEl>
                                          <p:spTgt spid="174"/>
                                        </p:tgtEl>
                                      </p:cBhvr>
                                    </p:animEffect>
                                  </p:childTnLst>
                                </p:cTn>
                              </p:par>
                              <p:par>
                                <p:cTn id="24" presetID="10" presetClass="entr" presetSubtype="0"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10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fade">
                                      <p:cBhvr>
                                        <p:cTn id="31"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81" name="Shape 18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Title IX, FERPA, and Transgender Students</a:t>
            </a:r>
          </a:p>
        </p:txBody>
      </p:sp>
      <p:sp>
        <p:nvSpPr>
          <p:cNvPr id="182" name="Shape 182"/>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83" name="Shape 183"/>
          <p:cNvSpPr txBox="1">
            <a:spLocks noGrp="1"/>
          </p:cNvSpPr>
          <p:nvPr>
            <p:ph type="body" idx="1"/>
          </p:nvPr>
        </p:nvSpPr>
        <p:spPr>
          <a:xfrm>
            <a:off x="311700" y="1152475"/>
            <a:ext cx="8520599" cy="4007699"/>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On April 29, 2014 The Department of Education clarified that transgender students </a:t>
            </a:r>
            <a:r>
              <a:rPr lang="en" b="1" i="1">
                <a:solidFill>
                  <a:srgbClr val="46ABA4"/>
                </a:solidFill>
                <a:latin typeface="Quicksand"/>
                <a:ea typeface="Quicksand"/>
                <a:cs typeface="Quicksand"/>
                <a:sym typeface="Quicksand"/>
              </a:rPr>
              <a:t>are protected from discrimination under Title IX</a:t>
            </a:r>
            <a:r>
              <a:rPr lang="en" sz="1200">
                <a:latin typeface="Quicksand"/>
                <a:ea typeface="Quicksand"/>
                <a:cs typeface="Quicksand"/>
                <a:sym typeface="Quicksand"/>
              </a:rPr>
              <a:t>. *exemptions can be claimed</a:t>
            </a:r>
          </a:p>
          <a:p>
            <a:pPr lvl="0" rtl="0">
              <a:spcBef>
                <a:spcPts val="0"/>
              </a:spcBef>
              <a:buNone/>
            </a:pPr>
            <a:r>
              <a:rPr lang="en">
                <a:latin typeface="Quicksand"/>
                <a:ea typeface="Quicksand"/>
                <a:cs typeface="Quicksand"/>
                <a:sym typeface="Quicksand"/>
              </a:rPr>
              <a:t>Sex discrimination encompasses </a:t>
            </a:r>
            <a:r>
              <a:rPr lang="en" b="1">
                <a:solidFill>
                  <a:srgbClr val="8FC6D7"/>
                </a:solidFill>
                <a:latin typeface="Quicksand"/>
                <a:ea typeface="Quicksand"/>
                <a:cs typeface="Quicksand"/>
                <a:sym typeface="Quicksand"/>
              </a:rPr>
              <a:t>gender identity</a:t>
            </a:r>
            <a:r>
              <a:rPr lang="en" sz="1200">
                <a:latin typeface="Quicksand"/>
                <a:ea typeface="Quicksand"/>
                <a:cs typeface="Quicksand"/>
                <a:sym typeface="Quicksand"/>
              </a:rPr>
              <a:t>.</a:t>
            </a:r>
          </a:p>
          <a:p>
            <a:pPr lvl="0" rtl="0">
              <a:spcBef>
                <a:spcPts val="0"/>
              </a:spcBef>
              <a:buNone/>
            </a:pPr>
            <a:r>
              <a:rPr lang="en">
                <a:latin typeface="Quicksand"/>
                <a:ea typeface="Quicksand"/>
                <a:cs typeface="Quicksand"/>
                <a:sym typeface="Quicksand"/>
              </a:rPr>
              <a:t>Students </a:t>
            </a:r>
            <a:r>
              <a:rPr lang="en" b="1">
                <a:solidFill>
                  <a:srgbClr val="6795C1"/>
                </a:solidFill>
                <a:latin typeface="Quicksand"/>
                <a:ea typeface="Quicksand"/>
                <a:cs typeface="Quicksand"/>
                <a:sym typeface="Quicksand"/>
              </a:rPr>
              <a:t>must</a:t>
            </a:r>
            <a:r>
              <a:rPr lang="en" b="1">
                <a:latin typeface="Quicksand"/>
                <a:ea typeface="Quicksand"/>
                <a:cs typeface="Quicksand"/>
                <a:sym typeface="Quicksand"/>
              </a:rPr>
              <a:t> </a:t>
            </a:r>
            <a:r>
              <a:rPr lang="en">
                <a:latin typeface="Quicksand"/>
                <a:ea typeface="Quicksand"/>
                <a:cs typeface="Quicksand"/>
                <a:sym typeface="Quicksand"/>
              </a:rPr>
              <a:t>be treated in accordance with their gender identity for all purposes, not their biological sex.</a:t>
            </a:r>
          </a:p>
          <a:p>
            <a:pPr lvl="0" rtl="0">
              <a:spcBef>
                <a:spcPts val="0"/>
              </a:spcBef>
              <a:buNone/>
            </a:pPr>
            <a:r>
              <a:rPr lang="en">
                <a:latin typeface="Quicksand"/>
                <a:ea typeface="Quicksand"/>
                <a:cs typeface="Quicksand"/>
                <a:sym typeface="Quicksand"/>
              </a:rPr>
              <a:t>FERPA protects the privacy of student educational records and students have the </a:t>
            </a:r>
            <a:r>
              <a:rPr lang="en" b="1">
                <a:solidFill>
                  <a:srgbClr val="46ABA4"/>
                </a:solidFill>
                <a:latin typeface="Quicksand"/>
                <a:ea typeface="Quicksand"/>
                <a:cs typeface="Quicksand"/>
                <a:sym typeface="Quicksand"/>
              </a:rPr>
              <a:t>right to amend</a:t>
            </a:r>
            <a:r>
              <a:rPr lang="en">
                <a:latin typeface="Quicksand"/>
                <a:ea typeface="Quicksand"/>
                <a:cs typeface="Quicksand"/>
                <a:sym typeface="Quicksand"/>
              </a:rPr>
              <a:t> those records.</a:t>
            </a:r>
            <a:br>
              <a:rPr lang="en">
                <a:latin typeface="Quicksand"/>
                <a:ea typeface="Quicksand"/>
                <a:cs typeface="Quicksand"/>
                <a:sym typeface="Quicksand"/>
              </a:rPr>
            </a:br>
            <a:r>
              <a:rPr lang="en">
                <a:latin typeface="Quicksand"/>
                <a:ea typeface="Quicksand"/>
                <a:cs typeface="Quicksand"/>
                <a:sym typeface="Quicksand"/>
              </a:rPr>
              <a:t/>
            </a:r>
            <a:br>
              <a:rPr lang="en">
                <a:latin typeface="Quicksand"/>
                <a:ea typeface="Quicksand"/>
                <a:cs typeface="Quicksand"/>
                <a:sym typeface="Quicksand"/>
              </a:rPr>
            </a:br>
            <a:r>
              <a:rPr lang="en" b="1">
                <a:solidFill>
                  <a:srgbClr val="46ABA4"/>
                </a:solidFill>
                <a:latin typeface="Quicksand"/>
                <a:ea typeface="Quicksand"/>
                <a:cs typeface="Quicksand"/>
                <a:sym typeface="Quicksand"/>
              </a:rPr>
              <a:t>Transgender students are </a:t>
            </a:r>
            <a:r>
              <a:rPr lang="en" b="1" u="sng">
                <a:solidFill>
                  <a:srgbClr val="46ABA4"/>
                </a:solidFill>
                <a:latin typeface="Quicksand"/>
                <a:ea typeface="Quicksand"/>
                <a:cs typeface="Quicksand"/>
                <a:sym typeface="Quicksand"/>
              </a:rPr>
              <a:t>protected</a:t>
            </a:r>
            <a:r>
              <a:rPr lang="en" b="1">
                <a:solidFill>
                  <a:srgbClr val="46ABA4"/>
                </a:solidFill>
                <a:latin typeface="Quicksand"/>
                <a:ea typeface="Quicksand"/>
                <a:cs typeface="Quicksand"/>
                <a:sym typeface="Quicksand"/>
              </a:rPr>
              <a:t> and should be treated as such.</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89" name="Shape 1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Admissions</a:t>
            </a:r>
          </a:p>
        </p:txBody>
      </p:sp>
      <p:sp>
        <p:nvSpPr>
          <p:cNvPr id="190" name="Shape 190"/>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91" name="Shape 191"/>
          <p:cNvSpPr txBox="1">
            <a:spLocks noGrp="1"/>
          </p:cNvSpPr>
          <p:nvPr>
            <p:ph type="body" idx="1"/>
          </p:nvPr>
        </p:nvSpPr>
        <p:spPr>
          <a:xfrm>
            <a:off x="311700" y="1228675"/>
            <a:ext cx="8754600" cy="3932699"/>
          </a:xfrm>
          <a:prstGeom prst="rect">
            <a:avLst/>
          </a:prstGeom>
        </p:spPr>
        <p:txBody>
          <a:bodyPr lIns="91425" tIns="91425" rIns="91425" bIns="91425" anchor="t" anchorCtr="0">
            <a:noAutofit/>
          </a:bodyPr>
          <a:lstStyle/>
          <a:p>
            <a:pPr lvl="0" rtl="0">
              <a:spcBef>
                <a:spcPts val="0"/>
              </a:spcBef>
              <a:buNone/>
            </a:pPr>
            <a:r>
              <a:rPr lang="en">
                <a:solidFill>
                  <a:srgbClr val="585858"/>
                </a:solidFill>
                <a:latin typeface="Quicksand"/>
                <a:ea typeface="Quicksand"/>
                <a:cs typeface="Quicksand"/>
                <a:sym typeface="Quicksand"/>
              </a:rPr>
              <a:t>To be more inclusive, Admissions can use the following format, asking for</a:t>
            </a:r>
            <a:r>
              <a:rPr lang="en">
                <a:solidFill>
                  <a:srgbClr val="333333"/>
                </a:solidFill>
                <a:latin typeface="Quicksand"/>
                <a:ea typeface="Quicksand"/>
                <a:cs typeface="Quicksand"/>
                <a:sym typeface="Quicksand"/>
              </a:rPr>
              <a:t> </a:t>
            </a:r>
            <a:r>
              <a:rPr lang="en" b="1">
                <a:solidFill>
                  <a:srgbClr val="46ABA4"/>
                </a:solidFill>
                <a:latin typeface="Quicksand"/>
                <a:ea typeface="Quicksand"/>
                <a:cs typeface="Quicksand"/>
                <a:sym typeface="Quicksand"/>
              </a:rPr>
              <a:t>gender identity</a:t>
            </a:r>
            <a:r>
              <a:rPr lang="en">
                <a:solidFill>
                  <a:srgbClr val="333333"/>
                </a:solidFill>
                <a:latin typeface="Quicksand"/>
                <a:ea typeface="Quicksand"/>
                <a:cs typeface="Quicksand"/>
                <a:sym typeface="Quicksand"/>
              </a:rPr>
              <a:t> </a:t>
            </a:r>
            <a:r>
              <a:rPr lang="en">
                <a:solidFill>
                  <a:srgbClr val="585858"/>
                </a:solidFill>
                <a:latin typeface="Quicksand"/>
                <a:ea typeface="Quicksand"/>
                <a:cs typeface="Quicksand"/>
                <a:sym typeface="Quicksand"/>
              </a:rPr>
              <a:t>rather than</a:t>
            </a:r>
            <a:r>
              <a:rPr lang="en">
                <a:solidFill>
                  <a:srgbClr val="8FC6D7"/>
                </a:solidFill>
                <a:latin typeface="Quicksand"/>
                <a:ea typeface="Quicksand"/>
                <a:cs typeface="Quicksand"/>
                <a:sym typeface="Quicksand"/>
              </a:rPr>
              <a:t> </a:t>
            </a:r>
            <a:r>
              <a:rPr lang="en" b="1">
                <a:solidFill>
                  <a:srgbClr val="8FC6D7"/>
                </a:solidFill>
                <a:latin typeface="Quicksand"/>
                <a:ea typeface="Quicksand"/>
                <a:cs typeface="Quicksand"/>
                <a:sym typeface="Quicksand"/>
              </a:rPr>
              <a:t>sex</a:t>
            </a:r>
            <a:r>
              <a:rPr lang="en">
                <a:solidFill>
                  <a:srgbClr val="333333"/>
                </a:solidFill>
                <a:latin typeface="Quicksand"/>
                <a:ea typeface="Quicksand"/>
                <a:cs typeface="Quicksand"/>
                <a:sym typeface="Quicksand"/>
              </a:rPr>
              <a:t>:</a:t>
            </a:r>
            <a:r>
              <a:rPr lang="en" sz="1400">
                <a:solidFill>
                  <a:srgbClr val="333333"/>
                </a:solidFill>
                <a:latin typeface="Quicksand"/>
                <a:ea typeface="Quicksand"/>
                <a:cs typeface="Quicksand"/>
                <a:sym typeface="Quicksand"/>
              </a:rPr>
              <a:t/>
            </a:r>
            <a:br>
              <a:rPr lang="en" sz="1400">
                <a:solidFill>
                  <a:srgbClr val="333333"/>
                </a:solidFill>
                <a:latin typeface="Quicksand"/>
                <a:ea typeface="Quicksand"/>
                <a:cs typeface="Quicksand"/>
                <a:sym typeface="Quicksand"/>
              </a:rPr>
            </a:br>
            <a:r>
              <a:rPr lang="en" sz="1400">
                <a:solidFill>
                  <a:srgbClr val="333333"/>
                </a:solidFill>
                <a:latin typeface="Quicksand"/>
                <a:ea typeface="Quicksand"/>
                <a:cs typeface="Quicksand"/>
                <a:sym typeface="Quicksand"/>
              </a:rPr>
              <a:t/>
            </a:r>
            <a:br>
              <a:rPr lang="en" sz="1400">
                <a:solidFill>
                  <a:srgbClr val="333333"/>
                </a:solidFill>
                <a:latin typeface="Quicksand"/>
                <a:ea typeface="Quicksand"/>
                <a:cs typeface="Quicksand"/>
                <a:sym typeface="Quicksand"/>
              </a:rPr>
            </a:br>
            <a:r>
              <a:rPr lang="en" sz="1400" b="1" u="sng">
                <a:solidFill>
                  <a:srgbClr val="585858"/>
                </a:solidFill>
                <a:latin typeface="Quicksand"/>
                <a:ea typeface="Quicksand"/>
                <a:cs typeface="Quicksand"/>
                <a:sym typeface="Quicksand"/>
              </a:rPr>
              <a:t>Gender Identity (select all that apply):</a:t>
            </a:r>
            <a:r>
              <a:rPr lang="en" sz="1400" b="1">
                <a:solidFill>
                  <a:srgbClr val="585858"/>
                </a:solidFill>
                <a:latin typeface="Quicksand"/>
                <a:ea typeface="Quicksand"/>
                <a:cs typeface="Quicksand"/>
                <a:sym typeface="Quicksand"/>
              </a:rPr>
              <a:t/>
            </a:r>
            <a:br>
              <a:rPr lang="en" sz="1400" b="1">
                <a:solidFill>
                  <a:srgbClr val="585858"/>
                </a:solidFill>
                <a:latin typeface="Quicksand"/>
                <a:ea typeface="Quicksand"/>
                <a:cs typeface="Quicksand"/>
                <a:sym typeface="Quicksand"/>
              </a:rPr>
            </a:br>
            <a:r>
              <a:rPr lang="en" sz="1400" b="1">
                <a:solidFill>
                  <a:srgbClr val="585858"/>
                </a:solidFill>
                <a:latin typeface="Quicksand"/>
                <a:ea typeface="Quicksand"/>
                <a:cs typeface="Quicksand"/>
                <a:sym typeface="Quicksand"/>
              </a:rPr>
              <a:t>__  Woman </a:t>
            </a:r>
            <a:br>
              <a:rPr lang="en" sz="1400" b="1">
                <a:solidFill>
                  <a:srgbClr val="585858"/>
                </a:solidFill>
                <a:latin typeface="Quicksand"/>
                <a:ea typeface="Quicksand"/>
                <a:cs typeface="Quicksand"/>
                <a:sym typeface="Quicksand"/>
              </a:rPr>
            </a:br>
            <a:r>
              <a:rPr lang="en" sz="1400" b="1">
                <a:solidFill>
                  <a:srgbClr val="585858"/>
                </a:solidFill>
                <a:latin typeface="Quicksand"/>
                <a:ea typeface="Quicksand"/>
                <a:cs typeface="Quicksand"/>
                <a:sym typeface="Quicksand"/>
              </a:rPr>
              <a:t>__  Man </a:t>
            </a:r>
            <a:br>
              <a:rPr lang="en" sz="1400" b="1">
                <a:solidFill>
                  <a:srgbClr val="585858"/>
                </a:solidFill>
                <a:latin typeface="Quicksand"/>
                <a:ea typeface="Quicksand"/>
                <a:cs typeface="Quicksand"/>
                <a:sym typeface="Quicksand"/>
              </a:rPr>
            </a:br>
            <a:r>
              <a:rPr lang="en" sz="1400" b="1">
                <a:solidFill>
                  <a:srgbClr val="585858"/>
                </a:solidFill>
                <a:latin typeface="Quicksand"/>
                <a:ea typeface="Quicksand"/>
                <a:cs typeface="Quicksand"/>
                <a:sym typeface="Quicksand"/>
              </a:rPr>
              <a:t>__  Transgender  (please specify______________)</a:t>
            </a:r>
            <a:br>
              <a:rPr lang="en" sz="1400" b="1">
                <a:solidFill>
                  <a:srgbClr val="585858"/>
                </a:solidFill>
                <a:latin typeface="Quicksand"/>
                <a:ea typeface="Quicksand"/>
                <a:cs typeface="Quicksand"/>
                <a:sym typeface="Quicksand"/>
              </a:rPr>
            </a:br>
            <a:r>
              <a:rPr lang="en" sz="1400" b="1">
                <a:solidFill>
                  <a:srgbClr val="585858"/>
                </a:solidFill>
                <a:latin typeface="Quicksand"/>
                <a:ea typeface="Quicksand"/>
                <a:cs typeface="Quicksand"/>
                <a:sym typeface="Quicksand"/>
              </a:rPr>
              <a:t>__  Another identity (please specify______________)</a:t>
            </a:r>
          </a:p>
          <a:p>
            <a:pPr lvl="0" rtl="0">
              <a:spcBef>
                <a:spcPts val="0"/>
              </a:spcBef>
              <a:buNone/>
            </a:pPr>
            <a:r>
              <a:rPr lang="en">
                <a:solidFill>
                  <a:srgbClr val="585858"/>
                </a:solidFill>
                <a:latin typeface="Quicksand"/>
                <a:ea typeface="Quicksand"/>
                <a:cs typeface="Quicksand"/>
                <a:sym typeface="Quicksand"/>
              </a:rPr>
              <a:t>These four options allow the institution to collect data efficiently while promoting an inclusive environment. This change in application will not affect the way we or any institution reports national data. </a:t>
            </a:r>
            <a:br>
              <a:rPr lang="en">
                <a:solidFill>
                  <a:srgbClr val="585858"/>
                </a:solidFill>
                <a:latin typeface="Quicksand"/>
                <a:ea typeface="Quicksand"/>
                <a:cs typeface="Quicksand"/>
                <a:sym typeface="Quicksand"/>
              </a:rPr>
            </a:br>
            <a:r>
              <a:rPr lang="en">
                <a:solidFill>
                  <a:srgbClr val="585858"/>
                </a:solidFill>
                <a:latin typeface="Quicksand"/>
                <a:ea typeface="Quicksand"/>
                <a:cs typeface="Quicksand"/>
                <a:sym typeface="Quicksand"/>
              </a:rPr>
              <a:t/>
            </a:r>
            <a:br>
              <a:rPr lang="en">
                <a:solidFill>
                  <a:srgbClr val="585858"/>
                </a:solidFill>
                <a:latin typeface="Quicksand"/>
                <a:ea typeface="Quicksand"/>
                <a:cs typeface="Quicksand"/>
                <a:sym typeface="Quicksand"/>
              </a:rPr>
            </a:br>
            <a:r>
              <a:rPr lang="en" sz="1100">
                <a:solidFill>
                  <a:srgbClr val="585858"/>
                </a:solidFill>
                <a:latin typeface="Quicksand"/>
                <a:ea typeface="Quicksand"/>
                <a:cs typeface="Quicksand"/>
                <a:sym typeface="Quicksand"/>
              </a:rPr>
              <a:t>Adapted from: The Consortium of Higher Education </a:t>
            </a:r>
          </a:p>
        </p:txBody>
      </p:sp>
      <p:sp>
        <p:nvSpPr>
          <p:cNvPr id="192" name="Shape 192"/>
          <p:cNvSpPr txBox="1"/>
          <p:nvPr/>
        </p:nvSpPr>
        <p:spPr>
          <a:xfrm rot="371">
            <a:off x="5771023" y="1886886"/>
            <a:ext cx="2777699" cy="1369499"/>
          </a:xfrm>
          <a:prstGeom prst="rect">
            <a:avLst/>
          </a:prstGeom>
          <a:noFill/>
          <a:ln>
            <a:noFill/>
          </a:ln>
        </p:spPr>
        <p:txBody>
          <a:bodyPr lIns="91425" tIns="91425" rIns="91425" bIns="91425" anchor="t" anchorCtr="0">
            <a:noAutofit/>
          </a:bodyPr>
          <a:lstStyle/>
          <a:p>
            <a:pPr lvl="0" algn="ctr">
              <a:spcBef>
                <a:spcPts val="0"/>
              </a:spcBef>
              <a:buNone/>
            </a:pPr>
            <a:r>
              <a:rPr lang="en" b="1" dirty="0">
                <a:solidFill>
                  <a:srgbClr val="0F88CA"/>
                </a:solidFill>
                <a:latin typeface="Quicksand"/>
                <a:ea typeface="Quicksand"/>
                <a:cs typeface="Quicksand"/>
                <a:sym typeface="Quicksand"/>
              </a:rPr>
              <a:t>Recruiters should not assume a prospective student’s gender. Use neutral pronouns or give them an opportunity to let you know.</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449" y="325"/>
            <a:ext cx="9154450" cy="5142850"/>
          </a:xfrm>
          <a:prstGeom prst="rect">
            <a:avLst/>
          </a:prstGeom>
          <a:noFill/>
          <a:ln>
            <a:noFill/>
          </a:ln>
        </p:spPr>
      </p:pic>
      <p:sp>
        <p:nvSpPr>
          <p:cNvPr id="198" name="Shape 198"/>
          <p:cNvSpPr txBox="1">
            <a:spLocks noGrp="1"/>
          </p:cNvSpPr>
          <p:nvPr>
            <p:ph type="title"/>
          </p:nvPr>
        </p:nvSpPr>
        <p:spPr>
          <a:xfrm>
            <a:off x="301237"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Housing and Residence Life</a:t>
            </a:r>
          </a:p>
        </p:txBody>
      </p:sp>
      <p:sp>
        <p:nvSpPr>
          <p:cNvPr id="199" name="Shape 199"/>
          <p:cNvSpPr/>
          <p:nvPr/>
        </p:nvSpPr>
        <p:spPr>
          <a:xfrm>
            <a:off x="-48574" y="1135325"/>
            <a:ext cx="92577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00" name="Shape 200"/>
          <p:cNvSpPr txBox="1">
            <a:spLocks noGrp="1"/>
          </p:cNvSpPr>
          <p:nvPr>
            <p:ph type="body" idx="1"/>
          </p:nvPr>
        </p:nvSpPr>
        <p:spPr>
          <a:xfrm>
            <a:off x="301237" y="1152475"/>
            <a:ext cx="7021500"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Sex-defined markers on housing applications are non-inclusive of transgender students.</a:t>
            </a:r>
          </a:p>
          <a:p>
            <a:pPr lvl="0" rtl="0">
              <a:spcBef>
                <a:spcPts val="0"/>
              </a:spcBef>
              <a:buNone/>
            </a:pPr>
            <a:r>
              <a:rPr lang="en">
                <a:latin typeface="Quicksand"/>
                <a:ea typeface="Quicksand"/>
                <a:cs typeface="Quicksand"/>
                <a:sym typeface="Quicksand"/>
              </a:rPr>
              <a:t>Transgender students have a right to be placed in campus housing according to their </a:t>
            </a:r>
            <a:r>
              <a:rPr lang="en" b="1">
                <a:solidFill>
                  <a:srgbClr val="0F88CA"/>
                </a:solidFill>
                <a:latin typeface="Quicksand"/>
                <a:ea typeface="Quicksand"/>
                <a:cs typeface="Quicksand"/>
                <a:sym typeface="Quicksand"/>
              </a:rPr>
              <a:t>gender identity</a:t>
            </a:r>
            <a:r>
              <a:rPr lang="en">
                <a:latin typeface="Quicksand"/>
                <a:ea typeface="Quicksand"/>
                <a:cs typeface="Quicksand"/>
                <a:sym typeface="Quicksand"/>
              </a:rPr>
              <a:t> as per Title IX.</a:t>
            </a:r>
          </a:p>
          <a:p>
            <a:pPr lvl="0" rtl="0">
              <a:spcBef>
                <a:spcPts val="0"/>
              </a:spcBef>
              <a:buNone/>
            </a:pPr>
            <a:r>
              <a:rPr lang="en">
                <a:latin typeface="Quicksand"/>
                <a:ea typeface="Quicksand"/>
                <a:cs typeface="Quicksand"/>
                <a:sym typeface="Quicksand"/>
              </a:rPr>
              <a:t>Formal written policies should be in place to respect gender identity placement rather than biological sex placement.</a:t>
            </a:r>
          </a:p>
          <a:p>
            <a:pPr lvl="0" rtl="0">
              <a:spcBef>
                <a:spcPts val="0"/>
              </a:spcBef>
              <a:buNone/>
            </a:pPr>
            <a:r>
              <a:rPr lang="en">
                <a:latin typeface="Quicksand"/>
                <a:ea typeface="Quicksand"/>
                <a:cs typeface="Quicksand"/>
                <a:sym typeface="Quicksand"/>
              </a:rPr>
              <a:t>Regular trainings and workshops for professionals and paraprofessionals will be essential for serving these students. </a:t>
            </a:r>
          </a:p>
        </p:txBody>
      </p:sp>
      <p:sp>
        <p:nvSpPr>
          <p:cNvPr id="201" name="Shape 201"/>
          <p:cNvSpPr txBox="1">
            <a:spLocks noGrp="1"/>
          </p:cNvSpPr>
          <p:nvPr>
            <p:ph type="body" idx="1"/>
          </p:nvPr>
        </p:nvSpPr>
        <p:spPr>
          <a:xfrm>
            <a:off x="7075272" y="1195037"/>
            <a:ext cx="1925399" cy="742200"/>
          </a:xfrm>
          <a:prstGeom prst="rect">
            <a:avLst/>
          </a:prstGeom>
        </p:spPr>
        <p:txBody>
          <a:bodyPr lIns="91425" tIns="91425" rIns="91425" bIns="91425" anchor="t" anchorCtr="0">
            <a:noAutofit/>
          </a:bodyPr>
          <a:lstStyle/>
          <a:p>
            <a:pPr lvl="0" algn="ctr" rtl="0">
              <a:spcBef>
                <a:spcPts val="0"/>
              </a:spcBef>
              <a:buNone/>
            </a:pPr>
            <a:r>
              <a:rPr lang="en" sz="1200" b="1">
                <a:solidFill>
                  <a:srgbClr val="46ABA4"/>
                </a:solidFill>
                <a:latin typeface="Quicksand"/>
                <a:ea typeface="Quicksand"/>
                <a:cs typeface="Quicksand"/>
                <a:sym typeface="Quicksand"/>
              </a:rPr>
              <a:t>19% of transgender students were refused gender appropriate housing</a:t>
            </a:r>
            <a:br>
              <a:rPr lang="en" sz="1200" b="1">
                <a:solidFill>
                  <a:srgbClr val="46ABA4"/>
                </a:solidFill>
                <a:latin typeface="Quicksand"/>
                <a:ea typeface="Quicksand"/>
                <a:cs typeface="Quicksand"/>
                <a:sym typeface="Quicksand"/>
              </a:rPr>
            </a:br>
            <a:r>
              <a:rPr lang="en" sz="1200" b="1">
                <a:solidFill>
                  <a:srgbClr val="6795C1"/>
                </a:solidFill>
                <a:latin typeface="Quicksand"/>
                <a:ea typeface="Quicksand"/>
                <a:cs typeface="Quicksand"/>
                <a:sym typeface="Quicksand"/>
              </a:rPr>
              <a:t>11% were evicted because of their gender identity expression</a:t>
            </a:r>
            <a:r>
              <a:rPr lang="en" sz="1200" b="1">
                <a:solidFill>
                  <a:srgbClr val="8FC6D7"/>
                </a:solidFill>
                <a:latin typeface="Quicksand"/>
                <a:ea typeface="Quicksand"/>
                <a:cs typeface="Quicksand"/>
                <a:sym typeface="Quicksand"/>
              </a:rPr>
              <a:t> </a:t>
            </a:r>
            <a:r>
              <a:rPr lang="en" sz="1200" b="1">
                <a:latin typeface="Quicksand"/>
                <a:ea typeface="Quicksand"/>
                <a:cs typeface="Quicksand"/>
                <a:sym typeface="Quicksand"/>
              </a:rPr>
              <a:t/>
            </a:r>
            <a:br>
              <a:rPr lang="en" sz="1200" b="1">
                <a:latin typeface="Quicksand"/>
                <a:ea typeface="Quicksand"/>
                <a:cs typeface="Quicksand"/>
                <a:sym typeface="Quicksand"/>
              </a:rPr>
            </a:br>
            <a:r>
              <a:rPr lang="en" sz="1200" b="1">
                <a:latin typeface="Quicksand"/>
                <a:ea typeface="Quicksand"/>
                <a:cs typeface="Quicksand"/>
                <a:sym typeface="Quicksand"/>
              </a:rPr>
              <a:t>5% were refused campus housing altogether</a:t>
            </a:r>
          </a:p>
          <a:p>
            <a:pPr lvl="0" algn="ctr" rtl="0">
              <a:spcBef>
                <a:spcPts val="0"/>
              </a:spcBef>
              <a:buNone/>
            </a:pPr>
            <a:endParaRPr sz="1200" b="1">
              <a:latin typeface="Quicksand"/>
              <a:ea typeface="Quicksand"/>
              <a:cs typeface="Quicksand"/>
              <a:sym typeface="Quicksand"/>
            </a:endParaRPr>
          </a:p>
        </p:txBody>
      </p:sp>
      <p:cxnSp>
        <p:nvCxnSpPr>
          <p:cNvPr id="202" name="Shape 202"/>
          <p:cNvCxnSpPr/>
          <p:nvPr/>
        </p:nvCxnSpPr>
        <p:spPr>
          <a:xfrm>
            <a:off x="7242675" y="2120900"/>
            <a:ext cx="1590600" cy="0"/>
          </a:xfrm>
          <a:prstGeom prst="straightConnector1">
            <a:avLst/>
          </a:prstGeom>
          <a:noFill/>
          <a:ln w="9525" cap="flat" cmpd="sng">
            <a:solidFill>
              <a:schemeClr val="dk2"/>
            </a:solidFill>
            <a:prstDash val="solid"/>
            <a:round/>
            <a:headEnd type="none" w="lg" len="lg"/>
            <a:tailEnd type="none" w="lg" len="lg"/>
          </a:ln>
        </p:spPr>
      </p:cxnSp>
      <p:cxnSp>
        <p:nvCxnSpPr>
          <p:cNvPr id="203" name="Shape 203"/>
          <p:cNvCxnSpPr/>
          <p:nvPr/>
        </p:nvCxnSpPr>
        <p:spPr>
          <a:xfrm>
            <a:off x="7231075" y="2940050"/>
            <a:ext cx="1590600" cy="0"/>
          </a:xfrm>
          <a:prstGeom prst="straightConnector1">
            <a:avLst/>
          </a:prstGeom>
          <a:noFill/>
          <a:ln w="9525" cap="flat" cmpd="sng">
            <a:solidFill>
              <a:schemeClr val="dk2"/>
            </a:solidFill>
            <a:prstDash val="solid"/>
            <a:round/>
            <a:headEnd type="none" w="lg" len="lg"/>
            <a:tailEnd type="none" w="lg" len="lg"/>
          </a:ln>
        </p:spPr>
      </p:cxnSp>
      <p:cxnSp>
        <p:nvCxnSpPr>
          <p:cNvPr id="204" name="Shape 204"/>
          <p:cNvCxnSpPr/>
          <p:nvPr/>
        </p:nvCxnSpPr>
        <p:spPr>
          <a:xfrm>
            <a:off x="7231075" y="3587750"/>
            <a:ext cx="1590600" cy="0"/>
          </a:xfrm>
          <a:prstGeom prst="straightConnector1">
            <a:avLst/>
          </a:prstGeom>
          <a:noFill/>
          <a:ln w="9525" cap="flat" cmpd="sng">
            <a:solidFill>
              <a:schemeClr val="dk2"/>
            </a:solidFill>
            <a:prstDash val="solid"/>
            <a:round/>
            <a:headEnd type="none" w="lg" len="lg"/>
            <a:tailEnd type="none" w="lg" len="lg"/>
          </a:ln>
        </p:spPr>
      </p:cxnSp>
      <p:pic>
        <p:nvPicPr>
          <p:cNvPr id="205" name="Shape 20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523763" y="3692525"/>
            <a:ext cx="1180825" cy="1117599"/>
          </a:xfrm>
          <a:prstGeom prst="rect">
            <a:avLst/>
          </a:prstGeom>
          <a:noFill/>
          <a:ln>
            <a:noFill/>
          </a:ln>
        </p:spPr>
      </p:pic>
      <p:sp>
        <p:nvSpPr>
          <p:cNvPr id="206" name="Shape 206"/>
          <p:cNvSpPr txBox="1"/>
          <p:nvPr/>
        </p:nvSpPr>
        <p:spPr>
          <a:xfrm>
            <a:off x="7360800" y="4762600"/>
            <a:ext cx="1742999" cy="304799"/>
          </a:xfrm>
          <a:prstGeom prst="rect">
            <a:avLst/>
          </a:prstGeom>
          <a:noFill/>
          <a:ln>
            <a:noFill/>
          </a:ln>
        </p:spPr>
        <p:txBody>
          <a:bodyPr lIns="91425" tIns="91425" rIns="91425" bIns="91425" anchor="t" anchorCtr="0">
            <a:noAutofit/>
          </a:bodyPr>
          <a:lstStyle/>
          <a:p>
            <a:pPr lvl="0">
              <a:spcBef>
                <a:spcPts val="0"/>
              </a:spcBef>
              <a:buNone/>
            </a:pPr>
            <a:r>
              <a:rPr lang="en" sz="600"/>
              <a:t>http://www.thetaskforce.org/static_html/downloads/reports/reports/ntds_summary.pdf</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12" name="Shape 21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Orientation</a:t>
            </a:r>
          </a:p>
        </p:txBody>
      </p:sp>
      <p:sp>
        <p:nvSpPr>
          <p:cNvPr id="213" name="Shape 213"/>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14" name="Shape 214"/>
          <p:cNvSpPr txBox="1">
            <a:spLocks noGrp="1"/>
          </p:cNvSpPr>
          <p:nvPr>
            <p:ph type="body" idx="1"/>
          </p:nvPr>
        </p:nvSpPr>
        <p:spPr>
          <a:xfrm>
            <a:off x="311700" y="1152475"/>
            <a:ext cx="8520599" cy="3613499"/>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Orientation programs should give the students opportunity to use their gender pronouns on name tags.</a:t>
            </a:r>
          </a:p>
          <a:p>
            <a:pPr lvl="0" rtl="0">
              <a:spcBef>
                <a:spcPts val="0"/>
              </a:spcBef>
              <a:buNone/>
            </a:pPr>
            <a:r>
              <a:rPr lang="en">
                <a:latin typeface="Quicksand"/>
                <a:ea typeface="Quicksand"/>
                <a:cs typeface="Quicksand"/>
                <a:sym typeface="Quicksand"/>
              </a:rPr>
              <a:t>Give the option of “Gender-Identity:_______” in the registration process rather than just Male and Female.</a:t>
            </a:r>
          </a:p>
          <a:p>
            <a:pPr lvl="0" rtl="0">
              <a:spcBef>
                <a:spcPts val="0"/>
              </a:spcBef>
              <a:buNone/>
            </a:pPr>
            <a:r>
              <a:rPr lang="en">
                <a:latin typeface="Quicksand"/>
                <a:ea typeface="Quicksand"/>
                <a:cs typeface="Quicksand"/>
                <a:sym typeface="Quicksand"/>
              </a:rPr>
              <a:t>Provide gender neutral bathrooms as well as a map of campus that points out where there are single-stall and gender neutral bathrooms in each building.</a:t>
            </a:r>
          </a:p>
          <a:p>
            <a:pPr lvl="0" rtl="0">
              <a:spcBef>
                <a:spcPts val="0"/>
              </a:spcBef>
              <a:buNone/>
            </a:pPr>
            <a:r>
              <a:rPr lang="en">
                <a:latin typeface="Quicksand"/>
                <a:ea typeface="Quicksand"/>
                <a:cs typeface="Quicksand"/>
                <a:sym typeface="Quicksand"/>
              </a:rPr>
              <a:t>If we provide overnight programing, offering a gender neutral hall and or single room options for students who would rather not have a roommate. </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20" name="Shape 22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Counseling</a:t>
            </a:r>
          </a:p>
        </p:txBody>
      </p:sp>
      <p:sp>
        <p:nvSpPr>
          <p:cNvPr id="221" name="Shape 221"/>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22" name="Shape 222"/>
          <p:cNvSpPr txBox="1">
            <a:spLocks noGrp="1"/>
          </p:cNvSpPr>
          <p:nvPr>
            <p:ph type="body" idx="1"/>
          </p:nvPr>
        </p:nvSpPr>
        <p:spPr>
          <a:xfrm>
            <a:off x="311700" y="1088575"/>
            <a:ext cx="8520599" cy="3480299"/>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Transgender students may experience intense stress as a result of family rejection, harassment, violence, and isolation. This may lead to anxiety, adjustment disorders, depression, post traumatic stress, substance abuse, suicide ideation, and self-harm. This population needs quality interactions with campus counselors (Beemyn et al., 2005). </a:t>
            </a:r>
          </a:p>
          <a:p>
            <a:pPr lvl="0" rtl="0">
              <a:spcBef>
                <a:spcPts val="0"/>
              </a:spcBef>
              <a:buNone/>
            </a:pPr>
            <a:r>
              <a:rPr lang="en">
                <a:latin typeface="Quicksand"/>
                <a:ea typeface="Quicksand"/>
                <a:cs typeface="Quicksand"/>
                <a:sym typeface="Quicksand"/>
              </a:rPr>
              <a:t>In a 2005 survey of 75 transgender participants, </a:t>
            </a:r>
            <a:r>
              <a:rPr lang="en" b="1">
                <a:solidFill>
                  <a:srgbClr val="0F88CA"/>
                </a:solidFill>
                <a:latin typeface="Quicksand"/>
                <a:ea typeface="Quicksand"/>
                <a:cs typeface="Quicksand"/>
                <a:sym typeface="Quicksand"/>
              </a:rPr>
              <a:t>only four</a:t>
            </a:r>
            <a:r>
              <a:rPr lang="en">
                <a:latin typeface="Quicksand"/>
                <a:ea typeface="Quicksand"/>
                <a:cs typeface="Quicksand"/>
                <a:sym typeface="Quicksand"/>
              </a:rPr>
              <a:t> respondents reported positive interactions with campus counselors (Beemyn et al., 2005). </a:t>
            </a:r>
          </a:p>
          <a:p>
            <a:pPr lvl="0" rtl="0">
              <a:spcBef>
                <a:spcPts val="0"/>
              </a:spcBef>
              <a:buNone/>
            </a:pPr>
            <a:r>
              <a:rPr lang="en">
                <a:latin typeface="Quicksand"/>
                <a:ea typeface="Quicksand"/>
                <a:cs typeface="Quicksand"/>
                <a:sym typeface="Quicksand"/>
              </a:rPr>
              <a:t>Campus counselors should ensure they are educated on the spectrum of issues transgender students face in order to provide quality services to them. </a:t>
            </a:r>
          </a:p>
          <a:p>
            <a:pPr lvl="0" rtl="0">
              <a:spcBef>
                <a:spcPts val="0"/>
              </a:spcBef>
              <a:buNone/>
            </a:pPr>
            <a:endParaRPr>
              <a:latin typeface="Quicksand"/>
              <a:ea typeface="Quicksand"/>
              <a:cs typeface="Quicksand"/>
              <a:sym typeface="Quicksand"/>
            </a:endParaRPr>
          </a:p>
          <a:p>
            <a:pPr lvl="0" rtl="0">
              <a:spcBef>
                <a:spcPts val="0"/>
              </a:spcBef>
              <a:buClr>
                <a:schemeClr val="dk1"/>
              </a:buClr>
              <a:buSzPct val="61111"/>
              <a:buFont typeface="Arial"/>
              <a:buNone/>
            </a:pPr>
            <a:r>
              <a:rPr lang="en">
                <a:latin typeface="Quicksand"/>
                <a:ea typeface="Quicksand"/>
                <a:cs typeface="Quicksand"/>
                <a:sym typeface="Quicksand"/>
              </a:rPr>
              <a:t> </a:t>
            </a:r>
          </a:p>
          <a:p>
            <a:pPr lvl="0" rtl="0">
              <a:spcBef>
                <a:spcPts val="0"/>
              </a:spcBef>
              <a:buNone/>
            </a:pPr>
            <a:r>
              <a:rPr lang="en">
                <a:latin typeface="Quicksand"/>
                <a:ea typeface="Quicksand"/>
                <a:cs typeface="Quicksand"/>
                <a:sym typeface="Quicksand"/>
              </a:rPr>
              <a:t> </a:t>
            </a:r>
            <a:br>
              <a:rPr lang="en">
                <a:latin typeface="Quicksand"/>
                <a:ea typeface="Quicksand"/>
                <a:cs typeface="Quicksand"/>
                <a:sym typeface="Quicksand"/>
              </a:rPr>
            </a:br>
            <a:endParaRPr lang="en">
              <a:latin typeface="Quicksand"/>
              <a:ea typeface="Quicksand"/>
              <a:cs typeface="Quicksand"/>
              <a:sym typeface="Quicksand"/>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28" name="Shape 22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Diversity and Inclusion</a:t>
            </a:r>
          </a:p>
        </p:txBody>
      </p:sp>
      <p:sp>
        <p:nvSpPr>
          <p:cNvPr id="229" name="Shape 229"/>
          <p:cNvSpPr/>
          <p:nvPr/>
        </p:nvSpPr>
        <p:spPr>
          <a:xfrm>
            <a:off x="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30" name="Shape 230"/>
          <p:cNvSpPr txBox="1">
            <a:spLocks noGrp="1"/>
          </p:cNvSpPr>
          <p:nvPr>
            <p:ph type="body" idx="1"/>
          </p:nvPr>
        </p:nvSpPr>
        <p:spPr>
          <a:xfrm>
            <a:off x="311700" y="1152475"/>
            <a:ext cx="6537900" cy="3416400"/>
          </a:xfrm>
          <a:prstGeom prst="rect">
            <a:avLst/>
          </a:prstGeom>
        </p:spPr>
        <p:txBody>
          <a:bodyPr lIns="91425" tIns="91425" rIns="91425" bIns="91425" anchor="t" anchorCtr="0">
            <a:noAutofit/>
          </a:bodyPr>
          <a:lstStyle/>
          <a:p>
            <a:pPr lvl="0" rtl="0">
              <a:spcBef>
                <a:spcPts val="0"/>
              </a:spcBef>
              <a:buNone/>
            </a:pPr>
            <a:r>
              <a:rPr lang="en" dirty="0">
                <a:latin typeface="Quicksand"/>
                <a:ea typeface="Quicksand"/>
                <a:cs typeface="Quicksand"/>
                <a:sym typeface="Quicksand"/>
              </a:rPr>
              <a:t>CAS Standards</a:t>
            </a:r>
          </a:p>
          <a:p>
            <a:pPr marL="914400" lvl="1" indent="-228600" rtl="0">
              <a:spcBef>
                <a:spcPts val="0"/>
              </a:spcBef>
              <a:buFont typeface="Quicksand"/>
            </a:pPr>
            <a:r>
              <a:rPr lang="en" dirty="0">
                <a:latin typeface="Quicksand"/>
                <a:ea typeface="Quicksand"/>
                <a:cs typeface="Quicksand"/>
                <a:sym typeface="Quicksand"/>
              </a:rPr>
              <a:t>Serve underserved populations...such as students of color; lesbian, gay, bisexual, and transgender students; and disability students</a:t>
            </a:r>
          </a:p>
          <a:p>
            <a:pPr lvl="0" rtl="0">
              <a:spcBef>
                <a:spcPts val="0"/>
              </a:spcBef>
              <a:buNone/>
            </a:pPr>
            <a:r>
              <a:rPr lang="en" dirty="0">
                <a:latin typeface="Quicksand"/>
                <a:ea typeface="Quicksand"/>
                <a:cs typeface="Quicksand"/>
                <a:sym typeface="Quicksand"/>
              </a:rPr>
              <a:t>Create transparency across campus that this office is applicable to transgender students</a:t>
            </a:r>
          </a:p>
          <a:p>
            <a:pPr lvl="0" rtl="0">
              <a:spcBef>
                <a:spcPts val="0"/>
              </a:spcBef>
              <a:buNone/>
            </a:pPr>
            <a:r>
              <a:rPr lang="en" dirty="0">
                <a:latin typeface="Quicksand"/>
                <a:ea typeface="Quicksand"/>
                <a:cs typeface="Quicksand"/>
                <a:sym typeface="Quicksand"/>
              </a:rPr>
              <a:t>Publicize programming that can be utilized for students discovering their gender identity</a:t>
            </a:r>
            <a:br>
              <a:rPr lang="en" dirty="0">
                <a:latin typeface="Quicksand"/>
                <a:ea typeface="Quicksand"/>
                <a:cs typeface="Quicksand"/>
                <a:sym typeface="Quicksand"/>
              </a:rPr>
            </a:br>
            <a:r>
              <a:rPr lang="en" dirty="0">
                <a:latin typeface="Quicksand"/>
                <a:ea typeface="Quicksand"/>
                <a:cs typeface="Quicksand"/>
                <a:sym typeface="Quicksand"/>
              </a:rPr>
              <a:t>	Safe Zone Training - </a:t>
            </a:r>
            <a:r>
              <a:rPr lang="en" sz="1600" dirty="0">
                <a:latin typeface="Quicksand"/>
                <a:ea typeface="Quicksand"/>
                <a:cs typeface="Quicksand"/>
                <a:sym typeface="Quicksand"/>
              </a:rPr>
              <a:t>2hr LGBTQ Inclusion Training</a:t>
            </a:r>
            <a:r>
              <a:rPr lang="en" dirty="0">
                <a:latin typeface="Quicksand"/>
                <a:ea typeface="Quicksand"/>
                <a:cs typeface="Quicksand"/>
                <a:sym typeface="Quicksand"/>
              </a:rPr>
              <a:t/>
            </a:r>
            <a:br>
              <a:rPr lang="en" dirty="0">
                <a:latin typeface="Quicksand"/>
                <a:ea typeface="Quicksand"/>
                <a:cs typeface="Quicksand"/>
                <a:sym typeface="Quicksand"/>
              </a:rPr>
            </a:br>
            <a:r>
              <a:rPr lang="en" dirty="0">
                <a:latin typeface="Quicksand"/>
                <a:ea typeface="Quicksand"/>
                <a:cs typeface="Quicksand"/>
                <a:sym typeface="Quicksand"/>
              </a:rPr>
              <a:t>	</a:t>
            </a:r>
            <a:r>
              <a:rPr lang="en" sz="1600" dirty="0" smtClean="0">
                <a:latin typeface="Quicksand"/>
                <a:ea typeface="Quicksand"/>
                <a:cs typeface="Quicksand"/>
                <a:sym typeface="Quicksand"/>
              </a:rPr>
              <a:t>Please </a:t>
            </a:r>
            <a:r>
              <a:rPr lang="en" sz="1600" dirty="0">
                <a:latin typeface="Quicksand"/>
                <a:ea typeface="Quicksand"/>
                <a:cs typeface="Quicksand"/>
                <a:sym typeface="Quicksand"/>
              </a:rPr>
              <a:t>place on your calendar for two Thursdays </a:t>
            </a:r>
            <a:br>
              <a:rPr lang="en" sz="1600" dirty="0">
                <a:latin typeface="Quicksand"/>
                <a:ea typeface="Quicksand"/>
                <a:cs typeface="Quicksand"/>
                <a:sym typeface="Quicksand"/>
              </a:rPr>
            </a:br>
            <a:r>
              <a:rPr lang="en" sz="1600" dirty="0">
                <a:latin typeface="Quicksand"/>
                <a:ea typeface="Quicksand"/>
                <a:cs typeface="Quicksand"/>
                <a:sym typeface="Quicksand"/>
              </a:rPr>
              <a:t>               from today</a:t>
            </a:r>
          </a:p>
          <a:p>
            <a:pPr lvl="0" rtl="0">
              <a:spcBef>
                <a:spcPts val="0"/>
              </a:spcBef>
              <a:buNone/>
            </a:pPr>
            <a:endParaRPr dirty="0">
              <a:latin typeface="Quicksand"/>
              <a:ea typeface="Quicksand"/>
              <a:cs typeface="Quicksand"/>
              <a:sym typeface="Quicksand"/>
            </a:endParaRPr>
          </a:p>
        </p:txBody>
      </p:sp>
      <p:pic>
        <p:nvPicPr>
          <p:cNvPr id="231" name="Shape 2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02925" y="1688400"/>
            <a:ext cx="1766700" cy="1766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62" name="Shape 62"/>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rtl="0">
              <a:spcBef>
                <a:spcPts val="0"/>
              </a:spcBef>
              <a:buNone/>
            </a:pPr>
            <a:r>
              <a:rPr lang="en" sz="4800">
                <a:latin typeface="Cabin"/>
                <a:ea typeface="Cabin"/>
                <a:cs typeface="Cabin"/>
                <a:sym typeface="Cabin"/>
              </a:rPr>
              <a:t>Beyond the Binary: </a:t>
            </a:r>
            <a:br>
              <a:rPr lang="en" sz="4800">
                <a:latin typeface="Cabin"/>
                <a:ea typeface="Cabin"/>
                <a:cs typeface="Cabin"/>
                <a:sym typeface="Cabin"/>
              </a:rPr>
            </a:br>
            <a:r>
              <a:rPr lang="en" sz="4800">
                <a:latin typeface="Cabin"/>
                <a:ea typeface="Cabin"/>
                <a:cs typeface="Cabin"/>
                <a:sym typeface="Cabin"/>
              </a:rPr>
              <a:t>Gender Inclusivity On Campus</a:t>
            </a:r>
          </a:p>
        </p:txBody>
      </p:sp>
      <p:sp>
        <p:nvSpPr>
          <p:cNvPr id="63" name="Shape 63"/>
          <p:cNvSpPr txBox="1">
            <a:spLocks noGrp="1"/>
          </p:cNvSpPr>
          <p:nvPr>
            <p:ph type="subTitle" idx="1"/>
          </p:nvPr>
        </p:nvSpPr>
        <p:spPr>
          <a:xfrm>
            <a:off x="311700" y="2834125"/>
            <a:ext cx="8520599" cy="1756800"/>
          </a:xfrm>
          <a:prstGeom prst="rect">
            <a:avLst/>
          </a:prstGeom>
        </p:spPr>
        <p:txBody>
          <a:bodyPr lIns="91425" tIns="91425" rIns="91425" bIns="91425" anchor="t" anchorCtr="0">
            <a:noAutofit/>
          </a:bodyPr>
          <a:lstStyle/>
          <a:p>
            <a:pPr lvl="0" rtl="0">
              <a:spcBef>
                <a:spcPts val="0"/>
              </a:spcBef>
              <a:buNone/>
            </a:pPr>
            <a:r>
              <a:rPr lang="en" sz="2200">
                <a:solidFill>
                  <a:srgbClr val="000000"/>
                </a:solidFill>
                <a:latin typeface="Quicksand"/>
                <a:ea typeface="Quicksand"/>
                <a:cs typeface="Quicksand"/>
                <a:sym typeface="Quicksand"/>
              </a:rPr>
              <a:t>Centrist College </a:t>
            </a:r>
          </a:p>
          <a:p>
            <a:pPr lvl="0" rtl="0">
              <a:spcBef>
                <a:spcPts val="0"/>
              </a:spcBef>
              <a:buNone/>
            </a:pPr>
            <a:r>
              <a:rPr lang="en" sz="2200">
                <a:solidFill>
                  <a:srgbClr val="000000"/>
                </a:solidFill>
                <a:latin typeface="Quicksand"/>
                <a:ea typeface="Quicksand"/>
                <a:cs typeface="Quicksand"/>
                <a:sym typeface="Quicksand"/>
              </a:rPr>
              <a:t>Spring 2016 Senior Staff Professional Development</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37" name="Shape 23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Health Services and Insurance</a:t>
            </a:r>
          </a:p>
        </p:txBody>
      </p:sp>
      <p:sp>
        <p:nvSpPr>
          <p:cNvPr id="238" name="Shape 238"/>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39" name="Shape 23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FTM Alliance of Los Angeles (2004) found slightly more than half of its respondents had been denied medical services because of their transgender status and two-thirds of those who had received care were dissatisfied with their service</a:t>
            </a:r>
          </a:p>
          <a:p>
            <a:pPr lvl="0" rtl="0">
              <a:spcBef>
                <a:spcPts val="0"/>
              </a:spcBef>
              <a:buNone/>
            </a:pPr>
            <a:r>
              <a:rPr lang="en">
                <a:latin typeface="Quicksand"/>
                <a:ea typeface="Quicksand"/>
                <a:cs typeface="Quicksand"/>
                <a:sym typeface="Quicksand"/>
              </a:rPr>
              <a:t>Centrist should:</a:t>
            </a:r>
          </a:p>
          <a:p>
            <a:pPr lvl="0" rtl="0">
              <a:spcBef>
                <a:spcPts val="0"/>
              </a:spcBef>
              <a:buNone/>
            </a:pPr>
            <a:r>
              <a:rPr lang="en" sz="1400">
                <a:latin typeface="Quicksand"/>
                <a:ea typeface="Quicksand"/>
                <a:cs typeface="Quicksand"/>
                <a:sym typeface="Quicksand"/>
              </a:rPr>
              <a:t>Provide a list of trans-competent health care providers who are located in the community</a:t>
            </a:r>
            <a:br>
              <a:rPr lang="en" sz="1400">
                <a:latin typeface="Quicksand"/>
                <a:ea typeface="Quicksand"/>
                <a:cs typeface="Quicksand"/>
                <a:sym typeface="Quicksand"/>
              </a:rPr>
            </a:br>
            <a:r>
              <a:rPr lang="en" sz="1400">
                <a:latin typeface="Quicksand"/>
                <a:ea typeface="Quicksand"/>
                <a:cs typeface="Quicksand"/>
                <a:sym typeface="Quicksand"/>
              </a:rPr>
              <a:t/>
            </a:r>
            <a:br>
              <a:rPr lang="en" sz="1400">
                <a:latin typeface="Quicksand"/>
                <a:ea typeface="Quicksand"/>
                <a:cs typeface="Quicksand"/>
                <a:sym typeface="Quicksand"/>
              </a:rPr>
            </a:br>
            <a:r>
              <a:rPr lang="en" sz="1400">
                <a:latin typeface="Quicksand"/>
                <a:ea typeface="Quicksand"/>
                <a:cs typeface="Quicksand"/>
                <a:sym typeface="Quicksand"/>
              </a:rPr>
              <a:t>Offer regular trainings and continuing education to staff and health care providers on working with transgender and gender nonconforming individuals </a:t>
            </a:r>
            <a:br>
              <a:rPr lang="en" sz="1400">
                <a:latin typeface="Quicksand"/>
                <a:ea typeface="Quicksand"/>
                <a:cs typeface="Quicksand"/>
                <a:sym typeface="Quicksand"/>
              </a:rPr>
            </a:br>
            <a:r>
              <a:rPr lang="en" sz="1400">
                <a:latin typeface="Quicksand"/>
                <a:ea typeface="Quicksand"/>
                <a:cs typeface="Quicksand"/>
                <a:sym typeface="Quicksand"/>
              </a:rPr>
              <a:t/>
            </a:r>
            <a:br>
              <a:rPr lang="en" sz="1400">
                <a:latin typeface="Quicksand"/>
                <a:ea typeface="Quicksand"/>
                <a:cs typeface="Quicksand"/>
                <a:sym typeface="Quicksand"/>
              </a:rPr>
            </a:br>
            <a:r>
              <a:rPr lang="en" sz="1400">
                <a:latin typeface="Quicksand"/>
                <a:ea typeface="Quicksand"/>
                <a:cs typeface="Quicksand"/>
                <a:sym typeface="Quicksand"/>
              </a:rPr>
              <a:t>Advocate for expanded coverage of transition-related services (hormones, surgeries) if not already included on student health insurance plans</a:t>
            </a:r>
            <a:r>
              <a:rPr lang="en">
                <a:latin typeface="Quicksand"/>
                <a:ea typeface="Quicksand"/>
                <a:cs typeface="Quicksand"/>
                <a:sym typeface="Quicksand"/>
              </a:rPr>
              <a:t/>
            </a:r>
            <a:br>
              <a:rPr lang="en">
                <a:latin typeface="Quicksand"/>
                <a:ea typeface="Quicksand"/>
                <a:cs typeface="Quicksand"/>
                <a:sym typeface="Quicksand"/>
              </a:rPr>
            </a:br>
            <a:endParaRPr lang="en">
              <a:latin typeface="Quicksand"/>
              <a:ea typeface="Quicksand"/>
              <a:cs typeface="Quicksand"/>
              <a:sym typeface="Quicksand"/>
            </a:endParaRPr>
          </a:p>
          <a:p>
            <a:pPr lvl="0" rtl="0">
              <a:spcBef>
                <a:spcPts val="0"/>
              </a:spcBef>
              <a:buNone/>
            </a:pPr>
            <a:endParaRPr>
              <a:latin typeface="Quicksand"/>
              <a:ea typeface="Quicksand"/>
              <a:cs typeface="Quicksand"/>
              <a:sym typeface="Quicksand"/>
            </a:endParaRPr>
          </a:p>
          <a:p>
            <a:pPr lvl="0" rtl="0">
              <a:spcBef>
                <a:spcPts val="0"/>
              </a:spcBef>
              <a:buNone/>
            </a:pPr>
            <a:r>
              <a:rPr lang="en">
                <a:latin typeface="Quicksand"/>
                <a:ea typeface="Quicksand"/>
                <a:cs typeface="Quicksand"/>
                <a:sym typeface="Quicksand"/>
              </a:rPr>
              <a:t>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45" name="Shape 24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Recreation</a:t>
            </a:r>
          </a:p>
        </p:txBody>
      </p:sp>
      <p:sp>
        <p:nvSpPr>
          <p:cNvPr id="246" name="Shape 246"/>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47" name="Shape 247"/>
          <p:cNvSpPr txBox="1">
            <a:spLocks noGrp="1"/>
          </p:cNvSpPr>
          <p:nvPr>
            <p:ph type="body" idx="1"/>
          </p:nvPr>
        </p:nvSpPr>
        <p:spPr>
          <a:xfrm>
            <a:off x="311700" y="1152475"/>
            <a:ext cx="5826599"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Separate sex-based workout areas create environments for the student to feel ostracized.</a:t>
            </a:r>
          </a:p>
          <a:p>
            <a:pPr lvl="0" rtl="0">
              <a:spcBef>
                <a:spcPts val="0"/>
              </a:spcBef>
              <a:buNone/>
            </a:pPr>
            <a:r>
              <a:rPr lang="en">
                <a:latin typeface="Quicksand"/>
                <a:ea typeface="Quicksand"/>
                <a:cs typeface="Quicksand"/>
                <a:sym typeface="Quicksand"/>
              </a:rPr>
              <a:t>Male and female restrooms and locker rooms can be some of the greatest dangers for transgender students. This creates a greater possibility for them to be bullied or assaulted (Beemyn et al., 2005).</a:t>
            </a:r>
          </a:p>
          <a:p>
            <a:pPr lvl="0" rtl="0">
              <a:spcBef>
                <a:spcPts val="0"/>
              </a:spcBef>
              <a:buNone/>
            </a:pPr>
            <a:r>
              <a:rPr lang="en">
                <a:latin typeface="Quicksand"/>
                <a:ea typeface="Quicksand"/>
                <a:cs typeface="Quicksand"/>
                <a:sym typeface="Quicksand"/>
              </a:rPr>
              <a:t>Create gender inclusive showers with doors rather than curtains that will allow for privacy.</a:t>
            </a:r>
          </a:p>
          <a:p>
            <a:pPr lvl="0" rtl="0">
              <a:spcBef>
                <a:spcPts val="0"/>
              </a:spcBef>
              <a:buNone/>
            </a:pPr>
            <a:endParaRPr>
              <a:latin typeface="Quicksand"/>
              <a:ea typeface="Quicksand"/>
              <a:cs typeface="Quicksand"/>
              <a:sym typeface="Quicksand"/>
            </a:endParaRPr>
          </a:p>
        </p:txBody>
      </p:sp>
      <p:pic>
        <p:nvPicPr>
          <p:cNvPr id="248" name="Shape 24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28724" y="1152474"/>
            <a:ext cx="2915274" cy="2186449"/>
          </a:xfrm>
          <a:prstGeom prst="rect">
            <a:avLst/>
          </a:prstGeom>
          <a:noFill/>
          <a:ln>
            <a:noFill/>
          </a:ln>
        </p:spPr>
      </p:pic>
      <p:sp>
        <p:nvSpPr>
          <p:cNvPr id="249" name="Shape 249"/>
          <p:cNvSpPr txBox="1">
            <a:spLocks noGrp="1"/>
          </p:cNvSpPr>
          <p:nvPr>
            <p:ph type="body" idx="1"/>
          </p:nvPr>
        </p:nvSpPr>
        <p:spPr>
          <a:xfrm>
            <a:off x="6558225" y="3415125"/>
            <a:ext cx="2490899" cy="1677900"/>
          </a:xfrm>
          <a:prstGeom prst="rect">
            <a:avLst/>
          </a:prstGeom>
        </p:spPr>
        <p:txBody>
          <a:bodyPr lIns="91425" tIns="91425" rIns="91425" bIns="91425" anchor="t" anchorCtr="0">
            <a:noAutofit/>
          </a:bodyPr>
          <a:lstStyle/>
          <a:p>
            <a:pPr lvl="0" algn="ctr" rtl="0">
              <a:spcBef>
                <a:spcPts val="0"/>
              </a:spcBef>
              <a:buNone/>
            </a:pPr>
            <a:r>
              <a:rPr lang="en" sz="1400" b="1" dirty="0">
                <a:solidFill>
                  <a:srgbClr val="6795C1"/>
                </a:solidFill>
                <a:latin typeface="Quicksand"/>
                <a:ea typeface="Quicksand"/>
                <a:cs typeface="Quicksand"/>
                <a:sym typeface="Quicksand"/>
              </a:rPr>
              <a:t>The open showers and changing space typical of traditional locker </a:t>
            </a:r>
            <a:r>
              <a:rPr lang="en" sz="1400" b="1" dirty="0" smtClean="0">
                <a:solidFill>
                  <a:srgbClr val="6795C1"/>
                </a:solidFill>
                <a:latin typeface="Quicksand"/>
                <a:ea typeface="Quicksand"/>
                <a:cs typeface="Quicksand"/>
                <a:sym typeface="Quicksand"/>
              </a:rPr>
              <a:t>rooms are </a:t>
            </a:r>
            <a:r>
              <a:rPr lang="en" sz="1400" b="1" dirty="0">
                <a:solidFill>
                  <a:srgbClr val="6795C1"/>
                </a:solidFill>
                <a:latin typeface="Quicksand"/>
                <a:ea typeface="Quicksand"/>
                <a:cs typeface="Quicksand"/>
                <a:sym typeface="Quicksand"/>
              </a:rPr>
              <a:t>non-inclusive of transgender students</a:t>
            </a:r>
          </a:p>
        </p:txBody>
      </p:sp>
      <p:sp>
        <p:nvSpPr>
          <p:cNvPr id="250" name="Shape 250"/>
          <p:cNvSpPr/>
          <p:nvPr/>
        </p:nvSpPr>
        <p:spPr>
          <a:xfrm>
            <a:off x="7517325" y="1453200"/>
            <a:ext cx="572699" cy="572699"/>
          </a:xfrm>
          <a:prstGeom prst="noSmoking">
            <a:avLst>
              <a:gd name="adj" fmla="val 5628"/>
            </a:avLst>
          </a:prstGeom>
          <a:solidFill>
            <a:srgbClr val="EA9999"/>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500"/>
                                        <p:tgtEl>
                                          <p:spTgt spid="2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56" name="Shape 25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Career Services</a:t>
            </a:r>
          </a:p>
        </p:txBody>
      </p:sp>
      <p:sp>
        <p:nvSpPr>
          <p:cNvPr id="257" name="Shape 257"/>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58" name="Shape 25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The greatest role is for a career counselor to become an ally for the student’s rights in a professional and collegiate workplace.</a:t>
            </a:r>
          </a:p>
          <a:p>
            <a:pPr lvl="0" rtl="0">
              <a:spcBef>
                <a:spcPts val="0"/>
              </a:spcBef>
              <a:buNone/>
            </a:pPr>
            <a:r>
              <a:rPr lang="en">
                <a:latin typeface="Quicksand"/>
                <a:ea typeface="Quicksand"/>
                <a:cs typeface="Quicksand"/>
                <a:sym typeface="Quicksand"/>
              </a:rPr>
              <a:t>Career Services must educate students on politics and social dynamics of a workforce.</a:t>
            </a:r>
          </a:p>
          <a:p>
            <a:pPr lvl="0" rtl="0">
              <a:spcBef>
                <a:spcPts val="0"/>
              </a:spcBef>
              <a:buNone/>
            </a:pPr>
            <a:r>
              <a:rPr lang="en">
                <a:latin typeface="Quicksand"/>
                <a:ea typeface="Quicksand"/>
                <a:cs typeface="Quicksand"/>
                <a:sym typeface="Quicksand"/>
              </a:rPr>
              <a:t>Career counseling should expose students gender inclusive career options (military, for example)</a:t>
            </a:r>
          </a:p>
          <a:p>
            <a:pPr lvl="0" rtl="0">
              <a:spcBef>
                <a:spcPts val="0"/>
              </a:spcBef>
              <a:buNone/>
            </a:pPr>
            <a:r>
              <a:rPr lang="en">
                <a:latin typeface="Quicksand"/>
                <a:ea typeface="Quicksand"/>
                <a:cs typeface="Quicksand"/>
                <a:sym typeface="Quicksand"/>
              </a:rPr>
              <a:t>Currently there is no federal law that universally and explicitly provides protection for transgender employees, and fewer than half of states have laws that protect workers based on sexual orientations and gender identity/expression.</a:t>
            </a:r>
          </a:p>
          <a:p>
            <a:pPr lvl="0" rtl="0">
              <a:spcBef>
                <a:spcPts val="0"/>
              </a:spcBef>
              <a:buNone/>
            </a:pPr>
            <a:endParaRPr>
              <a:latin typeface="Quicksand"/>
              <a:ea typeface="Quicksand"/>
              <a:cs typeface="Quicksand"/>
              <a:sym typeface="Quicksand"/>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64" name="Shape 26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Registrar and Documentation Offices</a:t>
            </a:r>
          </a:p>
        </p:txBody>
      </p:sp>
      <p:sp>
        <p:nvSpPr>
          <p:cNvPr id="265" name="Shape 265"/>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66" name="Shape 26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a:latin typeface="Quicksand"/>
                <a:ea typeface="Quicksand"/>
                <a:cs typeface="Quicksand"/>
                <a:sym typeface="Quicksand"/>
              </a:rPr>
              <a:t>Seelman (2014) suggests simplifying processes for requesting record changes, more options beyond binary male/female, and allowing students to record preferred names alongside legal names</a:t>
            </a:r>
          </a:p>
          <a:p>
            <a:pPr lvl="0" rtl="0">
              <a:spcBef>
                <a:spcPts val="0"/>
              </a:spcBef>
              <a:buNone/>
            </a:pPr>
            <a:r>
              <a:rPr lang="en">
                <a:latin typeface="Quicksand"/>
                <a:ea typeface="Quicksand"/>
                <a:cs typeface="Quicksand"/>
                <a:sym typeface="Quicksand"/>
              </a:rPr>
              <a:t>Being addressed by the incorrect name, pronoun, or title (Mr./Ms.) can result in ‘outing’</a:t>
            </a:r>
          </a:p>
          <a:p>
            <a:pPr lvl="0" rtl="0">
              <a:spcBef>
                <a:spcPts val="0"/>
              </a:spcBef>
              <a:buNone/>
            </a:pPr>
            <a:r>
              <a:rPr lang="en">
                <a:latin typeface="Quicksand"/>
                <a:ea typeface="Quicksand"/>
                <a:cs typeface="Quicksand"/>
                <a:sym typeface="Quicksand"/>
              </a:rPr>
              <a:t>A student should </a:t>
            </a:r>
            <a:r>
              <a:rPr lang="en" b="1">
                <a:latin typeface="Quicksand"/>
                <a:ea typeface="Quicksand"/>
                <a:cs typeface="Quicksand"/>
                <a:sym typeface="Quicksand"/>
              </a:rPr>
              <a:t>never</a:t>
            </a:r>
            <a:r>
              <a:rPr lang="en">
                <a:latin typeface="Quicksand"/>
                <a:ea typeface="Quicksand"/>
                <a:cs typeface="Quicksand"/>
                <a:sym typeface="Quicksand"/>
              </a:rPr>
              <a:t> be asked to “prove” their biological sex for paperwork purposes</a:t>
            </a:r>
          </a:p>
          <a:p>
            <a:pPr lvl="0" rtl="0">
              <a:spcBef>
                <a:spcPts val="0"/>
              </a:spcBef>
              <a:buNone/>
            </a:pPr>
            <a:endParaRPr>
              <a:latin typeface="Quicksand"/>
              <a:ea typeface="Quicksand"/>
              <a:cs typeface="Quicksand"/>
              <a:sym typeface="Quicksand"/>
            </a:endParaRPr>
          </a:p>
        </p:txBody>
      </p:sp>
      <p:sp>
        <p:nvSpPr>
          <p:cNvPr id="267" name="Shape 267"/>
          <p:cNvSpPr/>
          <p:nvPr/>
        </p:nvSpPr>
        <p:spPr>
          <a:xfrm>
            <a:off x="4227150" y="3490975"/>
            <a:ext cx="2465399" cy="1526699"/>
          </a:xfrm>
          <a:prstGeom prst="wedgeEllipseCallout">
            <a:avLst>
              <a:gd name="adj1" fmla="val 42772"/>
              <a:gd name="adj2" fmla="val 5036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txBox="1"/>
          <p:nvPr/>
        </p:nvSpPr>
        <p:spPr>
          <a:xfrm>
            <a:off x="4371075" y="3668425"/>
            <a:ext cx="2139899" cy="1195200"/>
          </a:xfrm>
          <a:prstGeom prst="rect">
            <a:avLst/>
          </a:prstGeom>
          <a:noFill/>
          <a:ln>
            <a:noFill/>
          </a:ln>
        </p:spPr>
        <p:txBody>
          <a:bodyPr lIns="91425" tIns="91425" rIns="91425" bIns="91425" anchor="t" anchorCtr="0">
            <a:noAutofit/>
          </a:bodyPr>
          <a:lstStyle/>
          <a:p>
            <a:pPr lvl="0" algn="ctr">
              <a:spcBef>
                <a:spcPts val="0"/>
              </a:spcBef>
              <a:buNone/>
            </a:pPr>
            <a:r>
              <a:rPr lang="en">
                <a:latin typeface="Quicksand"/>
                <a:ea typeface="Quicksand"/>
                <a:cs typeface="Quicksand"/>
                <a:sym typeface="Quicksand"/>
              </a:rPr>
              <a:t>“They kept looking at their records back at me, just trying to figure me out. I felt like I was naked.”</a:t>
            </a:r>
          </a:p>
        </p:txBody>
      </p:sp>
      <p:pic>
        <p:nvPicPr>
          <p:cNvPr id="269" name="Shape 269"/>
          <p:cNvPicPr preferRelativeResize="0"/>
          <p:nvPr/>
        </p:nvPicPr>
        <p:blipFill>
          <a:blip r:embed="rId4">
            <a:alphaModFix/>
          </a:blip>
          <a:stretch>
            <a:fillRect/>
          </a:stretch>
        </p:blipFill>
        <p:spPr>
          <a:xfrm>
            <a:off x="1991475" y="3694525"/>
            <a:ext cx="2171700" cy="1447800"/>
          </a:xfrm>
          <a:prstGeom prst="rect">
            <a:avLst/>
          </a:prstGeom>
          <a:noFill/>
          <a:ln>
            <a:noFill/>
          </a:ln>
        </p:spPr>
      </p:pic>
      <p:sp>
        <p:nvSpPr>
          <p:cNvPr id="270" name="Shape 270"/>
          <p:cNvSpPr txBox="1"/>
          <p:nvPr/>
        </p:nvSpPr>
        <p:spPr>
          <a:xfrm>
            <a:off x="6718875" y="4500075"/>
            <a:ext cx="2543400" cy="1014899"/>
          </a:xfrm>
          <a:prstGeom prst="rect">
            <a:avLst/>
          </a:prstGeom>
          <a:noFill/>
          <a:ln>
            <a:noFill/>
          </a:ln>
        </p:spPr>
        <p:txBody>
          <a:bodyPr lIns="91425" tIns="91425" rIns="91425" bIns="91425" anchor="t" anchorCtr="0">
            <a:noAutofit/>
          </a:bodyPr>
          <a:lstStyle/>
          <a:p>
            <a:pPr lvl="0" algn="ctr">
              <a:spcBef>
                <a:spcPts val="0"/>
              </a:spcBef>
              <a:buNone/>
            </a:pPr>
            <a:r>
              <a:rPr lang="en" sz="1600">
                <a:latin typeface="Quicksand"/>
                <a:ea typeface="Quicksand"/>
                <a:cs typeface="Quicksand"/>
                <a:sym typeface="Quicksand"/>
              </a:rPr>
              <a:t>Landon “LJ” Woolston</a:t>
            </a:r>
            <a:br>
              <a:rPr lang="en" sz="1600">
                <a:latin typeface="Quicksand"/>
                <a:ea typeface="Quicksand"/>
                <a:cs typeface="Quicksand"/>
                <a:sym typeface="Quicksand"/>
              </a:rPr>
            </a:br>
            <a:r>
              <a:rPr lang="en" sz="1600">
                <a:latin typeface="Quicksand"/>
                <a:ea typeface="Quicksand"/>
                <a:cs typeface="Quicksand"/>
                <a:sym typeface="Quicksand"/>
              </a:rPr>
              <a:t>lambalegal.org</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76" name="Shape 276"/>
          <p:cNvSpPr/>
          <p:nvPr/>
        </p:nvSpPr>
        <p:spPr>
          <a:xfrm>
            <a:off x="-750" y="1146211"/>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77" name="Shape 2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Conclusion</a:t>
            </a:r>
          </a:p>
        </p:txBody>
      </p:sp>
      <p:sp>
        <p:nvSpPr>
          <p:cNvPr id="278" name="Shape 278"/>
          <p:cNvSpPr txBox="1">
            <a:spLocks noGrp="1"/>
          </p:cNvSpPr>
          <p:nvPr>
            <p:ph type="body" idx="1"/>
          </p:nvPr>
        </p:nvSpPr>
        <p:spPr>
          <a:xfrm>
            <a:off x="280400" y="1458375"/>
            <a:ext cx="4630799"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In order to better serve the transgender student community, Centrist must take action in assessing the current culture as well as take actions focused on legal protection and environmental inclusivity.</a:t>
            </a:r>
            <a:br>
              <a:rPr lang="en">
                <a:latin typeface="Quicksand"/>
                <a:ea typeface="Quicksand"/>
                <a:cs typeface="Quicksand"/>
                <a:sym typeface="Quicksand"/>
              </a:rPr>
            </a:br>
            <a:endParaRPr lang="en">
              <a:latin typeface="Quicksand"/>
              <a:ea typeface="Quicksand"/>
              <a:cs typeface="Quicksand"/>
              <a:sym typeface="Quicksand"/>
            </a:endParaRPr>
          </a:p>
          <a:p>
            <a:pPr lvl="0" rtl="0">
              <a:spcBef>
                <a:spcPts val="0"/>
              </a:spcBef>
              <a:buNone/>
            </a:pPr>
            <a:r>
              <a:rPr lang="en">
                <a:latin typeface="Quicksand"/>
                <a:ea typeface="Quicksand"/>
                <a:cs typeface="Quicksand"/>
                <a:sym typeface="Quicksand"/>
              </a:rPr>
              <a:t>While you complete the poll, please enjoy the closing video.</a:t>
            </a:r>
          </a:p>
        </p:txBody>
      </p:sp>
      <p:pic>
        <p:nvPicPr>
          <p:cNvPr id="279" name="Shape 27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11275" y="59075"/>
            <a:ext cx="3506124" cy="2693774"/>
          </a:xfrm>
          <a:prstGeom prst="rect">
            <a:avLst/>
          </a:prstGeom>
          <a:noFill/>
          <a:ln>
            <a:noFill/>
          </a:ln>
        </p:spPr>
      </p:pic>
      <p:pic>
        <p:nvPicPr>
          <p:cNvPr id="2" name="rnbnF8QAnsY"/>
          <p:cNvPicPr>
            <a:picLocks noRot="1" noChangeAspect="1"/>
          </p:cNvPicPr>
          <p:nvPr>
            <a:videoFile r:link="rId1"/>
          </p:nvPr>
        </p:nvPicPr>
        <p:blipFill>
          <a:blip r:embed="rId6"/>
          <a:stretch>
            <a:fillRect/>
          </a:stretch>
        </p:blipFill>
        <p:spPr>
          <a:xfrm>
            <a:off x="4862751" y="2752849"/>
            <a:ext cx="3603171" cy="2571750"/>
          </a:xfrm>
          <a:prstGeom prst="rect">
            <a:avLst/>
          </a:prstGeom>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286" name="Shape 286"/>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287" name="Shape 28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References</a:t>
            </a:r>
          </a:p>
        </p:txBody>
      </p:sp>
      <p:sp>
        <p:nvSpPr>
          <p:cNvPr id="288" name="Shape 288"/>
          <p:cNvSpPr txBox="1">
            <a:spLocks noGrp="1"/>
          </p:cNvSpPr>
          <p:nvPr>
            <p:ph type="body" idx="1"/>
          </p:nvPr>
        </p:nvSpPr>
        <p:spPr>
          <a:xfrm>
            <a:off x="176125" y="1233825"/>
            <a:ext cx="8520599" cy="34164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122222"/>
              <a:buFont typeface="Arial"/>
              <a:buNone/>
            </a:pPr>
            <a:r>
              <a:rPr lang="en" sz="900" dirty="0">
                <a:latin typeface="Quicksand"/>
                <a:ea typeface="Quicksand"/>
                <a:cs typeface="Quicksand"/>
                <a:sym typeface="Quicksand"/>
              </a:rPr>
              <a:t>Beemyn, B., Curtis, B., Davis, M., &amp; Tubbs, N. J. (2005). Transgender Issues on a College Campus.</a:t>
            </a:r>
            <a:r>
              <a:rPr lang="en" sz="900" i="1" dirty="0">
                <a:latin typeface="Quicksand"/>
                <a:ea typeface="Quicksand"/>
                <a:cs typeface="Quicksand"/>
                <a:sym typeface="Quicksand"/>
              </a:rPr>
              <a:t>New Directions for Student Services,</a:t>
            </a:r>
            <a:r>
              <a:rPr lang="en" sz="900" dirty="0">
                <a:latin typeface="Quicksand"/>
                <a:ea typeface="Quicksand"/>
                <a:cs typeface="Quicksand"/>
                <a:sym typeface="Quicksand"/>
              </a:rPr>
              <a:t> (11), 49-60.</a:t>
            </a:r>
            <a:br>
              <a:rPr lang="en" sz="900" dirty="0">
                <a:latin typeface="Quicksand"/>
                <a:ea typeface="Quicksand"/>
                <a:cs typeface="Quicksand"/>
                <a:sym typeface="Quicksand"/>
              </a:rPr>
            </a:br>
            <a:r>
              <a:rPr lang="en" sz="900" dirty="0">
                <a:latin typeface="Quicksand"/>
                <a:ea typeface="Quicksand"/>
                <a:cs typeface="Quicksand"/>
                <a:sym typeface="Quicksand"/>
              </a:rPr>
              <a:t>Bem, S. L. (1983). Gender schema theory and its implications for child development: Raising gender-aschematic children in a gender-schematic society. Signs, 8(4), 598–616.</a:t>
            </a:r>
            <a:br>
              <a:rPr lang="en" sz="900" dirty="0">
                <a:latin typeface="Quicksand"/>
                <a:ea typeface="Quicksand"/>
                <a:cs typeface="Quicksand"/>
                <a:sym typeface="Quicksand"/>
              </a:rPr>
            </a:br>
            <a:r>
              <a:rPr lang="en" sz="900" dirty="0">
                <a:latin typeface="Quicksand"/>
                <a:ea typeface="Quicksand"/>
                <a:cs typeface="Quicksand"/>
                <a:sym typeface="Quicksand"/>
              </a:rPr>
              <a:t>Bilodeau, B.L. (2009). </a:t>
            </a:r>
            <a:r>
              <a:rPr lang="en" sz="900" i="1" dirty="0">
                <a:latin typeface="Quicksand"/>
                <a:ea typeface="Quicksand"/>
                <a:cs typeface="Quicksand"/>
                <a:sym typeface="Quicksand"/>
              </a:rPr>
              <a:t>Genderism: Transgender students, binary systems, and higher education. </a:t>
            </a:r>
            <a:r>
              <a:rPr lang="en" sz="900" dirty="0">
                <a:latin typeface="Quicksand"/>
                <a:ea typeface="Quicksand"/>
                <a:cs typeface="Quicksand"/>
                <a:sym typeface="Quicksand"/>
              </a:rPr>
              <a:t>Saarbrucken, Germany: Verlag.</a:t>
            </a:r>
          </a:p>
          <a:p>
            <a:pPr lvl="0" rtl="0">
              <a:spcBef>
                <a:spcPts val="0"/>
              </a:spcBef>
              <a:buNone/>
            </a:pPr>
            <a:r>
              <a:rPr lang="en" sz="900" dirty="0">
                <a:latin typeface="Quicksand"/>
                <a:ea typeface="Quicksand"/>
                <a:cs typeface="Quicksand"/>
                <a:sym typeface="Quicksand"/>
              </a:rPr>
              <a:t>DeBerard, M.S., Spielmans, G., and Julka, D. “Predictors of Academic Achievements and Retention Among College Freshmen: A Longitudinal Study.” </a:t>
            </a:r>
            <a:r>
              <a:rPr lang="en" sz="900" i="1" dirty="0">
                <a:latin typeface="Quicksand"/>
                <a:ea typeface="Quicksand"/>
                <a:cs typeface="Quicksand"/>
                <a:sym typeface="Quicksand"/>
              </a:rPr>
              <a:t>College Student Journal,</a:t>
            </a:r>
            <a:r>
              <a:rPr lang="en" sz="900" dirty="0">
                <a:latin typeface="Quicksand"/>
                <a:ea typeface="Quicksand"/>
                <a:cs typeface="Quicksand"/>
                <a:sym typeface="Quicksand"/>
              </a:rPr>
              <a:t> 2004, 38(1), 66. </a:t>
            </a:r>
            <a:br>
              <a:rPr lang="en" sz="900" dirty="0">
                <a:latin typeface="Quicksand"/>
                <a:ea typeface="Quicksand"/>
                <a:cs typeface="Quicksand"/>
                <a:sym typeface="Quicksand"/>
              </a:rPr>
            </a:br>
            <a:r>
              <a:rPr lang="en" sz="900" dirty="0">
                <a:latin typeface="Quicksand"/>
                <a:ea typeface="Quicksand"/>
                <a:cs typeface="Quicksand"/>
                <a:sym typeface="Quicksand"/>
              </a:rPr>
              <a:t>Evans, N., Forney, D., Guido, F., Patton, L., &amp; Renn, K. (2010). </a:t>
            </a:r>
            <a:r>
              <a:rPr lang="en" sz="900" i="1" dirty="0">
                <a:latin typeface="Quicksand"/>
                <a:ea typeface="Quicksand"/>
                <a:cs typeface="Quicksand"/>
                <a:sym typeface="Quicksand"/>
              </a:rPr>
              <a:t>Student development in college: Theory, research, and practice</a:t>
            </a:r>
            <a:r>
              <a:rPr lang="en" sz="900" dirty="0">
                <a:latin typeface="Quicksand"/>
                <a:ea typeface="Quicksand"/>
                <a:cs typeface="Quicksand"/>
                <a:sym typeface="Quicksand"/>
              </a:rPr>
              <a:t> (2nd ed.). San Francisco, CA: Jossey-Bass.</a:t>
            </a:r>
            <a:br>
              <a:rPr lang="en" sz="900" dirty="0">
                <a:latin typeface="Quicksand"/>
                <a:ea typeface="Quicksand"/>
                <a:cs typeface="Quicksand"/>
                <a:sym typeface="Quicksand"/>
              </a:rPr>
            </a:br>
            <a:r>
              <a:rPr lang="en" sz="900" dirty="0">
                <a:latin typeface="Quicksand"/>
                <a:ea typeface="Quicksand"/>
                <a:cs typeface="Quicksand"/>
                <a:sym typeface="Quicksand"/>
              </a:rPr>
              <a:t>Giroux, H. A. (1992). </a:t>
            </a:r>
            <a:r>
              <a:rPr lang="en" sz="900" i="1" dirty="0">
                <a:latin typeface="Quicksand"/>
                <a:ea typeface="Quicksand"/>
                <a:cs typeface="Quicksand"/>
                <a:sym typeface="Quicksand"/>
              </a:rPr>
              <a:t>Border crossings: Cultural workers and the politics of education</a:t>
            </a:r>
            <a:r>
              <a:rPr lang="en" sz="900" dirty="0">
                <a:latin typeface="Quicksand"/>
                <a:ea typeface="Quicksand"/>
                <a:cs typeface="Quicksand"/>
                <a:sym typeface="Quicksand"/>
              </a:rPr>
              <a:t>. Psychology Press.Lev, A.I. (2004). Transgender Emergence: Therapeutic guidelines for working with gender-variant people and their families. Binghamton, NY: Haworth Press</a:t>
            </a:r>
            <a:br>
              <a:rPr lang="en" sz="900" dirty="0">
                <a:latin typeface="Quicksand"/>
                <a:ea typeface="Quicksand"/>
                <a:cs typeface="Quicksand"/>
                <a:sym typeface="Quicksand"/>
              </a:rPr>
            </a:br>
            <a:r>
              <a:rPr lang="en" sz="900" dirty="0">
                <a:latin typeface="Quicksand"/>
                <a:ea typeface="Quicksand"/>
                <a:cs typeface="Quicksand"/>
                <a:sym typeface="Quicksand"/>
              </a:rPr>
              <a:t>Lev, A.I. (2004). Transgender Emergence: Therapeutic guidelines for working with gender-variant people and their families. Binghamton, NY: Haworth Press</a:t>
            </a:r>
            <a:br>
              <a:rPr lang="en" sz="900" dirty="0">
                <a:latin typeface="Quicksand"/>
                <a:ea typeface="Quicksand"/>
                <a:cs typeface="Quicksand"/>
                <a:sym typeface="Quicksand"/>
              </a:rPr>
            </a:br>
            <a:r>
              <a:rPr lang="en" sz="900" dirty="0">
                <a:latin typeface="Quicksand"/>
                <a:ea typeface="Quicksand"/>
                <a:cs typeface="Quicksand"/>
                <a:sym typeface="Quicksand"/>
              </a:rPr>
              <a:t>Multicultural Student Programs and Services. (2011). </a:t>
            </a:r>
            <a:r>
              <a:rPr lang="en" sz="900" i="1" dirty="0">
                <a:latin typeface="Quicksand"/>
                <a:ea typeface="Quicksand"/>
                <a:cs typeface="Quicksand"/>
                <a:sym typeface="Quicksand"/>
              </a:rPr>
              <a:t>CAS Professional Standards for Higher Education</a:t>
            </a:r>
            <a:r>
              <a:rPr lang="en" sz="900" dirty="0">
                <a:latin typeface="Quicksand"/>
                <a:ea typeface="Quicksand"/>
                <a:cs typeface="Quicksand"/>
                <a:sym typeface="Quicksand"/>
              </a:rPr>
              <a:t> (pp. 361-371).</a:t>
            </a:r>
            <a:br>
              <a:rPr lang="en" sz="900" dirty="0">
                <a:latin typeface="Quicksand"/>
                <a:ea typeface="Quicksand"/>
                <a:cs typeface="Quicksand"/>
                <a:sym typeface="Quicksand"/>
              </a:rPr>
            </a:br>
            <a:r>
              <a:rPr lang="en" sz="900" dirty="0">
                <a:latin typeface="Quicksand"/>
                <a:ea typeface="Quicksand"/>
                <a:cs typeface="Quicksand"/>
                <a:sym typeface="Quicksand"/>
              </a:rPr>
              <a:t>Seelman, K. L., Walls, N. E., Costello, K., Steffens, K., Inselman, K., Montague-Asp, H., &amp; Colorado Trans on Campus Coalition. (2012). Invisibilities, uncertainties, and unexpected surprises: The experiences of transgender and gender non-conforming students, staff, and faculty at universities &amp; colleges in Colorado (Executive Summary). Denver, CO: Authora.</a:t>
            </a:r>
            <a:br>
              <a:rPr lang="en" sz="900" dirty="0">
                <a:latin typeface="Quicksand"/>
                <a:ea typeface="Quicksand"/>
                <a:cs typeface="Quicksand"/>
                <a:sym typeface="Quicksand"/>
              </a:rPr>
            </a:br>
            <a:r>
              <a:rPr lang="en" sz="900" dirty="0">
                <a:latin typeface="Quicksand"/>
                <a:ea typeface="Quicksand"/>
                <a:cs typeface="Quicksand"/>
                <a:sym typeface="Quicksand"/>
              </a:rPr>
              <a:t>Seelman, K. L. (2014). Recommendations of transgender students, staff, and faculty in the USA for improving college campuses. </a:t>
            </a:r>
            <a:r>
              <a:rPr lang="en" sz="900" i="1" dirty="0">
                <a:latin typeface="Quicksand"/>
                <a:ea typeface="Quicksand"/>
                <a:cs typeface="Quicksand"/>
                <a:sym typeface="Quicksand"/>
              </a:rPr>
              <a:t>Gender &amp; Education</a:t>
            </a:r>
            <a:r>
              <a:rPr lang="en" sz="900" dirty="0">
                <a:latin typeface="Quicksand"/>
                <a:ea typeface="Quicksand"/>
                <a:cs typeface="Quicksand"/>
                <a:sym typeface="Quicksand"/>
              </a:rPr>
              <a:t>, </a:t>
            </a:r>
            <a:r>
              <a:rPr lang="en" sz="900" i="1" dirty="0">
                <a:latin typeface="Quicksand"/>
                <a:ea typeface="Quicksand"/>
                <a:cs typeface="Quicksand"/>
                <a:sym typeface="Quicksand"/>
              </a:rPr>
              <a:t>26</a:t>
            </a:r>
            <a:r>
              <a:rPr lang="en" sz="900" dirty="0">
                <a:latin typeface="Quicksand"/>
                <a:ea typeface="Quicksand"/>
                <a:cs typeface="Quicksand"/>
                <a:sym typeface="Quicksand"/>
              </a:rPr>
              <a:t>(6), 618-635. doi:10.1080/09540253.2014.935300</a:t>
            </a:r>
            <a:br>
              <a:rPr lang="en" sz="900" dirty="0">
                <a:latin typeface="Quicksand"/>
                <a:ea typeface="Quicksand"/>
                <a:cs typeface="Quicksand"/>
                <a:sym typeface="Quicksand"/>
              </a:rPr>
            </a:br>
            <a:r>
              <a:rPr lang="en" sz="900" dirty="0">
                <a:latin typeface="Quicksand"/>
                <a:ea typeface="Quicksand"/>
                <a:cs typeface="Quicksand"/>
                <a:sym typeface="Quicksand"/>
              </a:rPr>
              <a:t>Wilchins, R.A. (2002) Queerer bodies. In Nestle, J., Howell, C., and Wilchins, R.A (eds.), Genderqueer: Voices from beyond the sexual binary. Los Angeles, CA: Alyson.</a:t>
            </a:r>
          </a:p>
          <a:p>
            <a:pPr lvl="0" rtl="0">
              <a:lnSpc>
                <a:spcPct val="100000"/>
              </a:lnSpc>
              <a:spcBef>
                <a:spcPts val="0"/>
              </a:spcBef>
              <a:spcAft>
                <a:spcPts val="0"/>
              </a:spcAft>
              <a:buClr>
                <a:schemeClr val="dk1"/>
              </a:buClr>
              <a:buSzPct val="122222"/>
              <a:buFont typeface="Arial"/>
              <a:buNone/>
            </a:pPr>
            <a:endParaRPr sz="900" dirty="0">
              <a:latin typeface="Quicksand"/>
              <a:ea typeface="Quicksand"/>
              <a:cs typeface="Quicksand"/>
              <a:sym typeface="Quicksand"/>
            </a:endParaRPr>
          </a:p>
          <a:p>
            <a:pPr lvl="0" rtl="0">
              <a:spcBef>
                <a:spcPts val="0"/>
              </a:spcBef>
              <a:buNone/>
            </a:pPr>
            <a:endParaRPr sz="900" dirty="0">
              <a:latin typeface="Quicksand"/>
              <a:ea typeface="Quicksand"/>
              <a:cs typeface="Quicksand"/>
              <a:sym typeface="Quicksand"/>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69" name="Shape 69"/>
          <p:cNvSpPr txBox="1"/>
          <p:nvPr/>
        </p:nvSpPr>
        <p:spPr>
          <a:xfrm>
            <a:off x="3104750" y="441400"/>
            <a:ext cx="3038099" cy="3744600"/>
          </a:xfrm>
          <a:prstGeom prst="rect">
            <a:avLst/>
          </a:prstGeom>
          <a:noFill/>
          <a:ln>
            <a:noFill/>
          </a:ln>
        </p:spPr>
        <p:txBody>
          <a:bodyPr lIns="91425" tIns="91425" rIns="91425" bIns="91425" anchor="t" anchorCtr="0">
            <a:noAutofit/>
          </a:bodyPr>
          <a:lstStyle/>
          <a:p>
            <a:pPr lvl="0" rtl="0">
              <a:spcBef>
                <a:spcPts val="0"/>
              </a:spcBef>
              <a:buNone/>
            </a:pPr>
            <a:r>
              <a:rPr lang="en" sz="1800">
                <a:latin typeface="Quicksand"/>
                <a:ea typeface="Quicksand"/>
                <a:cs typeface="Quicksand"/>
                <a:sym typeface="Quicksand"/>
              </a:rPr>
              <a:t>Eli is an incoming freshman to Centrist College.</a:t>
            </a:r>
          </a:p>
          <a:p>
            <a:pPr lvl="0" rtl="0">
              <a:spcBef>
                <a:spcPts val="0"/>
              </a:spcBef>
              <a:buNone/>
            </a:pPr>
            <a:endParaRPr sz="1800">
              <a:latin typeface="Quicksand"/>
              <a:ea typeface="Quicksand"/>
              <a:cs typeface="Quicksand"/>
              <a:sym typeface="Quicksand"/>
            </a:endParaRPr>
          </a:p>
          <a:p>
            <a:pPr lvl="0" rtl="0">
              <a:spcBef>
                <a:spcPts val="0"/>
              </a:spcBef>
              <a:buNone/>
            </a:pPr>
            <a:r>
              <a:rPr lang="en" sz="1800">
                <a:latin typeface="Quicksand"/>
                <a:ea typeface="Quicksand"/>
                <a:cs typeface="Quicksand"/>
                <a:sym typeface="Quicksand"/>
              </a:rPr>
              <a:t>They checked “female” on their housing application.</a:t>
            </a:r>
          </a:p>
          <a:p>
            <a:pPr lvl="0" rtl="0">
              <a:spcBef>
                <a:spcPts val="0"/>
              </a:spcBef>
              <a:buNone/>
            </a:pPr>
            <a:endParaRPr sz="1800">
              <a:latin typeface="Quicksand"/>
              <a:ea typeface="Quicksand"/>
              <a:cs typeface="Quicksand"/>
              <a:sym typeface="Quicksand"/>
            </a:endParaRPr>
          </a:p>
          <a:p>
            <a:pPr lvl="0" rtl="0">
              <a:spcBef>
                <a:spcPts val="0"/>
              </a:spcBef>
              <a:buNone/>
            </a:pPr>
            <a:r>
              <a:rPr lang="en" sz="1800">
                <a:latin typeface="Quicksand"/>
                <a:ea typeface="Quicksand"/>
                <a:cs typeface="Quicksand"/>
                <a:sym typeface="Quicksand"/>
              </a:rPr>
              <a:t>On move-in day, you see this student moving into a room on the female hall. </a:t>
            </a:r>
          </a:p>
          <a:p>
            <a:pPr lvl="0" rtl="0">
              <a:spcBef>
                <a:spcPts val="0"/>
              </a:spcBef>
              <a:buNone/>
            </a:pPr>
            <a:endParaRPr sz="1800">
              <a:latin typeface="Quicksand"/>
              <a:ea typeface="Quicksand"/>
              <a:cs typeface="Quicksand"/>
              <a:sym typeface="Quicksand"/>
            </a:endParaRPr>
          </a:p>
          <a:p>
            <a:pPr lvl="0">
              <a:spcBef>
                <a:spcPts val="0"/>
              </a:spcBef>
              <a:buNone/>
            </a:pPr>
            <a:r>
              <a:rPr lang="en" sz="1800">
                <a:latin typeface="Quicksand"/>
                <a:ea typeface="Quicksand"/>
                <a:cs typeface="Quicksand"/>
                <a:sym typeface="Quicksand"/>
              </a:rPr>
              <a:t>What do you do? What are your thoughts? Discuss with your table.</a:t>
            </a:r>
          </a:p>
        </p:txBody>
      </p:sp>
      <p:pic>
        <p:nvPicPr>
          <p:cNvPr id="70" name="Shape 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657775"/>
            <a:ext cx="2711301" cy="384187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76" name="Shape 7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Learning Objectives</a:t>
            </a:r>
          </a:p>
        </p:txBody>
      </p:sp>
      <p:sp>
        <p:nvSpPr>
          <p:cNvPr id="77" name="Shape 77"/>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78" name="Shape 78"/>
          <p:cNvSpPr txBox="1">
            <a:spLocks noGrp="1"/>
          </p:cNvSpPr>
          <p:nvPr>
            <p:ph type="body" idx="1"/>
          </p:nvPr>
        </p:nvSpPr>
        <p:spPr>
          <a:xfrm>
            <a:off x="311700" y="1381075"/>
            <a:ext cx="6079200" cy="3416400"/>
          </a:xfrm>
          <a:prstGeom prst="rect">
            <a:avLst/>
          </a:prstGeom>
        </p:spPr>
        <p:txBody>
          <a:bodyPr lIns="91425" tIns="91425" rIns="91425" bIns="91425" anchor="t" anchorCtr="0">
            <a:noAutofit/>
          </a:bodyPr>
          <a:lstStyle/>
          <a:p>
            <a:pPr marL="457200" lvl="0" indent="-228600" rtl="0">
              <a:spcBef>
                <a:spcPts val="0"/>
              </a:spcBef>
              <a:buFont typeface="Quicksand"/>
            </a:pPr>
            <a:r>
              <a:rPr lang="en">
                <a:latin typeface="Quicksand"/>
                <a:ea typeface="Quicksand"/>
                <a:cs typeface="Quicksand"/>
                <a:sym typeface="Quicksand"/>
              </a:rPr>
              <a:t>Utilize respectful presentation guidelines including</a:t>
            </a:r>
          </a:p>
          <a:p>
            <a:pPr marL="914400" lvl="1" indent="-228600" rtl="0">
              <a:spcBef>
                <a:spcPts val="0"/>
              </a:spcBef>
              <a:buFont typeface="Quicksand"/>
            </a:pPr>
            <a:r>
              <a:rPr lang="en">
                <a:latin typeface="Quicksand"/>
                <a:ea typeface="Quicksand"/>
                <a:cs typeface="Quicksand"/>
                <a:sym typeface="Quicksand"/>
              </a:rPr>
              <a:t>Keep an open mind</a:t>
            </a:r>
          </a:p>
          <a:p>
            <a:pPr marL="914400" lvl="1" indent="-228600" rtl="0">
              <a:spcBef>
                <a:spcPts val="0"/>
              </a:spcBef>
              <a:buFont typeface="Quicksand"/>
            </a:pPr>
            <a:r>
              <a:rPr lang="en">
                <a:latin typeface="Quicksand"/>
                <a:ea typeface="Quicksand"/>
                <a:cs typeface="Quicksand"/>
                <a:sym typeface="Quicksand"/>
              </a:rPr>
              <a:t>Keep what is best for our students in mind. The focus will be on their wants and needs without imposing personal assumptions</a:t>
            </a:r>
          </a:p>
          <a:p>
            <a:pPr marL="457200" lvl="0" indent="-228600" rtl="0">
              <a:spcBef>
                <a:spcPts val="0"/>
              </a:spcBef>
              <a:buFont typeface="Quicksand"/>
            </a:pPr>
            <a:r>
              <a:rPr lang="en">
                <a:latin typeface="Quicksand"/>
                <a:ea typeface="Quicksand"/>
                <a:cs typeface="Quicksand"/>
                <a:sym typeface="Quicksand"/>
              </a:rPr>
              <a:t>Define inclusive key terms</a:t>
            </a:r>
          </a:p>
          <a:p>
            <a:pPr marL="457200" lvl="0" indent="-228600" rtl="0">
              <a:spcBef>
                <a:spcPts val="0"/>
              </a:spcBef>
              <a:buFont typeface="Quicksand"/>
            </a:pPr>
            <a:r>
              <a:rPr lang="en">
                <a:latin typeface="Quicksand"/>
                <a:ea typeface="Quicksand"/>
                <a:cs typeface="Quicksand"/>
                <a:sym typeface="Quicksand"/>
              </a:rPr>
              <a:t>Become knowledgeable of Camps Pride and their Campus Pride Index</a:t>
            </a:r>
          </a:p>
          <a:p>
            <a:pPr marL="457200" lvl="0" indent="-228600" rtl="0">
              <a:spcBef>
                <a:spcPts val="0"/>
              </a:spcBef>
              <a:buFont typeface="Quicksand"/>
            </a:pPr>
            <a:r>
              <a:rPr lang="en">
                <a:latin typeface="Quicksand"/>
                <a:ea typeface="Quicksand"/>
                <a:cs typeface="Quicksand"/>
                <a:sym typeface="Quicksand"/>
              </a:rPr>
              <a:t>Identify action steps to make our campus more welcoming to transgender students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84" name="Shape 8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Sex vs. Gender vs. Gender Identity</a:t>
            </a:r>
          </a:p>
        </p:txBody>
      </p:sp>
      <p:sp>
        <p:nvSpPr>
          <p:cNvPr id="85" name="Shape 85"/>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86" name="Shape 86"/>
          <p:cNvSpPr txBox="1">
            <a:spLocks noGrp="1"/>
          </p:cNvSpPr>
          <p:nvPr>
            <p:ph type="body" idx="1"/>
          </p:nvPr>
        </p:nvSpPr>
        <p:spPr>
          <a:xfrm>
            <a:off x="311700" y="1152475"/>
            <a:ext cx="8831399" cy="3416400"/>
          </a:xfrm>
          <a:prstGeom prst="rect">
            <a:avLst/>
          </a:prstGeom>
        </p:spPr>
        <p:txBody>
          <a:bodyPr lIns="91425" tIns="91425" rIns="91425" bIns="91425" anchor="t" anchorCtr="0">
            <a:noAutofit/>
          </a:bodyPr>
          <a:lstStyle/>
          <a:p>
            <a:pPr lvl="0" rtl="0">
              <a:spcBef>
                <a:spcPts val="0"/>
              </a:spcBef>
              <a:buNone/>
            </a:pPr>
            <a:r>
              <a:rPr lang="en" b="1" i="1">
                <a:solidFill>
                  <a:srgbClr val="8FC6D7"/>
                </a:solidFill>
                <a:latin typeface="Quicksand"/>
                <a:ea typeface="Quicksand"/>
                <a:cs typeface="Quicksand"/>
                <a:sym typeface="Quicksand"/>
              </a:rPr>
              <a:t>Sex</a:t>
            </a:r>
            <a:r>
              <a:rPr lang="en">
                <a:latin typeface="Quicksand"/>
                <a:ea typeface="Quicksand"/>
                <a:cs typeface="Quicksand"/>
                <a:sym typeface="Quicksand"/>
              </a:rPr>
              <a:t> refers to </a:t>
            </a:r>
            <a:r>
              <a:rPr lang="en">
                <a:solidFill>
                  <a:srgbClr val="585858"/>
                </a:solidFill>
                <a:latin typeface="Quicksand"/>
                <a:ea typeface="Quicksand"/>
                <a:cs typeface="Quicksand"/>
                <a:sym typeface="Quicksand"/>
              </a:rPr>
              <a:t>the classification of people as male or female. At birth infants are assigned a sex, usually based on the appearance of their external anatomy (GLAAD, 2014).</a:t>
            </a:r>
            <a:br>
              <a:rPr lang="en">
                <a:solidFill>
                  <a:srgbClr val="585858"/>
                </a:solidFill>
                <a:latin typeface="Quicksand"/>
                <a:ea typeface="Quicksand"/>
                <a:cs typeface="Quicksand"/>
                <a:sym typeface="Quicksand"/>
              </a:rPr>
            </a:br>
            <a:r>
              <a:rPr lang="en">
                <a:latin typeface="Quicksand"/>
                <a:ea typeface="Quicksand"/>
                <a:cs typeface="Quicksand"/>
                <a:sym typeface="Quicksand"/>
              </a:rPr>
              <a:t/>
            </a:r>
            <a:br>
              <a:rPr lang="en">
                <a:latin typeface="Quicksand"/>
                <a:ea typeface="Quicksand"/>
                <a:cs typeface="Quicksand"/>
                <a:sym typeface="Quicksand"/>
              </a:rPr>
            </a:br>
            <a:r>
              <a:rPr lang="en" b="1" i="1">
                <a:solidFill>
                  <a:srgbClr val="46ABA4"/>
                </a:solidFill>
                <a:latin typeface="Quicksand"/>
                <a:ea typeface="Quicksand"/>
                <a:cs typeface="Quicksand"/>
                <a:sym typeface="Quicksand"/>
              </a:rPr>
              <a:t>Gender</a:t>
            </a:r>
            <a:r>
              <a:rPr lang="en">
                <a:latin typeface="Quicksand"/>
                <a:ea typeface="Quicksand"/>
                <a:cs typeface="Quicksand"/>
                <a:sym typeface="Quicksand"/>
              </a:rPr>
              <a:t> refers to </a:t>
            </a:r>
            <a:r>
              <a:rPr lang="en">
                <a:solidFill>
                  <a:srgbClr val="585858"/>
                </a:solidFill>
                <a:latin typeface="Quicksand"/>
                <a:ea typeface="Quicksand"/>
                <a:cs typeface="Quicksand"/>
                <a:sym typeface="Quicksand"/>
              </a:rPr>
              <a:t>the socially constructed expression of the differences between the sexes of being male or female (Bilodeau, 2009).</a:t>
            </a:r>
            <a:br>
              <a:rPr lang="en">
                <a:solidFill>
                  <a:srgbClr val="585858"/>
                </a:solidFill>
                <a:latin typeface="Quicksand"/>
                <a:ea typeface="Quicksand"/>
                <a:cs typeface="Quicksand"/>
                <a:sym typeface="Quicksand"/>
              </a:rPr>
            </a:br>
            <a:r>
              <a:rPr lang="en">
                <a:latin typeface="Quicksand"/>
                <a:ea typeface="Quicksand"/>
                <a:cs typeface="Quicksand"/>
                <a:sym typeface="Quicksand"/>
              </a:rPr>
              <a:t/>
            </a:r>
            <a:br>
              <a:rPr lang="en">
                <a:latin typeface="Quicksand"/>
                <a:ea typeface="Quicksand"/>
                <a:cs typeface="Quicksand"/>
                <a:sym typeface="Quicksand"/>
              </a:rPr>
            </a:br>
            <a:r>
              <a:rPr lang="en" b="1" i="1">
                <a:solidFill>
                  <a:srgbClr val="6795C1"/>
                </a:solidFill>
                <a:latin typeface="Quicksand"/>
                <a:ea typeface="Quicksand"/>
                <a:cs typeface="Quicksand"/>
                <a:sym typeface="Quicksand"/>
              </a:rPr>
              <a:t>Gender Identity</a:t>
            </a:r>
            <a:r>
              <a:rPr lang="en">
                <a:latin typeface="Quicksand"/>
                <a:ea typeface="Quicksand"/>
                <a:cs typeface="Quicksand"/>
                <a:sym typeface="Quicksand"/>
              </a:rPr>
              <a:t> refers to an individual’s internal sense of self as male, female, or an identity between or outside of that binary (Wilchins, 2002).</a:t>
            </a:r>
          </a:p>
          <a:p>
            <a:pPr lvl="0" rtl="0">
              <a:spcBef>
                <a:spcPts val="0"/>
              </a:spcBef>
              <a:buNone/>
            </a:pPr>
            <a:r>
              <a:rPr lang="en" sz="1200">
                <a:latin typeface="Quicksand"/>
                <a:ea typeface="Quicksand"/>
                <a:cs typeface="Quicksand"/>
                <a:sym typeface="Quicksand"/>
              </a:rPr>
              <a:t>Biologically male (</a:t>
            </a:r>
            <a:r>
              <a:rPr lang="en" sz="1200">
                <a:solidFill>
                  <a:srgbClr val="8FC6D7"/>
                </a:solidFill>
                <a:latin typeface="Quicksand"/>
                <a:ea typeface="Quicksand"/>
                <a:cs typeface="Quicksand"/>
                <a:sym typeface="Quicksand"/>
              </a:rPr>
              <a:t>sex</a:t>
            </a:r>
            <a:r>
              <a:rPr lang="en" sz="1200">
                <a:latin typeface="Quicksand"/>
                <a:ea typeface="Quicksand"/>
                <a:cs typeface="Quicksand"/>
                <a:sym typeface="Quicksand"/>
              </a:rPr>
              <a:t>) students, who society assumes are men (</a:t>
            </a:r>
            <a:r>
              <a:rPr lang="en" sz="1200">
                <a:solidFill>
                  <a:srgbClr val="46ABA4"/>
                </a:solidFill>
                <a:latin typeface="Quicksand"/>
                <a:ea typeface="Quicksand"/>
                <a:cs typeface="Quicksand"/>
                <a:sym typeface="Quicksand"/>
              </a:rPr>
              <a:t>gender</a:t>
            </a:r>
            <a:r>
              <a:rPr lang="en" sz="1200">
                <a:latin typeface="Quicksand"/>
                <a:ea typeface="Quicksand"/>
                <a:cs typeface="Quicksand"/>
                <a:sym typeface="Quicksand"/>
              </a:rPr>
              <a:t>), can identify as men or women (</a:t>
            </a:r>
            <a:r>
              <a:rPr lang="en" sz="1200">
                <a:solidFill>
                  <a:srgbClr val="0F88CA"/>
                </a:solidFill>
                <a:latin typeface="Quicksand"/>
                <a:ea typeface="Quicksand"/>
                <a:cs typeface="Quicksand"/>
                <a:sym typeface="Quicksand"/>
              </a:rPr>
              <a:t>gender identity</a:t>
            </a:r>
            <a:r>
              <a:rPr lang="en" sz="1200">
                <a:latin typeface="Quicksand"/>
                <a:ea typeface="Quicksand"/>
                <a:cs typeface="Quicksand"/>
                <a:sym typeface="Quicksand"/>
              </a:rPr>
              <a:t>)</a:t>
            </a:r>
            <a:br>
              <a:rPr lang="en" sz="1200">
                <a:latin typeface="Quicksand"/>
                <a:ea typeface="Quicksand"/>
                <a:cs typeface="Quicksand"/>
                <a:sym typeface="Quicksand"/>
              </a:rPr>
            </a:br>
            <a:r>
              <a:rPr lang="en" sz="1200">
                <a:latin typeface="Quicksand"/>
                <a:ea typeface="Quicksand"/>
                <a:cs typeface="Quicksand"/>
                <a:sym typeface="Quicksand"/>
              </a:rPr>
              <a:t>Biologically female (</a:t>
            </a:r>
            <a:r>
              <a:rPr lang="en" sz="1200">
                <a:solidFill>
                  <a:srgbClr val="8FC6D7"/>
                </a:solidFill>
                <a:latin typeface="Quicksand"/>
                <a:ea typeface="Quicksand"/>
                <a:cs typeface="Quicksand"/>
                <a:sym typeface="Quicksand"/>
              </a:rPr>
              <a:t>sex</a:t>
            </a:r>
            <a:r>
              <a:rPr lang="en" sz="1200">
                <a:latin typeface="Quicksand"/>
                <a:ea typeface="Quicksand"/>
                <a:cs typeface="Quicksand"/>
                <a:sym typeface="Quicksand"/>
              </a:rPr>
              <a:t>) students, who society assumes are women (</a:t>
            </a:r>
            <a:r>
              <a:rPr lang="en" sz="1200">
                <a:solidFill>
                  <a:srgbClr val="46ABA4"/>
                </a:solidFill>
                <a:latin typeface="Quicksand"/>
                <a:ea typeface="Quicksand"/>
                <a:cs typeface="Quicksand"/>
                <a:sym typeface="Quicksand"/>
              </a:rPr>
              <a:t>gender</a:t>
            </a:r>
            <a:r>
              <a:rPr lang="en" sz="1200">
                <a:latin typeface="Quicksand"/>
                <a:ea typeface="Quicksand"/>
                <a:cs typeface="Quicksand"/>
                <a:sym typeface="Quicksand"/>
              </a:rPr>
              <a:t>), can identify as women or men (</a:t>
            </a:r>
            <a:r>
              <a:rPr lang="en" sz="1200">
                <a:solidFill>
                  <a:srgbClr val="0F88CA"/>
                </a:solidFill>
                <a:latin typeface="Quicksand"/>
                <a:ea typeface="Quicksand"/>
                <a:cs typeface="Quicksand"/>
                <a:sym typeface="Quicksand"/>
              </a:rPr>
              <a:t>gender identity</a:t>
            </a:r>
            <a:r>
              <a:rPr lang="en" sz="1200">
                <a:latin typeface="Quicksand"/>
                <a:ea typeface="Quicksand"/>
                <a:cs typeface="Quicksand"/>
                <a:sym typeface="Quicksand"/>
              </a:rPr>
              <a:t>)</a:t>
            </a:r>
          </a:p>
        </p:txBody>
      </p:sp>
      <p:sp>
        <p:nvSpPr>
          <p:cNvPr id="87" name="Shape 87"/>
          <p:cNvSpPr txBox="1">
            <a:spLocks noGrp="1"/>
          </p:cNvSpPr>
          <p:nvPr>
            <p:ph type="title"/>
          </p:nvPr>
        </p:nvSpPr>
        <p:spPr>
          <a:xfrm>
            <a:off x="5650050" y="445025"/>
            <a:ext cx="3182100" cy="572699"/>
          </a:xfrm>
          <a:prstGeom prst="rect">
            <a:avLst/>
          </a:prstGeom>
        </p:spPr>
        <p:txBody>
          <a:bodyPr lIns="91425" tIns="91425" rIns="91425" bIns="91425" anchor="t" anchorCtr="0">
            <a:noAutofit/>
          </a:bodyPr>
          <a:lstStyle/>
          <a:p>
            <a:pPr lvl="0" rtl="0">
              <a:spcBef>
                <a:spcPts val="0"/>
              </a:spcBef>
              <a:buNone/>
            </a:pPr>
            <a:r>
              <a:rPr lang="en">
                <a:solidFill>
                  <a:srgbClr val="0B5394"/>
                </a:solidFill>
                <a:latin typeface="Cabin"/>
                <a:ea typeface="Cabin"/>
                <a:cs typeface="Cabin"/>
                <a:sym typeface="Cabin"/>
              </a:rPr>
              <a:t>Define on your own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87"/>
                                        </p:tgtEl>
                                      </p:cBhvr>
                                    </p:animEffect>
                                    <p:set>
                                      <p:cBhvr>
                                        <p:cTn id="12" dur="1" fill="hold">
                                          <p:stCondLst>
                                            <p:cond delay="1000"/>
                                          </p:stCondLst>
                                        </p:cTn>
                                        <p:tgtEl>
                                          <p:spTgt spid="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93" name="Shape 93"/>
          <p:cNvSpPr txBox="1">
            <a:spLocks noGrp="1"/>
          </p:cNvSpPr>
          <p:nvPr>
            <p:ph type="title"/>
          </p:nvPr>
        </p:nvSpPr>
        <p:spPr>
          <a:xfrm>
            <a:off x="311700" y="452800"/>
            <a:ext cx="8520599" cy="572699"/>
          </a:xfrm>
          <a:prstGeom prst="rect">
            <a:avLst/>
          </a:prstGeom>
        </p:spPr>
        <p:txBody>
          <a:bodyPr lIns="91425" tIns="91425" rIns="91425" bIns="91425" anchor="t" anchorCtr="0">
            <a:noAutofit/>
          </a:bodyPr>
          <a:lstStyle/>
          <a:p>
            <a:pPr lvl="0">
              <a:spcBef>
                <a:spcPts val="0"/>
              </a:spcBef>
              <a:buNone/>
            </a:pPr>
            <a:r>
              <a:rPr lang="en">
                <a:latin typeface="Cabin"/>
                <a:ea typeface="Cabin"/>
                <a:cs typeface="Cabin"/>
                <a:sym typeface="Cabin"/>
              </a:rPr>
              <a:t>What is “transgender”? </a:t>
            </a:r>
          </a:p>
        </p:txBody>
      </p:sp>
      <p:sp>
        <p:nvSpPr>
          <p:cNvPr id="94" name="Shape 94"/>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95" name="Shape 95"/>
          <p:cNvSpPr txBox="1">
            <a:spLocks noGrp="1"/>
          </p:cNvSpPr>
          <p:nvPr>
            <p:ph type="body" idx="1"/>
          </p:nvPr>
        </p:nvSpPr>
        <p:spPr>
          <a:xfrm>
            <a:off x="311700" y="1152475"/>
            <a:ext cx="6177299"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Lev (2004) defines transgender as those whose </a:t>
            </a:r>
            <a:r>
              <a:rPr lang="en" b="1">
                <a:solidFill>
                  <a:srgbClr val="6795C1"/>
                </a:solidFill>
                <a:latin typeface="Quicksand"/>
                <a:ea typeface="Quicksand"/>
                <a:cs typeface="Quicksand"/>
                <a:sym typeface="Quicksand"/>
              </a:rPr>
              <a:t>gender identity</a:t>
            </a:r>
            <a:r>
              <a:rPr lang="en">
                <a:solidFill>
                  <a:srgbClr val="6795C1"/>
                </a:solidFill>
                <a:latin typeface="Quicksand"/>
                <a:ea typeface="Quicksand"/>
                <a:cs typeface="Quicksand"/>
                <a:sym typeface="Quicksand"/>
              </a:rPr>
              <a:t> </a:t>
            </a:r>
            <a:r>
              <a:rPr lang="en">
                <a:latin typeface="Quicksand"/>
                <a:ea typeface="Quicksand"/>
                <a:cs typeface="Quicksand"/>
                <a:sym typeface="Quicksand"/>
              </a:rPr>
              <a:t>does not align with their biological </a:t>
            </a:r>
            <a:r>
              <a:rPr lang="en" b="1">
                <a:solidFill>
                  <a:srgbClr val="46ABA4"/>
                </a:solidFill>
                <a:latin typeface="Quicksand"/>
                <a:ea typeface="Quicksand"/>
                <a:cs typeface="Quicksand"/>
                <a:sym typeface="Quicksand"/>
              </a:rPr>
              <a:t>sex</a:t>
            </a:r>
            <a:r>
              <a:rPr lang="en">
                <a:latin typeface="Quicksand"/>
                <a:ea typeface="Quicksand"/>
                <a:cs typeface="Quicksand"/>
                <a:sym typeface="Quicksand"/>
              </a:rPr>
              <a:t>.</a:t>
            </a:r>
          </a:p>
          <a:p>
            <a:pPr lvl="0" rtl="0">
              <a:spcBef>
                <a:spcPts val="0"/>
              </a:spcBef>
              <a:buNone/>
            </a:pPr>
            <a:r>
              <a:rPr lang="en" i="1">
                <a:latin typeface="Quicksand"/>
                <a:ea typeface="Quicksand"/>
                <a:cs typeface="Quicksand"/>
                <a:sym typeface="Quicksand"/>
              </a:rPr>
              <a:t>2010 State of Higher Education for </a:t>
            </a:r>
            <a:br>
              <a:rPr lang="en" i="1">
                <a:latin typeface="Quicksand"/>
                <a:ea typeface="Quicksand"/>
                <a:cs typeface="Quicksand"/>
                <a:sym typeface="Quicksand"/>
              </a:rPr>
            </a:br>
            <a:r>
              <a:rPr lang="en" i="1">
                <a:latin typeface="Quicksand"/>
                <a:ea typeface="Quicksand"/>
                <a:cs typeface="Quicksand"/>
                <a:sym typeface="Quicksand"/>
              </a:rPr>
              <a:t>LGBT People</a:t>
            </a:r>
            <a:r>
              <a:rPr lang="en">
                <a:latin typeface="Quicksand"/>
                <a:ea typeface="Quicksand"/>
                <a:cs typeface="Quicksand"/>
                <a:sym typeface="Quicksand"/>
              </a:rPr>
              <a:t> found that more than</a:t>
            </a:r>
            <a:br>
              <a:rPr lang="en">
                <a:latin typeface="Quicksand"/>
                <a:ea typeface="Quicksand"/>
                <a:cs typeface="Quicksand"/>
                <a:sym typeface="Quicksand"/>
              </a:rPr>
            </a:br>
            <a:r>
              <a:rPr lang="en" b="1">
                <a:solidFill>
                  <a:srgbClr val="6795C1"/>
                </a:solidFill>
                <a:latin typeface="Quicksand"/>
                <a:ea typeface="Quicksand"/>
                <a:cs typeface="Quicksand"/>
                <a:sym typeface="Quicksand"/>
              </a:rPr>
              <a:t>a third</a:t>
            </a:r>
            <a:r>
              <a:rPr lang="en">
                <a:latin typeface="Quicksand"/>
                <a:ea typeface="Quicksand"/>
                <a:cs typeface="Quicksand"/>
                <a:sym typeface="Quicksand"/>
              </a:rPr>
              <a:t> of students who identified</a:t>
            </a:r>
            <a:br>
              <a:rPr lang="en">
                <a:latin typeface="Quicksand"/>
                <a:ea typeface="Quicksand"/>
                <a:cs typeface="Quicksand"/>
                <a:sym typeface="Quicksand"/>
              </a:rPr>
            </a:br>
            <a:r>
              <a:rPr lang="en">
                <a:latin typeface="Quicksand"/>
                <a:ea typeface="Quicksand"/>
                <a:cs typeface="Quicksand"/>
                <a:sym typeface="Quicksand"/>
              </a:rPr>
              <a:t>as transgender or gender </a:t>
            </a:r>
            <a:br>
              <a:rPr lang="en">
                <a:latin typeface="Quicksand"/>
                <a:ea typeface="Quicksand"/>
                <a:cs typeface="Quicksand"/>
                <a:sym typeface="Quicksand"/>
              </a:rPr>
            </a:br>
            <a:r>
              <a:rPr lang="en">
                <a:latin typeface="Quicksand"/>
                <a:ea typeface="Quicksand"/>
                <a:cs typeface="Quicksand"/>
                <a:sym typeface="Quicksand"/>
              </a:rPr>
              <a:t>non-conforming seriously considered</a:t>
            </a:r>
            <a:br>
              <a:rPr lang="en">
                <a:latin typeface="Quicksand"/>
                <a:ea typeface="Quicksand"/>
                <a:cs typeface="Quicksand"/>
                <a:sym typeface="Quicksand"/>
              </a:rPr>
            </a:br>
            <a:r>
              <a:rPr lang="en" b="1">
                <a:solidFill>
                  <a:srgbClr val="6795C1"/>
                </a:solidFill>
                <a:latin typeface="Quicksand"/>
                <a:ea typeface="Quicksand"/>
                <a:cs typeface="Quicksand"/>
                <a:sym typeface="Quicksand"/>
              </a:rPr>
              <a:t>leaving</a:t>
            </a:r>
            <a:r>
              <a:rPr lang="en">
                <a:latin typeface="Quicksand"/>
                <a:ea typeface="Quicksand"/>
                <a:cs typeface="Quicksand"/>
                <a:sym typeface="Quicksand"/>
              </a:rPr>
              <a:t> their institution because of</a:t>
            </a:r>
            <a:br>
              <a:rPr lang="en">
                <a:latin typeface="Quicksand"/>
                <a:ea typeface="Quicksand"/>
                <a:cs typeface="Quicksand"/>
                <a:sym typeface="Quicksand"/>
              </a:rPr>
            </a:br>
            <a:r>
              <a:rPr lang="en">
                <a:latin typeface="Quicksand"/>
                <a:ea typeface="Quicksand"/>
                <a:cs typeface="Quicksand"/>
                <a:sym typeface="Quicksand"/>
              </a:rPr>
              <a:t>the </a:t>
            </a:r>
            <a:r>
              <a:rPr lang="en" b="1">
                <a:solidFill>
                  <a:srgbClr val="6795C1"/>
                </a:solidFill>
                <a:latin typeface="Quicksand"/>
                <a:ea typeface="Quicksand"/>
                <a:cs typeface="Quicksand"/>
                <a:sym typeface="Quicksand"/>
              </a:rPr>
              <a:t>campus climate</a:t>
            </a:r>
            <a:r>
              <a:rPr lang="en">
                <a:latin typeface="Quicksand"/>
                <a:ea typeface="Quicksand"/>
                <a:cs typeface="Quicksand"/>
                <a:sym typeface="Quicksand"/>
              </a:rPr>
              <a:t>.</a:t>
            </a:r>
          </a:p>
          <a:p>
            <a:pPr lvl="0">
              <a:spcBef>
                <a:spcPts val="0"/>
              </a:spcBef>
              <a:buNone/>
            </a:pPr>
            <a:endParaRPr>
              <a:latin typeface="Quicksand"/>
              <a:ea typeface="Quicksand"/>
              <a:cs typeface="Quicksand"/>
              <a:sym typeface="Quicksand"/>
            </a:endParaRPr>
          </a:p>
        </p:txBody>
      </p:sp>
      <p:pic>
        <p:nvPicPr>
          <p:cNvPr id="96" name="Shape 9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55700" y="1928025"/>
            <a:ext cx="4163000" cy="3122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
            <a:ext cx="9144000" cy="5143024"/>
          </a:xfrm>
          <a:prstGeom prst="rect">
            <a:avLst/>
          </a:prstGeom>
          <a:noFill/>
          <a:ln>
            <a:noFill/>
          </a:ln>
        </p:spPr>
      </p:pic>
      <p:sp>
        <p:nvSpPr>
          <p:cNvPr id="102" name="Shape 102"/>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03" name="Shape 10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Gender Schema and Trans Identity Development</a:t>
            </a:r>
          </a:p>
        </p:txBody>
      </p:sp>
      <p:sp>
        <p:nvSpPr>
          <p:cNvPr id="104" name="Shape 10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Font typeface="Quicksand"/>
            </a:pPr>
            <a:r>
              <a:rPr lang="en">
                <a:latin typeface="Quicksand"/>
                <a:ea typeface="Quicksand"/>
                <a:cs typeface="Quicksand"/>
                <a:sym typeface="Quicksand"/>
              </a:rPr>
              <a:t>Sandra Bem (1983) presented a gender schema that focused on the social and cognitive development of the student </a:t>
            </a:r>
          </a:p>
          <a:p>
            <a:pPr marL="914400" lvl="1" indent="-228600" rtl="0">
              <a:spcBef>
                <a:spcPts val="0"/>
              </a:spcBef>
              <a:buFont typeface="Quicksand"/>
            </a:pPr>
            <a:r>
              <a:rPr lang="en">
                <a:latin typeface="Quicksand"/>
                <a:ea typeface="Quicksand"/>
                <a:cs typeface="Quicksand"/>
                <a:sym typeface="Quicksand"/>
              </a:rPr>
              <a:t>Transgender students struggle due to their identity and gender role not aligning according to social standards</a:t>
            </a:r>
          </a:p>
          <a:p>
            <a:pPr marL="1371600" lvl="2" indent="-228600" rtl="0">
              <a:spcBef>
                <a:spcPts val="0"/>
              </a:spcBef>
              <a:buFont typeface="Quicksand"/>
            </a:pPr>
            <a:r>
              <a:rPr lang="en">
                <a:latin typeface="Quicksand"/>
                <a:ea typeface="Quicksand"/>
                <a:cs typeface="Quicksand"/>
                <a:sym typeface="Quicksand"/>
              </a:rPr>
              <a:t>Coincides with Lev’s stage of Awareness, when students are likely distressed</a:t>
            </a:r>
          </a:p>
          <a:p>
            <a:pPr marL="457200" lvl="0" indent="-228600" rtl="0">
              <a:spcBef>
                <a:spcPts val="0"/>
              </a:spcBef>
              <a:buFont typeface="Quicksand"/>
            </a:pPr>
            <a:r>
              <a:rPr lang="en">
                <a:latin typeface="Quicksand"/>
                <a:ea typeface="Quicksand"/>
                <a:cs typeface="Quicksand"/>
                <a:sym typeface="Quicksand"/>
              </a:rPr>
              <a:t>A.I. Lev’s (2004) Transgender Emergence Model</a:t>
            </a:r>
          </a:p>
          <a:p>
            <a:pPr marL="914400" lvl="1" indent="-228600" rtl="0">
              <a:spcBef>
                <a:spcPts val="0"/>
              </a:spcBef>
              <a:buFont typeface="Quicksand"/>
            </a:pPr>
            <a:r>
              <a:rPr lang="en">
                <a:latin typeface="Quicksand"/>
                <a:ea typeface="Quicksand"/>
                <a:cs typeface="Quicksand"/>
                <a:sym typeface="Quicksand"/>
              </a:rPr>
              <a:t>Stage-based Model (linear)</a:t>
            </a:r>
          </a:p>
          <a:p>
            <a:pPr marL="914400" lvl="1" indent="-228600" rtl="0">
              <a:spcBef>
                <a:spcPts val="0"/>
              </a:spcBef>
              <a:buFont typeface="Quicksand"/>
            </a:pPr>
            <a:r>
              <a:rPr lang="en">
                <a:latin typeface="Quicksand"/>
                <a:ea typeface="Quicksand"/>
                <a:cs typeface="Quicksand"/>
                <a:sym typeface="Quicksand"/>
              </a:rPr>
              <a:t>How trans students come to understand their identity</a:t>
            </a:r>
          </a:p>
          <a:p>
            <a:pPr lvl="0" rtl="0">
              <a:spcBef>
                <a:spcPts val="0"/>
              </a:spcBef>
              <a:buNone/>
            </a:pPr>
            <a:endParaRPr>
              <a:latin typeface="Quicksand"/>
              <a:ea typeface="Quicksand"/>
              <a:cs typeface="Quicksand"/>
              <a:sym typeface="Quicksand"/>
            </a:endParaRPr>
          </a:p>
        </p:txBody>
      </p:sp>
      <p:pic>
        <p:nvPicPr>
          <p:cNvPr id="105" name="Shape 10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14400" y="3194049"/>
            <a:ext cx="7485698" cy="1729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11" name="Shape 111"/>
          <p:cNvSpPr/>
          <p:nvPr/>
        </p:nvSpPr>
        <p:spPr>
          <a:xfrm>
            <a:off x="-750" y="1135325"/>
            <a:ext cx="9144000" cy="4007699"/>
          </a:xfrm>
          <a:prstGeom prst="rect">
            <a:avLst/>
          </a:prstGeom>
          <a:solidFill>
            <a:srgbClr val="EEEEEE">
              <a:alpha val="60079"/>
            </a:srgbClr>
          </a:solidFill>
          <a:ln>
            <a:noFill/>
          </a:ln>
        </p:spPr>
        <p:txBody>
          <a:bodyPr lIns="91425" tIns="91425" rIns="91425" bIns="91425" anchor="ctr" anchorCtr="0">
            <a:noAutofit/>
          </a:bodyPr>
          <a:lstStyle/>
          <a:p>
            <a:pPr lvl="0">
              <a:spcBef>
                <a:spcPts val="0"/>
              </a:spcBef>
              <a:buNone/>
            </a:pPr>
            <a:endParaRPr/>
          </a:p>
        </p:txBody>
      </p:sp>
      <p:sp>
        <p:nvSpPr>
          <p:cNvPr id="112" name="Shape 11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latin typeface="Cabin"/>
                <a:ea typeface="Cabin"/>
                <a:cs typeface="Cabin"/>
                <a:sym typeface="Cabin"/>
              </a:rPr>
              <a:t>Transgender Students and Higher Education</a:t>
            </a:r>
          </a:p>
        </p:txBody>
      </p:sp>
      <p:sp>
        <p:nvSpPr>
          <p:cNvPr id="113" name="Shape 113"/>
          <p:cNvSpPr txBox="1">
            <a:spLocks noGrp="1"/>
          </p:cNvSpPr>
          <p:nvPr>
            <p:ph type="body" idx="1"/>
          </p:nvPr>
        </p:nvSpPr>
        <p:spPr>
          <a:xfrm>
            <a:off x="311700" y="1076275"/>
            <a:ext cx="8520599" cy="3416400"/>
          </a:xfrm>
          <a:prstGeom prst="rect">
            <a:avLst/>
          </a:prstGeom>
        </p:spPr>
        <p:txBody>
          <a:bodyPr lIns="91425" tIns="91425" rIns="91425" bIns="91425" anchor="t" anchorCtr="0">
            <a:noAutofit/>
          </a:bodyPr>
          <a:lstStyle/>
          <a:p>
            <a:pPr lvl="0" rtl="0">
              <a:spcBef>
                <a:spcPts val="0"/>
              </a:spcBef>
              <a:buNone/>
            </a:pPr>
            <a:r>
              <a:rPr lang="en">
                <a:latin typeface="Quicksand"/>
                <a:ea typeface="Quicksand"/>
                <a:cs typeface="Quicksand"/>
                <a:sym typeface="Quicksand"/>
              </a:rPr>
              <a:t/>
            </a:r>
            <a:br>
              <a:rPr lang="en">
                <a:latin typeface="Quicksand"/>
                <a:ea typeface="Quicksand"/>
                <a:cs typeface="Quicksand"/>
                <a:sym typeface="Quicksand"/>
              </a:rPr>
            </a:br>
            <a:r>
              <a:rPr lang="en">
                <a:latin typeface="Quicksand"/>
                <a:ea typeface="Quicksand"/>
                <a:cs typeface="Quicksand"/>
                <a:sym typeface="Quicksand"/>
              </a:rPr>
              <a:t/>
            </a:r>
            <a:br>
              <a:rPr lang="en">
                <a:latin typeface="Quicksand"/>
                <a:ea typeface="Quicksand"/>
                <a:cs typeface="Quicksand"/>
                <a:sym typeface="Quicksand"/>
              </a:rPr>
            </a:br>
            <a:endParaRPr lang="en">
              <a:latin typeface="Quicksand"/>
              <a:ea typeface="Quicksand"/>
              <a:cs typeface="Quicksand"/>
              <a:sym typeface="Quicksand"/>
            </a:endParaRPr>
          </a:p>
          <a:p>
            <a:pPr lvl="0" rtl="0">
              <a:spcBef>
                <a:spcPts val="0"/>
              </a:spcBef>
              <a:buNone/>
            </a:pPr>
            <a:endParaRPr>
              <a:latin typeface="Quicksand"/>
              <a:ea typeface="Quicksand"/>
              <a:cs typeface="Quicksand"/>
              <a:sym typeface="Quicksand"/>
            </a:endParaRPr>
          </a:p>
          <a:p>
            <a:pPr lvl="0" rtl="0">
              <a:spcBef>
                <a:spcPts val="0"/>
              </a:spcBef>
              <a:buNone/>
            </a:pPr>
            <a:r>
              <a:rPr lang="en">
                <a:latin typeface="Quicksand"/>
                <a:ea typeface="Quicksand"/>
                <a:cs typeface="Quicksand"/>
                <a:sym typeface="Quicksand"/>
              </a:rPr>
              <a:t>Transgender students can be in any of these stages while pursuing higher education. </a:t>
            </a:r>
            <a:br>
              <a:rPr lang="en">
                <a:latin typeface="Quicksand"/>
                <a:ea typeface="Quicksand"/>
                <a:cs typeface="Quicksand"/>
                <a:sym typeface="Quicksand"/>
              </a:rPr>
            </a:br>
            <a:r>
              <a:rPr lang="en">
                <a:latin typeface="Quicksand"/>
                <a:ea typeface="Quicksand"/>
                <a:cs typeface="Quicksand"/>
                <a:sym typeface="Quicksand"/>
              </a:rPr>
              <a:t>Not all transgender students decide to externalize their gender identities.</a:t>
            </a:r>
            <a:br>
              <a:rPr lang="en">
                <a:latin typeface="Quicksand"/>
                <a:ea typeface="Quicksand"/>
                <a:cs typeface="Quicksand"/>
                <a:sym typeface="Quicksand"/>
              </a:rPr>
            </a:br>
            <a:r>
              <a:rPr lang="en">
                <a:latin typeface="Quicksand"/>
                <a:ea typeface="Quicksand"/>
                <a:cs typeface="Quicksand"/>
                <a:sym typeface="Quicksand"/>
              </a:rPr>
              <a:t>Support must be provided during all stages of this model for successful integration into the campus culture. </a:t>
            </a:r>
            <a:br>
              <a:rPr lang="en">
                <a:latin typeface="Quicksand"/>
                <a:ea typeface="Quicksand"/>
                <a:cs typeface="Quicksand"/>
                <a:sym typeface="Quicksand"/>
              </a:rPr>
            </a:br>
            <a:r>
              <a:rPr lang="en">
                <a:solidFill>
                  <a:srgbClr val="6795C1"/>
                </a:solidFill>
                <a:latin typeface="Quicksand"/>
                <a:ea typeface="Quicksand"/>
                <a:cs typeface="Quicksand"/>
                <a:sym typeface="Quicksand"/>
              </a:rPr>
              <a:t>Discuss by table number matched by stage (Awareness = 1, etc.)</a:t>
            </a:r>
          </a:p>
        </p:txBody>
      </p:sp>
      <p:pic>
        <p:nvPicPr>
          <p:cNvPr id="114" name="Shape 1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14400" y="1155699"/>
            <a:ext cx="7485698" cy="1729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21"/>
            <a:ext cx="9144000" cy="5142857"/>
          </a:xfrm>
          <a:prstGeom prst="rect">
            <a:avLst/>
          </a:prstGeom>
          <a:noFill/>
          <a:ln>
            <a:noFill/>
          </a:ln>
        </p:spPr>
      </p:pic>
      <p:sp>
        <p:nvSpPr>
          <p:cNvPr id="120" name="Shape 120"/>
          <p:cNvSpPr txBox="1">
            <a:spLocks noGrp="1"/>
          </p:cNvSpPr>
          <p:nvPr>
            <p:ph type="body" idx="4294967295"/>
          </p:nvPr>
        </p:nvSpPr>
        <p:spPr>
          <a:xfrm>
            <a:off x="311700" y="116625"/>
            <a:ext cx="5760900" cy="4452299"/>
          </a:xfrm>
          <a:prstGeom prst="rect">
            <a:avLst/>
          </a:prstGeom>
        </p:spPr>
        <p:txBody>
          <a:bodyPr lIns="91425" tIns="91425" rIns="91425" bIns="91425" anchor="t" anchorCtr="0">
            <a:noAutofit/>
          </a:bodyPr>
          <a:lstStyle/>
          <a:p>
            <a:pPr lvl="0" algn="ctr" rtl="0">
              <a:spcBef>
                <a:spcPts val="0"/>
              </a:spcBef>
              <a:buNone/>
            </a:pPr>
            <a:r>
              <a:rPr lang="en" sz="3000" b="1">
                <a:latin typeface="Quicksand"/>
                <a:ea typeface="Quicksand"/>
                <a:cs typeface="Quicksand"/>
                <a:sym typeface="Quicksand"/>
              </a:rPr>
              <a:t>“</a:t>
            </a:r>
            <a:r>
              <a:rPr lang="en" sz="3000" b="1">
                <a:solidFill>
                  <a:srgbClr val="585858"/>
                </a:solidFill>
                <a:latin typeface="Quicksand"/>
                <a:ea typeface="Quicksand"/>
                <a:cs typeface="Quicksand"/>
                <a:sym typeface="Quicksand"/>
              </a:rPr>
              <a:t>The first question is: Can </a:t>
            </a:r>
            <a:r>
              <a:rPr lang="en" sz="3000" b="1">
                <a:solidFill>
                  <a:srgbClr val="0F88CA"/>
                </a:solidFill>
                <a:latin typeface="Quicksand"/>
                <a:ea typeface="Quicksand"/>
                <a:cs typeface="Quicksand"/>
                <a:sym typeface="Quicksand"/>
              </a:rPr>
              <a:t>learning</a:t>
            </a:r>
            <a:r>
              <a:rPr lang="en" sz="3000" b="1">
                <a:solidFill>
                  <a:srgbClr val="585858"/>
                </a:solidFill>
                <a:latin typeface="Quicksand"/>
                <a:ea typeface="Quicksand"/>
                <a:cs typeface="Quicksand"/>
                <a:sym typeface="Quicksand"/>
              </a:rPr>
              <a:t> take place if it in fact </a:t>
            </a:r>
            <a:r>
              <a:rPr lang="en" sz="3000" b="1">
                <a:solidFill>
                  <a:srgbClr val="8FC6D7"/>
                </a:solidFill>
                <a:latin typeface="Quicksand"/>
                <a:ea typeface="Quicksand"/>
                <a:cs typeface="Quicksand"/>
                <a:sym typeface="Quicksand"/>
              </a:rPr>
              <a:t>silences</a:t>
            </a:r>
            <a:r>
              <a:rPr lang="en" sz="3000" b="1">
                <a:solidFill>
                  <a:srgbClr val="585858"/>
                </a:solidFill>
                <a:latin typeface="Quicksand"/>
                <a:ea typeface="Quicksand"/>
                <a:cs typeface="Quicksand"/>
                <a:sym typeface="Quicksand"/>
              </a:rPr>
              <a:t> the voices of the people it supposed to </a:t>
            </a:r>
            <a:r>
              <a:rPr lang="en" sz="3000" b="1">
                <a:solidFill>
                  <a:srgbClr val="46ABA4"/>
                </a:solidFill>
                <a:latin typeface="Quicksand"/>
                <a:ea typeface="Quicksand"/>
                <a:cs typeface="Quicksand"/>
                <a:sym typeface="Quicksand"/>
              </a:rPr>
              <a:t>teach</a:t>
            </a:r>
            <a:r>
              <a:rPr lang="en" sz="3000" b="1">
                <a:solidFill>
                  <a:srgbClr val="585858"/>
                </a:solidFill>
                <a:latin typeface="Quicksand"/>
                <a:ea typeface="Quicksand"/>
                <a:cs typeface="Quicksand"/>
                <a:sym typeface="Quicksand"/>
              </a:rPr>
              <a:t>? And the answer is: Yes. People learn that they </a:t>
            </a:r>
            <a:r>
              <a:rPr lang="en" sz="3000" b="1">
                <a:solidFill>
                  <a:srgbClr val="0F88CA"/>
                </a:solidFill>
                <a:latin typeface="Quicksand"/>
                <a:ea typeface="Quicksand"/>
                <a:cs typeface="Quicksand"/>
                <a:sym typeface="Quicksand"/>
              </a:rPr>
              <a:t>don’t count</a:t>
            </a:r>
            <a:r>
              <a:rPr lang="en" sz="3000" b="1">
                <a:solidFill>
                  <a:srgbClr val="585858"/>
                </a:solidFill>
                <a:latin typeface="Quicksand"/>
                <a:ea typeface="Quicksand"/>
                <a:cs typeface="Quicksand"/>
                <a:sym typeface="Quicksand"/>
              </a:rPr>
              <a:t>.”</a:t>
            </a:r>
            <a:br>
              <a:rPr lang="en" sz="3000" b="1">
                <a:solidFill>
                  <a:srgbClr val="585858"/>
                </a:solidFill>
                <a:latin typeface="Quicksand"/>
                <a:ea typeface="Quicksand"/>
                <a:cs typeface="Quicksand"/>
                <a:sym typeface="Quicksand"/>
              </a:rPr>
            </a:br>
            <a:r>
              <a:rPr lang="en" b="1">
                <a:solidFill>
                  <a:srgbClr val="585858"/>
                </a:solidFill>
                <a:latin typeface="Quicksand"/>
                <a:ea typeface="Quicksand"/>
                <a:cs typeface="Quicksand"/>
                <a:sym typeface="Quicksand"/>
              </a:rPr>
              <a:t>-Henry Giroux,</a:t>
            </a:r>
            <a:r>
              <a:rPr lang="en" sz="3000" b="1">
                <a:solidFill>
                  <a:srgbClr val="585858"/>
                </a:solidFill>
                <a:latin typeface="Quicksand"/>
                <a:ea typeface="Quicksand"/>
                <a:cs typeface="Quicksand"/>
                <a:sym typeface="Quicksand"/>
              </a:rPr>
              <a:t> </a:t>
            </a:r>
            <a:r>
              <a:rPr lang="en" b="1" i="1">
                <a:solidFill>
                  <a:srgbClr val="585858"/>
                </a:solidFill>
                <a:latin typeface="Quicksand"/>
                <a:ea typeface="Quicksand"/>
                <a:cs typeface="Quicksand"/>
                <a:sym typeface="Quicksand"/>
              </a:rPr>
              <a:t>Border Crossings: Cultural Workers and the Politics of Education</a:t>
            </a:r>
          </a:p>
          <a:p>
            <a:pPr lvl="0" algn="ctr" rtl="0">
              <a:spcBef>
                <a:spcPts val="0"/>
              </a:spcBef>
              <a:buNone/>
            </a:pPr>
            <a:r>
              <a:rPr lang="en" sz="3000" b="1">
                <a:solidFill>
                  <a:srgbClr val="585858"/>
                </a:solidFill>
                <a:latin typeface="Quicksand"/>
                <a:ea typeface="Quicksand"/>
                <a:cs typeface="Quicksand"/>
                <a:sym typeface="Quicksand"/>
              </a:rPr>
              <a:t> </a:t>
            </a:r>
            <a:br>
              <a:rPr lang="en" sz="3000" b="1">
                <a:solidFill>
                  <a:srgbClr val="585858"/>
                </a:solidFill>
                <a:latin typeface="Quicksand"/>
                <a:ea typeface="Quicksand"/>
                <a:cs typeface="Quicksand"/>
                <a:sym typeface="Quicksand"/>
              </a:rPr>
            </a:br>
            <a:endParaRPr lang="en" sz="3000" b="1">
              <a:solidFill>
                <a:srgbClr val="585858"/>
              </a:solidFill>
              <a:latin typeface="Quicksand"/>
              <a:ea typeface="Quicksand"/>
              <a:cs typeface="Quicksand"/>
              <a:sym typeface="Quicksand"/>
            </a:endParaRPr>
          </a:p>
        </p:txBody>
      </p:sp>
      <p:sp>
        <p:nvSpPr>
          <p:cNvPr id="121" name="Shape 121"/>
          <p:cNvSpPr txBox="1"/>
          <p:nvPr/>
        </p:nvSpPr>
        <p:spPr>
          <a:xfrm>
            <a:off x="2620325" y="4766400"/>
            <a:ext cx="2231700" cy="108899"/>
          </a:xfrm>
          <a:prstGeom prst="rect">
            <a:avLst/>
          </a:prstGeom>
          <a:noFill/>
          <a:ln>
            <a:noFill/>
          </a:ln>
        </p:spPr>
        <p:txBody>
          <a:bodyPr lIns="91425" tIns="91425" rIns="91425" bIns="91425" anchor="t" anchorCtr="0">
            <a:noAutofit/>
          </a:bodyPr>
          <a:lstStyle/>
          <a:p>
            <a:pPr lvl="0">
              <a:spcBef>
                <a:spcPts val="0"/>
              </a:spcBef>
              <a:buNone/>
            </a:pPr>
            <a:endParaRPr sz="1200">
              <a:latin typeface="Quicksand"/>
              <a:ea typeface="Quicksand"/>
              <a:cs typeface="Quicksand"/>
              <a:sym typeface="Quicksand"/>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2619</Words>
  <Application>Microsoft Office PowerPoint</Application>
  <PresentationFormat>On-screen Show (16:9)</PresentationFormat>
  <Paragraphs>160</Paragraphs>
  <Slides>25</Slides>
  <Notes>25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Cabin</vt:lpstr>
      <vt:lpstr>Arial</vt:lpstr>
      <vt:lpstr>Quicksand</vt:lpstr>
      <vt:lpstr>simple-light-2</vt:lpstr>
      <vt:lpstr>StudentAffairs.com  Case Study 2016</vt:lpstr>
      <vt:lpstr>Beyond the Binary:  Gender Inclusivity On Campus</vt:lpstr>
      <vt:lpstr>PowerPoint Presentation</vt:lpstr>
      <vt:lpstr>Learning Objectives</vt:lpstr>
      <vt:lpstr>Sex vs. Gender vs. Gender Identity</vt:lpstr>
      <vt:lpstr>What is “transgender”? </vt:lpstr>
      <vt:lpstr>Gender Schema and Trans Identity Development</vt:lpstr>
      <vt:lpstr>Transgender Students and Higher Education</vt:lpstr>
      <vt:lpstr>PowerPoint Presentation</vt:lpstr>
      <vt:lpstr>Gender Pronouns</vt:lpstr>
      <vt:lpstr>Centrist’s Current Campus Climate - Unknown</vt:lpstr>
      <vt:lpstr>Assessment Plan</vt:lpstr>
      <vt:lpstr>National News</vt:lpstr>
      <vt:lpstr>Title IX, FERPA, and Transgender Students</vt:lpstr>
      <vt:lpstr>Admissions</vt:lpstr>
      <vt:lpstr>Housing and Residence Life</vt:lpstr>
      <vt:lpstr>Orientation</vt:lpstr>
      <vt:lpstr>Counseling</vt:lpstr>
      <vt:lpstr>Diversity and Inclusion</vt:lpstr>
      <vt:lpstr>Health Services and Insurance</vt:lpstr>
      <vt:lpstr>Recreation</vt:lpstr>
      <vt:lpstr>Career Services</vt:lpstr>
      <vt:lpstr>Registrar and Documentation Offices</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StudentAffairs.com  Case Study 2016</dc:title>
  <dc:creator>Courtney Keeler</dc:creator>
  <cp:lastModifiedBy>Courtney Keeler</cp:lastModifiedBy>
  <cp:revision>4</cp:revision>
  <dcterms:modified xsi:type="dcterms:W3CDTF">2016-02-28T16:30:17Z</dcterms:modified>
</cp:coreProperties>
</file>