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customXml/itemProps1.xml" ContentType="application/vnd.openxmlformats-officedocument.customXmlProperti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slideMasters/slideMaster2.xml" ContentType="application/vnd.openxmlformats-officedocument.presentationml.slide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2" r:id="rId2"/>
    <p:sldMasterId id="2147483674" r:id="rId3"/>
  </p:sldMasterIdLst>
  <p:notesMasterIdLst>
    <p:notesMasterId r:id="rId25"/>
  </p:notesMasterIdLst>
  <p:sldIdLst>
    <p:sldId id="257" r:id="rId4"/>
    <p:sldId id="276" r:id="rId5"/>
    <p:sldId id="258" r:id="rId6"/>
    <p:sldId id="259" r:id="rId7"/>
    <p:sldId id="260" r:id="rId8"/>
    <p:sldId id="261" r:id="rId9"/>
    <p:sldId id="277" r:id="rId10"/>
    <p:sldId id="275" r:id="rId11"/>
    <p:sldId id="278" r:id="rId12"/>
    <p:sldId id="279" r:id="rId13"/>
    <p:sldId id="280" r:id="rId14"/>
    <p:sldId id="281" r:id="rId15"/>
    <p:sldId id="282" r:id="rId16"/>
    <p:sldId id="283" r:id="rId17"/>
    <p:sldId id="284" r:id="rId18"/>
    <p:sldId id="264" r:id="rId19"/>
    <p:sldId id="265" r:id="rId20"/>
    <p:sldId id="266" r:id="rId21"/>
    <p:sldId id="267" r:id="rId22"/>
    <p:sldId id="273"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a="http://schemas.openxmlformats.org/drawingml/2006/main" xmlns:r="http://schemas.openxmlformats.org/officeDocument/2006/relationships" xmlns:p="http://schemas.openxmlformats.org/presentationml/2006/main" xmlns:p15="http://schemas.microsoft.com/office/powerpoint/2012/main" xmlns=""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3333CC"/>
    <a:srgbClr val="FF66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a="http://schemas.openxmlformats.org/drawingml/2006/main" xmlns:r="http://schemas.openxmlformats.org/officeDocument/2006/relationships" xmlns:p="http://schemas.openxmlformats.org/presentationml/2006/main" xmlns:p15="http://schemas.microsoft.com/office/powerpoint/2012/main" xmlns=""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294" autoAdjust="0"/>
    <p:restoredTop sz="94660"/>
  </p:normalViewPr>
  <p:slideViewPr>
    <p:cSldViewPr>
      <p:cViewPr varScale="1">
        <p:scale>
          <a:sx n="104" d="100"/>
          <a:sy n="104" d="100"/>
        </p:scale>
        <p:origin x="-48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B3692-CC9C-4FD0-82C4-2EACAB12BA0B}" type="datetimeFigureOut">
              <a:rPr lang="en-US" smtClean="0"/>
              <a:pPr/>
              <a:t>2/26/16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3DD95A-0CB7-428C-81F1-0C115374F547}"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66831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09:40</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6504651"/>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4651876"/>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8647653"/>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3502902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59533187"/>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09:45</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64148685"/>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09:45</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87020022"/>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09:45</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51870840"/>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2/26/16 09:45</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48998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4.png"/><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video" Target="file://localhost/https/::www.youtube.com:embed:qr8qsUvOxig" TargetMode="External"/><Relationship Id="rId2" Type="http://schemas.openxmlformats.org/officeDocument/2006/relationships/slideLayout" Target="../slideLayouts/slideLayout4.xml"/><Relationship Id="rId3"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727" y="1828800"/>
            <a:ext cx="7879557" cy="2667000"/>
          </a:xfrm>
        </p:spPr>
        <p:txBody>
          <a:bodyPr/>
          <a:lstStyle/>
          <a:p>
            <a:pPr algn="ctr"/>
            <a:r>
              <a:rPr lang="en-US" dirty="0" smtClean="0">
                <a:solidFill>
                  <a:srgbClr val="FFC000"/>
                </a:solidFill>
              </a:rPr>
              <a:t>Welcoming Transgender Students: An Action Plan of Inclusion </a:t>
            </a:r>
            <a:endParaRPr lang="en-US" dirty="0">
              <a:solidFill>
                <a:srgbClr val="FFC000"/>
              </a:solidFill>
            </a:endParaRPr>
          </a:p>
        </p:txBody>
      </p:sp>
      <p:sp>
        <p:nvSpPr>
          <p:cNvPr id="3" name="Subtitle 2"/>
          <p:cNvSpPr>
            <a:spLocks noGrp="1"/>
          </p:cNvSpPr>
          <p:nvPr>
            <p:ph type="subTitle" idx="1"/>
          </p:nvPr>
        </p:nvSpPr>
        <p:spPr>
          <a:xfrm>
            <a:off x="5029200" y="4724400"/>
            <a:ext cx="3795713" cy="2133600"/>
          </a:xfrm>
        </p:spPr>
        <p:txBody>
          <a:bodyPr>
            <a:normAutofit/>
          </a:bodyPr>
          <a:lstStyle/>
          <a:p>
            <a:pPr algn="r"/>
            <a:r>
              <a:rPr lang="en-US" sz="1800" dirty="0" smtClean="0">
                <a:solidFill>
                  <a:srgbClr val="FFC000"/>
                </a:solidFill>
              </a:rPr>
              <a:t>School </a:t>
            </a:r>
          </a:p>
          <a:p>
            <a:pPr algn="r"/>
            <a:r>
              <a:rPr lang="en-US" sz="1800" dirty="0" smtClean="0">
                <a:solidFill>
                  <a:srgbClr val="FFC000"/>
                </a:solidFill>
              </a:rPr>
              <a:t>University of Texas at Arlington</a:t>
            </a:r>
          </a:p>
          <a:p>
            <a:pPr algn="r"/>
            <a:endParaRPr lang="en-US" sz="1800" dirty="0">
              <a:solidFill>
                <a:srgbClr val="FFC000"/>
              </a:solidFill>
            </a:endParaRPr>
          </a:p>
          <a:p>
            <a:pPr algn="r"/>
            <a:r>
              <a:rPr lang="en-US" sz="1800" dirty="0" smtClean="0">
                <a:solidFill>
                  <a:srgbClr val="FFC000"/>
                </a:solidFill>
              </a:rPr>
              <a:t>Team Leader</a:t>
            </a:r>
          </a:p>
          <a:p>
            <a:pPr algn="r"/>
            <a:r>
              <a:rPr lang="en-US" sz="1800" dirty="0" smtClean="0">
                <a:solidFill>
                  <a:srgbClr val="FFC000"/>
                </a:solidFill>
              </a:rPr>
              <a:t>Katie Campbell</a:t>
            </a:r>
          </a:p>
          <a:p>
            <a:pPr algn="r"/>
            <a:endParaRPr lang="en-US" sz="1800" dirty="0" smtClean="0">
              <a:solidFill>
                <a:srgbClr val="FFC000"/>
              </a:solidFill>
            </a:endParaRPr>
          </a:p>
          <a:p>
            <a:pPr algn="r"/>
            <a:r>
              <a:rPr lang="en-US" sz="1800" dirty="0" smtClean="0">
                <a:solidFill>
                  <a:srgbClr val="FFC000"/>
                </a:solidFill>
              </a:rPr>
              <a:t>Team Members </a:t>
            </a:r>
          </a:p>
          <a:p>
            <a:pPr algn="r"/>
            <a:r>
              <a:rPr lang="en-US" sz="1800" dirty="0" smtClean="0">
                <a:solidFill>
                  <a:srgbClr val="FFC000"/>
                </a:solidFill>
              </a:rPr>
              <a:t>Patty Mitchell and Sami Schilthuis</a:t>
            </a:r>
          </a:p>
          <a:p>
            <a:pPr algn="r"/>
            <a:endParaRPr lang="en-US" sz="1800" dirty="0">
              <a:solidFill>
                <a:srgbClr val="FFC000"/>
              </a:solidFill>
            </a:endParaRPr>
          </a:p>
        </p:txBody>
      </p:sp>
      <p:sp>
        <p:nvSpPr>
          <p:cNvPr id="4" name="Rectangle 3"/>
          <p:cNvSpPr/>
          <p:nvPr/>
        </p:nvSpPr>
        <p:spPr bwMode="auto">
          <a:xfrm>
            <a:off x="7986713" y="6439"/>
            <a:ext cx="838200" cy="1219200"/>
          </a:xfrm>
          <a:prstGeom prst="rect">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TextBox 4"/>
          <p:cNvSpPr txBox="1"/>
          <p:nvPr/>
        </p:nvSpPr>
        <p:spPr>
          <a:xfrm>
            <a:off x="304800" y="5791200"/>
            <a:ext cx="3810000" cy="830997"/>
          </a:xfrm>
          <a:prstGeom prst="rect">
            <a:avLst/>
          </a:prstGeom>
          <a:noFill/>
        </p:spPr>
        <p:txBody>
          <a:bodyPr wrap="square" rtlCol="0">
            <a:spAutoFit/>
          </a:bodyPr>
          <a:lstStyle/>
          <a:p>
            <a:r>
              <a:rPr lang="en-US" sz="2400" dirty="0">
                <a:solidFill>
                  <a:srgbClr val="FFC000"/>
                </a:solidFill>
              </a:rPr>
              <a:t>2016 STUDENTAFFAIRS.COM VIRTUAL CASE STUDY</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7391400" cy="914096"/>
          </a:xfrm>
        </p:spPr>
        <p:txBody>
          <a:bodyPr/>
          <a:lstStyle/>
          <a:p>
            <a:pPr algn="ctr"/>
            <a:r>
              <a:rPr lang="en-US" sz="6600" dirty="0" smtClean="0">
                <a:solidFill>
                  <a:srgbClr val="FFC000"/>
                </a:solidFill>
              </a:rPr>
              <a:t>Safe Zone Training</a:t>
            </a:r>
            <a:endParaRPr lang="en-US" sz="6600" dirty="0">
              <a:solidFill>
                <a:srgbClr val="FFC000"/>
              </a:solidFill>
            </a:endParaRPr>
          </a:p>
        </p:txBody>
      </p:sp>
      <p:sp>
        <p:nvSpPr>
          <p:cNvPr id="3" name="TextBox 2"/>
          <p:cNvSpPr txBox="1"/>
          <p:nvPr/>
        </p:nvSpPr>
        <p:spPr>
          <a:xfrm>
            <a:off x="533400" y="1295400"/>
            <a:ext cx="8229600" cy="4247317"/>
          </a:xfrm>
          <a:prstGeom prst="rect">
            <a:avLst/>
          </a:prstGeom>
          <a:noFill/>
        </p:spPr>
        <p:txBody>
          <a:bodyPr wrap="square" rtlCol="0">
            <a:spAutoFit/>
          </a:bodyPr>
          <a:lstStyle/>
          <a:p>
            <a:r>
              <a:rPr lang="en-US" dirty="0">
                <a:solidFill>
                  <a:srgbClr val="FFC000"/>
                </a:solidFill>
              </a:rPr>
              <a:t>Current Situation: Centrist College provides multiple Safe Zone trainings throughout each semester. Currently, the training is optional for both students, faculty, and staff. Further, the marketing is very limited and hard to find for those who may be interested in Safe Zone training.  </a:t>
            </a:r>
          </a:p>
          <a:p>
            <a:endParaRPr lang="en-US" dirty="0">
              <a:solidFill>
                <a:srgbClr val="FFC000"/>
              </a:solidFill>
            </a:endParaRPr>
          </a:p>
          <a:p>
            <a:r>
              <a:rPr lang="en-US" dirty="0" smtClean="0">
                <a:solidFill>
                  <a:srgbClr val="FFC000"/>
                </a:solidFill>
              </a:rPr>
              <a:t>Research: </a:t>
            </a:r>
            <a:r>
              <a:rPr lang="en-US" dirty="0" err="1" smtClean="0">
                <a:solidFill>
                  <a:srgbClr val="FFC000"/>
                </a:solidFill>
              </a:rPr>
              <a:t>Henquient</a:t>
            </a:r>
            <a:r>
              <a:rPr lang="en-US" dirty="0" smtClean="0">
                <a:solidFill>
                  <a:srgbClr val="FFC000"/>
                </a:solidFill>
              </a:rPr>
              <a:t>, </a:t>
            </a:r>
            <a:r>
              <a:rPr lang="en-US" dirty="0" err="1" smtClean="0">
                <a:solidFill>
                  <a:srgbClr val="FFC000"/>
                </a:solidFill>
              </a:rPr>
              <a:t>Phibbs</a:t>
            </a:r>
            <a:r>
              <a:rPr lang="en-US" dirty="0" smtClean="0">
                <a:solidFill>
                  <a:srgbClr val="FFC000"/>
                </a:solidFill>
              </a:rPr>
              <a:t>, and </a:t>
            </a:r>
            <a:r>
              <a:rPr lang="en-US" dirty="0" err="1" smtClean="0">
                <a:solidFill>
                  <a:srgbClr val="FFC000"/>
                </a:solidFill>
              </a:rPr>
              <a:t>Skoglund</a:t>
            </a:r>
            <a:r>
              <a:rPr lang="en-US" dirty="0" smtClean="0">
                <a:solidFill>
                  <a:srgbClr val="FFC000"/>
                </a:solidFill>
              </a:rPr>
              <a:t> (2000) surveyed faculty members and found their changed attitudes and behaviors in the classroom created a positive environment and facilitated learning for all students. </a:t>
            </a:r>
            <a:endParaRPr lang="en-US" dirty="0">
              <a:solidFill>
                <a:srgbClr val="FFC000"/>
              </a:solidFill>
            </a:endParaRPr>
          </a:p>
          <a:p>
            <a:endParaRPr lang="en-US" dirty="0" smtClean="0">
              <a:solidFill>
                <a:srgbClr val="FFC000"/>
              </a:solidFill>
            </a:endParaRPr>
          </a:p>
          <a:p>
            <a:r>
              <a:rPr lang="en-US" dirty="0">
                <a:solidFill>
                  <a:srgbClr val="FFC000"/>
                </a:solidFill>
              </a:rPr>
              <a:t>Goal: Have at least one person from every department in both academic and student affairs who is Safe Zone trained.</a:t>
            </a:r>
          </a:p>
          <a:p>
            <a:endParaRPr lang="en-US" dirty="0">
              <a:solidFill>
                <a:srgbClr val="FFC000"/>
              </a:solidFill>
            </a:endParaRPr>
          </a:p>
          <a:p>
            <a:r>
              <a:rPr lang="en-US" dirty="0" smtClean="0">
                <a:solidFill>
                  <a:srgbClr val="FFC000"/>
                </a:solidFill>
              </a:rPr>
              <a:t>Target </a:t>
            </a:r>
            <a:r>
              <a:rPr lang="en-US" dirty="0">
                <a:solidFill>
                  <a:srgbClr val="FFC000"/>
                </a:solidFill>
              </a:rPr>
              <a:t>Date of Reaching Goal: 3</a:t>
            </a:r>
            <a:r>
              <a:rPr lang="en-US" dirty="0" smtClean="0">
                <a:solidFill>
                  <a:srgbClr val="FFC000"/>
                </a:solidFill>
              </a:rPr>
              <a:t> years (While we want to have at least one trained person from every department, we recognize that Safe Zone training is optional. We wish to encourage more participation, but do not want to require participation.)</a:t>
            </a:r>
            <a:endParaRPr lang="en-US" dirty="0"/>
          </a:p>
        </p:txBody>
      </p:sp>
      <p:sp>
        <p:nvSpPr>
          <p:cNvPr id="4" name="Rectangle 3"/>
          <p:cNvSpPr/>
          <p:nvPr/>
        </p:nvSpPr>
        <p:spPr bwMode="auto">
          <a:xfrm>
            <a:off x="7986713" y="6439"/>
            <a:ext cx="838200" cy="1219200"/>
          </a:xfrm>
          <a:prstGeom prst="rect">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197704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10334" y="311340"/>
            <a:ext cx="7439026" cy="609398"/>
          </a:xfrm>
        </p:spPr>
        <p:txBody>
          <a:bodyPr/>
          <a:lstStyle/>
          <a:p>
            <a:pPr algn="ctr"/>
            <a:r>
              <a:rPr lang="en-US" sz="4400" dirty="0" smtClean="0">
                <a:solidFill>
                  <a:srgbClr val="FFC000"/>
                </a:solidFill>
              </a:rPr>
              <a:t>Action Steps for Safe Zone Training </a:t>
            </a:r>
            <a:endParaRPr lang="en-US" sz="4400" dirty="0">
              <a:solidFill>
                <a:srgbClr val="FFC000"/>
              </a:solidFill>
            </a:endParaRPr>
          </a:p>
        </p:txBody>
      </p:sp>
      <p:sp>
        <p:nvSpPr>
          <p:cNvPr id="4" name="Rectangle 3"/>
          <p:cNvSpPr/>
          <p:nvPr/>
        </p:nvSpPr>
        <p:spPr bwMode="auto">
          <a:xfrm>
            <a:off x="7986713" y="6439"/>
            <a:ext cx="838200" cy="1219200"/>
          </a:xfrm>
          <a:prstGeom prst="rect">
            <a:avLst/>
          </a:prstGeom>
          <a:solidFill>
            <a:srgbClr val="00B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aphicFrame>
        <p:nvGraphicFramePr>
          <p:cNvPr id="3" name="Table 2"/>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58893695"/>
              </p:ext>
            </p:extLst>
          </p:nvPr>
        </p:nvGraphicFramePr>
        <p:xfrm>
          <a:off x="228600" y="1371600"/>
          <a:ext cx="8763000" cy="5164017"/>
        </p:xfrm>
        <a:graphic>
          <a:graphicData uri="http://schemas.openxmlformats.org/drawingml/2006/table">
            <a:tbl>
              <a:tblPr firstRow="1" bandRow="1">
                <a:tableStyleId>{5C22544A-7EE6-4342-B048-85BDC9FD1C3A}</a:tableStyleId>
              </a:tblPr>
              <a:tblGrid>
                <a:gridCol w="2921000"/>
                <a:gridCol w="2921000"/>
                <a:gridCol w="2921000"/>
              </a:tblGrid>
              <a:tr h="328744">
                <a:tc>
                  <a:txBody>
                    <a:bodyPr/>
                    <a:lstStyle/>
                    <a:p>
                      <a:r>
                        <a:rPr lang="en-US" sz="1600" dirty="0" smtClean="0"/>
                        <a:t>Steps to Take:</a:t>
                      </a:r>
                      <a:endParaRPr lang="en-US" sz="1600" dirty="0"/>
                    </a:p>
                  </a:txBody>
                  <a:tcPr/>
                </a:tc>
                <a:tc>
                  <a:txBody>
                    <a:bodyPr/>
                    <a:lstStyle/>
                    <a:p>
                      <a:r>
                        <a:rPr lang="en-US" sz="1600" dirty="0" smtClean="0"/>
                        <a:t>Who is Responsible?</a:t>
                      </a:r>
                      <a:endParaRPr lang="en-US" sz="1600" dirty="0"/>
                    </a:p>
                  </a:txBody>
                  <a:tcPr/>
                </a:tc>
                <a:tc>
                  <a:txBody>
                    <a:bodyPr/>
                    <a:lstStyle/>
                    <a:p>
                      <a:r>
                        <a:rPr lang="en-US" sz="1600" dirty="0" smtClean="0"/>
                        <a:t>Due</a:t>
                      </a:r>
                      <a:r>
                        <a:rPr lang="en-US" sz="1600" baseline="0" dirty="0" smtClean="0"/>
                        <a:t> Date:</a:t>
                      </a:r>
                      <a:endParaRPr lang="en-US" sz="1600" dirty="0"/>
                    </a:p>
                  </a:txBody>
                  <a:tcPr/>
                </a:tc>
              </a:tr>
              <a:tr h="1046003">
                <a:tc>
                  <a:txBody>
                    <a:bodyPr/>
                    <a:lstStyle/>
                    <a:p>
                      <a:r>
                        <a:rPr lang="en-US" sz="1600" dirty="0" smtClean="0"/>
                        <a:t>Create</a:t>
                      </a:r>
                      <a:r>
                        <a:rPr lang="en-US" sz="1600" baseline="0" dirty="0" smtClean="0"/>
                        <a:t> a better marketing flyer that clearly indicates the dates, times, and locations of the Safe Zone trainings.</a:t>
                      </a:r>
                      <a:endParaRPr lang="en-US" sz="1600" dirty="0"/>
                    </a:p>
                  </a:txBody>
                  <a:tcPr/>
                </a:tc>
                <a:tc>
                  <a:txBody>
                    <a:bodyPr/>
                    <a:lstStyle/>
                    <a:p>
                      <a:r>
                        <a:rPr lang="en-US" sz="1600" dirty="0" smtClean="0"/>
                        <a:t>Multicultural Office Intern</a:t>
                      </a:r>
                      <a:endParaRPr lang="en-US" sz="1600" dirty="0"/>
                    </a:p>
                  </a:txBody>
                  <a:tcPr/>
                </a:tc>
                <a:tc>
                  <a:txBody>
                    <a:bodyPr/>
                    <a:lstStyle/>
                    <a:p>
                      <a:r>
                        <a:rPr lang="en-US" sz="1600" dirty="0" smtClean="0"/>
                        <a:t>Beginning of each</a:t>
                      </a:r>
                      <a:r>
                        <a:rPr lang="en-US" sz="1600" baseline="0" dirty="0" smtClean="0"/>
                        <a:t> semester</a:t>
                      </a:r>
                      <a:endParaRPr lang="en-US" sz="1600" dirty="0"/>
                    </a:p>
                  </a:txBody>
                  <a:tcPr/>
                </a:tc>
              </a:tr>
              <a:tr h="1285089">
                <a:tc>
                  <a:txBody>
                    <a:bodyPr/>
                    <a:lstStyle/>
                    <a:p>
                      <a:r>
                        <a:rPr lang="en-US" sz="1600" dirty="0" smtClean="0"/>
                        <a:t>Express in an internal memorandum the importance</a:t>
                      </a:r>
                      <a:r>
                        <a:rPr lang="en-US" sz="1600" baseline="0" dirty="0" smtClean="0"/>
                        <a:t> of Safe Zone-trained allies within all departments.</a:t>
                      </a:r>
                      <a:endParaRPr lang="en-US" sz="1600" baseline="0" dirty="0"/>
                    </a:p>
                  </a:txBody>
                  <a:tcPr/>
                </a:tc>
                <a:tc>
                  <a:txBody>
                    <a:bodyPr/>
                    <a:lstStyle/>
                    <a:p>
                      <a:r>
                        <a:rPr lang="en-US" sz="1600" dirty="0" smtClean="0"/>
                        <a:t>University President</a:t>
                      </a:r>
                      <a:endParaRPr lang="en-US" sz="1600" dirty="0"/>
                    </a:p>
                  </a:txBody>
                  <a:tcPr/>
                </a:tc>
                <a:tc>
                  <a:txBody>
                    <a:bodyPr/>
                    <a:lstStyle/>
                    <a:p>
                      <a:r>
                        <a:rPr lang="en-US" sz="1600" dirty="0" smtClean="0"/>
                        <a:t>As soon as possible</a:t>
                      </a:r>
                    </a:p>
                    <a:p>
                      <a:endParaRPr lang="en-US" sz="1600" dirty="0"/>
                    </a:p>
                  </a:txBody>
                  <a:tcPr/>
                </a:tc>
              </a:tr>
              <a:tr h="806916">
                <a:tc>
                  <a:txBody>
                    <a:bodyPr/>
                    <a:lstStyle/>
                    <a:p>
                      <a:r>
                        <a:rPr lang="en-US" sz="1600" dirty="0" smtClean="0"/>
                        <a:t>Encourage a representative for the</a:t>
                      </a:r>
                      <a:r>
                        <a:rPr lang="en-US" sz="1600" baseline="0" dirty="0" smtClean="0"/>
                        <a:t> department get Safe Zone training</a:t>
                      </a:r>
                      <a:endParaRPr lang="en-US" sz="1600" dirty="0"/>
                    </a:p>
                  </a:txBody>
                  <a:tcPr/>
                </a:tc>
                <a:tc>
                  <a:txBody>
                    <a:bodyPr/>
                    <a:lstStyle/>
                    <a:p>
                      <a:r>
                        <a:rPr lang="en-US" sz="1600" dirty="0" smtClean="0"/>
                        <a:t>Department heads</a:t>
                      </a:r>
                      <a:endParaRPr lang="en-US" sz="1600" dirty="0"/>
                    </a:p>
                  </a:txBody>
                  <a:tcPr/>
                </a:tc>
                <a:tc>
                  <a:txBody>
                    <a:bodyPr/>
                    <a:lstStyle/>
                    <a:p>
                      <a:r>
                        <a:rPr lang="en-US" sz="1600" dirty="0" smtClean="0"/>
                        <a:t>As soon as possible unless one already exists</a:t>
                      </a:r>
                      <a:endParaRPr lang="en-US" sz="1600" dirty="0"/>
                    </a:p>
                  </a:txBody>
                  <a:tcPr/>
                </a:tc>
              </a:tr>
              <a:tr h="826944">
                <a:tc>
                  <a:txBody>
                    <a:bodyPr/>
                    <a:lstStyle/>
                    <a:p>
                      <a:r>
                        <a:rPr lang="en-US" sz="1600" dirty="0" smtClean="0"/>
                        <a:t>Encourage all those in department wanting Safe Zone</a:t>
                      </a:r>
                      <a:r>
                        <a:rPr lang="en-US" sz="1600" baseline="0" dirty="0" smtClean="0"/>
                        <a:t> training to attend a session</a:t>
                      </a:r>
                      <a:endParaRPr lang="en-US" sz="1600" baseline="0" dirty="0"/>
                    </a:p>
                  </a:txBody>
                  <a:tcPr/>
                </a:tc>
                <a:tc>
                  <a:txBody>
                    <a:bodyPr/>
                    <a:lstStyle/>
                    <a:p>
                      <a:r>
                        <a:rPr lang="en-US" sz="1600" dirty="0" smtClean="0"/>
                        <a:t>Department heads</a:t>
                      </a:r>
                      <a:endParaRPr lang="en-US" sz="1600" dirty="0"/>
                    </a:p>
                  </a:txBody>
                  <a:tcPr/>
                </a:tc>
                <a:tc>
                  <a:txBody>
                    <a:bodyPr/>
                    <a:lstStyle/>
                    <a:p>
                      <a:r>
                        <a:rPr lang="en-US" sz="1600" dirty="0" smtClean="0"/>
                        <a:t>As soon as possible </a:t>
                      </a:r>
                      <a:endParaRPr lang="en-US" sz="1600" dirty="0"/>
                    </a:p>
                  </a:txBody>
                  <a:tcPr/>
                </a:tc>
              </a:tr>
              <a:tr h="826944">
                <a:tc>
                  <a:txBody>
                    <a:bodyPr/>
                    <a:lstStyle/>
                    <a:p>
                      <a:r>
                        <a:rPr lang="en-US" sz="1600" baseline="0" dirty="0" smtClean="0"/>
                        <a:t>Making sure there is someone in the Counseling Services that is open to Transgender students</a:t>
                      </a:r>
                      <a:endParaRPr lang="en-US" sz="1600" baseline="0" dirty="0"/>
                    </a:p>
                  </a:txBody>
                  <a:tcPr/>
                </a:tc>
                <a:tc>
                  <a:txBody>
                    <a:bodyPr/>
                    <a:lstStyle/>
                    <a:p>
                      <a:r>
                        <a:rPr lang="en-US" sz="1600" dirty="0" smtClean="0"/>
                        <a:t>Counseling</a:t>
                      </a:r>
                      <a:r>
                        <a:rPr lang="en-US" sz="1600" baseline="0" dirty="0" smtClean="0"/>
                        <a:t> and Psychological Services</a:t>
                      </a:r>
                      <a:endParaRPr lang="en-US" sz="1600" dirty="0"/>
                    </a:p>
                  </a:txBody>
                  <a:tcPr/>
                </a:tc>
                <a:tc>
                  <a:txBody>
                    <a:bodyPr/>
                    <a:lstStyle/>
                    <a:p>
                      <a:r>
                        <a:rPr lang="en-US" sz="1600" dirty="0" smtClean="0"/>
                        <a:t>Within a semester</a:t>
                      </a:r>
                      <a:r>
                        <a:rPr lang="en-US" sz="1600" baseline="0" dirty="0" smtClean="0"/>
                        <a:t> or preferably sooner </a:t>
                      </a:r>
                      <a:endParaRPr lang="en-US" sz="1600" dirty="0"/>
                    </a:p>
                  </a:txBody>
                  <a:tcP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655201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7467600" cy="914096"/>
          </a:xfrm>
        </p:spPr>
        <p:txBody>
          <a:bodyPr/>
          <a:lstStyle/>
          <a:p>
            <a:pPr algn="ctr"/>
            <a:r>
              <a:rPr lang="en-US" sz="6600" dirty="0" smtClean="0">
                <a:solidFill>
                  <a:srgbClr val="FFC000"/>
                </a:solidFill>
              </a:rPr>
              <a:t>Admissions Questions</a:t>
            </a:r>
            <a:endParaRPr lang="en-US" sz="6600" dirty="0"/>
          </a:p>
        </p:txBody>
      </p:sp>
      <p:sp>
        <p:nvSpPr>
          <p:cNvPr id="3" name="TextBox 2"/>
          <p:cNvSpPr txBox="1"/>
          <p:nvPr/>
        </p:nvSpPr>
        <p:spPr>
          <a:xfrm>
            <a:off x="381000" y="1371600"/>
            <a:ext cx="8305800" cy="5105400"/>
          </a:xfrm>
          <a:prstGeom prst="rect">
            <a:avLst/>
          </a:prstGeom>
          <a:noFill/>
        </p:spPr>
        <p:txBody>
          <a:bodyPr wrap="square" rtlCol="0">
            <a:spAutoFit/>
          </a:bodyPr>
          <a:lstStyle/>
          <a:p>
            <a:endParaRPr lang="en-US" dirty="0"/>
          </a:p>
        </p:txBody>
      </p:sp>
      <p:sp>
        <p:nvSpPr>
          <p:cNvPr id="4" name="TextBox 3"/>
          <p:cNvSpPr txBox="1"/>
          <p:nvPr/>
        </p:nvSpPr>
        <p:spPr>
          <a:xfrm>
            <a:off x="609600" y="1459394"/>
            <a:ext cx="8077200" cy="3970318"/>
          </a:xfrm>
          <a:prstGeom prst="rect">
            <a:avLst/>
          </a:prstGeom>
          <a:noFill/>
        </p:spPr>
        <p:txBody>
          <a:bodyPr wrap="square" rtlCol="0">
            <a:spAutoFit/>
          </a:bodyPr>
          <a:lstStyle/>
          <a:p>
            <a:r>
              <a:rPr lang="en-US" dirty="0">
                <a:solidFill>
                  <a:srgbClr val="FFC000"/>
                </a:solidFill>
              </a:rPr>
              <a:t>Current Situation: No questions on the Admission Application are trans-supportive.   </a:t>
            </a:r>
          </a:p>
          <a:p>
            <a:endParaRPr lang="en-US" dirty="0">
              <a:solidFill>
                <a:srgbClr val="FFC000"/>
              </a:solidFill>
            </a:endParaRPr>
          </a:p>
          <a:p>
            <a:r>
              <a:rPr lang="en-US" dirty="0">
                <a:solidFill>
                  <a:srgbClr val="FFC000"/>
                </a:solidFill>
              </a:rPr>
              <a:t>Research: </a:t>
            </a:r>
            <a:r>
              <a:rPr lang="en-US" dirty="0" smtClean="0">
                <a:solidFill>
                  <a:srgbClr val="FFC000"/>
                </a:solidFill>
              </a:rPr>
              <a:t>The </a:t>
            </a:r>
            <a:r>
              <a:rPr lang="en-US" dirty="0">
                <a:solidFill>
                  <a:srgbClr val="FFC000"/>
                </a:solidFill>
              </a:rPr>
              <a:t>Department of Education interprets Title IX as requiring institutions of education to prevent discrimination, </a:t>
            </a:r>
            <a:r>
              <a:rPr lang="en-US" dirty="0" smtClean="0">
                <a:solidFill>
                  <a:srgbClr val="FFC000"/>
                </a:solidFill>
              </a:rPr>
              <a:t>including </a:t>
            </a:r>
            <a:r>
              <a:rPr lang="en-US" dirty="0">
                <a:solidFill>
                  <a:srgbClr val="FFC000"/>
                </a:solidFill>
              </a:rPr>
              <a:t>transgender students (Gardner, 2015). Transgender students deal with inflexible systems that only want to know “male” or “female” ( Gardner, 2015). </a:t>
            </a:r>
            <a:r>
              <a:rPr lang="en-US" dirty="0" smtClean="0">
                <a:solidFill>
                  <a:srgbClr val="FFC000"/>
                </a:solidFill>
              </a:rPr>
              <a:t>The goal helps </a:t>
            </a:r>
            <a:r>
              <a:rPr lang="en-US" dirty="0">
                <a:solidFill>
                  <a:srgbClr val="FFC000"/>
                </a:solidFill>
              </a:rPr>
              <a:t>transgender students feel welcomed because they can express their preferred gender, pronouns, and name</a:t>
            </a:r>
            <a:r>
              <a:rPr lang="en-US" dirty="0" smtClean="0">
                <a:solidFill>
                  <a:srgbClr val="FFC000"/>
                </a:solidFill>
              </a:rPr>
              <a:t>.</a:t>
            </a:r>
            <a:endParaRPr lang="en-US" dirty="0">
              <a:solidFill>
                <a:srgbClr val="FFC000"/>
              </a:solidFill>
            </a:endParaRPr>
          </a:p>
          <a:p>
            <a:endParaRPr lang="en-US" dirty="0" smtClean="0">
              <a:solidFill>
                <a:srgbClr val="FFC000"/>
              </a:solidFill>
            </a:endParaRPr>
          </a:p>
          <a:p>
            <a:r>
              <a:rPr lang="en-US" dirty="0" smtClean="0">
                <a:solidFill>
                  <a:srgbClr val="FFC000"/>
                </a:solidFill>
              </a:rPr>
              <a:t>Goal</a:t>
            </a:r>
            <a:r>
              <a:rPr lang="en-US" dirty="0">
                <a:solidFill>
                  <a:srgbClr val="FFC000"/>
                </a:solidFill>
              </a:rPr>
              <a:t>: Create optional questions within the Admission Application asking students “Do you fall under the Trans-umbrella?”, “What are your preferred pronouns?”, and “What is your preferred name?”</a:t>
            </a:r>
          </a:p>
          <a:p>
            <a:endParaRPr lang="en-US" dirty="0">
              <a:solidFill>
                <a:srgbClr val="FFC000"/>
              </a:solidFill>
            </a:endParaRPr>
          </a:p>
          <a:p>
            <a:r>
              <a:rPr lang="en-US" dirty="0">
                <a:solidFill>
                  <a:srgbClr val="FFC000"/>
                </a:solidFill>
              </a:rPr>
              <a:t>Target Date of Reaching Goal: </a:t>
            </a:r>
            <a:r>
              <a:rPr lang="en-US" dirty="0" smtClean="0">
                <a:solidFill>
                  <a:srgbClr val="FFC000"/>
                </a:solidFill>
              </a:rPr>
              <a:t> September 1</a:t>
            </a:r>
            <a:r>
              <a:rPr lang="en-US" baseline="30000" dirty="0" smtClean="0">
                <a:solidFill>
                  <a:srgbClr val="FFC000"/>
                </a:solidFill>
              </a:rPr>
              <a:t>st</a:t>
            </a:r>
            <a:r>
              <a:rPr lang="en-US" dirty="0" smtClean="0">
                <a:solidFill>
                  <a:srgbClr val="FFC000"/>
                </a:solidFill>
              </a:rPr>
              <a:t> , which is the start of the new Admissions timeline. </a:t>
            </a:r>
            <a:endParaRPr lang="en-US" dirty="0"/>
          </a:p>
        </p:txBody>
      </p:sp>
      <p:sp>
        <p:nvSpPr>
          <p:cNvPr id="5" name="Rectangle 4"/>
          <p:cNvSpPr/>
          <p:nvPr/>
        </p:nvSpPr>
        <p:spPr bwMode="auto">
          <a:xfrm>
            <a:off x="7986713" y="6439"/>
            <a:ext cx="838200" cy="1219200"/>
          </a:xfrm>
          <a:prstGeom prst="rect">
            <a:avLst/>
          </a:prstGeom>
          <a:solidFill>
            <a:srgbClr val="00B0F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459906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78665" y="298126"/>
            <a:ext cx="7162800" cy="1495794"/>
          </a:xfrm>
        </p:spPr>
        <p:txBody>
          <a:bodyPr/>
          <a:lstStyle/>
          <a:p>
            <a:pPr algn="ctr"/>
            <a:r>
              <a:rPr lang="en-US" sz="5400" dirty="0" smtClean="0">
                <a:solidFill>
                  <a:srgbClr val="FFC000"/>
                </a:solidFill>
              </a:rPr>
              <a:t>Action Steps for Admission Questions</a:t>
            </a:r>
            <a:endParaRPr lang="en-US" sz="5400" dirty="0">
              <a:solidFill>
                <a:srgbClr val="FFC000"/>
              </a:solidFill>
            </a:endParaRPr>
          </a:p>
        </p:txBody>
      </p:sp>
      <p:graphicFrame>
        <p:nvGraphicFramePr>
          <p:cNvPr id="3" name="Table 2"/>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80811542"/>
              </p:ext>
            </p:extLst>
          </p:nvPr>
        </p:nvGraphicFramePr>
        <p:xfrm>
          <a:off x="478665" y="2057400"/>
          <a:ext cx="8229600" cy="4114800"/>
        </p:xfrm>
        <a:graphic>
          <a:graphicData uri="http://schemas.openxmlformats.org/drawingml/2006/table">
            <a:tbl>
              <a:tblPr firstRow="1" bandRow="1">
                <a:tableStyleId>{5C22544A-7EE6-4342-B048-85BDC9FD1C3A}</a:tableStyleId>
              </a:tblPr>
              <a:tblGrid>
                <a:gridCol w="2743200"/>
                <a:gridCol w="2743200"/>
                <a:gridCol w="2743200"/>
              </a:tblGrid>
              <a:tr h="322053">
                <a:tc>
                  <a:txBody>
                    <a:bodyPr/>
                    <a:lstStyle/>
                    <a:p>
                      <a:r>
                        <a:rPr lang="en-US" dirty="0" smtClean="0"/>
                        <a:t>Steps to Take:</a:t>
                      </a:r>
                      <a:endParaRPr lang="en-US" dirty="0"/>
                    </a:p>
                  </a:txBody>
                  <a:tcPr/>
                </a:tc>
                <a:tc>
                  <a:txBody>
                    <a:bodyPr/>
                    <a:lstStyle/>
                    <a:p>
                      <a:r>
                        <a:rPr lang="en-US" dirty="0" smtClean="0"/>
                        <a:t>Who is Responsible?</a:t>
                      </a:r>
                      <a:endParaRPr lang="en-US" dirty="0"/>
                    </a:p>
                  </a:txBody>
                  <a:tcPr/>
                </a:tc>
                <a:tc>
                  <a:txBody>
                    <a:bodyPr/>
                    <a:lstStyle/>
                    <a:p>
                      <a:r>
                        <a:rPr lang="en-US" dirty="0" smtClean="0"/>
                        <a:t>Due</a:t>
                      </a:r>
                      <a:r>
                        <a:rPr lang="en-US" baseline="0" dirty="0" smtClean="0"/>
                        <a:t> Date:</a:t>
                      </a:r>
                      <a:endParaRPr lang="en-US" dirty="0"/>
                    </a:p>
                  </a:txBody>
                  <a:tcPr/>
                </a:tc>
              </a:tr>
              <a:tr h="805132">
                <a:tc>
                  <a:txBody>
                    <a:bodyPr/>
                    <a:lstStyle/>
                    <a:p>
                      <a:r>
                        <a:rPr lang="en-US" dirty="0" smtClean="0"/>
                        <a:t>Adding the question</a:t>
                      </a:r>
                      <a:r>
                        <a:rPr lang="en-US" baseline="0" dirty="0" smtClean="0"/>
                        <a:t> “Do you fall under the Trans-umbrella?” to the Admissions application</a:t>
                      </a:r>
                      <a:endParaRPr lang="en-US" dirty="0"/>
                    </a:p>
                  </a:txBody>
                  <a:tcPr/>
                </a:tc>
                <a:tc>
                  <a:txBody>
                    <a:bodyPr/>
                    <a:lstStyle/>
                    <a:p>
                      <a:r>
                        <a:rPr lang="en-US" dirty="0" smtClean="0"/>
                        <a:t>Admissions</a:t>
                      </a:r>
                      <a:r>
                        <a:rPr lang="en-US" baseline="0" dirty="0" smtClean="0"/>
                        <a:t> Office</a:t>
                      </a:r>
                      <a:endParaRPr lang="en-US" dirty="0"/>
                    </a:p>
                  </a:txBody>
                  <a:tcPr/>
                </a:tc>
                <a:tc>
                  <a:txBody>
                    <a:bodyPr/>
                    <a:lstStyle/>
                    <a:p>
                      <a:r>
                        <a:rPr lang="en-US" dirty="0" smtClean="0"/>
                        <a:t>Added by September</a:t>
                      </a:r>
                      <a:r>
                        <a:rPr lang="en-US" baseline="0" dirty="0" smtClean="0"/>
                        <a:t> 1</a:t>
                      </a:r>
                      <a:r>
                        <a:rPr lang="en-US" baseline="30000" dirty="0" smtClean="0"/>
                        <a:t>st</a:t>
                      </a:r>
                      <a:r>
                        <a:rPr lang="en-US" baseline="0" dirty="0" smtClean="0"/>
                        <a:t> which will start the new Admissions timeline</a:t>
                      </a:r>
                      <a:endParaRPr lang="en-US" dirty="0"/>
                    </a:p>
                  </a:txBody>
                  <a:tcPr/>
                </a:tc>
              </a:tr>
              <a:tr h="2495909">
                <a:tc>
                  <a:txBody>
                    <a:bodyPr/>
                    <a:lstStyle/>
                    <a:p>
                      <a:r>
                        <a:rPr lang="en-US" dirty="0" smtClean="0"/>
                        <a:t>Adding</a:t>
                      </a:r>
                      <a:r>
                        <a:rPr lang="en-US" baseline="0" dirty="0" smtClean="0"/>
                        <a:t> the questions “What are your preferred pronouns?” and “What is your preferred name?” to the Admissions application conditional upon a “Yes” answer to the “Do you fall under the Trans-umbrella?” question</a:t>
                      </a:r>
                      <a:endParaRPr lang="en-US" dirty="0"/>
                    </a:p>
                  </a:txBody>
                  <a:tcPr/>
                </a:tc>
                <a:tc>
                  <a:txBody>
                    <a:bodyPr/>
                    <a:lstStyle/>
                    <a:p>
                      <a:r>
                        <a:rPr lang="en-US" dirty="0" smtClean="0"/>
                        <a:t>Admissions</a:t>
                      </a:r>
                      <a:r>
                        <a:rPr lang="en-US" baseline="0" dirty="0" smtClean="0"/>
                        <a:t> Office</a:t>
                      </a:r>
                      <a:endParaRPr lang="en-US" dirty="0"/>
                    </a:p>
                  </a:txBody>
                  <a:tcPr/>
                </a:tc>
                <a:tc>
                  <a:txBody>
                    <a:bodyPr/>
                    <a:lstStyle/>
                    <a:p>
                      <a:r>
                        <a:rPr lang="en-US" dirty="0" smtClean="0"/>
                        <a:t>Added by September</a:t>
                      </a:r>
                      <a:r>
                        <a:rPr lang="en-US" baseline="0" dirty="0" smtClean="0"/>
                        <a:t> 1</a:t>
                      </a:r>
                      <a:r>
                        <a:rPr lang="en-US" baseline="30000" dirty="0" smtClean="0"/>
                        <a:t>st</a:t>
                      </a:r>
                      <a:r>
                        <a:rPr lang="en-US" baseline="0" dirty="0" smtClean="0"/>
                        <a:t> which will start the new Admissions timeline</a:t>
                      </a:r>
                      <a:endParaRPr lang="en-US" dirty="0"/>
                    </a:p>
                  </a:txBody>
                  <a:tcPr/>
                </a:tc>
              </a:tr>
            </a:tbl>
          </a:graphicData>
        </a:graphic>
      </p:graphicFrame>
      <p:sp>
        <p:nvSpPr>
          <p:cNvPr id="4" name="Rectangle 3"/>
          <p:cNvSpPr/>
          <p:nvPr/>
        </p:nvSpPr>
        <p:spPr bwMode="auto">
          <a:xfrm>
            <a:off x="7986713" y="6439"/>
            <a:ext cx="838200" cy="1219200"/>
          </a:xfrm>
          <a:prstGeom prst="rect">
            <a:avLst/>
          </a:prstGeom>
          <a:solidFill>
            <a:srgbClr val="3333CC"/>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764599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19113" y="364054"/>
            <a:ext cx="7162800" cy="747897"/>
          </a:xfrm>
        </p:spPr>
        <p:txBody>
          <a:bodyPr/>
          <a:lstStyle/>
          <a:p>
            <a:r>
              <a:rPr lang="en-US" sz="5400" dirty="0" smtClean="0">
                <a:solidFill>
                  <a:srgbClr val="FFC000"/>
                </a:solidFill>
              </a:rPr>
              <a:t>Preferred Name Inclusion </a:t>
            </a:r>
            <a:endParaRPr lang="en-US" sz="5400" dirty="0">
              <a:solidFill>
                <a:srgbClr val="FFC000"/>
              </a:solidFill>
            </a:endParaRPr>
          </a:p>
        </p:txBody>
      </p:sp>
      <p:sp>
        <p:nvSpPr>
          <p:cNvPr id="3" name="TextBox 2"/>
          <p:cNvSpPr txBox="1"/>
          <p:nvPr/>
        </p:nvSpPr>
        <p:spPr>
          <a:xfrm>
            <a:off x="519113" y="1752600"/>
            <a:ext cx="8305800" cy="4247317"/>
          </a:xfrm>
          <a:prstGeom prst="rect">
            <a:avLst/>
          </a:prstGeom>
          <a:noFill/>
        </p:spPr>
        <p:txBody>
          <a:bodyPr wrap="square" rtlCol="0">
            <a:spAutoFit/>
          </a:bodyPr>
          <a:lstStyle/>
          <a:p>
            <a:r>
              <a:rPr lang="en-US" dirty="0">
                <a:solidFill>
                  <a:srgbClr val="FFC000"/>
                </a:solidFill>
              </a:rPr>
              <a:t>Current Situation: Regardless of the preferred name transgender students want to go by, they have to use their legal name for their student email address, on their student ID, and on the Housing roster if they live on campus. </a:t>
            </a:r>
            <a:endParaRPr lang="en-US" dirty="0" smtClean="0">
              <a:solidFill>
                <a:srgbClr val="FFC000"/>
              </a:solidFill>
            </a:endParaRPr>
          </a:p>
          <a:p>
            <a:endParaRPr lang="en-US" dirty="0">
              <a:solidFill>
                <a:srgbClr val="FFC000"/>
              </a:solidFill>
            </a:endParaRPr>
          </a:p>
          <a:p>
            <a:r>
              <a:rPr lang="en-US" dirty="0" smtClean="0">
                <a:solidFill>
                  <a:srgbClr val="FFC000"/>
                </a:solidFill>
              </a:rPr>
              <a:t>Research: Colleges can </a:t>
            </a:r>
            <a:r>
              <a:rPr lang="en-US" dirty="0">
                <a:solidFill>
                  <a:srgbClr val="FFC000"/>
                </a:solidFill>
              </a:rPr>
              <a:t>be more </a:t>
            </a:r>
            <a:r>
              <a:rPr lang="en-US" dirty="0" smtClean="0">
                <a:solidFill>
                  <a:srgbClr val="FFC000"/>
                </a:solidFill>
              </a:rPr>
              <a:t>transgender-inclusive if they </a:t>
            </a:r>
            <a:r>
              <a:rPr lang="en-US" dirty="0">
                <a:solidFill>
                  <a:srgbClr val="FFC000"/>
                </a:solidFill>
              </a:rPr>
              <a:t>follow some of the steps </a:t>
            </a:r>
            <a:r>
              <a:rPr lang="en-US" dirty="0" smtClean="0">
                <a:solidFill>
                  <a:srgbClr val="FFC000"/>
                </a:solidFill>
              </a:rPr>
              <a:t>businesses </a:t>
            </a:r>
            <a:r>
              <a:rPr lang="en-US" dirty="0">
                <a:solidFill>
                  <a:srgbClr val="FFC000"/>
                </a:solidFill>
              </a:rPr>
              <a:t>are taking, such as having </a:t>
            </a:r>
            <a:r>
              <a:rPr lang="en-US" dirty="0" smtClean="0">
                <a:solidFill>
                  <a:srgbClr val="FFC000"/>
                </a:solidFill>
              </a:rPr>
              <a:t>LGBT-friendly policies so </a:t>
            </a:r>
            <a:r>
              <a:rPr lang="en-US" dirty="0">
                <a:solidFill>
                  <a:srgbClr val="FFC000"/>
                </a:solidFill>
              </a:rPr>
              <a:t>that everyone, from the college president to a </a:t>
            </a:r>
            <a:r>
              <a:rPr lang="en-US" dirty="0" smtClean="0">
                <a:solidFill>
                  <a:srgbClr val="FFC000"/>
                </a:solidFill>
              </a:rPr>
              <a:t>facilities’ </a:t>
            </a:r>
            <a:r>
              <a:rPr lang="en-US" dirty="0">
                <a:solidFill>
                  <a:srgbClr val="FFC000"/>
                </a:solidFill>
              </a:rPr>
              <a:t>person, </a:t>
            </a:r>
            <a:r>
              <a:rPr lang="en-US" dirty="0" smtClean="0">
                <a:solidFill>
                  <a:srgbClr val="FFC000"/>
                </a:solidFill>
              </a:rPr>
              <a:t>engages </a:t>
            </a:r>
            <a:r>
              <a:rPr lang="en-US" dirty="0">
                <a:solidFill>
                  <a:srgbClr val="FFC000"/>
                </a:solidFill>
              </a:rPr>
              <a:t>in being supportive of transgender </a:t>
            </a:r>
            <a:r>
              <a:rPr lang="en-US" dirty="0" smtClean="0">
                <a:solidFill>
                  <a:srgbClr val="FFC000"/>
                </a:solidFill>
              </a:rPr>
              <a:t>students</a:t>
            </a:r>
            <a:r>
              <a:rPr lang="en-US" dirty="0">
                <a:solidFill>
                  <a:srgbClr val="FFC000"/>
                </a:solidFill>
              </a:rPr>
              <a:t> </a:t>
            </a:r>
            <a:r>
              <a:rPr lang="en-US" dirty="0" smtClean="0">
                <a:solidFill>
                  <a:srgbClr val="FFC000"/>
                </a:solidFill>
              </a:rPr>
              <a:t>and </a:t>
            </a:r>
            <a:r>
              <a:rPr lang="en-US" dirty="0">
                <a:solidFill>
                  <a:srgbClr val="FFC000"/>
                </a:solidFill>
              </a:rPr>
              <a:t>employees (</a:t>
            </a:r>
            <a:r>
              <a:rPr lang="en-US" dirty="0" err="1">
                <a:solidFill>
                  <a:srgbClr val="FFC000"/>
                </a:solidFill>
              </a:rPr>
              <a:t>Higginbottom</a:t>
            </a:r>
            <a:r>
              <a:rPr lang="en-US" dirty="0">
                <a:solidFill>
                  <a:srgbClr val="FFC000"/>
                </a:solidFill>
              </a:rPr>
              <a:t>, 2014). Giving students the option </a:t>
            </a:r>
            <a:r>
              <a:rPr lang="en-US" dirty="0" smtClean="0">
                <a:solidFill>
                  <a:srgbClr val="FFC000"/>
                </a:solidFill>
              </a:rPr>
              <a:t>to note their </a:t>
            </a:r>
            <a:r>
              <a:rPr lang="en-US" dirty="0">
                <a:solidFill>
                  <a:srgbClr val="FFC000"/>
                </a:solidFill>
              </a:rPr>
              <a:t>preferred name is one step in many to achieving a welcoming and inclusive environment for transgender students</a:t>
            </a:r>
            <a:r>
              <a:rPr lang="en-US" dirty="0" smtClean="0">
                <a:solidFill>
                  <a:srgbClr val="FFC000"/>
                </a:solidFill>
              </a:rPr>
              <a:t>.</a:t>
            </a:r>
            <a:endParaRPr lang="en-US" dirty="0">
              <a:solidFill>
                <a:srgbClr val="FFC000"/>
              </a:solidFill>
            </a:endParaRPr>
          </a:p>
          <a:p>
            <a:endParaRPr lang="en-US" dirty="0" smtClean="0">
              <a:solidFill>
                <a:srgbClr val="FFC000"/>
              </a:solidFill>
            </a:endParaRPr>
          </a:p>
          <a:p>
            <a:r>
              <a:rPr lang="en-US" dirty="0" smtClean="0">
                <a:solidFill>
                  <a:srgbClr val="FFC000"/>
                </a:solidFill>
              </a:rPr>
              <a:t>Goal</a:t>
            </a:r>
            <a:r>
              <a:rPr lang="en-US" dirty="0">
                <a:solidFill>
                  <a:srgbClr val="FFC000"/>
                </a:solidFill>
              </a:rPr>
              <a:t>: Providing preferred names in student email addresses, on student IDs, and in parentheses on Housing Rosters. </a:t>
            </a:r>
          </a:p>
          <a:p>
            <a:endParaRPr lang="en-US" dirty="0">
              <a:solidFill>
                <a:srgbClr val="FFC000"/>
              </a:solidFill>
            </a:endParaRPr>
          </a:p>
          <a:p>
            <a:r>
              <a:rPr lang="en-US" dirty="0">
                <a:solidFill>
                  <a:srgbClr val="FFC000"/>
                </a:solidFill>
              </a:rPr>
              <a:t>Target Date of Reaching Goal: 2</a:t>
            </a:r>
            <a:r>
              <a:rPr lang="en-US" dirty="0" smtClean="0">
                <a:solidFill>
                  <a:srgbClr val="FFC000"/>
                </a:solidFill>
              </a:rPr>
              <a:t> </a:t>
            </a:r>
            <a:r>
              <a:rPr lang="en-US" dirty="0">
                <a:solidFill>
                  <a:srgbClr val="FFC000"/>
                </a:solidFill>
              </a:rPr>
              <a:t>years</a:t>
            </a:r>
            <a:endParaRPr lang="en-US" dirty="0"/>
          </a:p>
        </p:txBody>
      </p:sp>
      <p:sp>
        <p:nvSpPr>
          <p:cNvPr id="4" name="Rectangle 3"/>
          <p:cNvSpPr/>
          <p:nvPr/>
        </p:nvSpPr>
        <p:spPr bwMode="auto">
          <a:xfrm>
            <a:off x="7986713" y="6439"/>
            <a:ext cx="838200" cy="1219200"/>
          </a:xfrm>
          <a:prstGeom prst="rect">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53632594"/>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 y="6439"/>
            <a:ext cx="7986713" cy="1329595"/>
          </a:xfrm>
        </p:spPr>
        <p:txBody>
          <a:bodyPr/>
          <a:lstStyle/>
          <a:p>
            <a:pPr algn="ctr"/>
            <a:r>
              <a:rPr lang="en-US" dirty="0" smtClean="0">
                <a:solidFill>
                  <a:srgbClr val="FFC000"/>
                </a:solidFill>
              </a:rPr>
              <a:t>Action Steps for Preferred Name Inclusion</a:t>
            </a:r>
            <a:endParaRPr lang="en-US" dirty="0">
              <a:solidFill>
                <a:srgbClr val="FFC000"/>
              </a:solidFill>
            </a:endParaRPr>
          </a:p>
        </p:txBody>
      </p:sp>
      <p:graphicFrame>
        <p:nvGraphicFramePr>
          <p:cNvPr id="3" name="Table 2"/>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98911383"/>
              </p:ext>
            </p:extLst>
          </p:nvPr>
        </p:nvGraphicFramePr>
        <p:xfrm>
          <a:off x="457200" y="1676400"/>
          <a:ext cx="8458200" cy="4881880"/>
        </p:xfrm>
        <a:graphic>
          <a:graphicData uri="http://schemas.openxmlformats.org/drawingml/2006/table">
            <a:tbl>
              <a:tblPr firstRow="1" bandRow="1">
                <a:tableStyleId>{5C22544A-7EE6-4342-B048-85BDC9FD1C3A}</a:tableStyleId>
              </a:tblPr>
              <a:tblGrid>
                <a:gridCol w="2819400"/>
                <a:gridCol w="2819400"/>
                <a:gridCol w="2819400"/>
              </a:tblGrid>
              <a:tr h="370840">
                <a:tc>
                  <a:txBody>
                    <a:bodyPr/>
                    <a:lstStyle/>
                    <a:p>
                      <a:r>
                        <a:rPr lang="en-US" sz="1600" dirty="0" smtClean="0"/>
                        <a:t>Steps to Take:</a:t>
                      </a:r>
                      <a:endParaRPr lang="en-US" sz="1600" dirty="0"/>
                    </a:p>
                  </a:txBody>
                  <a:tcPr/>
                </a:tc>
                <a:tc>
                  <a:txBody>
                    <a:bodyPr/>
                    <a:lstStyle/>
                    <a:p>
                      <a:r>
                        <a:rPr lang="en-US" sz="1600" dirty="0" smtClean="0"/>
                        <a:t>Who is Responsible?</a:t>
                      </a:r>
                      <a:endParaRPr lang="en-US" sz="1600" dirty="0"/>
                    </a:p>
                  </a:txBody>
                  <a:tcPr/>
                </a:tc>
                <a:tc>
                  <a:txBody>
                    <a:bodyPr/>
                    <a:lstStyle/>
                    <a:p>
                      <a:r>
                        <a:rPr lang="en-US" sz="1600" dirty="0" smtClean="0"/>
                        <a:t>Due</a:t>
                      </a:r>
                      <a:r>
                        <a:rPr lang="en-US" sz="1600" baseline="0" dirty="0" smtClean="0"/>
                        <a:t> Date:</a:t>
                      </a:r>
                      <a:endParaRPr lang="en-US" sz="1600" dirty="0"/>
                    </a:p>
                  </a:txBody>
                  <a:tcPr/>
                </a:tc>
              </a:tr>
              <a:tr h="370840">
                <a:tc>
                  <a:txBody>
                    <a:bodyPr/>
                    <a:lstStyle/>
                    <a:p>
                      <a:r>
                        <a:rPr lang="en-US" sz="1600" dirty="0" smtClean="0"/>
                        <a:t>Creating</a:t>
                      </a:r>
                      <a:r>
                        <a:rPr lang="en-US" sz="1600" baseline="0" dirty="0" smtClean="0"/>
                        <a:t> an online form that Transgender students can fill out to be able to have their preferred name in their university email, on their student ID, and added in parentheses to the Housing rosters.</a:t>
                      </a:r>
                      <a:endParaRPr lang="en-US" sz="1600" dirty="0"/>
                    </a:p>
                  </a:txBody>
                  <a:tcPr/>
                </a:tc>
                <a:tc>
                  <a:txBody>
                    <a:bodyPr/>
                    <a:lstStyle/>
                    <a:p>
                      <a:r>
                        <a:rPr lang="en-US" sz="1600" dirty="0" smtClean="0"/>
                        <a:t>Multicultural Office Intern</a:t>
                      </a:r>
                      <a:endParaRPr lang="en-US" sz="1600" dirty="0"/>
                    </a:p>
                  </a:txBody>
                  <a:tcPr/>
                </a:tc>
                <a:tc>
                  <a:txBody>
                    <a:bodyPr/>
                    <a:lstStyle/>
                    <a:p>
                      <a:r>
                        <a:rPr lang="en-US" sz="1600" dirty="0" smtClean="0"/>
                        <a:t>By</a:t>
                      </a:r>
                      <a:r>
                        <a:rPr lang="en-US" sz="1600" baseline="0" dirty="0" smtClean="0"/>
                        <a:t> July 1</a:t>
                      </a:r>
                      <a:r>
                        <a:rPr lang="en-US" sz="1600" baseline="30000" dirty="0" smtClean="0"/>
                        <a:t>st</a:t>
                      </a:r>
                      <a:r>
                        <a:rPr lang="en-US" sz="1600" baseline="0" dirty="0" smtClean="0"/>
                        <a:t> so students may take advantage of these services during the start of the Fall 2016 Semester</a:t>
                      </a:r>
                      <a:endParaRPr lang="en-US" sz="1600" dirty="0"/>
                    </a:p>
                  </a:txBody>
                  <a:tcPr/>
                </a:tc>
              </a:tr>
              <a:tr h="370840">
                <a:tc>
                  <a:txBody>
                    <a:bodyPr/>
                    <a:lstStyle/>
                    <a:p>
                      <a:r>
                        <a:rPr lang="en-US" sz="1600" dirty="0" smtClean="0"/>
                        <a:t>Changing current and future students university</a:t>
                      </a:r>
                      <a:r>
                        <a:rPr lang="en-US" sz="1600" baseline="0" dirty="0" smtClean="0"/>
                        <a:t> emails to use their preferred name</a:t>
                      </a:r>
                      <a:endParaRPr lang="en-US" sz="1600" dirty="0"/>
                    </a:p>
                  </a:txBody>
                  <a:tcPr/>
                </a:tc>
                <a:tc>
                  <a:txBody>
                    <a:bodyPr/>
                    <a:lstStyle/>
                    <a:p>
                      <a:r>
                        <a:rPr lang="en-US" sz="1600" dirty="0" smtClean="0"/>
                        <a:t>Office of IT</a:t>
                      </a:r>
                      <a:endParaRPr lang="en-US" sz="1600" dirty="0"/>
                    </a:p>
                  </a:txBody>
                  <a:tcPr/>
                </a:tc>
                <a:tc>
                  <a:txBody>
                    <a:bodyPr/>
                    <a:lstStyle/>
                    <a:p>
                      <a:r>
                        <a:rPr lang="en-US" sz="1600" dirty="0" smtClean="0"/>
                        <a:t>On a rolling basis after receiving</a:t>
                      </a:r>
                      <a:r>
                        <a:rPr lang="en-US" sz="1600" baseline="0" dirty="0" smtClean="0"/>
                        <a:t> students online form </a:t>
                      </a:r>
                      <a:endParaRPr lang="en-US" sz="1600" dirty="0"/>
                    </a:p>
                  </a:txBody>
                  <a:tcPr/>
                </a:tc>
              </a:tr>
              <a:tr h="370840">
                <a:tc>
                  <a:txBody>
                    <a:bodyPr/>
                    <a:lstStyle/>
                    <a:p>
                      <a:r>
                        <a:rPr lang="en-US" sz="1600" dirty="0" smtClean="0"/>
                        <a:t>Changing current</a:t>
                      </a:r>
                      <a:r>
                        <a:rPr lang="en-US" sz="1600" baseline="0" dirty="0" smtClean="0"/>
                        <a:t> and future students IDs to display their preferred name</a:t>
                      </a:r>
                      <a:endParaRPr lang="en-US" sz="1600" dirty="0"/>
                    </a:p>
                  </a:txBody>
                  <a:tcPr/>
                </a:tc>
                <a:tc>
                  <a:txBody>
                    <a:bodyPr/>
                    <a:lstStyle/>
                    <a:p>
                      <a:r>
                        <a:rPr lang="en-US" sz="1600" dirty="0" smtClean="0"/>
                        <a:t>Centrist</a:t>
                      </a:r>
                      <a:r>
                        <a:rPr lang="en-US" sz="1600" baseline="0" dirty="0" smtClean="0"/>
                        <a:t> Express Office</a:t>
                      </a:r>
                      <a:endParaRPr lang="en-US" sz="1600" dirty="0"/>
                    </a:p>
                  </a:txBody>
                  <a:tcPr/>
                </a:tc>
                <a:tc>
                  <a:txBody>
                    <a:bodyPr/>
                    <a:lstStyle/>
                    <a:p>
                      <a:r>
                        <a:rPr lang="en-US" sz="1600" dirty="0" smtClean="0"/>
                        <a:t>Current students: Must fill out online form to verify.</a:t>
                      </a:r>
                    </a:p>
                    <a:p>
                      <a:r>
                        <a:rPr lang="en-US" sz="1600" dirty="0" smtClean="0"/>
                        <a:t>Future students: Happens during Orientation.</a:t>
                      </a:r>
                      <a:endParaRPr lang="en-US" sz="1600" dirty="0"/>
                    </a:p>
                  </a:txBody>
                  <a:tcPr/>
                </a:tc>
              </a:tr>
              <a:tr h="370840">
                <a:tc>
                  <a:txBody>
                    <a:bodyPr/>
                    <a:lstStyle/>
                    <a:p>
                      <a:r>
                        <a:rPr lang="en-US" sz="1600" dirty="0" smtClean="0"/>
                        <a:t>Adding preferred</a:t>
                      </a:r>
                      <a:r>
                        <a:rPr lang="en-US" sz="1600" baseline="0" dirty="0" smtClean="0"/>
                        <a:t> names to the Housing rosters in parentheses </a:t>
                      </a:r>
                      <a:endParaRPr lang="en-US" sz="1600" dirty="0"/>
                    </a:p>
                  </a:txBody>
                  <a:tcPr/>
                </a:tc>
                <a:tc>
                  <a:txBody>
                    <a:bodyPr/>
                    <a:lstStyle/>
                    <a:p>
                      <a:r>
                        <a:rPr lang="en-US" sz="1600" dirty="0" smtClean="0"/>
                        <a:t>Housing Office </a:t>
                      </a:r>
                      <a:endParaRPr lang="en-US" sz="1600" dirty="0"/>
                    </a:p>
                  </a:txBody>
                  <a:tcPr/>
                </a:tc>
                <a:tc>
                  <a:txBody>
                    <a:bodyPr/>
                    <a:lstStyle/>
                    <a:p>
                      <a:r>
                        <a:rPr lang="en-US" sz="1600" dirty="0" smtClean="0"/>
                        <a:t>On</a:t>
                      </a:r>
                      <a:r>
                        <a:rPr lang="en-US" sz="1600" baseline="0" dirty="0" smtClean="0"/>
                        <a:t> a rolling basis after receiving students online form</a:t>
                      </a:r>
                      <a:endParaRPr lang="en-US" sz="1600" dirty="0"/>
                    </a:p>
                  </a:txBody>
                  <a:tcPr/>
                </a:tc>
              </a:tr>
            </a:tbl>
          </a:graphicData>
        </a:graphic>
      </p:graphicFrame>
      <p:sp>
        <p:nvSpPr>
          <p:cNvPr id="4" name="Rectangle 3"/>
          <p:cNvSpPr/>
          <p:nvPr/>
        </p:nvSpPr>
        <p:spPr bwMode="auto">
          <a:xfrm>
            <a:off x="7986713" y="6439"/>
            <a:ext cx="838200" cy="1219200"/>
          </a:xfrm>
          <a:prstGeom prst="rect">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3252269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7652808" cy="1232078"/>
          </a:xfrm>
        </p:spPr>
        <p:txBody>
          <a:bodyPr/>
          <a:lstStyle/>
          <a:p>
            <a:pPr algn="ctr"/>
            <a:r>
              <a:rPr lang="en-US" dirty="0" smtClean="0">
                <a:solidFill>
                  <a:srgbClr val="FFC000"/>
                </a:solidFill>
              </a:rPr>
              <a:t>Gender Neutral Housing</a:t>
            </a:r>
            <a:endParaRPr lang="en-US" dirty="0">
              <a:solidFill>
                <a:srgbClr val="FFC000"/>
              </a:solidFill>
            </a:endParaRPr>
          </a:p>
        </p:txBody>
      </p:sp>
      <p:sp>
        <p:nvSpPr>
          <p:cNvPr id="3" name="Subtitle 2"/>
          <p:cNvSpPr>
            <a:spLocks noGrp="1"/>
          </p:cNvSpPr>
          <p:nvPr>
            <p:ph type="subTitle" idx="1"/>
          </p:nvPr>
        </p:nvSpPr>
        <p:spPr>
          <a:xfrm>
            <a:off x="533399" y="1905000"/>
            <a:ext cx="8297863" cy="3581400"/>
          </a:xfrm>
        </p:spPr>
        <p:txBody>
          <a:bodyPr/>
          <a:lstStyle/>
          <a:p>
            <a:r>
              <a:rPr lang="en-US" sz="2000" dirty="0">
                <a:solidFill>
                  <a:srgbClr val="FFC000"/>
                </a:solidFill>
              </a:rPr>
              <a:t>Current Situation: Gender neutral housing is only provided in the apartments that are leased by the apartment unit, not by the bed space, at Centrist College. </a:t>
            </a:r>
          </a:p>
          <a:p>
            <a:endParaRPr lang="en-US" sz="2000" dirty="0">
              <a:solidFill>
                <a:srgbClr val="FFC000"/>
              </a:solidFill>
            </a:endParaRPr>
          </a:p>
          <a:p>
            <a:r>
              <a:rPr lang="en-US" sz="2000" dirty="0" smtClean="0">
                <a:solidFill>
                  <a:srgbClr val="FFC000"/>
                </a:solidFill>
              </a:rPr>
              <a:t>Research</a:t>
            </a:r>
            <a:r>
              <a:rPr lang="en-US" sz="2000" dirty="0">
                <a:solidFill>
                  <a:srgbClr val="FFC000"/>
                </a:solidFill>
              </a:rPr>
              <a:t>: Gender-neutral housing (GNH) communities offer students a safe, </a:t>
            </a:r>
            <a:r>
              <a:rPr lang="en-US" sz="2000" dirty="0" smtClean="0">
                <a:solidFill>
                  <a:srgbClr val="FFC000"/>
                </a:solidFill>
              </a:rPr>
              <a:t>inclusive, and </a:t>
            </a:r>
            <a:r>
              <a:rPr lang="en-US" sz="2000" dirty="0">
                <a:solidFill>
                  <a:srgbClr val="FFC000"/>
                </a:solidFill>
              </a:rPr>
              <a:t>comfortable environment in which gender nonconforming individuals can find a </a:t>
            </a:r>
            <a:r>
              <a:rPr lang="en-US" sz="2000" dirty="0" smtClean="0">
                <a:solidFill>
                  <a:srgbClr val="FFC000"/>
                </a:solidFill>
              </a:rPr>
              <a:t>home (Hobson, 2014).</a:t>
            </a:r>
            <a:endParaRPr lang="en-US" sz="2000" dirty="0">
              <a:solidFill>
                <a:srgbClr val="FFC000"/>
              </a:solidFill>
            </a:endParaRPr>
          </a:p>
          <a:p>
            <a:endParaRPr lang="en-US" sz="2000" dirty="0" smtClean="0">
              <a:solidFill>
                <a:srgbClr val="FFC000"/>
              </a:solidFill>
            </a:endParaRPr>
          </a:p>
          <a:p>
            <a:r>
              <a:rPr lang="en-US" sz="2000" dirty="0">
                <a:solidFill>
                  <a:srgbClr val="FFC000"/>
                </a:solidFill>
              </a:rPr>
              <a:t>Goal: Provide gender neutral housing in all housing locations on campus. </a:t>
            </a:r>
          </a:p>
          <a:p>
            <a:endParaRPr lang="en-US" sz="2000" dirty="0">
              <a:solidFill>
                <a:srgbClr val="FFC000"/>
              </a:solidFill>
            </a:endParaRPr>
          </a:p>
          <a:p>
            <a:r>
              <a:rPr lang="en-US" sz="2000" dirty="0">
                <a:solidFill>
                  <a:srgbClr val="FFC000"/>
                </a:solidFill>
              </a:rPr>
              <a:t>Target Date of Reaching Goal: 3 years</a:t>
            </a:r>
            <a:endParaRPr lang="en-US" sz="2000" dirty="0"/>
          </a:p>
          <a:p>
            <a:endParaRPr lang="en-US" sz="2000" dirty="0">
              <a:solidFill>
                <a:srgbClr val="FFC000"/>
              </a:solidFill>
            </a:endParaRPr>
          </a:p>
        </p:txBody>
      </p:sp>
      <p:sp>
        <p:nvSpPr>
          <p:cNvPr id="6" name="Rectangle 5"/>
          <p:cNvSpPr/>
          <p:nvPr/>
        </p:nvSpPr>
        <p:spPr bwMode="auto">
          <a:xfrm>
            <a:off x="7986713" y="6439"/>
            <a:ext cx="838200" cy="1219200"/>
          </a:xfrm>
          <a:prstGeom prst="rect">
            <a:avLst/>
          </a:prstGeom>
          <a:solidFill>
            <a:srgbClr val="FF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051"/>
            <a:ext cx="7043208" cy="1523494"/>
          </a:xfrm>
        </p:spPr>
        <p:txBody>
          <a:bodyPr/>
          <a:lstStyle/>
          <a:p>
            <a:pPr algn="ctr"/>
            <a:r>
              <a:rPr lang="en-US" dirty="0" smtClean="0">
                <a:solidFill>
                  <a:srgbClr val="FFC000"/>
                </a:solidFill>
              </a:rPr>
              <a:t>Action Steps for Gender- Neutral Housing</a:t>
            </a:r>
            <a:endParaRPr lang="en-US" dirty="0">
              <a:solidFill>
                <a:srgbClr val="FFC000"/>
              </a:solidFill>
            </a:endParaRPr>
          </a:p>
        </p:txBody>
      </p:sp>
      <p:graphicFrame>
        <p:nvGraphicFramePr>
          <p:cNvPr id="6" name="Table 5"/>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53381985"/>
              </p:ext>
            </p:extLst>
          </p:nvPr>
        </p:nvGraphicFramePr>
        <p:xfrm>
          <a:off x="457200" y="1828800"/>
          <a:ext cx="8229600" cy="475995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Steps to Take:</a:t>
                      </a:r>
                      <a:endParaRPr lang="en-US" dirty="0"/>
                    </a:p>
                  </a:txBody>
                  <a:tcPr/>
                </a:tc>
                <a:tc>
                  <a:txBody>
                    <a:bodyPr/>
                    <a:lstStyle/>
                    <a:p>
                      <a:r>
                        <a:rPr lang="en-US" dirty="0" smtClean="0"/>
                        <a:t>Who is Responsible?</a:t>
                      </a:r>
                      <a:endParaRPr lang="en-US" dirty="0"/>
                    </a:p>
                  </a:txBody>
                  <a:tcPr/>
                </a:tc>
                <a:tc>
                  <a:txBody>
                    <a:bodyPr/>
                    <a:lstStyle/>
                    <a:p>
                      <a:r>
                        <a:rPr lang="en-US" dirty="0" smtClean="0"/>
                        <a:t>Due</a:t>
                      </a:r>
                      <a:r>
                        <a:rPr lang="en-US" baseline="0" dirty="0" smtClean="0"/>
                        <a:t> Date:</a:t>
                      </a:r>
                      <a:endParaRPr lang="en-US" dirty="0"/>
                    </a:p>
                  </a:txBody>
                  <a:tcPr/>
                </a:tc>
              </a:tr>
              <a:tr h="370840">
                <a:tc>
                  <a:txBody>
                    <a:bodyPr/>
                    <a:lstStyle/>
                    <a:p>
                      <a:r>
                        <a:rPr lang="en-US" dirty="0" smtClean="0"/>
                        <a:t>Designate</a:t>
                      </a:r>
                      <a:r>
                        <a:rPr lang="en-US" baseline="0" dirty="0" smtClean="0"/>
                        <a:t> specific rooms in every building on every floor as gender-neutral rooms</a:t>
                      </a:r>
                      <a:endParaRPr lang="en-US" dirty="0"/>
                    </a:p>
                  </a:txBody>
                  <a:tcPr/>
                </a:tc>
                <a:tc>
                  <a:txBody>
                    <a:bodyPr/>
                    <a:lstStyle/>
                    <a:p>
                      <a:r>
                        <a:rPr lang="en-US" dirty="0" smtClean="0"/>
                        <a:t>Housing Office</a:t>
                      </a:r>
                      <a:endParaRPr lang="en-US" dirty="0"/>
                    </a:p>
                  </a:txBody>
                  <a:tcPr/>
                </a:tc>
                <a:tc>
                  <a:txBody>
                    <a:bodyPr/>
                    <a:lstStyle/>
                    <a:p>
                      <a:r>
                        <a:rPr lang="en-US" dirty="0" smtClean="0">
                          <a:solidFill>
                            <a:schemeClr val="bg1"/>
                          </a:solidFill>
                        </a:rPr>
                        <a:t>2</a:t>
                      </a:r>
                      <a:r>
                        <a:rPr lang="en-US" baseline="0" dirty="0" smtClean="0">
                          <a:solidFill>
                            <a:schemeClr val="bg1"/>
                          </a:solidFill>
                        </a:rPr>
                        <a:t> years- During the renewal process for the upcoming 3</a:t>
                      </a:r>
                      <a:r>
                        <a:rPr lang="en-US" baseline="30000" dirty="0" smtClean="0">
                          <a:solidFill>
                            <a:schemeClr val="bg1"/>
                          </a:solidFill>
                        </a:rPr>
                        <a:t>rd</a:t>
                      </a:r>
                      <a:r>
                        <a:rPr lang="en-US" baseline="0" dirty="0" smtClean="0">
                          <a:solidFill>
                            <a:schemeClr val="bg1"/>
                          </a:solidFill>
                        </a:rPr>
                        <a:t> year those rooms can be designated gender-neutral rooms</a:t>
                      </a:r>
                      <a:endParaRPr lang="en-US" dirty="0">
                        <a:solidFill>
                          <a:schemeClr val="bg1"/>
                        </a:solidFill>
                      </a:endParaRPr>
                    </a:p>
                  </a:txBody>
                  <a:tcPr/>
                </a:tc>
              </a:tr>
              <a:tr h="370840">
                <a:tc>
                  <a:txBody>
                    <a:bodyPr/>
                    <a:lstStyle/>
                    <a:p>
                      <a:r>
                        <a:rPr lang="en-US" dirty="0" smtClean="0"/>
                        <a:t>Once rooms are chosen put those rooms offline so they can be marketed as gender-neutral housing </a:t>
                      </a:r>
                      <a:endParaRPr lang="en-US" dirty="0"/>
                    </a:p>
                  </a:txBody>
                  <a:tcPr/>
                </a:tc>
                <a:tc>
                  <a:txBody>
                    <a:bodyPr/>
                    <a:lstStyle/>
                    <a:p>
                      <a:r>
                        <a:rPr lang="en-US" dirty="0" smtClean="0"/>
                        <a:t>Housing Office </a:t>
                      </a:r>
                      <a:endParaRPr lang="en-US" dirty="0"/>
                    </a:p>
                  </a:txBody>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2</a:t>
                      </a:r>
                      <a:r>
                        <a:rPr lang="en-US" baseline="0" dirty="0" smtClean="0">
                          <a:solidFill>
                            <a:schemeClr val="bg1"/>
                          </a:solidFill>
                        </a:rPr>
                        <a:t> years- During the renewal process for the upcoming 3</a:t>
                      </a:r>
                      <a:r>
                        <a:rPr lang="en-US" baseline="30000" dirty="0" smtClean="0">
                          <a:solidFill>
                            <a:schemeClr val="bg1"/>
                          </a:solidFill>
                        </a:rPr>
                        <a:t>rd</a:t>
                      </a:r>
                      <a:r>
                        <a:rPr lang="en-US" baseline="0" dirty="0" smtClean="0">
                          <a:solidFill>
                            <a:schemeClr val="bg1"/>
                          </a:solidFill>
                        </a:rPr>
                        <a:t> year the students can be made aware of the rooms and apply for them</a:t>
                      </a:r>
                      <a:endParaRPr lang="en-US" dirty="0" smtClean="0">
                        <a:solidFill>
                          <a:schemeClr val="bg1"/>
                        </a:solidFill>
                      </a:endParaRPr>
                    </a:p>
                  </a:txBody>
                  <a:tcPr/>
                </a:tc>
              </a:tr>
              <a:tr h="370840">
                <a:tc>
                  <a:txBody>
                    <a:bodyPr/>
                    <a:lstStyle/>
                    <a:p>
                      <a:r>
                        <a:rPr lang="en-US" dirty="0" smtClean="0"/>
                        <a:t>Market gender-neutral housing on the Housing website and main University website</a:t>
                      </a:r>
                      <a:endParaRPr lang="en-US" dirty="0"/>
                    </a:p>
                  </a:txBody>
                  <a:tcPr/>
                </a:tc>
                <a:tc>
                  <a:txBody>
                    <a:bodyPr/>
                    <a:lstStyle/>
                    <a:p>
                      <a:r>
                        <a:rPr lang="en-US" dirty="0" smtClean="0"/>
                        <a:t>Housing Office and the Office</a:t>
                      </a:r>
                      <a:r>
                        <a:rPr lang="en-US" baseline="0" dirty="0" smtClean="0"/>
                        <a:t> of IT</a:t>
                      </a:r>
                      <a:endParaRPr lang="en-US" dirty="0"/>
                    </a:p>
                  </a:txBody>
                  <a:tcPr/>
                </a:tc>
                <a:tc>
                  <a:txBody>
                    <a:bodyPr/>
                    <a:lstStyle/>
                    <a:p>
                      <a:r>
                        <a:rPr lang="en-US" dirty="0" smtClean="0"/>
                        <a:t>By the end of 2 years so that there are specified gender-neutral rooms to market as available for students</a:t>
                      </a:r>
                      <a:endParaRPr lang="en-US" dirty="0"/>
                    </a:p>
                  </a:txBody>
                  <a:tcPr/>
                </a:tc>
              </a:tr>
            </a:tbl>
          </a:graphicData>
        </a:graphic>
      </p:graphicFrame>
      <p:sp>
        <p:nvSpPr>
          <p:cNvPr id="7" name="Rectangle 6"/>
          <p:cNvSpPr/>
          <p:nvPr/>
        </p:nvSpPr>
        <p:spPr bwMode="auto">
          <a:xfrm>
            <a:off x="7986713" y="6439"/>
            <a:ext cx="838200" cy="1219200"/>
          </a:xfrm>
          <a:prstGeom prst="rect">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6126"/>
            <a:ext cx="7043208" cy="1523494"/>
          </a:xfrm>
        </p:spPr>
        <p:txBody>
          <a:bodyPr/>
          <a:lstStyle/>
          <a:p>
            <a:pPr algn="ctr"/>
            <a:r>
              <a:rPr lang="en-US" dirty="0" smtClean="0">
                <a:solidFill>
                  <a:srgbClr val="FFC000"/>
                </a:solidFill>
              </a:rPr>
              <a:t>Gender-Neutral Bathrooms</a:t>
            </a:r>
            <a:endParaRPr lang="en-US" dirty="0">
              <a:solidFill>
                <a:srgbClr val="FFC000"/>
              </a:solidFill>
            </a:endParaRPr>
          </a:p>
        </p:txBody>
      </p:sp>
      <p:sp>
        <p:nvSpPr>
          <p:cNvPr id="3" name="Subtitle 2"/>
          <p:cNvSpPr>
            <a:spLocks noGrp="1"/>
          </p:cNvSpPr>
          <p:nvPr>
            <p:ph type="subTitle" idx="1"/>
          </p:nvPr>
        </p:nvSpPr>
        <p:spPr>
          <a:xfrm>
            <a:off x="527535" y="2133600"/>
            <a:ext cx="7884628" cy="3733800"/>
          </a:xfrm>
        </p:spPr>
        <p:txBody>
          <a:bodyPr/>
          <a:lstStyle/>
          <a:p>
            <a:r>
              <a:rPr lang="en-US" sz="1800" dirty="0">
                <a:solidFill>
                  <a:srgbClr val="FFC000"/>
                </a:solidFill>
              </a:rPr>
              <a:t>Current Situation: Gender-neutral bathrooms are only available in buildings that were built after 2000. Many older buildings have bathrooms that could be</a:t>
            </a:r>
            <a:r>
              <a:rPr lang="en-US" sz="1800" dirty="0" smtClean="0">
                <a:solidFill>
                  <a:srgbClr val="FFC000"/>
                </a:solidFill>
              </a:rPr>
              <a:t> restructured </a:t>
            </a:r>
            <a:r>
              <a:rPr lang="en-US" sz="1800" dirty="0">
                <a:solidFill>
                  <a:srgbClr val="FFC000"/>
                </a:solidFill>
              </a:rPr>
              <a:t>to </a:t>
            </a:r>
            <a:r>
              <a:rPr lang="en-US" sz="1800" dirty="0" smtClean="0">
                <a:solidFill>
                  <a:srgbClr val="FFC000"/>
                </a:solidFill>
              </a:rPr>
              <a:t>gender-neutral </a:t>
            </a:r>
            <a:r>
              <a:rPr lang="en-US" sz="1800" dirty="0">
                <a:solidFill>
                  <a:srgbClr val="FFC000"/>
                </a:solidFill>
              </a:rPr>
              <a:t>or easily renovated to have one.  </a:t>
            </a:r>
            <a:endParaRPr lang="en-US" sz="1800" dirty="0" smtClean="0">
              <a:solidFill>
                <a:srgbClr val="FFC000"/>
              </a:solidFill>
            </a:endParaRPr>
          </a:p>
          <a:p>
            <a:endParaRPr lang="en-US" sz="1800" dirty="0">
              <a:solidFill>
                <a:srgbClr val="FFC000"/>
              </a:solidFill>
            </a:endParaRPr>
          </a:p>
          <a:p>
            <a:r>
              <a:rPr lang="en-US" sz="1800" dirty="0" smtClean="0">
                <a:solidFill>
                  <a:srgbClr val="FFC000"/>
                </a:solidFill>
              </a:rPr>
              <a:t>Research</a:t>
            </a:r>
            <a:r>
              <a:rPr lang="en-US" sz="1800" dirty="0">
                <a:solidFill>
                  <a:srgbClr val="FFC000"/>
                </a:solidFill>
              </a:rPr>
              <a:t>: </a:t>
            </a:r>
            <a:r>
              <a:rPr lang="en-US" sz="1800" dirty="0" smtClean="0">
                <a:solidFill>
                  <a:srgbClr val="FFC000"/>
                </a:solidFill>
              </a:rPr>
              <a:t>South Dakota may be one of the first states that require people to use restrooms according to the sex they were assigned at birth (Steinmetz, 2016). While Centrist College is forward thinking and wants to provide access to all students, we must prepare wisely should a bill like this passed in our state. This is why gender-neutral, single stall bathrooms are so important all over our campus. This way we can continue to be a welcoming place while still in compliance with  any potential changes in state laws. </a:t>
            </a:r>
          </a:p>
          <a:p>
            <a:endParaRPr lang="en-US" sz="1800" dirty="0">
              <a:solidFill>
                <a:srgbClr val="FFC000"/>
              </a:solidFill>
            </a:endParaRPr>
          </a:p>
          <a:p>
            <a:r>
              <a:rPr lang="en-US" sz="1800" dirty="0">
                <a:solidFill>
                  <a:srgbClr val="FFC000"/>
                </a:solidFill>
              </a:rPr>
              <a:t>Goal: Provide gender-neutral bathrooms in all buildings on campus. </a:t>
            </a:r>
          </a:p>
          <a:p>
            <a:endParaRPr lang="en-US" sz="1800" dirty="0">
              <a:solidFill>
                <a:srgbClr val="FFC000"/>
              </a:solidFill>
            </a:endParaRPr>
          </a:p>
          <a:p>
            <a:r>
              <a:rPr lang="en-US" sz="1800" dirty="0" smtClean="0">
                <a:solidFill>
                  <a:srgbClr val="FFC000"/>
                </a:solidFill>
              </a:rPr>
              <a:t>Target </a:t>
            </a:r>
            <a:r>
              <a:rPr lang="en-US" sz="1800" dirty="0">
                <a:solidFill>
                  <a:srgbClr val="FFC000"/>
                </a:solidFill>
              </a:rPr>
              <a:t>Date of Reaching Goal: 3 years</a:t>
            </a:r>
            <a:endParaRPr lang="en-US" sz="1800" dirty="0"/>
          </a:p>
          <a:p>
            <a:endParaRPr lang="en-US" sz="1050" dirty="0"/>
          </a:p>
        </p:txBody>
      </p:sp>
      <p:sp>
        <p:nvSpPr>
          <p:cNvPr id="6" name="Rectangle 5"/>
          <p:cNvSpPr/>
          <p:nvPr/>
        </p:nvSpPr>
        <p:spPr bwMode="auto">
          <a:xfrm>
            <a:off x="7986713" y="6439"/>
            <a:ext cx="838200" cy="1219200"/>
          </a:xfrm>
          <a:prstGeom prst="rect">
            <a:avLst/>
          </a:prstGeom>
          <a:solidFill>
            <a:srgbClr val="00B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8927"/>
            <a:ext cx="7848600" cy="1225639"/>
          </a:xfrm>
        </p:spPr>
        <p:txBody>
          <a:bodyPr/>
          <a:lstStyle/>
          <a:p>
            <a:pPr algn="ctr"/>
            <a:r>
              <a:rPr lang="en-US" dirty="0" smtClean="0">
                <a:solidFill>
                  <a:srgbClr val="FFC000"/>
                </a:solidFill>
              </a:rPr>
              <a:t>Action Steps for Gender- Neutral Bathrooms</a:t>
            </a:r>
            <a:endParaRPr lang="en-US" dirty="0">
              <a:solidFill>
                <a:srgbClr val="FFC000"/>
              </a:solidFill>
            </a:endParaRPr>
          </a:p>
        </p:txBody>
      </p:sp>
      <p:graphicFrame>
        <p:nvGraphicFramePr>
          <p:cNvPr id="6" name="Table 5"/>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90696760"/>
              </p:ext>
            </p:extLst>
          </p:nvPr>
        </p:nvGraphicFramePr>
        <p:xfrm>
          <a:off x="381000" y="1523494"/>
          <a:ext cx="8229600" cy="512571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Steps to Take:</a:t>
                      </a:r>
                      <a:endParaRPr lang="en-US" dirty="0"/>
                    </a:p>
                  </a:txBody>
                  <a:tcPr/>
                </a:tc>
                <a:tc>
                  <a:txBody>
                    <a:bodyPr/>
                    <a:lstStyle/>
                    <a:p>
                      <a:r>
                        <a:rPr lang="en-US" dirty="0" smtClean="0"/>
                        <a:t>Who is Responsible?</a:t>
                      </a:r>
                      <a:endParaRPr lang="en-US" dirty="0"/>
                    </a:p>
                  </a:txBody>
                  <a:tcPr/>
                </a:tc>
                <a:tc>
                  <a:txBody>
                    <a:bodyPr/>
                    <a:lstStyle/>
                    <a:p>
                      <a:r>
                        <a:rPr lang="en-US" dirty="0" smtClean="0"/>
                        <a:t>Due</a:t>
                      </a:r>
                      <a:r>
                        <a:rPr lang="en-US" baseline="0" dirty="0" smtClean="0"/>
                        <a:t> Date:</a:t>
                      </a:r>
                      <a:endParaRPr lang="en-US" dirty="0"/>
                    </a:p>
                  </a:txBody>
                  <a:tcPr/>
                </a:tc>
              </a:tr>
              <a:tr h="370840">
                <a:tc>
                  <a:txBody>
                    <a:bodyPr/>
                    <a:lstStyle/>
                    <a:p>
                      <a:r>
                        <a:rPr lang="en-US" dirty="0" smtClean="0"/>
                        <a:t>Have plans for gender- neutral bathrooms in all new buildings</a:t>
                      </a:r>
                      <a:endParaRPr lang="en-US" dirty="0"/>
                    </a:p>
                  </a:txBody>
                  <a:tcPr/>
                </a:tc>
                <a:tc>
                  <a:txBody>
                    <a:bodyPr/>
                    <a:lstStyle/>
                    <a:p>
                      <a:r>
                        <a:rPr lang="en-US" dirty="0" smtClean="0"/>
                        <a:t>Facilities Management</a:t>
                      </a:r>
                      <a:endParaRPr lang="en-US" dirty="0"/>
                    </a:p>
                  </a:txBody>
                  <a:tcPr/>
                </a:tc>
                <a:tc>
                  <a:txBody>
                    <a:bodyPr/>
                    <a:lstStyle/>
                    <a:p>
                      <a:r>
                        <a:rPr lang="en-US" dirty="0" smtClean="0"/>
                        <a:t>On a rolling basis as</a:t>
                      </a:r>
                      <a:r>
                        <a:rPr lang="en-US" baseline="0" dirty="0" smtClean="0"/>
                        <a:t> projects are green-lighted</a:t>
                      </a:r>
                      <a:endParaRPr lang="en-US" dirty="0"/>
                    </a:p>
                  </a:txBody>
                  <a:tcPr/>
                </a:tc>
              </a:tr>
              <a:tr h="370840">
                <a:tc>
                  <a:txBody>
                    <a:bodyPr/>
                    <a:lstStyle/>
                    <a:p>
                      <a:r>
                        <a:rPr lang="en-US" dirty="0" smtClean="0"/>
                        <a:t>Re-label current</a:t>
                      </a:r>
                      <a:r>
                        <a:rPr lang="en-US" baseline="0" dirty="0" smtClean="0"/>
                        <a:t> bathrooms in older buildings to be gender neutral where possible</a:t>
                      </a:r>
                      <a:endParaRPr lang="en-US" dirty="0"/>
                    </a:p>
                  </a:txBody>
                  <a:tcPr/>
                </a:tc>
                <a:tc>
                  <a:txBody>
                    <a:bodyPr/>
                    <a:lstStyle/>
                    <a:p>
                      <a:r>
                        <a:rPr lang="en-US" dirty="0" smtClean="0"/>
                        <a:t>Facilities Management</a:t>
                      </a:r>
                      <a:endParaRPr lang="en-US" dirty="0"/>
                    </a:p>
                  </a:txBody>
                  <a:tcPr/>
                </a:tc>
                <a:tc>
                  <a:txBody>
                    <a:bodyPr/>
                    <a:lstStyle/>
                    <a:p>
                      <a:r>
                        <a:rPr lang="en-US" baseline="0" dirty="0" smtClean="0"/>
                        <a:t>Over 3-year period for buildings that do not currently have a gender-neutral bathroom</a:t>
                      </a:r>
                      <a:endParaRPr lang="en-US" dirty="0"/>
                    </a:p>
                  </a:txBody>
                  <a:tcPr/>
                </a:tc>
              </a:tr>
              <a:tr h="370840">
                <a:tc>
                  <a:txBody>
                    <a:bodyPr/>
                    <a:lstStyle/>
                    <a:p>
                      <a:r>
                        <a:rPr lang="en-US" dirty="0" smtClean="0"/>
                        <a:t>In</a:t>
                      </a:r>
                      <a:r>
                        <a:rPr lang="en-US" baseline="0" dirty="0" smtClean="0"/>
                        <a:t> buildings where relabeling is not possible, check feasibility to renovate or create a gender-neutral bathroom</a:t>
                      </a:r>
                      <a:endParaRPr lang="en-US" dirty="0"/>
                    </a:p>
                  </a:txBody>
                  <a:tcPr/>
                </a:tc>
                <a:tc>
                  <a:txBody>
                    <a:bodyPr/>
                    <a:lstStyle/>
                    <a:p>
                      <a:r>
                        <a:rPr lang="en-US" dirty="0" smtClean="0"/>
                        <a:t>Facilities Management</a:t>
                      </a:r>
                      <a:endParaRPr lang="en-US" dirty="0"/>
                    </a:p>
                  </a:txBody>
                  <a:tcPr/>
                </a:tc>
                <a:tc>
                  <a:txBody>
                    <a:bodyPr/>
                    <a:lstStyle/>
                    <a:p>
                      <a:r>
                        <a:rPr lang="en-US" dirty="0" smtClean="0"/>
                        <a:t>Over 3-year</a:t>
                      </a:r>
                      <a:r>
                        <a:rPr lang="en-US" baseline="0" dirty="0" smtClean="0"/>
                        <a:t> period, develop budgets and obtain permits for green- lighted projects</a:t>
                      </a:r>
                    </a:p>
                    <a:p>
                      <a:endParaRPr lang="en-US" dirty="0"/>
                    </a:p>
                  </a:txBody>
                  <a:tcPr/>
                </a:tc>
              </a:tr>
              <a:tr h="370840">
                <a:tc>
                  <a:txBody>
                    <a:bodyPr/>
                    <a:lstStyle/>
                    <a:p>
                      <a:r>
                        <a:rPr lang="en-US" dirty="0" smtClean="0"/>
                        <a:t>Generate a map of gender- neutral bathrooms on campus that can be referenced online</a:t>
                      </a:r>
                      <a:endParaRPr lang="en-US" dirty="0"/>
                    </a:p>
                  </a:txBody>
                  <a:tcPr/>
                </a:tc>
                <a:tc>
                  <a:txBody>
                    <a:bodyPr/>
                    <a:lstStyle/>
                    <a:p>
                      <a:r>
                        <a:rPr lang="en-US" dirty="0" smtClean="0"/>
                        <a:t>Facilities Management</a:t>
                      </a:r>
                      <a:endParaRPr lang="en-US" dirty="0"/>
                    </a:p>
                  </a:txBody>
                  <a:tcPr/>
                </a:tc>
                <a:tc>
                  <a:txBody>
                    <a:bodyPr/>
                    <a:lstStyle/>
                    <a:p>
                      <a:r>
                        <a:rPr lang="en-US" dirty="0" smtClean="0"/>
                        <a:t>By</a:t>
                      </a:r>
                      <a:r>
                        <a:rPr lang="en-US" baseline="0" dirty="0" smtClean="0"/>
                        <a:t> the beginning of the Fall 2016 semester</a:t>
                      </a:r>
                      <a:endParaRPr lang="en-US" dirty="0"/>
                    </a:p>
                  </a:txBody>
                  <a:tcPr/>
                </a:tc>
              </a:tr>
            </a:tbl>
          </a:graphicData>
        </a:graphic>
      </p:graphicFrame>
      <p:sp>
        <p:nvSpPr>
          <p:cNvPr id="7" name="Rectangle 6"/>
          <p:cNvSpPr/>
          <p:nvPr/>
        </p:nvSpPr>
        <p:spPr bwMode="auto">
          <a:xfrm>
            <a:off x="7986713" y="6439"/>
            <a:ext cx="838200" cy="1219200"/>
          </a:xfrm>
          <a:prstGeom prst="rect">
            <a:avLst/>
          </a:prstGeom>
          <a:solidFill>
            <a:srgbClr val="00B0F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10 Things to Know </a:t>
            </a:r>
            <a:r>
              <a:rPr lang="en-US" dirty="0">
                <a:solidFill>
                  <a:srgbClr val="FFC000"/>
                </a:solidFill>
              </a:rPr>
              <a:t>A</a:t>
            </a:r>
            <a:r>
              <a:rPr lang="en-US" dirty="0" smtClean="0">
                <a:solidFill>
                  <a:srgbClr val="FFC000"/>
                </a:solidFill>
              </a:rPr>
              <a:t>bout Transgender People</a:t>
            </a:r>
            <a:endParaRPr lang="en-US" dirty="0">
              <a:solidFill>
                <a:srgbClr val="FFC000"/>
              </a:solidFill>
            </a:endParaRPr>
          </a:p>
        </p:txBody>
      </p:sp>
      <p:pic>
        <p:nvPicPr>
          <p:cNvPr id="7" name="qr8qsUvOxig"/>
          <p:cNvPicPr/>
          <p:nvPr>
            <p:ph idx="1"/>
            <a:videoFile r:link="rId1"/>
          </p:nvPr>
        </p:nvPicPr>
        <p:blipFill>
          <a:blip r:embed="rId3"/>
          <a:stretch>
            <a:fillRect/>
          </a:stretch>
        </p:blipFill>
        <p:spPr>
          <a:xfrm>
            <a:off x="762000" y="1828800"/>
            <a:ext cx="7752644" cy="4360862"/>
          </a:xfrm>
          <a:prstGeom prst="rect">
            <a:avLst/>
          </a:prstGeom>
        </p:spPr>
      </p:pic>
      <p:sp>
        <p:nvSpPr>
          <p:cNvPr id="5" name="TextBox 4"/>
          <p:cNvSpPr txBox="1"/>
          <p:nvPr/>
        </p:nvSpPr>
        <p:spPr>
          <a:xfrm>
            <a:off x="1333499" y="6441217"/>
            <a:ext cx="6477000" cy="381000"/>
          </a:xfrm>
          <a:prstGeom prst="rect">
            <a:avLst/>
          </a:prstGeom>
          <a:noFill/>
        </p:spPr>
        <p:txBody>
          <a:bodyPr wrap="square" rtlCol="0">
            <a:spAutoFit/>
          </a:bodyPr>
          <a:lstStyle/>
          <a:p>
            <a:pPr algn="ctr"/>
            <a:r>
              <a:rPr lang="en-US" dirty="0" smtClean="0">
                <a:solidFill>
                  <a:srgbClr val="FFC000"/>
                </a:solidFill>
              </a:rPr>
              <a:t>(https</a:t>
            </a:r>
            <a:r>
              <a:rPr lang="en-US" dirty="0">
                <a:solidFill>
                  <a:srgbClr val="FFC000"/>
                </a:solidFill>
              </a:rPr>
              <a:t>://</a:t>
            </a:r>
            <a:r>
              <a:rPr lang="en-US" dirty="0" smtClean="0">
                <a:solidFill>
                  <a:srgbClr val="FFC000"/>
                </a:solidFill>
              </a:rPr>
              <a:t>www.youtube.com/watch?v=WpiatcVQzOo)</a:t>
            </a:r>
            <a:endParaRPr lang="en-US" dirty="0"/>
          </a:p>
        </p:txBody>
      </p:sp>
      <p:sp>
        <p:nvSpPr>
          <p:cNvPr id="6" name="Rectangle 5"/>
          <p:cNvSpPr/>
          <p:nvPr/>
        </p:nvSpPr>
        <p:spPr bwMode="auto">
          <a:xfrm>
            <a:off x="7986713" y="6439"/>
            <a:ext cx="838200" cy="1219200"/>
          </a:xfrm>
          <a:prstGeom prst="rect">
            <a:avLst/>
          </a:prstGeom>
          <a:solidFill>
            <a:srgbClr val="FF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1759664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1"/>
          <p:cNvSpPr txBox="1">
            <a:spLocks/>
          </p:cNvSpPr>
          <p:nvPr/>
        </p:nvSpPr>
        <p:spPr>
          <a:xfrm>
            <a:off x="1143000" y="152552"/>
            <a:ext cx="6477000" cy="914096"/>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6600" dirty="0" smtClean="0">
                <a:solidFill>
                  <a:srgbClr val="FFC000"/>
                </a:solidFill>
              </a:rPr>
              <a:t>References</a:t>
            </a:r>
            <a:endParaRPr lang="en-US" sz="6600" dirty="0">
              <a:solidFill>
                <a:srgbClr val="FFC000"/>
              </a:solidFill>
            </a:endParaRPr>
          </a:p>
        </p:txBody>
      </p:sp>
      <p:sp>
        <p:nvSpPr>
          <p:cNvPr id="8" name="TextBox 7"/>
          <p:cNvSpPr txBox="1"/>
          <p:nvPr/>
        </p:nvSpPr>
        <p:spPr>
          <a:xfrm>
            <a:off x="378429" y="1371600"/>
            <a:ext cx="8458200" cy="5355313"/>
          </a:xfrm>
          <a:prstGeom prst="rect">
            <a:avLst/>
          </a:prstGeom>
          <a:noFill/>
        </p:spPr>
        <p:txBody>
          <a:bodyPr wrap="square" rtlCol="0">
            <a:spAutoFit/>
          </a:bodyPr>
          <a:lstStyle/>
          <a:p>
            <a:r>
              <a:rPr lang="en-US" dirty="0" smtClean="0">
                <a:solidFill>
                  <a:srgbClr val="FFC000"/>
                </a:solidFill>
              </a:rPr>
              <a:t>Adams,  F. (2015, October 18). Transgender students deserve equal access. </a:t>
            </a:r>
            <a:r>
              <a:rPr lang="en-US" i="1" dirty="0" smtClean="0">
                <a:solidFill>
                  <a:srgbClr val="FFC000"/>
                </a:solidFill>
              </a:rPr>
              <a:t> The </a:t>
            </a:r>
          </a:p>
          <a:p>
            <a:r>
              <a:rPr lang="en-US" i="1" dirty="0" smtClean="0">
                <a:solidFill>
                  <a:srgbClr val="FFC000"/>
                </a:solidFill>
              </a:rPr>
              <a:t>	Chronicle	of Higher Education</a:t>
            </a:r>
            <a:r>
              <a:rPr lang="en-US" dirty="0" smtClean="0">
                <a:solidFill>
                  <a:srgbClr val="FFC000"/>
                </a:solidFill>
              </a:rPr>
              <a:t>. </a:t>
            </a:r>
            <a:r>
              <a:rPr lang="en-US" dirty="0">
                <a:solidFill>
                  <a:srgbClr val="FFC000"/>
                </a:solidFill>
              </a:rPr>
              <a:t>Retrieved from http://</a:t>
            </a:r>
            <a:r>
              <a:rPr lang="en-US" dirty="0" smtClean="0">
                <a:solidFill>
                  <a:srgbClr val="FFC000"/>
                </a:solidFill>
              </a:rPr>
              <a:t>chronicle.com/article/	Transgender-Students-Deserve/233755?cid=</a:t>
            </a:r>
            <a:r>
              <a:rPr lang="en-US" dirty="0" err="1" smtClean="0">
                <a:solidFill>
                  <a:srgbClr val="FFC000"/>
                </a:solidFill>
              </a:rPr>
              <a:t>rclink</a:t>
            </a:r>
            <a:endParaRPr lang="en-US" dirty="0" smtClean="0">
              <a:solidFill>
                <a:srgbClr val="FFC000"/>
              </a:solidFill>
            </a:endParaRPr>
          </a:p>
          <a:p>
            <a:r>
              <a:rPr lang="en-US" dirty="0" err="1" smtClean="0">
                <a:solidFill>
                  <a:srgbClr val="FFC000"/>
                </a:solidFill>
              </a:rPr>
              <a:t>Beemyn</a:t>
            </a:r>
            <a:r>
              <a:rPr lang="en-US" dirty="0" smtClean="0">
                <a:solidFill>
                  <a:srgbClr val="FFC000"/>
                </a:solidFill>
              </a:rPr>
              <a:t>, G. (2015, October 18). Leaving no trans college student behind. </a:t>
            </a:r>
            <a:r>
              <a:rPr lang="en-US" i="1" dirty="0" smtClean="0">
                <a:solidFill>
                  <a:srgbClr val="FFC000"/>
                </a:solidFill>
              </a:rPr>
              <a:t> The Chronicle 	of Higher Education. </a:t>
            </a:r>
            <a:r>
              <a:rPr lang="en-US" dirty="0">
                <a:solidFill>
                  <a:srgbClr val="FFC000"/>
                </a:solidFill>
              </a:rPr>
              <a:t>Retrieved from http://</a:t>
            </a:r>
            <a:r>
              <a:rPr lang="en-US" dirty="0" smtClean="0">
                <a:solidFill>
                  <a:srgbClr val="FFC000"/>
                </a:solidFill>
              </a:rPr>
              <a:t>chronicle.com/article/Leaving-No-	Trans-College/233754?cid=cp11</a:t>
            </a:r>
          </a:p>
          <a:p>
            <a:r>
              <a:rPr lang="en-US" dirty="0" smtClean="0">
                <a:solidFill>
                  <a:srgbClr val="FFC000"/>
                </a:solidFill>
              </a:rPr>
              <a:t>Gardner, L. (2015, October 18). Dilemmas from day 1. </a:t>
            </a:r>
            <a:r>
              <a:rPr lang="en-US" i="1" dirty="0" smtClean="0">
                <a:solidFill>
                  <a:srgbClr val="FFC000"/>
                </a:solidFill>
              </a:rPr>
              <a:t>The Chronicle of Higher Education. </a:t>
            </a:r>
          </a:p>
          <a:p>
            <a:r>
              <a:rPr lang="en-US" i="1" dirty="0">
                <a:solidFill>
                  <a:srgbClr val="FFC000"/>
                </a:solidFill>
              </a:rPr>
              <a:t>	</a:t>
            </a:r>
            <a:r>
              <a:rPr lang="en-US" dirty="0">
                <a:solidFill>
                  <a:srgbClr val="FFC000"/>
                </a:solidFill>
              </a:rPr>
              <a:t>Retrieved from http://</a:t>
            </a:r>
            <a:r>
              <a:rPr lang="en-US" dirty="0" smtClean="0">
                <a:solidFill>
                  <a:srgbClr val="FFC000"/>
                </a:solidFill>
              </a:rPr>
              <a:t>chronicle.com/article/Dilemmas-From-Day-	1/233760?cid=</a:t>
            </a:r>
            <a:r>
              <a:rPr lang="en-US" dirty="0" err="1" smtClean="0">
                <a:solidFill>
                  <a:srgbClr val="FFC000"/>
                </a:solidFill>
              </a:rPr>
              <a:t>rclink</a:t>
            </a:r>
            <a:endParaRPr lang="en-US" dirty="0" smtClean="0">
              <a:solidFill>
                <a:srgbClr val="FFC000"/>
              </a:solidFill>
            </a:endParaRPr>
          </a:p>
          <a:p>
            <a:r>
              <a:rPr lang="en-US" dirty="0" smtClean="0">
                <a:solidFill>
                  <a:srgbClr val="FFC000"/>
                </a:solidFill>
              </a:rPr>
              <a:t>Heck, N. C., </a:t>
            </a:r>
            <a:r>
              <a:rPr lang="en-US" dirty="0" err="1" smtClean="0">
                <a:solidFill>
                  <a:srgbClr val="FFC000"/>
                </a:solidFill>
              </a:rPr>
              <a:t>Flentje</a:t>
            </a:r>
            <a:r>
              <a:rPr lang="en-US" dirty="0" smtClean="0">
                <a:solidFill>
                  <a:srgbClr val="FFC000"/>
                </a:solidFill>
              </a:rPr>
              <a:t>, A., &amp; Cochran, B. N. (2011). Offsetting Risks: High School Gay-Straight </a:t>
            </a:r>
          </a:p>
          <a:p>
            <a:r>
              <a:rPr lang="en-US" dirty="0">
                <a:solidFill>
                  <a:srgbClr val="FFC000"/>
                </a:solidFill>
              </a:rPr>
              <a:t>	</a:t>
            </a:r>
            <a:r>
              <a:rPr lang="en-US" dirty="0" smtClean="0">
                <a:solidFill>
                  <a:srgbClr val="FFC000"/>
                </a:solidFill>
              </a:rPr>
              <a:t>Alliances and Lesbian, Gay, Bisexual, and Transgender (LGBT) Youth. </a:t>
            </a:r>
            <a:r>
              <a:rPr lang="en-US" i="1" dirty="0" smtClean="0">
                <a:solidFill>
                  <a:srgbClr val="FFC000"/>
                </a:solidFill>
              </a:rPr>
              <a:t>School </a:t>
            </a:r>
          </a:p>
          <a:p>
            <a:r>
              <a:rPr lang="en-US" i="1" dirty="0">
                <a:solidFill>
                  <a:srgbClr val="FFC000"/>
                </a:solidFill>
              </a:rPr>
              <a:t>	</a:t>
            </a:r>
            <a:r>
              <a:rPr lang="en-US" i="1" dirty="0" smtClean="0">
                <a:solidFill>
                  <a:srgbClr val="FFC000"/>
                </a:solidFill>
              </a:rPr>
              <a:t>Psychology Quarterly, 26</a:t>
            </a:r>
            <a:r>
              <a:rPr lang="en-US" dirty="0" smtClean="0">
                <a:solidFill>
                  <a:srgbClr val="FFC000"/>
                </a:solidFill>
              </a:rPr>
              <a:t>(2), 161-174. </a:t>
            </a:r>
          </a:p>
          <a:p>
            <a:r>
              <a:rPr lang="en-US" dirty="0" err="1" smtClean="0">
                <a:solidFill>
                  <a:srgbClr val="FFC000"/>
                </a:solidFill>
              </a:rPr>
              <a:t>Henquinet</a:t>
            </a:r>
            <a:r>
              <a:rPr lang="en-US" dirty="0" smtClean="0">
                <a:solidFill>
                  <a:srgbClr val="FFC000"/>
                </a:solidFill>
              </a:rPr>
              <a:t>, J., </a:t>
            </a:r>
            <a:r>
              <a:rPr lang="en-US" dirty="0" err="1" smtClean="0">
                <a:solidFill>
                  <a:srgbClr val="FFC000"/>
                </a:solidFill>
              </a:rPr>
              <a:t>Phibbs</a:t>
            </a:r>
            <a:r>
              <a:rPr lang="en-US" dirty="0" smtClean="0">
                <a:solidFill>
                  <a:srgbClr val="FFC000"/>
                </a:solidFill>
              </a:rPr>
              <a:t>, A., &amp; </a:t>
            </a:r>
            <a:r>
              <a:rPr lang="en-US" dirty="0" err="1" smtClean="0">
                <a:solidFill>
                  <a:srgbClr val="FFC000"/>
                </a:solidFill>
              </a:rPr>
              <a:t>Skoglund</a:t>
            </a:r>
            <a:r>
              <a:rPr lang="en-US" dirty="0" smtClean="0">
                <a:solidFill>
                  <a:srgbClr val="FFC000"/>
                </a:solidFill>
              </a:rPr>
              <a:t>, B. (2000). Supporting our gay, lesbian, bisexual,	and transgender students. </a:t>
            </a:r>
            <a:r>
              <a:rPr lang="en-US" i="1" dirty="0" smtClean="0">
                <a:solidFill>
                  <a:srgbClr val="FFC000"/>
                </a:solidFill>
              </a:rPr>
              <a:t>About Campus, 5</a:t>
            </a:r>
            <a:r>
              <a:rPr lang="en-US" dirty="0" smtClean="0">
                <a:solidFill>
                  <a:srgbClr val="FFC000"/>
                </a:solidFill>
              </a:rPr>
              <a:t>(5-)</a:t>
            </a:r>
            <a:r>
              <a:rPr lang="en-US" i="1" dirty="0" smtClean="0">
                <a:solidFill>
                  <a:srgbClr val="FFC000"/>
                </a:solidFill>
              </a:rPr>
              <a:t>, </a:t>
            </a:r>
            <a:r>
              <a:rPr lang="en-US" dirty="0" smtClean="0">
                <a:solidFill>
                  <a:srgbClr val="FFC000"/>
                </a:solidFill>
              </a:rPr>
              <a:t> 24-26.</a:t>
            </a:r>
          </a:p>
          <a:p>
            <a:r>
              <a:rPr lang="en-US" dirty="0" err="1" smtClean="0">
                <a:solidFill>
                  <a:srgbClr val="FFC000"/>
                </a:solidFill>
              </a:rPr>
              <a:t>Higginbottom</a:t>
            </a:r>
            <a:r>
              <a:rPr lang="en-US" dirty="0" smtClean="0">
                <a:solidFill>
                  <a:srgbClr val="FFC000"/>
                </a:solidFill>
              </a:rPr>
              <a:t>, K. (2014, June 24). How to Support Transgender Employees In The 	Workplace. </a:t>
            </a:r>
            <a:r>
              <a:rPr lang="en-US" i="1" dirty="0" smtClean="0">
                <a:solidFill>
                  <a:srgbClr val="FFC000"/>
                </a:solidFill>
              </a:rPr>
              <a:t>Forbes. </a:t>
            </a:r>
            <a:r>
              <a:rPr lang="en-US" dirty="0" smtClean="0">
                <a:solidFill>
                  <a:srgbClr val="FFC000"/>
                </a:solidFill>
              </a:rPr>
              <a:t>Retrieved from http</a:t>
            </a:r>
            <a:r>
              <a:rPr lang="en-US" dirty="0">
                <a:solidFill>
                  <a:srgbClr val="FFC000"/>
                </a:solidFill>
              </a:rPr>
              <a:t>://</a:t>
            </a:r>
            <a:r>
              <a:rPr lang="en-US" dirty="0" smtClean="0">
                <a:solidFill>
                  <a:srgbClr val="FFC000"/>
                </a:solidFill>
              </a:rPr>
              <a:t>www.forbes.com/sites/ 	</a:t>
            </a:r>
            <a:r>
              <a:rPr lang="en-US" dirty="0" err="1" smtClean="0">
                <a:solidFill>
                  <a:srgbClr val="FFC000"/>
                </a:solidFill>
              </a:rPr>
              <a:t>karenhigginbottom</a:t>
            </a:r>
            <a:r>
              <a:rPr lang="en-US" dirty="0" smtClean="0">
                <a:solidFill>
                  <a:srgbClr val="FFC000"/>
                </a:solidFill>
              </a:rPr>
              <a:t>/2014/06/24/how-to-support-transgender-employees-in-	the-workplace</a:t>
            </a:r>
            <a:r>
              <a:rPr lang="en-US" dirty="0">
                <a:solidFill>
                  <a:srgbClr val="FFC000"/>
                </a:solidFill>
              </a:rPr>
              <a:t>/#45a8685f58b1</a:t>
            </a:r>
            <a:endParaRPr lang="en-US" dirty="0" smtClean="0">
              <a:solidFill>
                <a:srgbClr val="FFC000"/>
              </a:solidFill>
            </a:endParaRPr>
          </a:p>
          <a:p>
            <a:endParaRPr lang="en-US" dirty="0" smtClean="0">
              <a:solidFill>
                <a:srgbClr val="FFC000"/>
              </a:solidFill>
            </a:endParaRPr>
          </a:p>
        </p:txBody>
      </p:sp>
      <p:sp>
        <p:nvSpPr>
          <p:cNvPr id="6" name="Rectangle 5"/>
          <p:cNvSpPr/>
          <p:nvPr/>
        </p:nvSpPr>
        <p:spPr bwMode="auto">
          <a:xfrm>
            <a:off x="7986713" y="6439"/>
            <a:ext cx="838200" cy="1219200"/>
          </a:xfrm>
          <a:prstGeom prst="rect">
            <a:avLst/>
          </a:prstGeom>
          <a:solidFill>
            <a:srgbClr val="3333CC"/>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39525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676400"/>
            <a:ext cx="8610600" cy="4191000"/>
          </a:xfrm>
        </p:spPr>
        <p:txBody>
          <a:bodyPr/>
          <a:lstStyle/>
          <a:p>
            <a:r>
              <a:rPr lang="en-US" sz="1800" dirty="0" smtClean="0">
                <a:solidFill>
                  <a:srgbClr val="FFC000"/>
                </a:solidFill>
              </a:rPr>
              <a:t>Hobson, A. (2014). Designing and Implementing a Successful Gender Neutral Housing 	Community.  </a:t>
            </a:r>
            <a:r>
              <a:rPr lang="en-US" sz="1800" i="1" dirty="0" smtClean="0">
                <a:solidFill>
                  <a:srgbClr val="FFC000"/>
                </a:solidFill>
              </a:rPr>
              <a:t>Journal of College and Character. 15</a:t>
            </a:r>
            <a:r>
              <a:rPr lang="en-US" sz="1800" dirty="0" smtClean="0">
                <a:solidFill>
                  <a:srgbClr val="FFC000"/>
                </a:solidFill>
              </a:rPr>
              <a:t>(1), 33-38.</a:t>
            </a:r>
          </a:p>
          <a:p>
            <a:r>
              <a:rPr lang="en-US" sz="1800" dirty="0" smtClean="0">
                <a:solidFill>
                  <a:srgbClr val="FFC000"/>
                </a:solidFill>
              </a:rPr>
              <a:t>Jennings, J. (2015, June 26). </a:t>
            </a:r>
            <a:r>
              <a:rPr lang="en-US" sz="1800" i="1" dirty="0" smtClean="0">
                <a:solidFill>
                  <a:srgbClr val="FFC000"/>
                </a:solidFill>
              </a:rPr>
              <a:t>10 Things You Need To Know About Transgender People, By Jazz 	Jennings. </a:t>
            </a:r>
            <a:r>
              <a:rPr lang="en-US" sz="1800" dirty="0">
                <a:solidFill>
                  <a:srgbClr val="FFC000"/>
                </a:solidFill>
              </a:rPr>
              <a:t>Retrieved </a:t>
            </a:r>
            <a:r>
              <a:rPr lang="en-US" sz="1800" dirty="0" smtClean="0">
                <a:solidFill>
                  <a:srgbClr val="FFC000"/>
                </a:solidFill>
              </a:rPr>
              <a:t>from https</a:t>
            </a:r>
            <a:r>
              <a:rPr lang="en-US" sz="1800" dirty="0">
                <a:solidFill>
                  <a:srgbClr val="FFC000"/>
                </a:solidFill>
              </a:rPr>
              <a:t>://</a:t>
            </a:r>
            <a:r>
              <a:rPr lang="en-US" sz="1800" dirty="0" smtClean="0">
                <a:solidFill>
                  <a:srgbClr val="FFC000"/>
                </a:solidFill>
              </a:rPr>
              <a:t>www.youtube.com/watch?v=WpiatcVQzOo</a:t>
            </a:r>
          </a:p>
          <a:p>
            <a:r>
              <a:rPr lang="en-US" sz="1800" dirty="0" smtClean="0">
                <a:solidFill>
                  <a:srgbClr val="FFC000"/>
                </a:solidFill>
              </a:rPr>
              <a:t>NJSACC Quality Standards (2013, January 4). </a:t>
            </a:r>
            <a:r>
              <a:rPr lang="en-US" sz="1800" i="1" dirty="0" smtClean="0">
                <a:solidFill>
                  <a:srgbClr val="FFC000"/>
                </a:solidFill>
              </a:rPr>
              <a:t>Writing an Action Plan Based on Your 	Assessment. </a:t>
            </a:r>
            <a:r>
              <a:rPr lang="en-US" sz="1800" dirty="0">
                <a:solidFill>
                  <a:srgbClr val="FFC000"/>
                </a:solidFill>
              </a:rPr>
              <a:t>Retrieved </a:t>
            </a:r>
            <a:r>
              <a:rPr lang="en-US" sz="1800" dirty="0" smtClean="0">
                <a:solidFill>
                  <a:srgbClr val="FFC000"/>
                </a:solidFill>
              </a:rPr>
              <a:t>from http</a:t>
            </a:r>
            <a:r>
              <a:rPr lang="en-US" sz="1800" dirty="0">
                <a:solidFill>
                  <a:srgbClr val="FFC000"/>
                </a:solidFill>
              </a:rPr>
              <a:t>://</a:t>
            </a:r>
            <a:r>
              <a:rPr lang="en-US" sz="1800" dirty="0" smtClean="0">
                <a:solidFill>
                  <a:srgbClr val="FFC000"/>
                </a:solidFill>
              </a:rPr>
              <a:t>www.njsacc.org/qualityStandards/pdfs</a:t>
            </a:r>
          </a:p>
          <a:p>
            <a:r>
              <a:rPr lang="en-US" sz="1800" dirty="0" smtClean="0">
                <a:solidFill>
                  <a:srgbClr val="FFC000"/>
                </a:solidFill>
              </a:rPr>
              <a:t>	/</a:t>
            </a:r>
            <a:r>
              <a:rPr lang="en-US" sz="1800" dirty="0">
                <a:solidFill>
                  <a:srgbClr val="FFC000"/>
                </a:solidFill>
              </a:rPr>
              <a:t>9_Writing-an-Action-Plan.pdf</a:t>
            </a:r>
            <a:endParaRPr lang="en-US" sz="1800" dirty="0" smtClean="0">
              <a:solidFill>
                <a:srgbClr val="FFC000"/>
              </a:solidFill>
            </a:endParaRPr>
          </a:p>
          <a:p>
            <a:r>
              <a:rPr lang="en-US" sz="1800" dirty="0" smtClean="0">
                <a:solidFill>
                  <a:srgbClr val="FFC000"/>
                </a:solidFill>
              </a:rPr>
              <a:t>Steinmetz</a:t>
            </a:r>
            <a:r>
              <a:rPr lang="en-US" sz="1800" dirty="0">
                <a:solidFill>
                  <a:srgbClr val="FFC000"/>
                </a:solidFill>
              </a:rPr>
              <a:t>, K. (</a:t>
            </a:r>
            <a:r>
              <a:rPr lang="en-US" sz="1800" dirty="0" smtClean="0">
                <a:solidFill>
                  <a:srgbClr val="FFC000"/>
                </a:solidFill>
              </a:rPr>
              <a:t>2016, </a:t>
            </a:r>
            <a:r>
              <a:rPr lang="en-US" sz="1800" dirty="0">
                <a:solidFill>
                  <a:srgbClr val="FFC000"/>
                </a:solidFill>
              </a:rPr>
              <a:t>February 16). South Dakota Could Pass ‘Bathroom Bill’ Affecting  	Transgender Students. </a:t>
            </a:r>
            <a:r>
              <a:rPr lang="en-US" sz="1800" i="1" dirty="0">
                <a:solidFill>
                  <a:srgbClr val="FFC000"/>
                </a:solidFill>
              </a:rPr>
              <a:t>Time. </a:t>
            </a:r>
            <a:r>
              <a:rPr lang="en-US" sz="1800" dirty="0">
                <a:solidFill>
                  <a:srgbClr val="FFC000"/>
                </a:solidFill>
              </a:rPr>
              <a:t>Retrieved from http://time.com/4220345/south- 	</a:t>
            </a:r>
            <a:r>
              <a:rPr lang="en-US" sz="1800" dirty="0" err="1">
                <a:solidFill>
                  <a:srgbClr val="FFC000"/>
                </a:solidFill>
              </a:rPr>
              <a:t>dakota</a:t>
            </a:r>
            <a:r>
              <a:rPr lang="en-US" sz="1800" dirty="0">
                <a:solidFill>
                  <a:srgbClr val="FFC000"/>
                </a:solidFill>
              </a:rPr>
              <a:t>-bathroom-bill-religious-freedom</a:t>
            </a:r>
            <a:r>
              <a:rPr lang="en-US" sz="1800" dirty="0" smtClean="0">
                <a:solidFill>
                  <a:srgbClr val="FFC000"/>
                </a:solidFill>
              </a:rPr>
              <a:t>/</a:t>
            </a:r>
          </a:p>
          <a:p>
            <a:r>
              <a:rPr lang="en-US" sz="1800" dirty="0" smtClean="0">
                <a:solidFill>
                  <a:srgbClr val="FFC000"/>
                </a:solidFill>
              </a:rPr>
              <a:t>Think Inclusive. (</a:t>
            </a:r>
            <a:r>
              <a:rPr lang="en-US" sz="1800" dirty="0" err="1" smtClean="0">
                <a:solidFill>
                  <a:srgbClr val="FFC000"/>
                </a:solidFill>
              </a:rPr>
              <a:t>n.d.</a:t>
            </a:r>
            <a:r>
              <a:rPr lang="en-US" sz="1800" dirty="0" smtClean="0">
                <a:solidFill>
                  <a:srgbClr val="FFC000"/>
                </a:solidFill>
              </a:rPr>
              <a:t>). In </a:t>
            </a:r>
            <a:r>
              <a:rPr lang="en-US" sz="1800" i="1" dirty="0" smtClean="0">
                <a:solidFill>
                  <a:srgbClr val="FFC000"/>
                </a:solidFill>
              </a:rPr>
              <a:t>Facebook </a:t>
            </a:r>
            <a:r>
              <a:rPr lang="en-US" sz="1800" dirty="0" smtClean="0">
                <a:solidFill>
                  <a:srgbClr val="FFC000"/>
                </a:solidFill>
              </a:rPr>
              <a:t>(Group page). Retrieved from https</a:t>
            </a:r>
            <a:r>
              <a:rPr lang="en-US" sz="1800" dirty="0">
                <a:solidFill>
                  <a:srgbClr val="FFC000"/>
                </a:solidFill>
              </a:rPr>
              <a:t>:/</a:t>
            </a:r>
            <a:r>
              <a:rPr lang="en-US" sz="1800" dirty="0" smtClean="0">
                <a:solidFill>
                  <a:srgbClr val="FFC000"/>
                </a:solidFill>
              </a:rPr>
              <a:t>/	www.facebook.com/ThinkInclusive/photos/a.459762947380738.1067	23.350341808322853/463091333714566</a:t>
            </a:r>
            <a:r>
              <a:rPr lang="en-US" sz="1800" dirty="0">
                <a:solidFill>
                  <a:srgbClr val="FFC000"/>
                </a:solidFill>
              </a:rPr>
              <a:t>/?</a:t>
            </a:r>
            <a:r>
              <a:rPr lang="en-US" sz="1800" dirty="0" smtClean="0">
                <a:solidFill>
                  <a:srgbClr val="FFC000"/>
                </a:solidFill>
              </a:rPr>
              <a:t>type=3&amp;theater</a:t>
            </a:r>
            <a:endParaRPr lang="en-US" sz="1800" dirty="0">
              <a:solidFill>
                <a:srgbClr val="FFC000"/>
              </a:solidFill>
            </a:endParaRPr>
          </a:p>
          <a:p>
            <a:r>
              <a:rPr lang="en-US" sz="1800" dirty="0" smtClean="0">
                <a:solidFill>
                  <a:srgbClr val="FFC000"/>
                </a:solidFill>
              </a:rPr>
              <a:t>Transgender</a:t>
            </a:r>
            <a:r>
              <a:rPr lang="en-US" sz="1800" dirty="0">
                <a:solidFill>
                  <a:srgbClr val="FFC000"/>
                </a:solidFill>
              </a:rPr>
              <a:t>. (</a:t>
            </a:r>
            <a:r>
              <a:rPr lang="en-US" sz="1800" dirty="0" err="1">
                <a:solidFill>
                  <a:srgbClr val="FFC000"/>
                </a:solidFill>
              </a:rPr>
              <a:t>n.d.</a:t>
            </a:r>
            <a:r>
              <a:rPr lang="en-US" sz="1800" dirty="0">
                <a:solidFill>
                  <a:srgbClr val="FFC000"/>
                </a:solidFill>
              </a:rPr>
              <a:t>). Dictionary.com Unabridged. Retrieved</a:t>
            </a:r>
            <a:r>
              <a:rPr lang="en-US" sz="1800" dirty="0" smtClean="0">
                <a:solidFill>
                  <a:srgbClr val="FFC000"/>
                </a:solidFill>
              </a:rPr>
              <a:t> from </a:t>
            </a:r>
            <a:r>
              <a:rPr lang="en-US" sz="1800" dirty="0" err="1" smtClean="0">
                <a:solidFill>
                  <a:srgbClr val="FFC000"/>
                </a:solidFill>
              </a:rPr>
              <a:t>Dictionary.com</a:t>
            </a:r>
            <a:r>
              <a:rPr lang="en-US" sz="1800" dirty="0" smtClean="0">
                <a:solidFill>
                  <a:srgbClr val="FFC000"/>
                </a:solidFill>
              </a:rPr>
              <a:t> </a:t>
            </a:r>
            <a:r>
              <a:rPr lang="en-US" sz="1800" dirty="0">
                <a:solidFill>
                  <a:srgbClr val="FFC000"/>
                </a:solidFill>
              </a:rPr>
              <a:t>website</a:t>
            </a:r>
            <a:r>
              <a:rPr lang="en-US" sz="1800" dirty="0" smtClean="0">
                <a:solidFill>
                  <a:srgbClr val="FFC000"/>
                </a:solidFill>
              </a:rPr>
              <a:t> 	http</a:t>
            </a:r>
            <a:r>
              <a:rPr lang="en-US" sz="1800" dirty="0">
                <a:solidFill>
                  <a:srgbClr val="FFC000"/>
                </a:solidFill>
              </a:rPr>
              <a:t>://dictionary.reference.com/browse/transgender</a:t>
            </a:r>
          </a:p>
          <a:p>
            <a:endParaRPr lang="en-US" sz="1800" dirty="0">
              <a:solidFill>
                <a:srgbClr val="FFC000"/>
              </a:solidFill>
            </a:endParaRPr>
          </a:p>
        </p:txBody>
      </p:sp>
      <p:sp>
        <p:nvSpPr>
          <p:cNvPr id="4" name="Rectangle 3"/>
          <p:cNvSpPr/>
          <p:nvPr/>
        </p:nvSpPr>
        <p:spPr bwMode="auto">
          <a:xfrm>
            <a:off x="7986713" y="6439"/>
            <a:ext cx="838200" cy="1219200"/>
          </a:xfrm>
          <a:prstGeom prst="rect">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extBox 1"/>
          <p:cNvSpPr txBox="1"/>
          <p:nvPr/>
        </p:nvSpPr>
        <p:spPr>
          <a:xfrm>
            <a:off x="533400" y="228600"/>
            <a:ext cx="6858000" cy="923330"/>
          </a:xfrm>
          <a:prstGeom prst="rect">
            <a:avLst/>
          </a:prstGeom>
          <a:noFill/>
        </p:spPr>
        <p:txBody>
          <a:bodyPr wrap="square" rtlCol="0">
            <a:spAutoFit/>
          </a:bodyPr>
          <a:lstStyle/>
          <a:p>
            <a:pPr algn="ctr"/>
            <a:r>
              <a:rPr lang="en-US" sz="5400" dirty="0" smtClean="0">
                <a:solidFill>
                  <a:srgbClr val="FFC000"/>
                </a:solidFill>
              </a:rPr>
              <a:t>References (cont.)</a:t>
            </a:r>
            <a:endParaRPr lang="en-US" sz="5400" dirty="0">
              <a:solidFill>
                <a:srgbClr val="FFC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9361167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5104"/>
            <a:ext cx="6781800" cy="914096"/>
          </a:xfrm>
        </p:spPr>
        <p:txBody>
          <a:bodyPr/>
          <a:lstStyle/>
          <a:p>
            <a:pPr algn="ctr"/>
            <a:r>
              <a:rPr lang="en-US" sz="6600" dirty="0" smtClean="0">
                <a:solidFill>
                  <a:srgbClr val="FFC000"/>
                </a:solidFill>
              </a:rPr>
              <a:t>Defining Terms </a:t>
            </a:r>
            <a:endParaRPr lang="en-US" sz="6600" dirty="0">
              <a:solidFill>
                <a:srgbClr val="FFC000"/>
              </a:solidFill>
            </a:endParaRPr>
          </a:p>
        </p:txBody>
      </p:sp>
      <p:sp>
        <p:nvSpPr>
          <p:cNvPr id="3" name="Text Placeholder 2"/>
          <p:cNvSpPr>
            <a:spLocks noGrp="1"/>
          </p:cNvSpPr>
          <p:nvPr>
            <p:ph type="body" sz="quarter" idx="10"/>
          </p:nvPr>
        </p:nvSpPr>
        <p:spPr>
          <a:xfrm>
            <a:off x="522668" y="1524000"/>
            <a:ext cx="8382000" cy="5478423"/>
          </a:xfrm>
        </p:spPr>
        <p:txBody>
          <a:bodyPr/>
          <a:lstStyle/>
          <a:p>
            <a:pPr marL="0" indent="0">
              <a:buNone/>
            </a:pPr>
            <a:r>
              <a:rPr lang="en-US" dirty="0">
                <a:solidFill>
                  <a:srgbClr val="FFC000"/>
                </a:solidFill>
              </a:rPr>
              <a:t>Transgender: </a:t>
            </a:r>
            <a:r>
              <a:rPr lang="en-US" dirty="0" smtClean="0">
                <a:solidFill>
                  <a:srgbClr val="FFC000"/>
                </a:solidFill>
              </a:rPr>
              <a:t>“Noting </a:t>
            </a:r>
            <a:r>
              <a:rPr lang="en-US" dirty="0">
                <a:solidFill>
                  <a:srgbClr val="FFC000"/>
                </a:solidFill>
              </a:rPr>
              <a:t>or relating to a person whose gender identity does not correspond to that person’s biological sex assigned at </a:t>
            </a:r>
            <a:r>
              <a:rPr lang="en-US" dirty="0" smtClean="0">
                <a:solidFill>
                  <a:srgbClr val="FFC000"/>
                </a:solidFill>
              </a:rPr>
              <a:t>birth.” (“Transgender,” </a:t>
            </a:r>
            <a:r>
              <a:rPr lang="en-US" dirty="0" err="1" smtClean="0">
                <a:solidFill>
                  <a:srgbClr val="FFC000"/>
                </a:solidFill>
              </a:rPr>
              <a:t>n.d.</a:t>
            </a:r>
            <a:r>
              <a:rPr lang="en-US" dirty="0" smtClean="0">
                <a:solidFill>
                  <a:srgbClr val="FFC000"/>
                </a:solidFill>
              </a:rPr>
              <a:t>)</a:t>
            </a:r>
          </a:p>
          <a:p>
            <a:pPr marL="0" indent="0">
              <a:buNone/>
            </a:pPr>
            <a:endParaRPr lang="en-US" dirty="0">
              <a:solidFill>
                <a:srgbClr val="FFC000"/>
              </a:solidFill>
            </a:endParaRPr>
          </a:p>
          <a:p>
            <a:pPr marL="0" indent="0">
              <a:buNone/>
            </a:pPr>
            <a:r>
              <a:rPr lang="en-US" dirty="0" smtClean="0">
                <a:solidFill>
                  <a:srgbClr val="FFC000"/>
                </a:solidFill>
              </a:rPr>
              <a:t>Ally: “A person who works toward combatting homophobia, biphobia (fear of bisexual persons), and heterosexism (preferential treatment of heterosexuals) on both a personal and institutional level.” (</a:t>
            </a:r>
            <a:r>
              <a:rPr lang="en-US" dirty="0" err="1" smtClean="0">
                <a:solidFill>
                  <a:srgbClr val="FFC000"/>
                </a:solidFill>
              </a:rPr>
              <a:t>Henquinet</a:t>
            </a:r>
            <a:r>
              <a:rPr lang="en-US" dirty="0" smtClean="0">
                <a:solidFill>
                  <a:srgbClr val="FFC000"/>
                </a:solidFill>
              </a:rPr>
              <a:t>, </a:t>
            </a:r>
            <a:r>
              <a:rPr lang="en-US" dirty="0" err="1" smtClean="0">
                <a:solidFill>
                  <a:srgbClr val="FFC000"/>
                </a:solidFill>
              </a:rPr>
              <a:t>Phibbs</a:t>
            </a:r>
            <a:r>
              <a:rPr lang="en-US" dirty="0" smtClean="0">
                <a:solidFill>
                  <a:srgbClr val="FFC000"/>
                </a:solidFill>
              </a:rPr>
              <a:t>, &amp; </a:t>
            </a:r>
            <a:r>
              <a:rPr lang="en-US" dirty="0" err="1" smtClean="0">
                <a:solidFill>
                  <a:srgbClr val="FFC000"/>
                </a:solidFill>
              </a:rPr>
              <a:t>Skoglund</a:t>
            </a:r>
            <a:r>
              <a:rPr lang="en-US" dirty="0" smtClean="0">
                <a:solidFill>
                  <a:srgbClr val="FFC000"/>
                </a:solidFill>
              </a:rPr>
              <a:t>, 2000, </a:t>
            </a:r>
            <a:r>
              <a:rPr lang="en-US" dirty="0" err="1" smtClean="0">
                <a:solidFill>
                  <a:srgbClr val="FFC000"/>
                </a:solidFill>
              </a:rPr>
              <a:t>p</a:t>
            </a:r>
            <a:r>
              <a:rPr lang="en-US" dirty="0" smtClean="0">
                <a:solidFill>
                  <a:srgbClr val="FFC000"/>
                </a:solidFill>
              </a:rPr>
              <a:t>. 24)</a:t>
            </a:r>
          </a:p>
          <a:p>
            <a:pPr marL="0" indent="0">
              <a:buNone/>
            </a:pPr>
            <a:endParaRPr lang="en-US" sz="2400" dirty="0" smtClean="0">
              <a:solidFill>
                <a:srgbClr val="FFC000"/>
              </a:solidFill>
            </a:endParaRPr>
          </a:p>
        </p:txBody>
      </p:sp>
      <p:sp>
        <p:nvSpPr>
          <p:cNvPr id="5" name="Rectangle 4"/>
          <p:cNvSpPr/>
          <p:nvPr/>
        </p:nvSpPr>
        <p:spPr bwMode="auto">
          <a:xfrm>
            <a:off x="7986713" y="6439"/>
            <a:ext cx="838200" cy="1219200"/>
          </a:xfrm>
          <a:prstGeom prst="rect">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8902"/>
            <a:ext cx="6781800" cy="1163395"/>
          </a:xfrm>
        </p:spPr>
        <p:txBody>
          <a:bodyPr>
            <a:noAutofit/>
          </a:bodyPr>
          <a:lstStyle/>
          <a:p>
            <a:pPr algn="ctr"/>
            <a:r>
              <a:rPr lang="en-US" sz="6600" dirty="0">
                <a:solidFill>
                  <a:srgbClr val="FFC000"/>
                </a:solidFill>
              </a:rPr>
              <a:t>What is Inclusion?</a:t>
            </a:r>
            <a:r>
              <a:rPr lang="en-US" sz="4000" dirty="0">
                <a:solidFill>
                  <a:srgbClr val="FFC000"/>
                </a:solidFill>
              </a:rPr>
              <a:t/>
            </a:r>
            <a:br>
              <a:rPr lang="en-US" sz="4000" dirty="0">
                <a:solidFill>
                  <a:srgbClr val="FFC000"/>
                </a:solidFill>
              </a:rPr>
            </a:br>
            <a:endParaRPr lang="en-US" sz="4000" dirty="0">
              <a:solidFill>
                <a:schemeClr val="tx2"/>
              </a:solidFill>
            </a:endParaRPr>
          </a:p>
        </p:txBody>
      </p:sp>
      <p:pic>
        <p:nvPicPr>
          <p:cNvPr id="5" name="Picture 4"/>
          <p:cNvPicPr>
            <a:picLocks noChangeAspect="1"/>
          </p:cNvPicPr>
          <p:nvPr/>
        </p:nvPicPr>
        <p:blipFill>
          <a:blip r:embed="rId3"/>
          <a:stretch>
            <a:fillRect/>
          </a:stretch>
        </p:blipFill>
        <p:spPr>
          <a:xfrm>
            <a:off x="1980356" y="1752600"/>
            <a:ext cx="5334844" cy="3952140"/>
          </a:xfrm>
          <a:prstGeom prst="rect">
            <a:avLst/>
          </a:prstGeom>
        </p:spPr>
      </p:pic>
      <p:sp>
        <p:nvSpPr>
          <p:cNvPr id="6" name="TextBox 5"/>
          <p:cNvSpPr txBox="1"/>
          <p:nvPr/>
        </p:nvSpPr>
        <p:spPr>
          <a:xfrm>
            <a:off x="190078" y="6019800"/>
            <a:ext cx="8915400" cy="646331"/>
          </a:xfrm>
          <a:prstGeom prst="rect">
            <a:avLst/>
          </a:prstGeom>
          <a:noFill/>
        </p:spPr>
        <p:txBody>
          <a:bodyPr wrap="square" rtlCol="0">
            <a:spAutoFit/>
          </a:bodyPr>
          <a:lstStyle/>
          <a:p>
            <a:pPr algn="ctr"/>
            <a:r>
              <a:rPr lang="en-US" dirty="0" smtClean="0">
                <a:solidFill>
                  <a:srgbClr val="FFC000"/>
                </a:solidFill>
              </a:rPr>
              <a:t>(https</a:t>
            </a:r>
            <a:r>
              <a:rPr lang="en-US" dirty="0">
                <a:solidFill>
                  <a:srgbClr val="FFC000"/>
                </a:solidFill>
              </a:rPr>
              <a:t>://</a:t>
            </a:r>
            <a:r>
              <a:rPr lang="en-US" dirty="0" smtClean="0">
                <a:solidFill>
                  <a:srgbClr val="FFC000"/>
                </a:solidFill>
              </a:rPr>
              <a:t>www.facebook.com/ThinkInclusive/photos/a.459762947380738.106723.350341808322853/463091333714566</a:t>
            </a:r>
            <a:r>
              <a:rPr lang="en-US" dirty="0">
                <a:solidFill>
                  <a:srgbClr val="FFC000"/>
                </a:solidFill>
              </a:rPr>
              <a:t>/?</a:t>
            </a:r>
            <a:r>
              <a:rPr lang="en-US" dirty="0" smtClean="0">
                <a:solidFill>
                  <a:srgbClr val="FFC000"/>
                </a:solidFill>
              </a:rPr>
              <a:t>type=3&amp;theater)</a:t>
            </a:r>
            <a:endParaRPr lang="en-US" dirty="0">
              <a:solidFill>
                <a:srgbClr val="FFC000"/>
              </a:solidFill>
            </a:endParaRPr>
          </a:p>
        </p:txBody>
      </p:sp>
      <p:sp>
        <p:nvSpPr>
          <p:cNvPr id="7" name="Rectangle 6"/>
          <p:cNvSpPr/>
          <p:nvPr/>
        </p:nvSpPr>
        <p:spPr bwMode="auto">
          <a:xfrm>
            <a:off x="7986713" y="6439"/>
            <a:ext cx="838200" cy="1219200"/>
          </a:xfrm>
          <a:prstGeom prst="rect">
            <a:avLst/>
          </a:prstGeom>
          <a:solidFill>
            <a:srgbClr val="00B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0"/>
            <a:ext cx="8610600" cy="4013406"/>
          </a:xfrm>
        </p:spPr>
        <p:txBody>
          <a:bodyPr/>
          <a:lstStyle/>
          <a:p>
            <a:pPr algn="ctr"/>
            <a:r>
              <a:rPr lang="en-US" sz="9600" dirty="0" smtClean="0">
                <a:solidFill>
                  <a:srgbClr val="FFC000"/>
                </a:solidFill>
              </a:rPr>
              <a:t>Centrist College </a:t>
            </a:r>
            <a:br>
              <a:rPr lang="en-US" sz="9600" dirty="0" smtClean="0">
                <a:solidFill>
                  <a:srgbClr val="FFC000"/>
                </a:solidFill>
              </a:rPr>
            </a:br>
            <a:r>
              <a:rPr lang="en-US" sz="9600" dirty="0" smtClean="0">
                <a:solidFill>
                  <a:srgbClr val="FFC000"/>
                </a:solidFill>
              </a:rPr>
              <a:t>3-Year Action Plan</a:t>
            </a:r>
            <a:endParaRPr lang="en-US" sz="9600" dirty="0">
              <a:solidFill>
                <a:srgbClr val="FFC000"/>
              </a:solidFill>
            </a:endParaRPr>
          </a:p>
        </p:txBody>
      </p:sp>
      <p:sp>
        <p:nvSpPr>
          <p:cNvPr id="5" name="Rectangle 4"/>
          <p:cNvSpPr/>
          <p:nvPr/>
        </p:nvSpPr>
        <p:spPr bwMode="auto">
          <a:xfrm>
            <a:off x="7986713" y="6439"/>
            <a:ext cx="838200" cy="1219200"/>
          </a:xfrm>
          <a:prstGeom prst="rect">
            <a:avLst/>
          </a:prstGeom>
          <a:solidFill>
            <a:srgbClr val="00B0F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7467600" cy="1217612"/>
          </a:xfrm>
        </p:spPr>
        <p:txBody>
          <a:bodyPr/>
          <a:lstStyle/>
          <a:p>
            <a:pPr algn="ctr"/>
            <a:r>
              <a:rPr lang="en-US" sz="6600" dirty="0" smtClean="0">
                <a:solidFill>
                  <a:srgbClr val="FFC000"/>
                </a:solidFill>
              </a:rPr>
              <a:t>Campus Programming </a:t>
            </a:r>
            <a:endParaRPr lang="en-US" sz="6600" dirty="0">
              <a:solidFill>
                <a:srgbClr val="FFC000"/>
              </a:solidFill>
            </a:endParaRPr>
          </a:p>
        </p:txBody>
      </p:sp>
      <p:sp>
        <p:nvSpPr>
          <p:cNvPr id="2" name="TextBox 1"/>
          <p:cNvSpPr txBox="1"/>
          <p:nvPr/>
        </p:nvSpPr>
        <p:spPr>
          <a:xfrm>
            <a:off x="533400" y="1295400"/>
            <a:ext cx="8305800" cy="5909311"/>
          </a:xfrm>
          <a:prstGeom prst="rect">
            <a:avLst/>
          </a:prstGeom>
          <a:noFill/>
        </p:spPr>
        <p:txBody>
          <a:bodyPr wrap="square" rtlCol="0">
            <a:spAutoFit/>
          </a:bodyPr>
          <a:lstStyle/>
          <a:p>
            <a:r>
              <a:rPr lang="en-US" dirty="0" smtClean="0">
                <a:solidFill>
                  <a:srgbClr val="FFC000"/>
                </a:solidFill>
              </a:rPr>
              <a:t>Current Situation: The GSA program at Centrist College is heavily focused on the Lesbian, Gay, and Bisexual individuals. However, it is not known to many students and does not put on any transgender specific programs. Besides the bi-annual activities fair, GSA does not have marketing materials  or recruitment plans to gain members or educate students about its services.</a:t>
            </a:r>
          </a:p>
          <a:p>
            <a:endParaRPr lang="en-US" dirty="0" smtClean="0">
              <a:solidFill>
                <a:srgbClr val="FFC000"/>
              </a:solidFill>
            </a:endParaRPr>
          </a:p>
          <a:p>
            <a:r>
              <a:rPr lang="en-US" dirty="0" smtClean="0">
                <a:solidFill>
                  <a:srgbClr val="FFC000"/>
                </a:solidFill>
              </a:rPr>
              <a:t>Research: “First the presence of GSA in schools may contribute to a safer atmosphere for LGBT youth, second schools having a GSA may be viewed as a place where LGBT youth feel they belong and are supported, and </a:t>
            </a:r>
            <a:r>
              <a:rPr lang="en-US" dirty="0">
                <a:solidFill>
                  <a:srgbClr val="FFC000"/>
                </a:solidFill>
              </a:rPr>
              <a:t>finally GSAs may help LGBT youth </a:t>
            </a:r>
            <a:endParaRPr lang="en-US" dirty="0" smtClean="0">
              <a:solidFill>
                <a:srgbClr val="FFC000"/>
              </a:solidFill>
            </a:endParaRPr>
          </a:p>
          <a:p>
            <a:r>
              <a:rPr lang="en-US" dirty="0" smtClean="0">
                <a:solidFill>
                  <a:srgbClr val="FFC000"/>
                </a:solidFill>
              </a:rPr>
              <a:t>identify </a:t>
            </a:r>
            <a:r>
              <a:rPr lang="en-US" dirty="0">
                <a:solidFill>
                  <a:srgbClr val="FFC000"/>
                </a:solidFill>
              </a:rPr>
              <a:t>school teachers and staff who are </a:t>
            </a:r>
            <a:r>
              <a:rPr lang="en-US" dirty="0" smtClean="0">
                <a:solidFill>
                  <a:srgbClr val="FFC000"/>
                </a:solidFill>
              </a:rPr>
              <a:t>supportive</a:t>
            </a:r>
            <a:r>
              <a:rPr lang="en-US" dirty="0">
                <a:solidFill>
                  <a:srgbClr val="FFC000"/>
                </a:solidFill>
              </a:rPr>
              <a:t>, which is shown to positively impact </a:t>
            </a:r>
            <a:r>
              <a:rPr lang="en-US" dirty="0" smtClean="0">
                <a:solidFill>
                  <a:srgbClr val="FFC000"/>
                </a:solidFill>
              </a:rPr>
              <a:t>the academic </a:t>
            </a:r>
            <a:r>
              <a:rPr lang="en-US" dirty="0">
                <a:solidFill>
                  <a:srgbClr val="FFC000"/>
                </a:solidFill>
              </a:rPr>
              <a:t>achievement and experiences </a:t>
            </a:r>
            <a:r>
              <a:rPr lang="en-US" dirty="0" smtClean="0">
                <a:solidFill>
                  <a:srgbClr val="FFC000"/>
                </a:solidFill>
              </a:rPr>
              <a:t>of LGBT youth.” (Heck, </a:t>
            </a:r>
            <a:r>
              <a:rPr lang="en-US" dirty="0" err="1" smtClean="0">
                <a:solidFill>
                  <a:srgbClr val="FFC000"/>
                </a:solidFill>
              </a:rPr>
              <a:t>Flentje</a:t>
            </a:r>
            <a:r>
              <a:rPr lang="en-US" dirty="0" smtClean="0">
                <a:solidFill>
                  <a:srgbClr val="FFC000"/>
                </a:solidFill>
              </a:rPr>
              <a:t>, &amp; Cochran, 2011)</a:t>
            </a:r>
          </a:p>
          <a:p>
            <a:endParaRPr lang="en-US" dirty="0" smtClean="0">
              <a:solidFill>
                <a:srgbClr val="FFC000"/>
              </a:solidFill>
            </a:endParaRPr>
          </a:p>
          <a:p>
            <a:r>
              <a:rPr lang="en-US" dirty="0" smtClean="0">
                <a:solidFill>
                  <a:srgbClr val="FFC000"/>
                </a:solidFill>
              </a:rPr>
              <a:t>Goal: A more visible and inclusive Gay-Straight Alliance (GSA) program that has more programming geared towards transgender students. </a:t>
            </a:r>
          </a:p>
          <a:p>
            <a:endParaRPr lang="en-US" dirty="0" smtClean="0">
              <a:solidFill>
                <a:srgbClr val="FFC000"/>
              </a:solidFill>
            </a:endParaRPr>
          </a:p>
          <a:p>
            <a:r>
              <a:rPr lang="en-US" dirty="0" smtClean="0">
                <a:solidFill>
                  <a:srgbClr val="FFC000"/>
                </a:solidFill>
              </a:rPr>
              <a:t>Target Date of Reaching Goal: 1 year</a:t>
            </a:r>
          </a:p>
          <a:p>
            <a:endParaRPr lang="en-US" dirty="0" smtClean="0">
              <a:solidFill>
                <a:srgbClr val="FFC000"/>
              </a:solidFill>
            </a:endParaRPr>
          </a:p>
          <a:p>
            <a:endParaRPr lang="en-US" dirty="0" smtClean="0">
              <a:solidFill>
                <a:srgbClr val="FFC000"/>
              </a:solidFill>
            </a:endParaRPr>
          </a:p>
          <a:p>
            <a:endParaRPr lang="en-US" dirty="0">
              <a:solidFill>
                <a:srgbClr val="FFC000"/>
              </a:solidFill>
            </a:endParaRPr>
          </a:p>
          <a:p>
            <a:endParaRPr lang="en-US" dirty="0" smtClean="0">
              <a:solidFill>
                <a:srgbClr val="FFC000"/>
              </a:solidFill>
            </a:endParaRPr>
          </a:p>
        </p:txBody>
      </p:sp>
      <p:sp>
        <p:nvSpPr>
          <p:cNvPr id="5" name="Rectangle 4"/>
          <p:cNvSpPr/>
          <p:nvPr/>
        </p:nvSpPr>
        <p:spPr bwMode="auto">
          <a:xfrm>
            <a:off x="7986713" y="6439"/>
            <a:ext cx="838200" cy="1219200"/>
          </a:xfrm>
          <a:prstGeom prst="rect">
            <a:avLst/>
          </a:prstGeom>
          <a:solidFill>
            <a:srgbClr val="3333CC"/>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77"/>
            <a:ext cx="7605713" cy="1495794"/>
          </a:xfrm>
        </p:spPr>
        <p:txBody>
          <a:bodyPr/>
          <a:lstStyle/>
          <a:p>
            <a:pPr algn="ctr"/>
            <a:r>
              <a:rPr lang="en-US" sz="5400" dirty="0" smtClean="0">
                <a:solidFill>
                  <a:srgbClr val="FFC000"/>
                </a:solidFill>
              </a:rPr>
              <a:t>Action Steps for Campus Programming</a:t>
            </a:r>
            <a:endParaRPr lang="en-US" sz="5400" dirty="0">
              <a:solidFill>
                <a:srgbClr val="FFC000"/>
              </a:solidFill>
            </a:endParaRPr>
          </a:p>
        </p:txBody>
      </p:sp>
      <p:graphicFrame>
        <p:nvGraphicFramePr>
          <p:cNvPr id="3" name="Table 2"/>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7738149"/>
              </p:ext>
            </p:extLst>
          </p:nvPr>
        </p:nvGraphicFramePr>
        <p:xfrm>
          <a:off x="381000" y="1752600"/>
          <a:ext cx="8229600" cy="482599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1400" dirty="0" smtClean="0"/>
                        <a:t>Steps to Take:</a:t>
                      </a:r>
                      <a:endParaRPr lang="en-US" sz="1400" dirty="0"/>
                    </a:p>
                  </a:txBody>
                  <a:tcPr/>
                </a:tc>
                <a:tc>
                  <a:txBody>
                    <a:bodyPr/>
                    <a:lstStyle/>
                    <a:p>
                      <a:r>
                        <a:rPr lang="en-US" sz="1400" dirty="0" smtClean="0"/>
                        <a:t>Who is Responsible?</a:t>
                      </a:r>
                      <a:endParaRPr lang="en-US" sz="1400" dirty="0"/>
                    </a:p>
                  </a:txBody>
                  <a:tcPr/>
                </a:tc>
                <a:tc>
                  <a:txBody>
                    <a:bodyPr/>
                    <a:lstStyle/>
                    <a:p>
                      <a:r>
                        <a:rPr lang="en-US" sz="1400" dirty="0" smtClean="0"/>
                        <a:t>Due</a:t>
                      </a:r>
                      <a:r>
                        <a:rPr lang="en-US" sz="1400" baseline="0" dirty="0" smtClean="0"/>
                        <a:t> Date:</a:t>
                      </a:r>
                      <a:endParaRPr lang="en-US" sz="1400" dirty="0"/>
                    </a:p>
                  </a:txBody>
                  <a:tcPr/>
                </a:tc>
              </a:tr>
              <a:tr h="370840">
                <a:tc>
                  <a:txBody>
                    <a:bodyPr/>
                    <a:lstStyle/>
                    <a:p>
                      <a:r>
                        <a:rPr lang="en-US" sz="1400" dirty="0" smtClean="0"/>
                        <a:t>Create monthly</a:t>
                      </a:r>
                      <a:r>
                        <a:rPr lang="en-US" sz="1400" baseline="0" dirty="0" smtClean="0"/>
                        <a:t> program calendars</a:t>
                      </a:r>
                      <a:endParaRPr lang="en-US" sz="1400" dirty="0"/>
                    </a:p>
                  </a:txBody>
                  <a:tcPr/>
                </a:tc>
                <a:tc>
                  <a:txBody>
                    <a:bodyPr/>
                    <a:lstStyle/>
                    <a:p>
                      <a:r>
                        <a:rPr lang="en-US" sz="1400" dirty="0" smtClean="0"/>
                        <a:t>GSA Program</a:t>
                      </a:r>
                      <a:r>
                        <a:rPr lang="en-US" sz="1400" baseline="0" dirty="0" smtClean="0"/>
                        <a:t> Officer</a:t>
                      </a:r>
                      <a:endParaRPr lang="en-US" sz="1400" dirty="0"/>
                    </a:p>
                  </a:txBody>
                  <a:tcPr/>
                </a:tc>
                <a:tc>
                  <a:txBody>
                    <a:bodyPr/>
                    <a:lstStyle/>
                    <a:p>
                      <a:r>
                        <a:rPr lang="en-US" sz="1400" dirty="0" smtClean="0"/>
                        <a:t>1</a:t>
                      </a:r>
                      <a:r>
                        <a:rPr lang="en-US" sz="1400" baseline="30000" dirty="0" smtClean="0"/>
                        <a:t>st</a:t>
                      </a:r>
                      <a:r>
                        <a:rPr lang="en-US" sz="1400" dirty="0" smtClean="0"/>
                        <a:t> of every month</a:t>
                      </a:r>
                      <a:endParaRPr lang="en-US" sz="1400" dirty="0"/>
                    </a:p>
                  </a:txBody>
                  <a:tcPr/>
                </a:tc>
              </a:tr>
              <a:tr h="370840">
                <a:tc>
                  <a:txBody>
                    <a:bodyPr/>
                    <a:lstStyle/>
                    <a:p>
                      <a:r>
                        <a:rPr lang="en-US" sz="1400" dirty="0" smtClean="0"/>
                        <a:t>Have at least one Trans- specific program a semester</a:t>
                      </a:r>
                      <a:endParaRPr lang="en-US" sz="1400" dirty="0"/>
                    </a:p>
                  </a:txBody>
                  <a:tcPr/>
                </a:tc>
                <a:tc>
                  <a:txBody>
                    <a:bodyPr/>
                    <a:lstStyle/>
                    <a:p>
                      <a:r>
                        <a:rPr lang="en-US" sz="1400" dirty="0" smtClean="0"/>
                        <a:t>GSA Executive Board</a:t>
                      </a:r>
                      <a:endParaRPr lang="en-US" sz="1400" dirty="0"/>
                    </a:p>
                  </a:txBody>
                  <a:tcPr/>
                </a:tc>
                <a:tc>
                  <a:txBody>
                    <a:bodyPr/>
                    <a:lstStyle/>
                    <a:p>
                      <a:r>
                        <a:rPr lang="en-US" sz="1400" dirty="0" smtClean="0"/>
                        <a:t>By the end of the Spring</a:t>
                      </a:r>
                      <a:r>
                        <a:rPr lang="en-US" sz="1400" baseline="0" dirty="0" smtClean="0"/>
                        <a:t> and Fall semesters</a:t>
                      </a:r>
                      <a:endParaRPr lang="en-US" sz="1400" dirty="0"/>
                    </a:p>
                  </a:txBody>
                  <a:tcPr/>
                </a:tc>
              </a:tr>
              <a:tr h="370840">
                <a:tc>
                  <a:txBody>
                    <a:bodyPr/>
                    <a:lstStyle/>
                    <a:p>
                      <a:r>
                        <a:rPr lang="en-US" sz="1400" dirty="0" smtClean="0"/>
                        <a:t>Create</a:t>
                      </a:r>
                      <a:r>
                        <a:rPr lang="en-US" sz="1400" baseline="0" dirty="0" smtClean="0"/>
                        <a:t>  specific GSA marketing highlighting members and explaining resources provided</a:t>
                      </a:r>
                      <a:endParaRPr lang="en-US" sz="1400" dirty="0"/>
                    </a:p>
                  </a:txBody>
                  <a:tcPr/>
                </a:tc>
                <a:tc>
                  <a:txBody>
                    <a:bodyPr/>
                    <a:lstStyle/>
                    <a:p>
                      <a:r>
                        <a:rPr lang="en-US" sz="1400" dirty="0" smtClean="0"/>
                        <a:t>GSA Advisor</a:t>
                      </a:r>
                      <a:endParaRPr lang="en-US" sz="1400" dirty="0"/>
                    </a:p>
                  </a:txBody>
                  <a:tcPr/>
                </a:tc>
                <a:tc>
                  <a:txBody>
                    <a:bodyPr/>
                    <a:lstStyle/>
                    <a:p>
                      <a:r>
                        <a:rPr lang="en-US" sz="1400" dirty="0" smtClean="0"/>
                        <a:t>By</a:t>
                      </a:r>
                      <a:r>
                        <a:rPr lang="en-US" sz="1400" baseline="0" dirty="0" smtClean="0"/>
                        <a:t> the end of the Fall Semester</a:t>
                      </a:r>
                    </a:p>
                    <a:p>
                      <a:endParaRPr lang="en-US" sz="1400" dirty="0"/>
                    </a:p>
                  </a:txBody>
                  <a:tcPr/>
                </a:tc>
              </a:tr>
              <a:tr h="370840">
                <a:tc>
                  <a:txBody>
                    <a:bodyPr/>
                    <a:lstStyle/>
                    <a:p>
                      <a:r>
                        <a:rPr lang="en-US" sz="1400" dirty="0" smtClean="0"/>
                        <a:t>Create a</a:t>
                      </a:r>
                      <a:r>
                        <a:rPr lang="en-US" sz="1400" baseline="0" dirty="0" smtClean="0"/>
                        <a:t> mass marketing plan and timeline to promote GSA and recruit members</a:t>
                      </a:r>
                      <a:endParaRPr lang="en-US" sz="1400" dirty="0"/>
                    </a:p>
                  </a:txBody>
                  <a:tcPr/>
                </a:tc>
                <a:tc>
                  <a:txBody>
                    <a:bodyPr/>
                    <a:lstStyle/>
                    <a:p>
                      <a:r>
                        <a:rPr lang="en-US" sz="1400" dirty="0" smtClean="0"/>
                        <a:t>GSA member-led </a:t>
                      </a:r>
                    </a:p>
                    <a:p>
                      <a:r>
                        <a:rPr lang="en-US" sz="1400" dirty="0" smtClean="0"/>
                        <a:t>Sub-committee</a:t>
                      </a:r>
                      <a:endParaRPr lang="en-US" sz="1400" dirty="0"/>
                    </a:p>
                  </a:txBody>
                  <a:tcPr/>
                </a:tc>
                <a:tc>
                  <a:txBody>
                    <a:bodyPr/>
                    <a:lstStyle/>
                    <a:p>
                      <a:r>
                        <a:rPr lang="en-US" sz="1400" dirty="0" smtClean="0"/>
                        <a:t>By the end of the Spring semester with an intended Fall semester roll out</a:t>
                      </a:r>
                    </a:p>
                  </a:txBody>
                  <a:tcPr/>
                </a:tc>
              </a:tr>
              <a:tr h="370840">
                <a:tc>
                  <a:txBody>
                    <a:bodyPr/>
                    <a:lstStyle/>
                    <a:p>
                      <a:r>
                        <a:rPr lang="en-US" sz="1400" dirty="0" smtClean="0"/>
                        <a:t>Change the name from</a:t>
                      </a:r>
                      <a:r>
                        <a:rPr lang="en-US" sz="1400" baseline="0" dirty="0" smtClean="0"/>
                        <a:t> Gay-Straight Alliance to Gender and Sexuality Alliance to be </a:t>
                      </a:r>
                      <a:r>
                        <a:rPr lang="en-US" sz="1400" baseline="0" dirty="0" smtClean="0"/>
                        <a:t>more broad to encompass everyone of </a:t>
                      </a:r>
                      <a:r>
                        <a:rPr lang="en-US" sz="1400" baseline="0" dirty="0" smtClean="0"/>
                        <a:t>all genders and sexualities</a:t>
                      </a:r>
                      <a:endParaRPr lang="en-US" sz="1400" dirty="0"/>
                    </a:p>
                  </a:txBody>
                  <a:tcPr/>
                </a:tc>
                <a:tc>
                  <a:txBody>
                    <a:bodyPr/>
                    <a:lstStyle/>
                    <a:p>
                      <a:r>
                        <a:rPr lang="en-US" sz="1400" dirty="0" smtClean="0"/>
                        <a:t>GSA Executive</a:t>
                      </a:r>
                      <a:r>
                        <a:rPr lang="en-US" sz="1400" baseline="0" dirty="0" smtClean="0"/>
                        <a:t> Board</a:t>
                      </a:r>
                      <a:endParaRPr lang="en-US" sz="1400" dirty="0"/>
                    </a:p>
                  </a:txBody>
                  <a:tcPr/>
                </a:tc>
                <a:tc>
                  <a:txBody>
                    <a:bodyPr/>
                    <a:lstStyle/>
                    <a:p>
                      <a:r>
                        <a:rPr lang="en-US" sz="1400" dirty="0" smtClean="0"/>
                        <a:t>As soon as possible before marketing goes out. </a:t>
                      </a:r>
                    </a:p>
                  </a:txBody>
                  <a:tcPr/>
                </a:tc>
              </a:tr>
              <a:tr h="370840">
                <a:tc>
                  <a:txBody>
                    <a:bodyPr/>
                    <a:lstStyle/>
                    <a:p>
                      <a:r>
                        <a:rPr lang="en-US" sz="1400" dirty="0" smtClean="0"/>
                        <a:t>Create a Transgender subcommittee that meets once a week as</a:t>
                      </a:r>
                      <a:r>
                        <a:rPr lang="en-US" sz="1400" baseline="0" dirty="0" smtClean="0"/>
                        <a:t> a Transgender support group </a:t>
                      </a:r>
                      <a:endParaRPr lang="en-US" sz="1400" dirty="0"/>
                    </a:p>
                  </a:txBody>
                  <a:tcPr/>
                </a:tc>
                <a:tc>
                  <a:txBody>
                    <a:bodyPr/>
                    <a:lstStyle/>
                    <a:p>
                      <a:r>
                        <a:rPr lang="en-US" sz="1400" dirty="0" smtClean="0"/>
                        <a:t>GSA Executive</a:t>
                      </a:r>
                      <a:r>
                        <a:rPr lang="en-US" sz="1400" baseline="0" dirty="0" smtClean="0"/>
                        <a:t> Board member who would facilitate these weekly meetings</a:t>
                      </a:r>
                      <a:endParaRPr lang="en-US" sz="1400" dirty="0"/>
                    </a:p>
                  </a:txBody>
                  <a:tcPr/>
                </a:tc>
                <a:tc>
                  <a:txBody>
                    <a:bodyPr/>
                    <a:lstStyle/>
                    <a:p>
                      <a:r>
                        <a:rPr lang="en-US" sz="1400" dirty="0" smtClean="0"/>
                        <a:t>As soon as possible to</a:t>
                      </a:r>
                      <a:r>
                        <a:rPr lang="en-US" sz="1400" baseline="0" dirty="0" smtClean="0"/>
                        <a:t> help start a support system among Transgender students</a:t>
                      </a:r>
                      <a:endParaRPr lang="en-US" sz="1400" dirty="0" smtClean="0"/>
                    </a:p>
                  </a:txBody>
                  <a:tcPr/>
                </a:tc>
              </a:tr>
            </a:tbl>
          </a:graphicData>
        </a:graphic>
      </p:graphicFrame>
      <p:sp>
        <p:nvSpPr>
          <p:cNvPr id="4" name="Rectangle 3"/>
          <p:cNvSpPr/>
          <p:nvPr/>
        </p:nvSpPr>
        <p:spPr bwMode="auto">
          <a:xfrm>
            <a:off x="7986713" y="6439"/>
            <a:ext cx="838200" cy="1219200"/>
          </a:xfrm>
          <a:prstGeom prst="rect">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2804116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914096"/>
          </a:xfrm>
        </p:spPr>
        <p:txBody>
          <a:bodyPr/>
          <a:lstStyle/>
          <a:p>
            <a:pPr algn="ctr"/>
            <a:r>
              <a:rPr lang="en-US" sz="6600" dirty="0" smtClean="0">
                <a:solidFill>
                  <a:srgbClr val="FFC000"/>
                </a:solidFill>
              </a:rPr>
              <a:t>Diversity Training</a:t>
            </a:r>
            <a:endParaRPr lang="en-US" sz="6600" dirty="0">
              <a:solidFill>
                <a:srgbClr val="FFC000"/>
              </a:solidFill>
            </a:endParaRPr>
          </a:p>
        </p:txBody>
      </p:sp>
      <p:sp>
        <p:nvSpPr>
          <p:cNvPr id="4" name="TextBox 3"/>
          <p:cNvSpPr txBox="1"/>
          <p:nvPr/>
        </p:nvSpPr>
        <p:spPr>
          <a:xfrm>
            <a:off x="244699" y="1368033"/>
            <a:ext cx="8534400" cy="4524315"/>
          </a:xfrm>
          <a:prstGeom prst="rect">
            <a:avLst/>
          </a:prstGeom>
          <a:noFill/>
        </p:spPr>
        <p:txBody>
          <a:bodyPr wrap="square" rtlCol="0">
            <a:spAutoFit/>
          </a:bodyPr>
          <a:lstStyle/>
          <a:p>
            <a:r>
              <a:rPr lang="en-US" dirty="0">
                <a:solidFill>
                  <a:srgbClr val="FFC000"/>
                </a:solidFill>
              </a:rPr>
              <a:t>Current Situation: Centrist College offers a basic diversity training once a semester that is optional for employees to attend. The diversity training does not cover Transgender students. The training is held during the daytime hours on campus and is not offered online making it difficult for employees to attend. </a:t>
            </a:r>
          </a:p>
          <a:p>
            <a:endParaRPr lang="en-US" dirty="0">
              <a:solidFill>
                <a:srgbClr val="FFC000"/>
              </a:solidFill>
            </a:endParaRPr>
          </a:p>
          <a:p>
            <a:r>
              <a:rPr lang="en-US" dirty="0" smtClean="0">
                <a:solidFill>
                  <a:srgbClr val="FFC000"/>
                </a:solidFill>
              </a:rPr>
              <a:t>Research</a:t>
            </a:r>
            <a:r>
              <a:rPr lang="en-US" dirty="0">
                <a:solidFill>
                  <a:srgbClr val="FFC000"/>
                </a:solidFill>
              </a:rPr>
              <a:t>: P</a:t>
            </a:r>
            <a:r>
              <a:rPr lang="en-US" dirty="0" smtClean="0">
                <a:solidFill>
                  <a:srgbClr val="FFC000"/>
                </a:solidFill>
              </a:rPr>
              <a:t>eople </a:t>
            </a:r>
            <a:r>
              <a:rPr lang="en-US" dirty="0">
                <a:solidFill>
                  <a:srgbClr val="FFC000"/>
                </a:solidFill>
              </a:rPr>
              <a:t>who identify as being transgender “make up less than  half of a percent of Americans,” but are increasing more </a:t>
            </a:r>
            <a:r>
              <a:rPr lang="en-US" dirty="0" smtClean="0">
                <a:solidFill>
                  <a:srgbClr val="FFC000"/>
                </a:solidFill>
              </a:rPr>
              <a:t>visible in society (e.g., transgender celebrities) (</a:t>
            </a:r>
            <a:r>
              <a:rPr lang="en-US" dirty="0">
                <a:solidFill>
                  <a:srgbClr val="FFC000"/>
                </a:solidFill>
              </a:rPr>
              <a:t>Gardner, </a:t>
            </a:r>
            <a:r>
              <a:rPr lang="en-US" dirty="0" smtClean="0">
                <a:solidFill>
                  <a:srgbClr val="FFC000"/>
                </a:solidFill>
              </a:rPr>
              <a:t>2015, </a:t>
            </a:r>
            <a:r>
              <a:rPr lang="en-US" dirty="0" err="1" smtClean="0">
                <a:solidFill>
                  <a:srgbClr val="FFC000"/>
                </a:solidFill>
              </a:rPr>
              <a:t>para</a:t>
            </a:r>
            <a:r>
              <a:rPr lang="en-US" dirty="0" smtClean="0">
                <a:solidFill>
                  <a:srgbClr val="FFC000"/>
                </a:solidFill>
              </a:rPr>
              <a:t>. 3)</a:t>
            </a:r>
            <a:r>
              <a:rPr lang="en-US" dirty="0">
                <a:solidFill>
                  <a:srgbClr val="FFC000"/>
                </a:solidFill>
              </a:rPr>
              <a:t>.  </a:t>
            </a:r>
            <a:r>
              <a:rPr lang="en-US" dirty="0" smtClean="0">
                <a:solidFill>
                  <a:srgbClr val="FFC000"/>
                </a:solidFill>
              </a:rPr>
              <a:t>Although some </a:t>
            </a:r>
            <a:r>
              <a:rPr lang="en-US" dirty="0">
                <a:solidFill>
                  <a:srgbClr val="FFC000"/>
                </a:solidFill>
              </a:rPr>
              <a:t>faculty and staff  may </a:t>
            </a:r>
            <a:r>
              <a:rPr lang="en-US" dirty="0" smtClean="0">
                <a:solidFill>
                  <a:srgbClr val="FFC000"/>
                </a:solidFill>
              </a:rPr>
              <a:t>be unprepared when </a:t>
            </a:r>
            <a:r>
              <a:rPr lang="en-US" dirty="0">
                <a:solidFill>
                  <a:srgbClr val="FFC000"/>
                </a:solidFill>
              </a:rPr>
              <a:t>a transgender student approaches them with an issue related to being </a:t>
            </a:r>
            <a:r>
              <a:rPr lang="en-US" dirty="0" smtClean="0">
                <a:solidFill>
                  <a:srgbClr val="FFC000"/>
                </a:solidFill>
              </a:rPr>
              <a:t>transgender, colleges </a:t>
            </a:r>
            <a:r>
              <a:rPr lang="en-US" dirty="0">
                <a:solidFill>
                  <a:srgbClr val="FFC000"/>
                </a:solidFill>
              </a:rPr>
              <a:t>must provide </a:t>
            </a:r>
            <a:r>
              <a:rPr lang="en-US" dirty="0" smtClean="0">
                <a:solidFill>
                  <a:srgbClr val="FFC000"/>
                </a:solidFill>
              </a:rPr>
              <a:t>transgender students counseling</a:t>
            </a:r>
            <a:r>
              <a:rPr lang="en-US" dirty="0">
                <a:solidFill>
                  <a:srgbClr val="FFC000"/>
                </a:solidFill>
              </a:rPr>
              <a:t>, resources, and understanding </a:t>
            </a:r>
            <a:r>
              <a:rPr lang="en-US" dirty="0" smtClean="0">
                <a:solidFill>
                  <a:srgbClr val="FFC000"/>
                </a:solidFill>
              </a:rPr>
              <a:t>to </a:t>
            </a:r>
            <a:r>
              <a:rPr lang="en-US" dirty="0">
                <a:solidFill>
                  <a:srgbClr val="FFC000"/>
                </a:solidFill>
              </a:rPr>
              <a:t>help them avoid the stress of being a</a:t>
            </a:r>
            <a:r>
              <a:rPr lang="en-US" dirty="0" smtClean="0">
                <a:solidFill>
                  <a:srgbClr val="FFC000"/>
                </a:solidFill>
              </a:rPr>
              <a:t> </a:t>
            </a:r>
            <a:r>
              <a:rPr lang="en-US" dirty="0">
                <a:solidFill>
                  <a:srgbClr val="FFC000"/>
                </a:solidFill>
              </a:rPr>
              <a:t>minority on </a:t>
            </a:r>
            <a:r>
              <a:rPr lang="en-US" dirty="0" smtClean="0">
                <a:solidFill>
                  <a:srgbClr val="FFC000"/>
                </a:solidFill>
              </a:rPr>
              <a:t>a </a:t>
            </a:r>
            <a:r>
              <a:rPr lang="en-US" dirty="0">
                <a:solidFill>
                  <a:srgbClr val="FFC000"/>
                </a:solidFill>
              </a:rPr>
              <a:t>college campus (Adams, 2015). </a:t>
            </a:r>
            <a:endParaRPr lang="en-US" dirty="0" smtClean="0">
              <a:solidFill>
                <a:srgbClr val="FFC000"/>
              </a:solidFill>
            </a:endParaRPr>
          </a:p>
          <a:p>
            <a:endParaRPr lang="en-US" dirty="0" smtClean="0">
              <a:solidFill>
                <a:srgbClr val="FFC000"/>
              </a:solidFill>
            </a:endParaRPr>
          </a:p>
          <a:p>
            <a:r>
              <a:rPr lang="en-US" dirty="0" smtClean="0">
                <a:solidFill>
                  <a:srgbClr val="FFC000"/>
                </a:solidFill>
              </a:rPr>
              <a:t>Goal</a:t>
            </a:r>
            <a:r>
              <a:rPr lang="en-US" dirty="0">
                <a:solidFill>
                  <a:srgbClr val="FFC000"/>
                </a:solidFill>
              </a:rPr>
              <a:t>: Create a required online Diversity Training for all employees with a specific module focusing on Transgender students’ needs and campus’ resources available to them.</a:t>
            </a:r>
          </a:p>
          <a:p>
            <a:endParaRPr lang="en-US" dirty="0">
              <a:solidFill>
                <a:srgbClr val="FFC000"/>
              </a:solidFill>
            </a:endParaRPr>
          </a:p>
          <a:p>
            <a:r>
              <a:rPr lang="en-US" dirty="0" smtClean="0">
                <a:solidFill>
                  <a:srgbClr val="FFC000"/>
                </a:solidFill>
              </a:rPr>
              <a:t>Target Date of Reaching Goal: 1 year</a:t>
            </a:r>
            <a:endParaRPr lang="en-US" dirty="0"/>
          </a:p>
        </p:txBody>
      </p:sp>
      <p:sp>
        <p:nvSpPr>
          <p:cNvPr id="5" name="Rectangle 4"/>
          <p:cNvSpPr/>
          <p:nvPr/>
        </p:nvSpPr>
        <p:spPr bwMode="auto">
          <a:xfrm>
            <a:off x="7986713" y="6439"/>
            <a:ext cx="838200" cy="1219200"/>
          </a:xfrm>
          <a:prstGeom prst="rect">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1498322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37865"/>
            <a:ext cx="7924800" cy="1495794"/>
          </a:xfrm>
        </p:spPr>
        <p:txBody>
          <a:bodyPr/>
          <a:lstStyle/>
          <a:p>
            <a:pPr algn="ctr"/>
            <a:r>
              <a:rPr lang="en-US" sz="5400" dirty="0" smtClean="0">
                <a:solidFill>
                  <a:srgbClr val="FFC000"/>
                </a:solidFill>
              </a:rPr>
              <a:t>Action Steps for Diversity  Training</a:t>
            </a:r>
            <a:endParaRPr lang="en-US" sz="5400" dirty="0">
              <a:solidFill>
                <a:srgbClr val="FFC000"/>
              </a:solidFill>
            </a:endParaRPr>
          </a:p>
        </p:txBody>
      </p:sp>
      <p:graphicFrame>
        <p:nvGraphicFramePr>
          <p:cNvPr id="3" name="Table 2"/>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48467244"/>
              </p:ext>
            </p:extLst>
          </p:nvPr>
        </p:nvGraphicFramePr>
        <p:xfrm>
          <a:off x="583507" y="1905000"/>
          <a:ext cx="8229600" cy="4638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sz="1600" dirty="0" smtClean="0"/>
                        <a:t>Steps to Take:</a:t>
                      </a:r>
                      <a:endParaRPr lang="en-US" sz="1600" dirty="0"/>
                    </a:p>
                  </a:txBody>
                  <a:tcPr/>
                </a:tc>
                <a:tc>
                  <a:txBody>
                    <a:bodyPr/>
                    <a:lstStyle/>
                    <a:p>
                      <a:r>
                        <a:rPr lang="en-US" sz="1600" dirty="0" smtClean="0"/>
                        <a:t>Who is Responsible?</a:t>
                      </a:r>
                      <a:endParaRPr lang="en-US" sz="1600" dirty="0"/>
                    </a:p>
                  </a:txBody>
                  <a:tcPr/>
                </a:tc>
                <a:tc>
                  <a:txBody>
                    <a:bodyPr/>
                    <a:lstStyle/>
                    <a:p>
                      <a:r>
                        <a:rPr lang="en-US" sz="1600" dirty="0" smtClean="0"/>
                        <a:t>Due</a:t>
                      </a:r>
                      <a:r>
                        <a:rPr lang="en-US" sz="1600" baseline="0" dirty="0" smtClean="0"/>
                        <a:t> Date:</a:t>
                      </a:r>
                      <a:endParaRPr lang="en-US" sz="1600" dirty="0"/>
                    </a:p>
                  </a:txBody>
                  <a:tcPr/>
                </a:tc>
              </a:tr>
              <a:tr h="370840">
                <a:tc>
                  <a:txBody>
                    <a:bodyPr/>
                    <a:lstStyle/>
                    <a:p>
                      <a:r>
                        <a:rPr lang="en-US" sz="1600" dirty="0" smtClean="0"/>
                        <a:t>Transfer</a:t>
                      </a:r>
                      <a:r>
                        <a:rPr lang="en-US" sz="1600" baseline="0" dirty="0" smtClean="0"/>
                        <a:t> the current diversity training from a face-to-face presentation to an online presentation</a:t>
                      </a:r>
                      <a:endParaRPr lang="en-US" sz="1600" dirty="0"/>
                    </a:p>
                  </a:txBody>
                  <a:tcPr/>
                </a:tc>
                <a:tc>
                  <a:txBody>
                    <a:bodyPr/>
                    <a:lstStyle/>
                    <a:p>
                      <a:r>
                        <a:rPr lang="en-US" sz="1600" dirty="0" smtClean="0"/>
                        <a:t>Human</a:t>
                      </a:r>
                      <a:r>
                        <a:rPr lang="en-US" sz="1600" baseline="0" dirty="0" smtClean="0"/>
                        <a:t> Resources employee training committee</a:t>
                      </a:r>
                      <a:endParaRPr lang="en-US" sz="1600" dirty="0"/>
                    </a:p>
                  </a:txBody>
                  <a:tcPr/>
                </a:tc>
                <a:tc>
                  <a:txBody>
                    <a:bodyPr/>
                    <a:lstStyle/>
                    <a:p>
                      <a:r>
                        <a:rPr lang="en-US" sz="1600" dirty="0" smtClean="0"/>
                        <a:t>By the end of the Spring</a:t>
                      </a:r>
                      <a:r>
                        <a:rPr lang="en-US" sz="1600" baseline="0" dirty="0" smtClean="0"/>
                        <a:t> Semester</a:t>
                      </a:r>
                      <a:endParaRPr lang="en-US" sz="1600" dirty="0"/>
                    </a:p>
                  </a:txBody>
                  <a:tcPr/>
                </a:tc>
              </a:tr>
              <a:tr h="370840">
                <a:tc>
                  <a:txBody>
                    <a:bodyPr/>
                    <a:lstStyle/>
                    <a:p>
                      <a:r>
                        <a:rPr lang="en-US" sz="1600" dirty="0" smtClean="0"/>
                        <a:t>Develop </a:t>
                      </a:r>
                      <a:r>
                        <a:rPr lang="en-US" sz="1600" baseline="0" dirty="0" smtClean="0"/>
                        <a:t>a section just for Transgender students and the resources provided for them</a:t>
                      </a:r>
                      <a:endParaRPr lang="en-US" sz="1600" dirty="0"/>
                    </a:p>
                  </a:txBody>
                  <a:tcPr/>
                </a:tc>
                <a:tc>
                  <a:txBody>
                    <a:bodyPr/>
                    <a:lstStyle/>
                    <a:p>
                      <a:r>
                        <a:rPr lang="en-US" sz="1600" dirty="0" smtClean="0"/>
                        <a:t>Human Resources employee training sub- committee with the help of the Transgender students in GSA</a:t>
                      </a:r>
                      <a:endParaRPr lang="en-US" sz="1600" dirty="0"/>
                    </a:p>
                  </a:txBody>
                  <a:tcPr/>
                </a:tc>
                <a:tc>
                  <a:txBody>
                    <a:bodyPr/>
                    <a:lstStyle/>
                    <a:p>
                      <a:r>
                        <a:rPr lang="en-US" sz="1600" dirty="0" smtClean="0"/>
                        <a:t>By the end of</a:t>
                      </a:r>
                      <a:r>
                        <a:rPr lang="en-US" sz="1600" baseline="0" dirty="0" smtClean="0"/>
                        <a:t> the Spring Semester</a:t>
                      </a:r>
                      <a:endParaRPr lang="en-US" sz="1600" dirty="0"/>
                    </a:p>
                  </a:txBody>
                  <a:tcPr/>
                </a:tc>
              </a:tr>
              <a:tr h="370840">
                <a:tc>
                  <a:txBody>
                    <a:bodyPr/>
                    <a:lstStyle/>
                    <a:p>
                      <a:r>
                        <a:rPr lang="en-US" sz="1600" dirty="0" smtClean="0"/>
                        <a:t>Create a timeline</a:t>
                      </a:r>
                      <a:r>
                        <a:rPr lang="en-US" sz="1600" baseline="0" dirty="0" smtClean="0"/>
                        <a:t> for when the training will go online and the start and end dates for all current employees to do the training</a:t>
                      </a:r>
                      <a:endParaRPr lang="en-US" sz="1600" dirty="0"/>
                    </a:p>
                  </a:txBody>
                  <a:tcPr/>
                </a:tc>
                <a:tc>
                  <a:txBody>
                    <a:bodyPr/>
                    <a:lstStyle/>
                    <a:p>
                      <a:r>
                        <a:rPr lang="en-US" sz="1600" dirty="0" smtClean="0"/>
                        <a:t>Human Resources employee training committee</a:t>
                      </a:r>
                      <a:endParaRPr lang="en-US" sz="1600" dirty="0"/>
                    </a:p>
                  </a:txBody>
                  <a:tcPr/>
                </a:tc>
                <a:tc>
                  <a:txBody>
                    <a:bodyPr/>
                    <a:lstStyle/>
                    <a:p>
                      <a:r>
                        <a:rPr lang="en-US" sz="1600" dirty="0" smtClean="0"/>
                        <a:t>By the end of</a:t>
                      </a:r>
                      <a:r>
                        <a:rPr lang="en-US" sz="1600" baseline="0" dirty="0" smtClean="0"/>
                        <a:t> the Spring Semester</a:t>
                      </a:r>
                      <a:endParaRPr lang="en-US" sz="1600" dirty="0"/>
                    </a:p>
                  </a:txBody>
                  <a:tcPr/>
                </a:tc>
              </a:tr>
              <a:tr h="370840">
                <a:tc>
                  <a:txBody>
                    <a:bodyPr/>
                    <a:lstStyle/>
                    <a:p>
                      <a:r>
                        <a:rPr lang="en-US" sz="1600" dirty="0" smtClean="0"/>
                        <a:t>Create a plan for training new and future employees with</a:t>
                      </a:r>
                      <a:r>
                        <a:rPr lang="en-US" sz="1600" baseline="0" dirty="0" smtClean="0"/>
                        <a:t> this training</a:t>
                      </a:r>
                      <a:endParaRPr lang="en-US" sz="1600" dirty="0"/>
                    </a:p>
                  </a:txBody>
                  <a:tcPr/>
                </a:tc>
                <a:tc>
                  <a:txBody>
                    <a:bodyPr/>
                    <a:lstStyle/>
                    <a:p>
                      <a:r>
                        <a:rPr lang="en-US" sz="1600" dirty="0" smtClean="0"/>
                        <a:t>Human Resources employee</a:t>
                      </a:r>
                      <a:r>
                        <a:rPr lang="en-US" sz="1600" baseline="0" dirty="0" smtClean="0"/>
                        <a:t> training committee</a:t>
                      </a:r>
                      <a:endParaRPr lang="en-US" sz="1600" dirty="0"/>
                    </a:p>
                  </a:txBody>
                  <a:tcPr/>
                </a:tc>
                <a:tc>
                  <a:txBody>
                    <a:bodyPr/>
                    <a:lstStyle/>
                    <a:p>
                      <a:r>
                        <a:rPr lang="en-US" sz="1600" dirty="0" smtClean="0"/>
                        <a:t>By the end of the</a:t>
                      </a:r>
                      <a:r>
                        <a:rPr lang="en-US" sz="1600" baseline="0" dirty="0" smtClean="0"/>
                        <a:t> Spring Semester</a:t>
                      </a:r>
                      <a:endParaRPr lang="en-US" sz="1600" dirty="0"/>
                    </a:p>
                  </a:txBody>
                  <a:tcPr/>
                </a:tc>
              </a:tr>
            </a:tbl>
          </a:graphicData>
        </a:graphic>
      </p:graphicFrame>
      <p:sp>
        <p:nvSpPr>
          <p:cNvPr id="4" name="Rectangle 3"/>
          <p:cNvSpPr/>
          <p:nvPr/>
        </p:nvSpPr>
        <p:spPr bwMode="auto">
          <a:xfrm>
            <a:off x="7986713" y="6439"/>
            <a:ext cx="838200" cy="1219200"/>
          </a:xfrm>
          <a:prstGeom prst="rect">
            <a:avLst/>
          </a:prstGeom>
          <a:solidFill>
            <a:srgbClr val="FF66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0876812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 Evangelism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62D6B15-4AC3-40F7-A6B0-7952FD27E1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(Bright blue design)</Template>
  <TotalTime>851</TotalTime>
  <Words>3800</Words>
  <Application>Microsoft Macintosh PowerPoint</Application>
  <PresentationFormat>On-screen Show (4:3)</PresentationFormat>
  <Paragraphs>244</Paragraphs>
  <Slides>21</Slides>
  <Notes>9</Notes>
  <HiddenSlides>0</HiddenSlides>
  <MMClips>1</MMClips>
  <ScaleCrop>false</ScaleCrop>
  <HeadingPairs>
    <vt:vector size="4" baseType="variant">
      <vt:variant>
        <vt:lpstr>Design Template</vt:lpstr>
      </vt:variant>
      <vt:variant>
        <vt:i4>2</vt:i4>
      </vt:variant>
      <vt:variant>
        <vt:lpstr>Slide Titles</vt:lpstr>
      </vt:variant>
      <vt:variant>
        <vt:i4>21</vt:i4>
      </vt:variant>
    </vt:vector>
  </HeadingPairs>
  <TitlesOfParts>
    <vt:vector size="23" baseType="lpstr">
      <vt:lpstr>Blue Evangelism Segoe</vt:lpstr>
      <vt:lpstr>White with Courier font for code slides</vt:lpstr>
      <vt:lpstr>Welcoming Transgender Students: An Action Plan of Inclusion </vt:lpstr>
      <vt:lpstr>10 Things to Know About Transgender People</vt:lpstr>
      <vt:lpstr>Defining Terms </vt:lpstr>
      <vt:lpstr>What is Inclusion? </vt:lpstr>
      <vt:lpstr>Centrist College  3-Year Action Plan</vt:lpstr>
      <vt:lpstr>Campus Programming </vt:lpstr>
      <vt:lpstr>Action Steps for Campus Programming</vt:lpstr>
      <vt:lpstr>Diversity Training</vt:lpstr>
      <vt:lpstr>Action Steps for Diversity  Training</vt:lpstr>
      <vt:lpstr>Safe Zone Training</vt:lpstr>
      <vt:lpstr>Action Steps for Safe Zone Training </vt:lpstr>
      <vt:lpstr>Admissions Questions</vt:lpstr>
      <vt:lpstr>Action Steps for Admission Questions</vt:lpstr>
      <vt:lpstr>Preferred Name Inclusion </vt:lpstr>
      <vt:lpstr>Action Steps for Preferred Name Inclusion</vt:lpstr>
      <vt:lpstr>Gender Neutral Housing</vt:lpstr>
      <vt:lpstr>Action Steps for Gender- Neutral Housing</vt:lpstr>
      <vt:lpstr>Gender-Neutral Bathrooms</vt:lpstr>
      <vt:lpstr>Action Steps for Gender- Neutral Bathrooms</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Case Study</dc:title>
  <dc:creator>Patty Mitchell</dc:creator>
  <cp:keywords/>
  <cp:lastModifiedBy>Katherine Campbell</cp:lastModifiedBy>
  <cp:revision>70</cp:revision>
  <dcterms:created xsi:type="dcterms:W3CDTF">2016-02-26T15:40:03Z</dcterms:created>
  <dcterms:modified xsi:type="dcterms:W3CDTF">2016-02-26T15:45:46Z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TC102867199990</vt:lpwstr>
  </property>
</Properties>
</file>