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20"/>
  </p:notesMasterIdLst>
  <p:sldIdLst>
    <p:sldId id="256" r:id="rId2"/>
    <p:sldId id="276" r:id="rId3"/>
    <p:sldId id="275" r:id="rId4"/>
    <p:sldId id="271" r:id="rId5"/>
    <p:sldId id="273" r:id="rId6"/>
    <p:sldId id="274" r:id="rId7"/>
    <p:sldId id="259" r:id="rId8"/>
    <p:sldId id="267" r:id="rId9"/>
    <p:sldId id="268" r:id="rId10"/>
    <p:sldId id="269" r:id="rId11"/>
    <p:sldId id="277" r:id="rId12"/>
    <p:sldId id="270" r:id="rId13"/>
    <p:sldId id="278" r:id="rId14"/>
    <p:sldId id="264" r:id="rId15"/>
    <p:sldId id="261" r:id="rId16"/>
    <p:sldId id="262" r:id="rId17"/>
    <p:sldId id="26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1" autoAdjust="0"/>
    <p:restoredTop sz="94660"/>
  </p:normalViewPr>
  <p:slideViewPr>
    <p:cSldViewPr snapToGrid="0">
      <p:cViewPr varScale="1">
        <p:scale>
          <a:sx n="56" d="100"/>
          <a:sy n="56" d="100"/>
        </p:scale>
        <p:origin x="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861BF-5FB7-4794-AED5-741B10063F4C}" type="datetimeFigureOut">
              <a:rPr lang="en-US"/>
              <a:t>2/25/2016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EB1FD-8551-45BF-873F-A92B266FC06D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1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EB1FD-8551-45BF-873F-A92B266FC06D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32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EB1FD-8551-45BF-873F-A92B266FC06D}" type="slidenum">
              <a:rPr lang="en-US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17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EB1FD-8551-45BF-873F-A92B266FC06D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2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EB1FD-8551-45BF-873F-A92B266FC06D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39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EB1FD-8551-45BF-873F-A92B266FC06D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315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EB1FD-8551-45BF-873F-A92B266FC06D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511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EB1FD-8551-45BF-873F-A92B266FC06D}" type="slidenum">
              <a:rPr lang="en-US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30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EB1FD-8551-45BF-873F-A92B266FC06D}" type="slidenum">
              <a:rPr lang="en-US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8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EB1FD-8551-45BF-873F-A92B266FC06D}" type="slidenum">
              <a:rPr lang="en-US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02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EB1FD-8551-45BF-873F-A92B266FC06D}" type="slidenum">
              <a:rPr lang="en-US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5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97EDCAD-3398-40CA-AEE0-87C7CABDFAC2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3907F8A-CA62-4FEA-B21F-04F30EA8F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5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DCAD-3398-40CA-AEE0-87C7CABDFAC2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7F8A-CA62-4FEA-B21F-04F30EA8F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63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97EDCAD-3398-40CA-AEE0-87C7CABDFAC2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3907F8A-CA62-4FEA-B21F-04F30EA8F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4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97EDCAD-3398-40CA-AEE0-87C7CABDFAC2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3907F8A-CA62-4FEA-B21F-04F30EA8FC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786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97EDCAD-3398-40CA-AEE0-87C7CABDFAC2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3907F8A-CA62-4FEA-B21F-04F30EA8F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4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DCAD-3398-40CA-AEE0-87C7CABDFAC2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7F8A-CA62-4FEA-B21F-04F30EA8F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4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DCAD-3398-40CA-AEE0-87C7CABDFAC2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7F8A-CA62-4FEA-B21F-04F30EA8F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DCAD-3398-40CA-AEE0-87C7CABDFAC2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7F8A-CA62-4FEA-B21F-04F30EA8F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97EDCAD-3398-40CA-AEE0-87C7CABDFAC2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3907F8A-CA62-4FEA-B21F-04F30EA8F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1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DCAD-3398-40CA-AEE0-87C7CABDFAC2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7F8A-CA62-4FEA-B21F-04F30EA8F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97EDCAD-3398-40CA-AEE0-87C7CABDFAC2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3907F8A-CA62-4FEA-B21F-04F30EA8F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DCAD-3398-40CA-AEE0-87C7CABDFAC2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7F8A-CA62-4FEA-B21F-04F30EA8F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4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DCAD-3398-40CA-AEE0-87C7CABDFAC2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7F8A-CA62-4FEA-B21F-04F30EA8F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5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DCAD-3398-40CA-AEE0-87C7CABDFAC2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7F8A-CA62-4FEA-B21F-04F30EA8F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8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DCAD-3398-40CA-AEE0-87C7CABDFAC2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7F8A-CA62-4FEA-B21F-04F30EA8F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7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DCAD-3398-40CA-AEE0-87C7CABDFAC2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7F8A-CA62-4FEA-B21F-04F30EA8F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DCAD-3398-40CA-AEE0-87C7CABDFAC2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7F8A-CA62-4FEA-B21F-04F30EA8F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4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EDCAD-3398-40CA-AEE0-87C7CABDFAC2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07F8A-CA62-4FEA-B21F-04F30EA8F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03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mbdalegal.org/know-your-rights/transgender/supporting-trans-students" TargetMode="External"/><Relationship Id="rId3" Type="http://schemas.openxmlformats.org/officeDocument/2006/relationships/hyperlink" Target="http://www.advocate.com/politics/transgender/2012/08/15/top-10-trans-friendly-colleges-and-universities" TargetMode="External"/><Relationship Id="rId7" Type="http://schemas.openxmlformats.org/officeDocument/2006/relationships/hyperlink" Target="http://www.advocate.com/transgender/2015/07/27/these-are-trans-women-killed-so-far-us-201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na.org/faq/transgender" TargetMode="External"/><Relationship Id="rId5" Type="http://schemas.openxmlformats.org/officeDocument/2006/relationships/hyperlink" Target="http://24.media.tumblr.com/d22de238080c3bebc566cea9f4d9c298/tumblr_monxia4Hho1s77xzko2_500.jpg" TargetMode="External"/><Relationship Id="rId4" Type="http://schemas.openxmlformats.org/officeDocument/2006/relationships/hyperlink" Target="http://ballbearingsmag.com/2015/02/23/safezone-offers-haven-for-lgbtqa-community/" TargetMode="External"/><Relationship Id="rId9" Type="http://schemas.openxmlformats.org/officeDocument/2006/relationships/hyperlink" Target="http://www.rrsonline.org/?page_id=94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T</a:t>
            </a:r>
            <a:r>
              <a:rPr lang="en-US" b="1" i="1" dirty="0" smtClean="0">
                <a:solidFill>
                  <a:srgbClr val="FFC000"/>
                </a:solidFill>
              </a:rPr>
              <a:t>r</a:t>
            </a:r>
            <a:r>
              <a:rPr lang="en-US" b="1" i="1" dirty="0" smtClean="0">
                <a:solidFill>
                  <a:srgbClr val="00B050"/>
                </a:solidFill>
              </a:rPr>
              <a:t>a</a:t>
            </a:r>
            <a:r>
              <a:rPr lang="en-US" b="1" i="1" dirty="0" smtClean="0">
                <a:solidFill>
                  <a:srgbClr val="0070C0"/>
                </a:solidFill>
              </a:rPr>
              <a:t>n</a:t>
            </a:r>
            <a:r>
              <a:rPr lang="en-US" b="1" i="1" dirty="0" smtClean="0">
                <a:solidFill>
                  <a:srgbClr val="7030A0"/>
                </a:solidFill>
              </a:rPr>
              <a:t>s</a:t>
            </a:r>
            <a:r>
              <a:rPr lang="en-US" dirty="0" smtClean="0"/>
              <a:t>forming Awareness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Submitted by: Aracelis Figueroa, Jacque Jankiewicz, Jennifer Fazal, Chris Allen from University of Wisconsin-Whitewater</a:t>
            </a:r>
          </a:p>
        </p:txBody>
      </p:sp>
    </p:spTree>
    <p:extLst>
      <p:ext uri="{BB962C8B-B14F-4D97-AF65-F5344CB8AC3E}">
        <p14:creationId xmlns:p14="http://schemas.microsoft.com/office/powerpoint/2010/main" val="13265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t="2281" r="4243" b="14911"/>
          <a:stretch>
            <a:fillRect/>
          </a:stretch>
        </p:blipFill>
        <p:spPr>
          <a:xfrm>
            <a:off x="2205955" y="3639383"/>
            <a:ext cx="3995737" cy="1500187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35300" y="2057401"/>
            <a:ext cx="9619621" cy="44935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latin typeface="+mn-lt"/>
              </a:rPr>
              <a:t>Total Number of Students (FTE) = 12,000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</a:rPr>
              <a:t>A campus climate survey was conducted in April 2015 (for 2014-2015 academic year) to evaluate student impressions on campus.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" b="1" dirty="0">
                <a:latin typeface="+mn-lt"/>
              </a:rPr>
              <a:t> 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latin typeface="+mn-lt"/>
              </a:rPr>
              <a:t>1,700 total responses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latin typeface="+mn-lt"/>
              </a:rPr>
              <a:t>4% or 68 students self-identified as transgender on the </a:t>
            </a:r>
            <a:r>
              <a:rPr lang="en-US" sz="1400" dirty="0" smtClean="0">
                <a:latin typeface="+mn-lt"/>
              </a:rPr>
              <a:t>survey</a:t>
            </a:r>
            <a:endParaRPr lang="en-US" sz="14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15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15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15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15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15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15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1500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sz="1500" dirty="0">
              <a:latin typeface="+mn-lt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500" dirty="0" smtClean="0">
                <a:latin typeface="+mn-lt"/>
              </a:rPr>
              <a:t>15</a:t>
            </a:r>
            <a:r>
              <a:rPr lang="en-US" sz="1500" dirty="0">
                <a:latin typeface="+mn-lt"/>
              </a:rPr>
              <a:t>% of transgender respondents reported feeling unsupported on campus due to interactions with faculty and staff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1500" dirty="0">
                <a:latin typeface="+mn-lt"/>
              </a:rPr>
              <a:t>5% of transgender respondents reported at least one instance of harassment on campus that was directly correlated to their gender identity within the past year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facts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1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Facts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311" y="2130987"/>
            <a:ext cx="2878742" cy="401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4936" y="2990629"/>
            <a:ext cx="5796104" cy="22313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Under Federal Law: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Title IX of the 1964 Civil Rights Act prohibits discrimination on the basis of sex.</a:t>
            </a:r>
          </a:p>
          <a:p>
            <a:pPr marL="628650" lvl="1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latin typeface="+mn-lt"/>
              </a:rPr>
              <a:t>The U.S. Department of Education (ED) has stated that Title IX also applies to gender identity.</a:t>
            </a:r>
          </a:p>
          <a:p>
            <a:pPr marL="628650" lvl="1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latin typeface="+mn-lt"/>
              </a:rPr>
              <a:t>The U.S. Department  of  Justice  (DOJ)  and  the ED affirmed that transgender students should not be singled out to use a separate, designated restroom or made to room </a:t>
            </a:r>
            <a:r>
              <a:rPr lang="en-US" sz="1400" dirty="0" smtClean="0">
                <a:latin typeface="+mn-lt"/>
              </a:rPr>
              <a:t>separately</a:t>
            </a:r>
            <a:endParaRPr lang="en-US" sz="1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233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000" u="sng" dirty="0" smtClean="0">
                <a:latin typeface="Impact" panose="020B0806030902050204" pitchFamily="34" charset="0"/>
              </a:rPr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Linus, a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male-presenting transsexual student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wants to change the female name and gender status on his records.  However, he is told by the school’s registrar’s office that they won’t alter his records unless he receives a 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court-ordered name change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brings in a letter from his doctor indicating that he has completed gender confirmation surgery.  Linus states that he </a:t>
            </a: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 afford these procedures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hasn’t decided for sure that he even wants surgery.  He comes to you as the director of the campus LGBT center. 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 you intervene in this situation?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7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2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intervene in this situation?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Investigate requirements under state law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cs typeface="Arial" panose="020B0604020202020204" pitchFamily="34" charset="0"/>
              </a:rPr>
              <a:t> Research how many transsexual students are affected by the policy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cs typeface="Arial" panose="020B0604020202020204" pitchFamily="34" charset="0"/>
              </a:rPr>
              <a:t>Consider how other campuses handle the issue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cs typeface="Arial" panose="020B0604020202020204" pitchFamily="34" charset="0"/>
              </a:rPr>
              <a:t>Recognize that a student's gender expression and their campus records and identification have to be consistent for their safety and to help protect them from discrimination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cs typeface="Arial" panose="020B0604020202020204" pitchFamily="34" charset="0"/>
              </a:rPr>
              <a:t>Recognize that a student shouldn’t be pushed into SRS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cs typeface="Arial" panose="020B0604020202020204" pitchFamily="34" charset="0"/>
              </a:rPr>
              <a:t> Make sure that Student Affairs offices like the registrar and human resources, which are often overlooked by Safe Zone or Ally Program trainings, are included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/>
              <a:t>Duke/UCLA</a:t>
            </a:r>
          </a:p>
          <a:p>
            <a:pPr lvl="1"/>
            <a:r>
              <a:rPr lang="en-US" dirty="0"/>
              <a:t>Offering health care insurance for gender confirmation surgery for transgender students</a:t>
            </a:r>
          </a:p>
          <a:p>
            <a:r>
              <a:rPr lang="en-US" sz="3000" dirty="0"/>
              <a:t>UMass Amherst</a:t>
            </a:r>
          </a:p>
          <a:p>
            <a:pPr lvl="1"/>
            <a:r>
              <a:rPr lang="en-US" dirty="0"/>
              <a:t>Created a policy to allow transgender students to participate in single-sex sports</a:t>
            </a:r>
          </a:p>
          <a:p>
            <a:r>
              <a:rPr lang="en-US" sz="3000" dirty="0" smtClean="0"/>
              <a:t>Ithaca </a:t>
            </a:r>
            <a:r>
              <a:rPr lang="en-US" sz="3000" dirty="0"/>
              <a:t>College</a:t>
            </a:r>
          </a:p>
          <a:p>
            <a:pPr lvl="1"/>
            <a:r>
              <a:rPr lang="en-US" dirty="0"/>
              <a:t>Has an LGBT residence hall community and gender-inclusive housing</a:t>
            </a:r>
          </a:p>
          <a:p>
            <a:r>
              <a:rPr lang="en-US" sz="3000" dirty="0"/>
              <a:t>New York University</a:t>
            </a:r>
          </a:p>
          <a:p>
            <a:pPr lvl="1"/>
            <a:r>
              <a:rPr lang="en-US" dirty="0"/>
              <a:t>Offers programming through Trans Awareness Week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64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Currently doing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600" dirty="0"/>
              <a:t>IMPACT</a:t>
            </a:r>
          </a:p>
          <a:p>
            <a:pPr lvl="1"/>
            <a:r>
              <a:rPr lang="en-US" sz="2200" dirty="0"/>
              <a:t>Student Organization that educates interested parties on the LGBT community </a:t>
            </a:r>
          </a:p>
          <a:p>
            <a:r>
              <a:rPr lang="en-US" sz="2600" dirty="0"/>
              <a:t>PRIDE Center</a:t>
            </a:r>
          </a:p>
          <a:p>
            <a:pPr lvl="1"/>
            <a:r>
              <a:rPr lang="en-US" sz="2200" dirty="0"/>
              <a:t>LGBT Coordinator-Graduate Assistant position</a:t>
            </a:r>
          </a:p>
          <a:p>
            <a:r>
              <a:rPr lang="en-US" sz="2600" dirty="0"/>
              <a:t>Gender neutral bathrooms in academic buildings</a:t>
            </a:r>
          </a:p>
          <a:p>
            <a:r>
              <a:rPr lang="en-US" sz="2600" dirty="0"/>
              <a:t>Safe Zone Training</a:t>
            </a:r>
          </a:p>
          <a:p>
            <a:pPr lvl="1"/>
            <a:r>
              <a:rPr lang="en-US" sz="2200" dirty="0"/>
              <a:t>Optional training to learn how to be an ally to the LGBT community</a:t>
            </a:r>
          </a:p>
          <a:p>
            <a:r>
              <a:rPr lang="en-US" sz="2600" dirty="0"/>
              <a:t>Coming Out Day </a:t>
            </a:r>
          </a:p>
          <a:p>
            <a:pPr lvl="1"/>
            <a:r>
              <a:rPr lang="en-US" sz="2200" dirty="0"/>
              <a:t>Program to give the campus community an opportunity to share their coming out story</a:t>
            </a:r>
          </a:p>
        </p:txBody>
      </p:sp>
    </p:spTree>
    <p:extLst>
      <p:ext uri="{BB962C8B-B14F-4D97-AF65-F5344CB8AC3E}">
        <p14:creationId xmlns:p14="http://schemas.microsoft.com/office/powerpoint/2010/main" val="161407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Safe zone training is optional</a:t>
            </a:r>
          </a:p>
          <a:p>
            <a:r>
              <a:rPr lang="en-US" sz="2400" dirty="0"/>
              <a:t>LGBT Coordinator role is not a full time position</a:t>
            </a:r>
          </a:p>
        </p:txBody>
      </p:sp>
    </p:spTree>
    <p:extLst>
      <p:ext uri="{BB962C8B-B14F-4D97-AF65-F5344CB8AC3E}">
        <p14:creationId xmlns:p14="http://schemas.microsoft.com/office/powerpoint/2010/main" val="43206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600" dirty="0"/>
              <a:t>Gender Inclusive Housing on specific floors in 3 residence halls</a:t>
            </a:r>
          </a:p>
          <a:p>
            <a:pPr lvl="1"/>
            <a:r>
              <a:rPr lang="en-US" sz="2200" dirty="0"/>
              <a:t>Add gender neutral bathrooms on these floors as well</a:t>
            </a:r>
          </a:p>
          <a:p>
            <a:r>
              <a:rPr lang="en-US" sz="2600" dirty="0"/>
              <a:t>Revise the university's mission statement to address sexual orientation and gender identity inclusivity on campus.</a:t>
            </a:r>
          </a:p>
          <a:p>
            <a:r>
              <a:rPr lang="en-US" sz="2600" dirty="0"/>
              <a:t>Formalized, mandatory training for faculty, staff, and student-employees</a:t>
            </a:r>
          </a:p>
          <a:p>
            <a:r>
              <a:rPr lang="en-US" sz="2600" dirty="0"/>
              <a:t>Asking and using preferred pronouns and names of students</a:t>
            </a:r>
          </a:p>
          <a:p>
            <a:r>
              <a:rPr lang="en-US" sz="2600" dirty="0"/>
              <a:t>Boxes &amp; Walls Programming efforts</a:t>
            </a:r>
          </a:p>
          <a:p>
            <a:pPr lvl="1"/>
            <a:r>
              <a:rPr lang="en-US" sz="2200" dirty="0"/>
              <a:t>Week long oppression experience designed to educate students on diversity and inclusion </a:t>
            </a:r>
          </a:p>
          <a:p>
            <a:r>
              <a:rPr lang="en-US" sz="2600" dirty="0"/>
              <a:t>Allow students to self-identity on applications and departmental forms</a:t>
            </a:r>
          </a:p>
          <a:p>
            <a:pPr lvl="1"/>
            <a:r>
              <a:rPr lang="en-US" sz="2200" dirty="0"/>
              <a:t>Gender and preferred name</a:t>
            </a:r>
          </a:p>
        </p:txBody>
      </p:sp>
    </p:spTree>
    <p:extLst>
      <p:ext uri="{BB962C8B-B14F-4D97-AF65-F5344CB8AC3E}">
        <p14:creationId xmlns:p14="http://schemas.microsoft.com/office/powerpoint/2010/main" val="363131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Beemyn G. &amp; Windmeyer S. (2012) The top 10 trans-friendly colleges and universities. Retrieved from: </a:t>
            </a:r>
            <a:r>
              <a:rPr lang="en-US" u="sng" dirty="0">
                <a:hlinkClick r:id="rId3"/>
              </a:rPr>
              <a:t>http://www.advocate.com/politics/transgender/2012/08/15/top-10-trans-friendly-colleges-and-universities</a:t>
            </a:r>
            <a:endParaRPr lang="en-US" dirty="0"/>
          </a:p>
          <a:p>
            <a:r>
              <a:rPr lang="en-US" dirty="0"/>
              <a:t>Case Study Developed by Genny Beemyn Director, The Stonewall Center, University of Massachusetts, Amherst, Retrieved from http://www.umass.edu/stonewall/uploads/listWidget/8756/trans%20case%20studies.pdf</a:t>
            </a:r>
          </a:p>
          <a:p>
            <a:r>
              <a:rPr lang="en-US" dirty="0"/>
              <a:t>Infographic on Transgender Facts. (2010). Retrieved from </a:t>
            </a:r>
            <a:r>
              <a:rPr lang="en-US" dirty="0">
                <a:hlinkClick r:id="rId4"/>
              </a:rPr>
              <a:t>http://ballbearingsmag.com/2015/02/23/safezone-offers-haven-for-lgbtqa-community/</a:t>
            </a:r>
            <a:endParaRPr lang="en-US" dirty="0"/>
          </a:p>
          <a:p>
            <a:r>
              <a:rPr lang="en-US" dirty="0"/>
              <a:t>Infographic on Transgender Statistics. (2013). Retrieved from http://www.brownpoliticalreview.org/tag/lgbt-rights/</a:t>
            </a:r>
          </a:p>
          <a:p>
            <a:r>
              <a:rPr lang="en-US" dirty="0"/>
              <a:t>Infographic. Retrieved from </a:t>
            </a:r>
            <a:r>
              <a:rPr lang="en-US" dirty="0">
                <a:hlinkClick r:id="rId5"/>
              </a:rPr>
              <a:t>http://24.media.tumblr.com/d22de238080c3bebc566cea9f4d9c298/tumblr_monxia4Hho1s77xzko2_500.jpg</a:t>
            </a:r>
            <a:endParaRPr lang="en-US" dirty="0"/>
          </a:p>
          <a:p>
            <a:r>
              <a:rPr lang="en-US" dirty="0" smtClean="0"/>
              <a:t>Intersex </a:t>
            </a:r>
            <a:r>
              <a:rPr lang="en-US" dirty="0"/>
              <a:t>Society of North America. (2015) What's the difference between being transgender or transsexual and having an intersex condition? ISNA.com.</a:t>
            </a:r>
            <a:br>
              <a:rPr lang="en-US" dirty="0"/>
            </a:b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www.isna.org/faq/transgender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Kellaway </a:t>
            </a:r>
            <a:r>
              <a:rPr lang="en-US" dirty="0"/>
              <a:t>&amp; Brydum, 2016, Retrieved from </a:t>
            </a: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www.advocate.com/transgender/2015/07/27/these-are-trans-women-killed-so-far-us-2015</a:t>
            </a:r>
            <a:endParaRPr lang="en-US" dirty="0"/>
          </a:p>
          <a:p>
            <a:r>
              <a:rPr lang="en-US" dirty="0"/>
              <a:t>Lambda Legal. Best practices for supporting transgender students. Retrieved from: </a:t>
            </a:r>
            <a:r>
              <a:rPr lang="en-US" u="sng" dirty="0">
                <a:hlinkClick r:id="rId8"/>
              </a:rPr>
              <a:t>http://www.lambdalegal.org/know-your-rights/transgender/supporting-trans-students</a:t>
            </a:r>
            <a:endParaRPr lang="en-US" dirty="0"/>
          </a:p>
          <a:p>
            <a:r>
              <a:rPr lang="en-US" dirty="0" smtClean="0"/>
              <a:t>Rape </a:t>
            </a:r>
            <a:r>
              <a:rPr lang="en-US" dirty="0"/>
              <a:t>Response Services, National Statistics, Retrieved from </a:t>
            </a:r>
            <a:r>
              <a:rPr lang="en-US" dirty="0">
                <a:hlinkClick r:id="rId9"/>
              </a:rPr>
              <a:t>http://www.rrsonline.org/?page_id=944</a:t>
            </a:r>
            <a:r>
              <a:rPr lang="en-US" dirty="0"/>
              <a:t>) (Original Publication: Stotzer, R. (2009). Violence against transgender people: A review of United States data. </a:t>
            </a:r>
            <a:r>
              <a:rPr lang="en-US" i="1" dirty="0"/>
              <a:t>Aggression and Violent Behavior, 14</a:t>
            </a:r>
            <a:r>
              <a:rPr lang="en-US" dirty="0"/>
              <a:t>, 170-179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0" y="9167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1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This professional development series will help you gain a better understanding of the transgender students on our campus and how to better serve their needs. Some goals this presentation include:</a:t>
            </a:r>
          </a:p>
          <a:p>
            <a:pPr lvl="1"/>
            <a:r>
              <a:rPr lang="en-US" dirty="0" smtClean="0"/>
              <a:t>To bring awareness to the issues that effect transgender college students</a:t>
            </a:r>
          </a:p>
          <a:p>
            <a:pPr lvl="1"/>
            <a:r>
              <a:rPr lang="en-US" dirty="0" smtClean="0"/>
              <a:t>To combat stereotypes against the transgender community</a:t>
            </a:r>
          </a:p>
          <a:p>
            <a:pPr lvl="1"/>
            <a:r>
              <a:rPr lang="en-US" dirty="0" smtClean="0"/>
              <a:t>To benchmark with other institutions on the practices implemented on their campus</a:t>
            </a:r>
          </a:p>
          <a:p>
            <a:pPr lvl="1"/>
            <a:r>
              <a:rPr lang="en-US" dirty="0" smtClean="0"/>
              <a:t>To foster change through assessment of current practices and the execution of an action plan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7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0" y="533400"/>
            <a:ext cx="533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</a:t>
            </a:r>
          </a:p>
          <a:p>
            <a:r>
              <a:rPr lang="en-US" sz="2800" dirty="0"/>
              <a:t>E</a:t>
            </a:r>
          </a:p>
          <a:p>
            <a:r>
              <a:rPr lang="en-US" sz="2800" dirty="0"/>
              <a:t>S</a:t>
            </a:r>
          </a:p>
          <a:p>
            <a:r>
              <a:rPr lang="en-US" sz="2800" dirty="0"/>
              <a:t>B</a:t>
            </a:r>
          </a:p>
          <a:p>
            <a:r>
              <a:rPr lang="en-US" sz="2800" dirty="0"/>
              <a:t>I</a:t>
            </a:r>
          </a:p>
          <a:p>
            <a:r>
              <a:rPr lang="en-US" sz="2800" dirty="0"/>
              <a:t>A</a:t>
            </a:r>
          </a:p>
          <a:p>
            <a:r>
              <a:rPr lang="en-US" sz="2800" dirty="0"/>
              <a:t>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533401"/>
            <a:ext cx="533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G</a:t>
            </a:r>
            <a:endParaRPr lang="en-US" sz="2800" b="1" dirty="0">
              <a:solidFill>
                <a:srgbClr val="FFC000"/>
              </a:solidFill>
            </a:endParaRPr>
          </a:p>
          <a:p>
            <a:r>
              <a:rPr lang="en-US" sz="2800" dirty="0"/>
              <a:t>A</a:t>
            </a:r>
          </a:p>
          <a:p>
            <a:r>
              <a:rPr lang="en-US" sz="2800" dirty="0"/>
              <a:t>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533401"/>
            <a:ext cx="533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B</a:t>
            </a:r>
          </a:p>
          <a:p>
            <a:r>
              <a:rPr lang="en-US" sz="2800" dirty="0"/>
              <a:t>I</a:t>
            </a:r>
          </a:p>
          <a:p>
            <a:r>
              <a:rPr lang="en-US" sz="2800" dirty="0"/>
              <a:t>S</a:t>
            </a:r>
          </a:p>
          <a:p>
            <a:r>
              <a:rPr lang="en-US" sz="2800" dirty="0"/>
              <a:t>E</a:t>
            </a:r>
          </a:p>
          <a:p>
            <a:r>
              <a:rPr lang="en-US" sz="2800" dirty="0"/>
              <a:t>X</a:t>
            </a:r>
          </a:p>
          <a:p>
            <a:r>
              <a:rPr lang="en-US" sz="2800" dirty="0"/>
              <a:t>U</a:t>
            </a:r>
          </a:p>
          <a:p>
            <a:r>
              <a:rPr lang="en-US" sz="2800" dirty="0"/>
              <a:t>A</a:t>
            </a:r>
          </a:p>
          <a:p>
            <a:r>
              <a:rPr lang="en-US" sz="2800" dirty="0"/>
              <a:t>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0" y="533401"/>
            <a:ext cx="533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T</a:t>
            </a:r>
            <a:endParaRPr lang="en-US" sz="2800" b="1" dirty="0">
              <a:solidFill>
                <a:srgbClr val="7030A0"/>
              </a:solidFill>
            </a:endParaRPr>
          </a:p>
          <a:p>
            <a:r>
              <a:rPr lang="en-US" sz="2800" dirty="0"/>
              <a:t>R</a:t>
            </a:r>
          </a:p>
          <a:p>
            <a:r>
              <a:rPr lang="en-US" sz="2800" dirty="0"/>
              <a:t>A</a:t>
            </a:r>
          </a:p>
          <a:p>
            <a:r>
              <a:rPr lang="en-US" sz="2800" dirty="0"/>
              <a:t>N</a:t>
            </a:r>
          </a:p>
          <a:p>
            <a:r>
              <a:rPr lang="en-US" sz="2800" dirty="0"/>
              <a:t>S</a:t>
            </a:r>
          </a:p>
          <a:p>
            <a:r>
              <a:rPr lang="en-US" sz="2800" dirty="0"/>
              <a:t>G</a:t>
            </a:r>
          </a:p>
          <a:p>
            <a:r>
              <a:rPr lang="en-US" sz="2800" dirty="0"/>
              <a:t>E</a:t>
            </a:r>
          </a:p>
          <a:p>
            <a:r>
              <a:rPr lang="en-US" sz="2800" dirty="0"/>
              <a:t>N</a:t>
            </a:r>
          </a:p>
          <a:p>
            <a:r>
              <a:rPr lang="en-US" sz="2800" dirty="0"/>
              <a:t>D</a:t>
            </a:r>
          </a:p>
          <a:p>
            <a:r>
              <a:rPr lang="en-US" sz="2800" dirty="0"/>
              <a:t>E</a:t>
            </a:r>
          </a:p>
          <a:p>
            <a:r>
              <a:rPr lang="en-US" sz="2800" dirty="0"/>
              <a:t>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62800" y="609600"/>
            <a:ext cx="685800" cy="48006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5715000" y="4724400"/>
            <a:ext cx="1219200" cy="609600"/>
          </a:xfrm>
          <a:prstGeom prst="leftArrow">
            <a:avLst>
              <a:gd name="adj1" fmla="val 62857"/>
              <a:gd name="adj2" fmla="val 92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9800" y="41910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Definition: </a:t>
            </a:r>
          </a:p>
          <a:p>
            <a:r>
              <a:rPr lang="en-US" dirty="0"/>
              <a:t>    Someone born with male or female anatomies but feels like they belong to the opposite gender.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3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089559" y="477570"/>
            <a:ext cx="8221662" cy="6172200"/>
          </a:xfrm>
        </p:spPr>
      </p:pic>
    </p:spTree>
    <p:extLst>
      <p:ext uri="{BB962C8B-B14F-4D97-AF65-F5344CB8AC3E}">
        <p14:creationId xmlns:p14="http://schemas.microsoft.com/office/powerpoint/2010/main" val="232871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988" y="0"/>
            <a:ext cx="4258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0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Stereotypes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/>
              <a:t>to believe unfairly that all people or things with a particular characteristic are the same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They are all confused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They are mentally disturbed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They are gay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They hate their bodies 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They perform in drag shows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They are weird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They are obsessed with surgery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They are molesters 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279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0891774">
            <a:off x="581926" y="718527"/>
            <a:ext cx="58674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“I was born into the wrong body”</a:t>
            </a:r>
          </a:p>
        </p:txBody>
      </p:sp>
      <p:sp>
        <p:nvSpPr>
          <p:cNvPr id="4" name="Rectangle 3"/>
          <p:cNvSpPr/>
          <p:nvPr/>
        </p:nvSpPr>
        <p:spPr>
          <a:xfrm rot="281963">
            <a:off x="2581797" y="3328284"/>
            <a:ext cx="7076565" cy="17570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“I am in the wrong skin”</a:t>
            </a:r>
          </a:p>
        </p:txBody>
      </p:sp>
      <p:sp>
        <p:nvSpPr>
          <p:cNvPr id="5" name="Rectangle 4"/>
          <p:cNvSpPr/>
          <p:nvPr/>
        </p:nvSpPr>
        <p:spPr>
          <a:xfrm rot="890562">
            <a:off x="6704932" y="479381"/>
            <a:ext cx="47322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“I don’t know who to talk to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…”</a:t>
            </a:r>
          </a:p>
        </p:txBody>
      </p:sp>
      <p:sp>
        <p:nvSpPr>
          <p:cNvPr id="6" name="Rectangle 5"/>
          <p:cNvSpPr/>
          <p:nvPr/>
        </p:nvSpPr>
        <p:spPr>
          <a:xfrm rot="20558820">
            <a:off x="7360285" y="4256751"/>
            <a:ext cx="4953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“Why won’t they use the pronouns I use for myself?”</a:t>
            </a:r>
          </a:p>
        </p:txBody>
      </p:sp>
      <p:sp>
        <p:nvSpPr>
          <p:cNvPr id="7" name="Rectangle 6"/>
          <p:cNvSpPr/>
          <p:nvPr/>
        </p:nvSpPr>
        <p:spPr>
          <a:xfrm rot="1043165">
            <a:off x="717596" y="4256752"/>
            <a:ext cx="453516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“Don’t ask me what my birth 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is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…” name </a:t>
            </a:r>
          </a:p>
        </p:txBody>
      </p:sp>
    </p:spTree>
    <p:extLst>
      <p:ext uri="{BB962C8B-B14F-4D97-AF65-F5344CB8AC3E}">
        <p14:creationId xmlns:p14="http://schemas.microsoft.com/office/powerpoint/2010/main" val="180846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9571" y="1137415"/>
            <a:ext cx="3976687" cy="4466679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 smtClean="0"/>
              <a:t>Transgender students:</a:t>
            </a: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800" dirty="0" smtClean="0"/>
              <a:t>At least 21 transgender women were murdered in 2015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800" dirty="0" smtClean="0"/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800" dirty="0" smtClean="0"/>
              <a:t>“Most studies reveal that approximately 50% of transgender people experience sexual violence at some point in their lifetime”</a:t>
            </a:r>
          </a:p>
        </p:txBody>
      </p:sp>
      <p:pic>
        <p:nvPicPr>
          <p:cNvPr id="205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568325"/>
            <a:ext cx="6821487" cy="560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22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2"/>
          <a:stretch/>
        </p:blipFill>
        <p:spPr bwMode="auto">
          <a:xfrm>
            <a:off x="1360966" y="1256189"/>
            <a:ext cx="5958140" cy="413748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0750" y="4867942"/>
            <a:ext cx="11533187" cy="1850287"/>
          </a:xfrm>
          <a:ln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b="1" dirty="0" smtClean="0"/>
              <a:t>Transgender students:</a:t>
            </a: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100" dirty="0" smtClean="0"/>
              <a:t>At least 21 transgender women were murdered in 2015</a:t>
            </a: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 smtClean="0"/>
              <a:t>“Most </a:t>
            </a:r>
            <a:r>
              <a:rPr lang="en-US" sz="2000" dirty="0"/>
              <a:t>studies reveal that approximately 50% of transgender people experience sexual violence at some point in their </a:t>
            </a:r>
            <a:r>
              <a:rPr lang="en-US" sz="2000" dirty="0" smtClean="0"/>
              <a:t>lifetime”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05162" y="1122524"/>
            <a:ext cx="8610600" cy="1293028"/>
          </a:xfrm>
        </p:spPr>
        <p:txBody>
          <a:bodyPr/>
          <a:lstStyle/>
          <a:p>
            <a:r>
              <a:rPr lang="en-US" dirty="0" smtClean="0"/>
              <a:t>NATIONAL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0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Custom 5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100</TotalTime>
  <Words>957</Words>
  <Application>Microsoft Office PowerPoint</Application>
  <PresentationFormat>Widescreen</PresentationFormat>
  <Paragraphs>147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Aharoni</vt:lpstr>
      <vt:lpstr>Arial</vt:lpstr>
      <vt:lpstr>Calibri</vt:lpstr>
      <vt:lpstr>Century Gothic</vt:lpstr>
      <vt:lpstr>Courier New</vt:lpstr>
      <vt:lpstr>Impact</vt:lpstr>
      <vt:lpstr>Times New Roman</vt:lpstr>
      <vt:lpstr>Wingdings</vt:lpstr>
      <vt:lpstr>Vapor Trail</vt:lpstr>
      <vt:lpstr>Transforming Awareness</vt:lpstr>
      <vt:lpstr>Learning Objectives</vt:lpstr>
      <vt:lpstr>PowerPoint Presentation</vt:lpstr>
      <vt:lpstr>PowerPoint Presentation</vt:lpstr>
      <vt:lpstr>PowerPoint Presentation</vt:lpstr>
      <vt:lpstr>Stereotypes to believe unfairly that all people or things with a particular characteristic are the same</vt:lpstr>
      <vt:lpstr>PowerPoint Presentation</vt:lpstr>
      <vt:lpstr>PowerPoint Presentation</vt:lpstr>
      <vt:lpstr>NATIONAL DATA</vt:lpstr>
      <vt:lpstr>Institutional facts</vt:lpstr>
      <vt:lpstr>Institutional Facts</vt:lpstr>
      <vt:lpstr>Case Study</vt:lpstr>
      <vt:lpstr>How do you intervene in this situation?</vt:lpstr>
      <vt:lpstr>Other schools</vt:lpstr>
      <vt:lpstr>Currently doing</vt:lpstr>
      <vt:lpstr>Improvements </vt:lpstr>
      <vt:lpstr>Action Plan</vt:lpstr>
      <vt:lpstr>  </vt:lpstr>
    </vt:vector>
  </TitlesOfParts>
  <Company>University of Wisconsin - Whitewater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Figueroa, Aracelis D</dc:creator>
  <cp:lastModifiedBy>Aracelis Figueroa</cp:lastModifiedBy>
  <cp:revision>38</cp:revision>
  <dcterms:created xsi:type="dcterms:W3CDTF">2016-02-15T18:41:53Z</dcterms:created>
  <dcterms:modified xsi:type="dcterms:W3CDTF">2016-02-26T03:57:35Z</dcterms:modified>
</cp:coreProperties>
</file>